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3" r:id="rId1"/>
  </p:sldMasterIdLst>
  <p:notesMasterIdLst>
    <p:notesMasterId r:id="rId59"/>
  </p:notesMasterIdLst>
  <p:sldIdLst>
    <p:sldId id="449" r:id="rId2"/>
    <p:sldId id="259" r:id="rId3"/>
    <p:sldId id="285" r:id="rId4"/>
    <p:sldId id="261" r:id="rId5"/>
    <p:sldId id="262" r:id="rId6"/>
    <p:sldId id="307" r:id="rId7"/>
    <p:sldId id="263" r:id="rId8"/>
    <p:sldId id="481" r:id="rId9"/>
    <p:sldId id="451" r:id="rId10"/>
    <p:sldId id="480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479" r:id="rId19"/>
    <p:sldId id="447" r:id="rId20"/>
    <p:sldId id="322" r:id="rId21"/>
    <p:sldId id="323" r:id="rId22"/>
    <p:sldId id="324" r:id="rId23"/>
    <p:sldId id="325" r:id="rId24"/>
    <p:sldId id="326" r:id="rId25"/>
    <p:sldId id="327" r:id="rId26"/>
    <p:sldId id="448" r:id="rId27"/>
    <p:sldId id="478" r:id="rId28"/>
    <p:sldId id="446" r:id="rId29"/>
    <p:sldId id="477" r:id="rId30"/>
    <p:sldId id="395" r:id="rId31"/>
    <p:sldId id="396" r:id="rId32"/>
    <p:sldId id="397" r:id="rId33"/>
    <p:sldId id="398" r:id="rId34"/>
    <p:sldId id="399" r:id="rId35"/>
    <p:sldId id="269" r:id="rId36"/>
    <p:sldId id="456" r:id="rId37"/>
    <p:sldId id="466" r:id="rId38"/>
    <p:sldId id="467" r:id="rId39"/>
    <p:sldId id="468" r:id="rId40"/>
    <p:sldId id="469" r:id="rId41"/>
    <p:sldId id="470" r:id="rId42"/>
    <p:sldId id="471" r:id="rId43"/>
    <p:sldId id="452" r:id="rId44"/>
    <p:sldId id="462" r:id="rId45"/>
    <p:sldId id="460" r:id="rId46"/>
    <p:sldId id="463" r:id="rId47"/>
    <p:sldId id="454" r:id="rId48"/>
    <p:sldId id="464" r:id="rId49"/>
    <p:sldId id="459" r:id="rId50"/>
    <p:sldId id="472" r:id="rId51"/>
    <p:sldId id="465" r:id="rId52"/>
    <p:sldId id="457" r:id="rId53"/>
    <p:sldId id="458" r:id="rId54"/>
    <p:sldId id="473" r:id="rId55"/>
    <p:sldId id="475" r:id="rId56"/>
    <p:sldId id="476" r:id="rId57"/>
    <p:sldId id="257" r:id="rId5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741D646-4DD5-4957-8561-14512BB8CE66}">
          <p14:sldIdLst>
            <p14:sldId id="449"/>
            <p14:sldId id="259"/>
            <p14:sldId id="285"/>
            <p14:sldId id="261"/>
          </p14:sldIdLst>
        </p14:section>
        <p14:section name="개발 내용 및 개발 담당자" id="{4AEA942F-2AD1-4352-A76B-960A2578788A}">
          <p14:sldIdLst>
            <p14:sldId id="262"/>
            <p14:sldId id="307"/>
          </p14:sldIdLst>
        </p14:section>
        <p14:section name="소요 자원" id="{42A4CFCD-6114-4669-9731-9108C6E47182}">
          <p14:sldIdLst>
            <p14:sldId id="263"/>
          </p14:sldIdLst>
        </p14:section>
        <p14:section name="와이어 프레임" id="{4FB98E2B-4FD4-47D5-B08E-2DF77FFF4CD9}">
          <p14:sldIdLst>
            <p14:sldId id="481"/>
            <p14:sldId id="451"/>
          </p14:sldIdLst>
        </p14:section>
        <p14:section name="화면구현 - 예약" id="{E01C0672-52DA-4679-9F9C-17DB0F9CFD4F}">
          <p14:sldIdLst>
            <p14:sldId id="480"/>
            <p14:sldId id="388"/>
            <p14:sldId id="389"/>
            <p14:sldId id="390"/>
            <p14:sldId id="391"/>
            <p14:sldId id="392"/>
            <p14:sldId id="393"/>
          </p14:sldIdLst>
        </p14:section>
        <p14:section name="화면구현 - 장바구니" id="{EEEF7640-B489-444B-A3B4-07A40AD2773B}">
          <p14:sldIdLst>
            <p14:sldId id="394"/>
          </p14:sldIdLst>
        </p14:section>
        <p14:section name="DFD - 예약" id="{9CF70A60-2263-45F6-A5B2-12E3E49D531A}">
          <p14:sldIdLst>
            <p14:sldId id="479"/>
            <p14:sldId id="447"/>
            <p14:sldId id="322"/>
            <p14:sldId id="323"/>
            <p14:sldId id="324"/>
          </p14:sldIdLst>
        </p14:section>
        <p14:section name="DFD - 장바구니" id="{CEA49293-FC6E-4B2D-B4A1-C7E6E522D34A}">
          <p14:sldIdLst>
            <p14:sldId id="325"/>
            <p14:sldId id="326"/>
            <p14:sldId id="327"/>
            <p14:sldId id="448"/>
          </p14:sldIdLst>
        </p14:section>
        <p14:section name="DB 모델링" id="{F04789BE-918A-4A33-ADCC-E402D50614D1}">
          <p14:sldIdLst>
            <p14:sldId id="478"/>
            <p14:sldId id="446"/>
          </p14:sldIdLst>
        </p14:section>
        <p14:section name="핵심 코드 및 오류 수정 - 예약, 장바구니" id="{DE52C89E-0BB1-48C9-8961-0DBC4E1AFBB6}">
          <p14:sldIdLst>
            <p14:sldId id="477"/>
            <p14:sldId id="395"/>
            <p14:sldId id="396"/>
            <p14:sldId id="397"/>
            <p14:sldId id="398"/>
            <p14:sldId id="399"/>
          </p14:sldIdLst>
        </p14:section>
        <p14:section name="시연" id="{777A84B4-A4F8-484F-BA94-3A5C944E9DE4}">
          <p14:sldIdLst>
            <p14:sldId id="269"/>
            <p14:sldId id="456"/>
            <p14:sldId id="466"/>
            <p14:sldId id="467"/>
            <p14:sldId id="468"/>
            <p14:sldId id="469"/>
            <p14:sldId id="470"/>
            <p14:sldId id="471"/>
            <p14:sldId id="452"/>
            <p14:sldId id="462"/>
            <p14:sldId id="460"/>
            <p14:sldId id="463"/>
            <p14:sldId id="454"/>
            <p14:sldId id="464"/>
            <p14:sldId id="459"/>
            <p14:sldId id="472"/>
            <p14:sldId id="465"/>
            <p14:sldId id="457"/>
            <p14:sldId id="458"/>
            <p14:sldId id="473"/>
            <p14:sldId id="475"/>
            <p14:sldId id="47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9E9"/>
    <a:srgbClr val="6C2E9A"/>
    <a:srgbClr val="DA5146"/>
    <a:srgbClr val="461E64"/>
    <a:srgbClr val="AA66E8"/>
    <a:srgbClr val="190B23"/>
    <a:srgbClr val="F7F7F7"/>
    <a:srgbClr val="FDDDFF"/>
    <a:srgbClr val="F1FCE0"/>
    <a:srgbClr val="F980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1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DDC66-D13D-4D11-B8FF-A21075A4E06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89ABF-D409-44A2-94D8-CA5BB7521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893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4A97E-D9F3-4941-830A-C93F4F280B9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570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4A97E-D9F3-4941-830A-C93F4F280B9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091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CD76-34AB-4BED-A6AB-D8F44930A86A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929F-6F05-4A8E-999F-5CA4FD609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60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CD76-34AB-4BED-A6AB-D8F44930A86A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929F-6F05-4A8E-999F-5CA4FD609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6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CD76-34AB-4BED-A6AB-D8F44930A86A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929F-6F05-4A8E-999F-5CA4FD609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99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CD76-34AB-4BED-A6AB-D8F44930A86A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929F-6F05-4A8E-999F-5CA4FD609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43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CD76-34AB-4BED-A6AB-D8F44930A86A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929F-6F05-4A8E-999F-5CA4FD609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38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CD76-34AB-4BED-A6AB-D8F44930A86A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929F-6F05-4A8E-999F-5CA4FD609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286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CD76-34AB-4BED-A6AB-D8F44930A86A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929F-6F05-4A8E-999F-5CA4FD609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2476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CD76-34AB-4BED-A6AB-D8F44930A86A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929F-6F05-4A8E-999F-5CA4FD609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29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CD76-34AB-4BED-A6AB-D8F44930A86A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929F-6F05-4A8E-999F-5CA4FD609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86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CD76-34AB-4BED-A6AB-D8F44930A86A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929F-6F05-4A8E-999F-5CA4FD609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2296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CD76-34AB-4BED-A6AB-D8F44930A86A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929F-6F05-4A8E-999F-5CA4FD609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55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CCD76-34AB-4BED-A6AB-D8F44930A86A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2929F-6F05-4A8E-999F-5CA4FD609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64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그림 4" descr="야외, 시티이(가) 표시된 사진&#10;&#10;자동 생성된 설명">
            <a:extLst>
              <a:ext uri="{FF2B5EF4-FFF2-40B4-BE49-F238E27FC236}">
                <a16:creationId xmlns:a16="http://schemas.microsoft.com/office/drawing/2014/main" id="{4DA94091-0B04-49BE-8CD5-1EC3D4CB172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3" r="14690"/>
          <a:stretch/>
        </p:blipFill>
        <p:spPr>
          <a:xfrm>
            <a:off x="3219450" y="10"/>
            <a:ext cx="8972549" cy="6857990"/>
          </a:xfrm>
          <a:custGeom>
            <a:avLst/>
            <a:gdLst/>
            <a:ahLst/>
            <a:cxnLst/>
            <a:rect l="l" t="t" r="r" b="b"/>
            <a:pathLst>
              <a:path w="9547224" h="6858000">
                <a:moveTo>
                  <a:pt x="1623023" y="0"/>
                </a:moveTo>
                <a:lnTo>
                  <a:pt x="2716256" y="0"/>
                </a:lnTo>
                <a:lnTo>
                  <a:pt x="3032455" y="0"/>
                </a:lnTo>
                <a:lnTo>
                  <a:pt x="3496422" y="0"/>
                </a:lnTo>
                <a:lnTo>
                  <a:pt x="5205951" y="0"/>
                </a:lnTo>
                <a:lnTo>
                  <a:pt x="9547224" y="0"/>
                </a:lnTo>
                <a:lnTo>
                  <a:pt x="9547224" y="685800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3032455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1F9B6B4-B0C4-45C6-A086-901C960D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2756893" cy="6858000"/>
          </a:xfrm>
          <a:custGeom>
            <a:avLst/>
            <a:gdLst>
              <a:gd name="connsiteX0" fmla="*/ 1133870 w 2756893"/>
              <a:gd name="connsiteY0" fmla="*/ 0 h 6858000"/>
              <a:gd name="connsiteX1" fmla="*/ 898082 w 2756893"/>
              <a:gd name="connsiteY1" fmla="*/ 0 h 6858000"/>
              <a:gd name="connsiteX2" fmla="*/ 920668 w 2756893"/>
              <a:gd name="connsiteY2" fmla="*/ 14997 h 6858000"/>
              <a:gd name="connsiteX3" fmla="*/ 2554961 w 2756893"/>
              <a:gd name="connsiteY3" fmla="*/ 3621656 h 6858000"/>
              <a:gd name="connsiteX4" fmla="*/ 641513 w 2756893"/>
              <a:gd name="connsiteY4" fmla="*/ 6374814 h 6858000"/>
              <a:gd name="connsiteX5" fmla="*/ 114086 w 2756893"/>
              <a:gd name="connsiteY5" fmla="*/ 6780599 h 6858000"/>
              <a:gd name="connsiteX6" fmla="*/ 0 w 2756893"/>
              <a:gd name="connsiteY6" fmla="*/ 6858000 h 6858000"/>
              <a:gd name="connsiteX7" fmla="*/ 40637 w 2756893"/>
              <a:gd name="connsiteY7" fmla="*/ 6858000 h 6858000"/>
              <a:gd name="connsiteX8" fmla="*/ 254139 w 2756893"/>
              <a:gd name="connsiteY8" fmla="*/ 6858000 h 6858000"/>
              <a:gd name="connsiteX9" fmla="*/ 365895 w 2756893"/>
              <a:gd name="connsiteY9" fmla="*/ 6780599 h 6858000"/>
              <a:gd name="connsiteX10" fmla="*/ 882543 w 2756893"/>
              <a:gd name="connsiteY10" fmla="*/ 6374814 h 6858000"/>
              <a:gd name="connsiteX11" fmla="*/ 2756893 w 2756893"/>
              <a:gd name="connsiteY11" fmla="*/ 3621656 h 6858000"/>
              <a:gd name="connsiteX12" fmla="*/ 1155994 w 2756893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6893" h="6858000">
                <a:moveTo>
                  <a:pt x="1133870" y="0"/>
                </a:moveTo>
                <a:lnTo>
                  <a:pt x="898082" y="0"/>
                </a:lnTo>
                <a:lnTo>
                  <a:pt x="920668" y="14997"/>
                </a:lnTo>
                <a:cubicBezTo>
                  <a:pt x="1969257" y="754641"/>
                  <a:pt x="2554961" y="2093192"/>
                  <a:pt x="2554961" y="3621656"/>
                </a:cubicBezTo>
                <a:cubicBezTo>
                  <a:pt x="2554961" y="4969131"/>
                  <a:pt x="1606863" y="5602839"/>
                  <a:pt x="641513" y="6374814"/>
                </a:cubicBezTo>
                <a:cubicBezTo>
                  <a:pt x="465717" y="6515397"/>
                  <a:pt x="291531" y="6653108"/>
                  <a:pt x="114086" y="6780599"/>
                </a:cubicBezTo>
                <a:lnTo>
                  <a:pt x="0" y="6858000"/>
                </a:lnTo>
                <a:lnTo>
                  <a:pt x="40637" y="6858000"/>
                </a:lnTo>
                <a:lnTo>
                  <a:pt x="254139" y="6858000"/>
                </a:lnTo>
                <a:lnTo>
                  <a:pt x="365895" y="6780599"/>
                </a:lnTo>
                <a:cubicBezTo>
                  <a:pt x="539713" y="6653108"/>
                  <a:pt x="710340" y="6515397"/>
                  <a:pt x="882543" y="6374814"/>
                </a:cubicBezTo>
                <a:cubicBezTo>
                  <a:pt x="1828168" y="5602839"/>
                  <a:pt x="2756893" y="4969131"/>
                  <a:pt x="2756893" y="3621656"/>
                </a:cubicBezTo>
                <a:cubicBezTo>
                  <a:pt x="2756893" y="2093192"/>
                  <a:pt x="2183157" y="754641"/>
                  <a:pt x="1155994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868E4A-E9B3-119B-3016-57F2C6E379F6}"/>
              </a:ext>
            </a:extLst>
          </p:cNvPr>
          <p:cNvSpPr txBox="1"/>
          <p:nvPr/>
        </p:nvSpPr>
        <p:spPr>
          <a:xfrm>
            <a:off x="327402" y="2990418"/>
            <a:ext cx="26799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rgbClr val="7030A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이젠서울로</a:t>
            </a:r>
            <a:endParaRPr lang="en-US" altLang="ko-KR" sz="4400">
              <a:solidFill>
                <a:srgbClr val="7030A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r>
              <a:rPr lang="en-US" altLang="ko-KR" sz="110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E   Z   E   N   </a:t>
            </a:r>
            <a:r>
              <a:rPr lang="en-US" altLang="ko-KR" sz="1100">
                <a:solidFill>
                  <a:srgbClr val="7030A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   E   O   U   L   </a:t>
            </a:r>
            <a:r>
              <a:rPr lang="en-US" altLang="ko-KR" sz="110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</a:t>
            </a:r>
            <a:r>
              <a:rPr lang="en-US" altLang="ko-KR" sz="110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O</a:t>
            </a:r>
            <a:endParaRPr lang="ko-KR" altLang="en-US" sz="110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9569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9176" y="2656113"/>
            <a:ext cx="11300968" cy="1470025"/>
          </a:xfrm>
        </p:spPr>
        <p:txBody>
          <a:bodyPr>
            <a:normAutofit/>
          </a:bodyPr>
          <a:lstStyle/>
          <a:p>
            <a:r>
              <a:rPr lang="ko-KR" altLang="en-US" sz="9600" b="1">
                <a:ln w="381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화면구현</a:t>
            </a:r>
            <a:endParaRPr lang="ko-KR" altLang="en-US" sz="9600" b="1" dirty="0">
              <a:ln w="38100"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42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3B685F5-10FC-4ED4-B55A-C7FC83E6A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09" y="2234399"/>
            <a:ext cx="8251539" cy="29266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1481" y="2368"/>
            <a:ext cx="11459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06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 err="1">
                <a:solidFill>
                  <a:srgbClr val="7030A0"/>
                </a:solidFill>
                <a:latin typeface="+mj-ea"/>
                <a:ea typeface="+mj-ea"/>
              </a:rPr>
              <a:t>화면구현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예약 리스트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회원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,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관리자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)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836442"/>
            <a:ext cx="8990176" cy="9592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91518" y="2400125"/>
            <a:ext cx="322350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D1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94772" y="2401503"/>
            <a:ext cx="322350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D2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3499" y="2546536"/>
            <a:ext cx="294663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/>
              <a:t>L1</a:t>
            </a:r>
            <a:endParaRPr lang="ko-KR" altLang="en-US" sz="1000" b="1"/>
          </a:p>
        </p:txBody>
      </p:sp>
      <p:sp>
        <p:nvSpPr>
          <p:cNvPr id="16" name="TextBox 15"/>
          <p:cNvSpPr txBox="1"/>
          <p:nvPr/>
        </p:nvSpPr>
        <p:spPr>
          <a:xfrm>
            <a:off x="7982308" y="2581406"/>
            <a:ext cx="294663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/>
              <a:t>L2</a:t>
            </a:r>
            <a:endParaRPr lang="ko-KR" altLang="en-US" sz="1000" b="1"/>
          </a:p>
        </p:txBody>
      </p:sp>
      <p:sp>
        <p:nvSpPr>
          <p:cNvPr id="17" name="TextBox 16"/>
          <p:cNvSpPr txBox="1"/>
          <p:nvPr/>
        </p:nvSpPr>
        <p:spPr>
          <a:xfrm>
            <a:off x="1515765" y="3370785"/>
            <a:ext cx="322350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D4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1518" y="2812072"/>
            <a:ext cx="322350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D3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01018" y="3331176"/>
            <a:ext cx="322350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D5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45524" y="3487388"/>
            <a:ext cx="322350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D6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75709" y="3697746"/>
            <a:ext cx="322350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D7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68196" y="3858225"/>
            <a:ext cx="322350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D8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6851" y="3481866"/>
            <a:ext cx="322350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D9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62377" y="3617006"/>
            <a:ext cx="389384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D10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29795" y="4196736"/>
            <a:ext cx="389384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D11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89039" y="4416860"/>
            <a:ext cx="389384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D12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20724" y="4416859"/>
            <a:ext cx="389384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D13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06793" y="4030374"/>
            <a:ext cx="294663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/>
              <a:t>L3</a:t>
            </a:r>
            <a:endParaRPr lang="ko-KR" altLang="en-US" sz="1000" b="1"/>
          </a:p>
        </p:txBody>
      </p:sp>
      <p:grpSp>
        <p:nvGrpSpPr>
          <p:cNvPr id="36" name="그룹 35"/>
          <p:cNvGrpSpPr/>
          <p:nvPr/>
        </p:nvGrpSpPr>
        <p:grpSpPr>
          <a:xfrm>
            <a:off x="8649801" y="1422545"/>
            <a:ext cx="3126433" cy="4957819"/>
            <a:chOff x="8288702" y="1126110"/>
            <a:chExt cx="3126433" cy="4957819"/>
          </a:xfrm>
        </p:grpSpPr>
        <p:sp>
          <p:nvSpPr>
            <p:cNvPr id="10" name="TextBox 9"/>
            <p:cNvSpPr txBox="1"/>
            <p:nvPr/>
          </p:nvSpPr>
          <p:spPr>
            <a:xfrm>
              <a:off x="8288702" y="1126110"/>
              <a:ext cx="1402948" cy="3693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</a:rPr>
                <a:t>입력 데이터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9407" y="1538172"/>
              <a:ext cx="17277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D1 – </a:t>
              </a:r>
              <a:r>
                <a:rPr lang="ko-KR" altLang="en-US" sz="1400"/>
                <a:t>검색조건</a:t>
              </a:r>
              <a:r>
                <a:rPr lang="en-US" altLang="ko-KR" sz="1400"/>
                <a:t>(key)</a:t>
              </a:r>
            </a:p>
            <a:p>
              <a:r>
                <a:rPr lang="en-US" altLang="ko-KR" sz="1400"/>
                <a:t>D2 – </a:t>
              </a:r>
              <a:r>
                <a:rPr lang="ko-KR" altLang="en-US" sz="1400"/>
                <a:t>검색어</a:t>
              </a:r>
              <a:r>
                <a:rPr lang="en-US" altLang="ko-KR" sz="1400"/>
                <a:t>(word)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8702" y="2161860"/>
              <a:ext cx="1420582" cy="3693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</a:rPr>
                <a:t>출력 데이터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49407" y="2533239"/>
              <a:ext cx="2965728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D3 – </a:t>
              </a:r>
              <a:r>
                <a:rPr lang="ko-KR" altLang="en-US" sz="1400"/>
                <a:t>예약번호</a:t>
              </a:r>
              <a:r>
                <a:rPr lang="en-US" altLang="ko-KR" sz="1400"/>
                <a:t>(bookNo)</a:t>
              </a:r>
            </a:p>
            <a:p>
              <a:r>
                <a:rPr lang="en-US" altLang="ko-KR" sz="1400"/>
                <a:t>D4 – </a:t>
              </a:r>
              <a:r>
                <a:rPr lang="ko-KR" altLang="en-US" sz="1400"/>
                <a:t>썸네일</a:t>
              </a:r>
              <a:r>
                <a:rPr lang="en-US" altLang="ko-KR" sz="1400"/>
                <a:t>(thumbnail)</a:t>
              </a:r>
            </a:p>
            <a:p>
              <a:r>
                <a:rPr lang="en-US" altLang="ko-KR" sz="1400"/>
                <a:t>D5 – </a:t>
              </a:r>
              <a:r>
                <a:rPr lang="ko-KR" altLang="en-US" sz="1400"/>
                <a:t>투어타입</a:t>
              </a:r>
              <a:r>
                <a:rPr lang="en-US" altLang="ko-KR" sz="1400"/>
                <a:t>(type)</a:t>
              </a:r>
            </a:p>
            <a:p>
              <a:r>
                <a:rPr lang="en-US" altLang="ko-KR" sz="1400"/>
                <a:t>D6 – </a:t>
              </a:r>
              <a:r>
                <a:rPr lang="ko-KR" altLang="en-US" sz="1400"/>
                <a:t>투어제목</a:t>
              </a:r>
              <a:r>
                <a:rPr lang="en-US" altLang="ko-KR" sz="1400"/>
                <a:t>(title)</a:t>
              </a:r>
            </a:p>
            <a:p>
              <a:r>
                <a:rPr lang="en-US" altLang="ko-KR" sz="1400"/>
                <a:t>D7 – </a:t>
              </a:r>
              <a:r>
                <a:rPr lang="ko-KR" altLang="en-US" sz="1400"/>
                <a:t>투어지역</a:t>
              </a:r>
              <a:r>
                <a:rPr lang="en-US" altLang="ko-KR" sz="1400"/>
                <a:t>(region)</a:t>
              </a:r>
            </a:p>
            <a:p>
              <a:r>
                <a:rPr lang="en-US" altLang="ko-KR" sz="1400"/>
                <a:t>D8 – </a:t>
              </a:r>
              <a:r>
                <a:rPr lang="ko-KR" altLang="en-US" sz="1400"/>
                <a:t>대인</a:t>
              </a:r>
              <a:r>
                <a:rPr lang="en-US" altLang="ko-KR" sz="1400"/>
                <a:t>/</a:t>
              </a:r>
              <a:r>
                <a:rPr lang="ko-KR" altLang="en-US" sz="1400"/>
                <a:t>소인</a:t>
              </a:r>
              <a:r>
                <a:rPr lang="en-US" altLang="ko-KR" sz="1400"/>
                <a:t>(peopleA/people)</a:t>
              </a:r>
            </a:p>
            <a:p>
              <a:r>
                <a:rPr lang="en-US" altLang="ko-KR" sz="1400"/>
                <a:t>D9 – </a:t>
              </a:r>
              <a:r>
                <a:rPr lang="ko-KR" altLang="en-US" sz="1400"/>
                <a:t>투어날짜</a:t>
              </a:r>
              <a:r>
                <a:rPr lang="en-US" altLang="ko-KR" sz="1400"/>
                <a:t>(day)</a:t>
              </a:r>
            </a:p>
            <a:p>
              <a:r>
                <a:rPr lang="en-US" altLang="ko-KR" sz="1400"/>
                <a:t>D10 – </a:t>
              </a:r>
              <a:r>
                <a:rPr lang="ko-KR" altLang="en-US" sz="1400"/>
                <a:t>예약상태</a:t>
              </a:r>
              <a:r>
                <a:rPr lang="en-US" altLang="ko-KR" sz="1400"/>
                <a:t>(bookStatus)</a:t>
              </a:r>
            </a:p>
            <a:p>
              <a:r>
                <a:rPr lang="en-US" altLang="ko-KR" sz="1400"/>
                <a:t>D11 – </a:t>
              </a:r>
              <a:r>
                <a:rPr lang="ko-KR" altLang="en-US" sz="1400"/>
                <a:t>결제가격</a:t>
              </a:r>
              <a:r>
                <a:rPr lang="en-US" altLang="ko-KR" sz="1400"/>
                <a:t>(payPrice)</a:t>
              </a:r>
            </a:p>
            <a:p>
              <a:r>
                <a:rPr lang="en-US" altLang="ko-KR" sz="1400"/>
                <a:t>D12 – </a:t>
              </a:r>
              <a:r>
                <a:rPr lang="ko-KR" altLang="en-US" sz="1400"/>
                <a:t>결제수단</a:t>
              </a:r>
              <a:r>
                <a:rPr lang="en-US" altLang="ko-KR" sz="1400"/>
                <a:t>(payMethod)</a:t>
              </a:r>
            </a:p>
            <a:p>
              <a:r>
                <a:rPr lang="en-US" altLang="ko-KR" sz="1400"/>
                <a:t>D13 – </a:t>
              </a:r>
              <a:r>
                <a:rPr lang="ko-KR" altLang="en-US" sz="1400"/>
                <a:t>결제상태</a:t>
              </a:r>
              <a:r>
                <a:rPr lang="en-US" altLang="ko-KR" sz="1400"/>
                <a:t>(payStatus)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288702" y="4960054"/>
              <a:ext cx="646331" cy="3693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</a:rPr>
                <a:t>링크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7036" y="5345265"/>
              <a:ext cx="290573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L1 – </a:t>
              </a:r>
              <a:r>
                <a:rPr lang="ko-KR" altLang="en-US" sz="1400"/>
                <a:t>검색</a:t>
              </a:r>
              <a:r>
                <a:rPr lang="en-US" altLang="ko-KR" sz="1400"/>
                <a:t>(/tour/list.do)</a:t>
              </a:r>
            </a:p>
            <a:p>
              <a:r>
                <a:rPr lang="en-US" altLang="ko-KR" sz="1400"/>
                <a:t>L2 – </a:t>
              </a:r>
              <a:r>
                <a:rPr lang="ko-KR" altLang="en-US" sz="1400"/>
                <a:t>상세보기</a:t>
              </a:r>
              <a:r>
                <a:rPr lang="en-US" altLang="ko-KR" sz="1400"/>
                <a:t>(/tour/view.do)</a:t>
              </a:r>
            </a:p>
            <a:p>
              <a:r>
                <a:rPr lang="en-US" altLang="ko-KR" sz="1400"/>
                <a:t>L3 – </a:t>
              </a:r>
              <a:r>
                <a:rPr lang="ko-KR" altLang="en-US" sz="1400"/>
                <a:t>후기남기기</a:t>
              </a:r>
              <a:r>
                <a:rPr lang="en-US" altLang="ko-KR" sz="1400"/>
                <a:t>(/review/write.do)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148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90404" y="1292667"/>
            <a:ext cx="10900204" cy="2828657"/>
            <a:chOff x="633133" y="1119499"/>
            <a:chExt cx="10900204" cy="282865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t="5253" b="38240"/>
            <a:stretch/>
          </p:blipFill>
          <p:spPr>
            <a:xfrm>
              <a:off x="633133" y="1119499"/>
              <a:ext cx="10900204" cy="282865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78763" y="1837022"/>
              <a:ext cx="354584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1">
                  <a:solidFill>
                    <a:schemeClr val="bg1"/>
                  </a:solidFill>
                </a:rPr>
                <a:t>D3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65959" y="1837022"/>
              <a:ext cx="354584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1">
                  <a:solidFill>
                    <a:schemeClr val="bg1"/>
                  </a:solidFill>
                </a:rPr>
                <a:t>D4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38335" y="1837022"/>
              <a:ext cx="354584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1">
                  <a:solidFill>
                    <a:schemeClr val="bg1"/>
                  </a:solidFill>
                </a:rPr>
                <a:t>D5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78060" y="1170483"/>
              <a:ext cx="354584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1">
                  <a:solidFill>
                    <a:schemeClr val="bg1"/>
                  </a:solidFill>
                </a:rPr>
                <a:t>D1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10288" y="1416704"/>
              <a:ext cx="354584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1">
                  <a:solidFill>
                    <a:schemeClr val="bg1"/>
                  </a:solidFill>
                </a:rPr>
                <a:t>D2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96221" y="1837022"/>
              <a:ext cx="354584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1">
                  <a:solidFill>
                    <a:schemeClr val="bg1"/>
                  </a:solidFill>
                </a:rPr>
                <a:t>D6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91163" y="2329794"/>
              <a:ext cx="354584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1">
                  <a:solidFill>
                    <a:schemeClr val="bg1"/>
                  </a:solidFill>
                </a:rPr>
                <a:t>D7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84219" y="2329794"/>
              <a:ext cx="354584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1">
                  <a:solidFill>
                    <a:schemeClr val="bg1"/>
                  </a:solidFill>
                </a:rPr>
                <a:t>D8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77275" y="2329793"/>
              <a:ext cx="354584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1">
                  <a:solidFill>
                    <a:schemeClr val="bg1"/>
                  </a:solidFill>
                </a:rPr>
                <a:t>D9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70331" y="2329793"/>
              <a:ext cx="428322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1">
                  <a:solidFill>
                    <a:schemeClr val="bg1"/>
                  </a:solidFill>
                </a:rPr>
                <a:t>D10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78763" y="2977849"/>
              <a:ext cx="428322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1">
                  <a:solidFill>
                    <a:schemeClr val="bg1"/>
                  </a:solidFill>
                </a:rPr>
                <a:t>D11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40908" y="2973279"/>
              <a:ext cx="428322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1">
                  <a:solidFill>
                    <a:schemeClr val="bg1"/>
                  </a:solidFill>
                </a:rPr>
                <a:t>D12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88254" y="2973279"/>
              <a:ext cx="428322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1">
                  <a:solidFill>
                    <a:schemeClr val="bg1"/>
                  </a:solidFill>
                </a:rPr>
                <a:t>D13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56050" y="2973279"/>
              <a:ext cx="428322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1">
                  <a:solidFill>
                    <a:schemeClr val="bg1"/>
                  </a:solidFill>
                </a:rPr>
                <a:t>D14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92749" y="2973279"/>
              <a:ext cx="428322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1">
                  <a:solidFill>
                    <a:schemeClr val="bg1"/>
                  </a:solidFill>
                </a:rPr>
                <a:t>D15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574618" y="2973279"/>
              <a:ext cx="428322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1">
                  <a:solidFill>
                    <a:schemeClr val="bg1"/>
                  </a:solidFill>
                </a:rPr>
                <a:t>D16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053977" y="2997835"/>
              <a:ext cx="428322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1">
                  <a:solidFill>
                    <a:schemeClr val="bg1"/>
                  </a:solidFill>
                </a:rPr>
                <a:t>D17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250505" y="3640379"/>
              <a:ext cx="324128" cy="24622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1"/>
                <a:t>L2</a:t>
              </a:r>
              <a:endParaRPr lang="ko-KR" altLang="en-US" sz="1000" b="1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31481" y="-43814"/>
            <a:ext cx="11459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06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 err="1">
                <a:solidFill>
                  <a:srgbClr val="7030A0"/>
                </a:solidFill>
                <a:latin typeface="+mj-ea"/>
                <a:ea typeface="+mj-ea"/>
              </a:rPr>
              <a:t>화면구현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예약 리스트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가이드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)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836442"/>
            <a:ext cx="7956135" cy="8489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1275105" y="4321363"/>
            <a:ext cx="10365304" cy="2351054"/>
            <a:chOff x="633133" y="4184524"/>
            <a:chExt cx="10365304" cy="2351054"/>
          </a:xfrm>
        </p:grpSpPr>
        <p:sp>
          <p:nvSpPr>
            <p:cNvPr id="26" name="TextBox 25"/>
            <p:cNvSpPr txBox="1"/>
            <p:nvPr/>
          </p:nvSpPr>
          <p:spPr>
            <a:xfrm>
              <a:off x="633133" y="4184524"/>
              <a:ext cx="1420582" cy="3693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</a:rPr>
                <a:t>출력 데이터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93838" y="4596586"/>
              <a:ext cx="219038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D1 – </a:t>
              </a:r>
              <a:r>
                <a:rPr lang="ko-KR" altLang="en-US" sz="1200"/>
                <a:t>가이드아이디 </a:t>
              </a:r>
              <a:r>
                <a:rPr lang="en-US" altLang="ko-KR" sz="1200"/>
                <a:t>(guideId)</a:t>
              </a:r>
            </a:p>
            <a:p>
              <a:r>
                <a:rPr lang="en-US" altLang="ko-KR" sz="1200"/>
                <a:t>D2 – </a:t>
              </a:r>
              <a:r>
                <a:rPr lang="ko-KR" altLang="en-US" sz="1200"/>
                <a:t>투어번호 </a:t>
              </a:r>
              <a:r>
                <a:rPr lang="en-US" altLang="ko-KR" sz="1200"/>
                <a:t>(tourNo)</a:t>
              </a:r>
            </a:p>
            <a:p>
              <a:r>
                <a:rPr lang="en-US" altLang="ko-KR" sz="1200"/>
                <a:t>D3 – </a:t>
              </a:r>
              <a:r>
                <a:rPr lang="ko-KR" altLang="en-US" sz="1200"/>
                <a:t>투어명 </a:t>
              </a:r>
              <a:r>
                <a:rPr lang="en-US" altLang="ko-KR" sz="1200"/>
                <a:t>(title)</a:t>
              </a:r>
            </a:p>
            <a:p>
              <a:r>
                <a:rPr lang="en-US" altLang="ko-KR" sz="1200"/>
                <a:t>D4 – </a:t>
              </a:r>
              <a:r>
                <a:rPr lang="ko-KR" altLang="en-US" sz="1200"/>
                <a:t>투어지역 </a:t>
              </a:r>
              <a:r>
                <a:rPr lang="en-US" altLang="ko-KR" sz="1200"/>
                <a:t>(region)</a:t>
              </a:r>
            </a:p>
            <a:p>
              <a:r>
                <a:rPr lang="en-US" altLang="ko-KR" sz="1200"/>
                <a:t>D5 – </a:t>
              </a:r>
              <a:r>
                <a:rPr lang="ko-KR" altLang="en-US" sz="1200"/>
                <a:t>투어타입 </a:t>
              </a:r>
              <a:r>
                <a:rPr lang="en-US" altLang="ko-KR" sz="1200"/>
                <a:t>(type)</a:t>
              </a:r>
            </a:p>
            <a:p>
              <a:r>
                <a:rPr lang="en-US" altLang="ko-KR" sz="1200"/>
                <a:t>D6 – </a:t>
              </a:r>
              <a:r>
                <a:rPr lang="ko-KR" altLang="en-US" sz="1200"/>
                <a:t>출발장소 </a:t>
              </a:r>
              <a:r>
                <a:rPr lang="en-US" altLang="ko-KR" sz="1200"/>
                <a:t>(MeetPlace)</a:t>
              </a:r>
            </a:p>
            <a:p>
              <a:r>
                <a:rPr lang="en-US" altLang="ko-KR" sz="1200"/>
                <a:t>D7 – </a:t>
              </a:r>
              <a:r>
                <a:rPr lang="ko-KR" altLang="en-US" sz="1200"/>
                <a:t>투어일자 </a:t>
              </a:r>
              <a:r>
                <a:rPr lang="en-US" altLang="ko-KR" sz="1200"/>
                <a:t>(day)</a:t>
              </a:r>
            </a:p>
            <a:p>
              <a:r>
                <a:rPr lang="en-US" altLang="ko-KR" sz="1200"/>
                <a:t>D8 – </a:t>
              </a:r>
              <a:r>
                <a:rPr lang="ko-KR" altLang="en-US" sz="1200"/>
                <a:t>예약상태 </a:t>
              </a:r>
              <a:r>
                <a:rPr lang="en-US" altLang="ko-KR" sz="1200"/>
                <a:t>(status)</a:t>
              </a:r>
            </a:p>
            <a:p>
              <a:r>
                <a:rPr lang="en-US" altLang="ko-KR" sz="1200"/>
                <a:t>D9 – </a:t>
              </a:r>
              <a:r>
                <a:rPr lang="ko-KR" altLang="en-US" sz="1200"/>
                <a:t>예약인원 </a:t>
              </a:r>
              <a:r>
                <a:rPr lang="en-US" altLang="ko-KR" sz="1200"/>
                <a:t>(reserveNum)</a:t>
              </a:r>
            </a:p>
            <a:p>
              <a:r>
                <a:rPr lang="en-US" altLang="ko-KR" sz="1200"/>
                <a:t>D10 – </a:t>
              </a:r>
              <a:r>
                <a:rPr lang="ko-KR" altLang="en-US" sz="1200"/>
                <a:t>마감인원 </a:t>
              </a:r>
              <a:r>
                <a:rPr lang="en-US" altLang="ko-KR" sz="1200"/>
                <a:t>(maxNum)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64556" y="4596586"/>
              <a:ext cx="332978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D11 – </a:t>
              </a:r>
              <a:r>
                <a:rPr lang="ko-KR" altLang="en-US" sz="1200"/>
                <a:t>예약상세번호 </a:t>
              </a:r>
              <a:r>
                <a:rPr lang="en-US" altLang="ko-KR" sz="1200"/>
                <a:t>(bookDetailNo)</a:t>
              </a:r>
            </a:p>
            <a:p>
              <a:r>
                <a:rPr lang="en-US" altLang="ko-KR" sz="1200"/>
                <a:t>D12 – </a:t>
              </a:r>
              <a:r>
                <a:rPr lang="ko-KR" altLang="en-US" sz="1200"/>
                <a:t>예약자명</a:t>
              </a:r>
              <a:r>
                <a:rPr lang="en-US" altLang="ko-KR" sz="1200"/>
                <a:t> (name)</a:t>
              </a:r>
            </a:p>
            <a:p>
              <a:r>
                <a:rPr lang="en-US" altLang="ko-KR" sz="1200"/>
                <a:t>D13 – </a:t>
              </a:r>
              <a:r>
                <a:rPr lang="ko-KR" altLang="en-US" sz="1200"/>
                <a:t>연락처 </a:t>
              </a:r>
              <a:r>
                <a:rPr lang="en-US" altLang="ko-KR" sz="1200"/>
                <a:t>(tel)</a:t>
              </a:r>
            </a:p>
            <a:p>
              <a:r>
                <a:rPr lang="en-US" altLang="ko-KR" sz="1200"/>
                <a:t>D14 – </a:t>
              </a:r>
              <a:r>
                <a:rPr lang="ko-KR" altLang="en-US" sz="1200"/>
                <a:t>대인</a:t>
              </a:r>
              <a:r>
                <a:rPr lang="en-US" altLang="ko-KR" sz="1200"/>
                <a:t>(peopleA)</a:t>
              </a:r>
            </a:p>
            <a:p>
              <a:r>
                <a:rPr lang="en-US" altLang="ko-KR" sz="1200"/>
                <a:t>D15 – </a:t>
              </a:r>
              <a:r>
                <a:rPr lang="ko-KR" altLang="en-US" sz="1200"/>
                <a:t>소인</a:t>
              </a:r>
              <a:r>
                <a:rPr lang="en-US" altLang="ko-KR" sz="1200"/>
                <a:t>(peopleB)</a:t>
              </a:r>
            </a:p>
            <a:p>
              <a:r>
                <a:rPr lang="en-US" altLang="ko-KR" sz="1200"/>
                <a:t>D16 – </a:t>
              </a:r>
              <a:r>
                <a:rPr lang="ko-KR" altLang="en-US" sz="1200"/>
                <a:t>예약상태 </a:t>
              </a:r>
              <a:r>
                <a:rPr lang="en-US" altLang="ko-KR" sz="1200"/>
                <a:t>(bookStatus)</a:t>
              </a:r>
            </a:p>
            <a:p>
              <a:r>
                <a:rPr lang="en-US" altLang="ko-KR" sz="1200"/>
                <a:t>D17 – </a:t>
              </a:r>
              <a:r>
                <a:rPr lang="ko-KR" altLang="en-US" sz="1200"/>
                <a:t>리뷰상태 </a:t>
              </a:r>
              <a:r>
                <a:rPr lang="en-US" altLang="ko-KR" sz="1200"/>
                <a:t>(review)</a:t>
              </a:r>
            </a:p>
            <a:p>
              <a:r>
                <a:rPr lang="en-US" altLang="ko-KR" sz="1100"/>
                <a:t>- </a:t>
              </a:r>
              <a:r>
                <a:rPr lang="ko-KR" altLang="en-US" sz="1100"/>
                <a:t>리뷰 작성 여부에 따라 다른 텍스트 출력</a:t>
              </a:r>
              <a:endParaRPr lang="en-US" altLang="ko-KR" sz="11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81785" y="4184524"/>
              <a:ext cx="646331" cy="3693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</a:rPr>
                <a:t>링크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083235" y="4596586"/>
              <a:ext cx="49152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L1 – </a:t>
              </a:r>
              <a:r>
                <a:rPr lang="ko-KR" altLang="en-US" sz="1200"/>
                <a:t>투어리스트 </a:t>
              </a:r>
              <a:r>
                <a:rPr lang="en-US" altLang="ko-KR" sz="1200"/>
                <a:t>(/tour/list.do)</a:t>
              </a:r>
            </a:p>
            <a:p>
              <a:r>
                <a:rPr lang="en-US" altLang="ko-KR" sz="1200"/>
                <a:t>L2 – </a:t>
              </a:r>
              <a:r>
                <a:rPr lang="ko-KR" altLang="en-US" sz="1200"/>
                <a:t>투어종료 </a:t>
              </a:r>
              <a:r>
                <a:rPr lang="en-US" altLang="ko-KR" sz="1200"/>
                <a:t>(/book/tourComplete.do)</a:t>
              </a:r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2927" y="1319798"/>
            <a:ext cx="809625" cy="33337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0169945" y="1424927"/>
            <a:ext cx="324128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/>
              <a:t>L1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233892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6F0044F-26ED-CAD7-523E-88EA2AEF2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235" y="870601"/>
            <a:ext cx="8741692" cy="36380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1481" y="2368"/>
            <a:ext cx="11459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06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 err="1">
                <a:solidFill>
                  <a:srgbClr val="7030A0"/>
                </a:solidFill>
                <a:latin typeface="+mj-ea"/>
                <a:ea typeface="+mj-ea"/>
              </a:rPr>
              <a:t>화면구현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예약 상세보기</a:t>
            </a:r>
            <a:endParaRPr lang="en-US" altLang="ko-KR" sz="3600" b="1" kern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836442"/>
            <a:ext cx="6545301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36846" y="994033"/>
            <a:ext cx="354585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</a:rPr>
              <a:t>D1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1658" y="1718457"/>
            <a:ext cx="354585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</a:rPr>
              <a:t>D2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0626" y="1718457"/>
            <a:ext cx="354585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</a:rPr>
              <a:t>D3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97929" y="1718457"/>
            <a:ext cx="354585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</a:rPr>
              <a:t>D4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86575" y="1718457"/>
            <a:ext cx="354585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</a:rPr>
              <a:t>D5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21603" y="1718457"/>
            <a:ext cx="354585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</a:rPr>
              <a:t>D6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78336" y="1674389"/>
            <a:ext cx="354585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</a:rPr>
              <a:t>D7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35070" y="1700194"/>
            <a:ext cx="354585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</a:rPr>
              <a:t>D8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03066" y="1708583"/>
            <a:ext cx="354585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</a:rPr>
              <a:t>D9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63142" y="2773155"/>
            <a:ext cx="428322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</a:rPr>
              <a:t>D10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21920" y="2727310"/>
            <a:ext cx="428322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</a:rPr>
              <a:t>D11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16995" y="2680259"/>
            <a:ext cx="428322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</a:rPr>
              <a:t>D12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69674" y="3211737"/>
            <a:ext cx="428322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</a:rPr>
              <a:t>D13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12243" y="3207913"/>
            <a:ext cx="428322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</a:rPr>
              <a:t>D14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65400" y="3207913"/>
            <a:ext cx="428322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</a:rPr>
              <a:t>D15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77985" y="3207912"/>
            <a:ext cx="428322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</a:rPr>
              <a:t>D16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55469" y="3207911"/>
            <a:ext cx="428322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</a:rPr>
              <a:t>D17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359991" y="3194121"/>
            <a:ext cx="428322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</a:rPr>
              <a:t>D18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30851" y="3911114"/>
            <a:ext cx="428322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</a:rPr>
              <a:t>D19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13650" y="1044752"/>
            <a:ext cx="324128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L1</a:t>
            </a:r>
            <a:endParaRPr lang="ko-KR" altLang="en-US" sz="1000" b="1"/>
          </a:p>
        </p:txBody>
      </p:sp>
      <p:sp>
        <p:nvSpPr>
          <p:cNvPr id="30" name="TextBox 29"/>
          <p:cNvSpPr txBox="1"/>
          <p:nvPr/>
        </p:nvSpPr>
        <p:spPr>
          <a:xfrm>
            <a:off x="10166575" y="1065249"/>
            <a:ext cx="324128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L2</a:t>
            </a:r>
            <a:endParaRPr lang="ko-KR" altLang="en-US" sz="1000" b="1"/>
          </a:p>
        </p:txBody>
      </p:sp>
      <p:sp>
        <p:nvSpPr>
          <p:cNvPr id="31" name="TextBox 30"/>
          <p:cNvSpPr txBox="1"/>
          <p:nvPr/>
        </p:nvSpPr>
        <p:spPr>
          <a:xfrm>
            <a:off x="3413157" y="4172724"/>
            <a:ext cx="324128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L3</a:t>
            </a:r>
            <a:endParaRPr lang="ko-KR" altLang="en-US" sz="1000" b="1"/>
          </a:p>
        </p:txBody>
      </p:sp>
      <p:grpSp>
        <p:nvGrpSpPr>
          <p:cNvPr id="35" name="그룹 34"/>
          <p:cNvGrpSpPr/>
          <p:nvPr/>
        </p:nvGrpSpPr>
        <p:grpSpPr>
          <a:xfrm>
            <a:off x="1004659" y="4450738"/>
            <a:ext cx="10365304" cy="2535720"/>
            <a:chOff x="633133" y="4184524"/>
            <a:chExt cx="10365304" cy="2535720"/>
          </a:xfrm>
        </p:grpSpPr>
        <p:sp>
          <p:nvSpPr>
            <p:cNvPr id="36" name="TextBox 35"/>
            <p:cNvSpPr txBox="1"/>
            <p:nvPr/>
          </p:nvSpPr>
          <p:spPr>
            <a:xfrm>
              <a:off x="633133" y="4184524"/>
              <a:ext cx="1420582" cy="3693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</a:rPr>
                <a:t>출력 데이터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93838" y="4596586"/>
              <a:ext cx="219038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D1 – </a:t>
              </a:r>
              <a:r>
                <a:rPr lang="ko-KR" altLang="en-US" sz="1200"/>
                <a:t>예약번호 </a:t>
              </a:r>
              <a:r>
                <a:rPr lang="en-US" altLang="ko-KR" sz="1200"/>
                <a:t>(bookNo)</a:t>
              </a:r>
            </a:p>
            <a:p>
              <a:r>
                <a:rPr lang="en-US" altLang="ko-KR" sz="1200"/>
                <a:t>D2 – </a:t>
              </a:r>
              <a:r>
                <a:rPr lang="ko-KR" altLang="en-US" sz="1200"/>
                <a:t>이름 </a:t>
              </a:r>
              <a:r>
                <a:rPr lang="en-US" altLang="ko-KR" sz="1200"/>
                <a:t>(name)</a:t>
              </a:r>
            </a:p>
            <a:p>
              <a:r>
                <a:rPr lang="en-US" altLang="ko-KR" sz="1200"/>
                <a:t>D3 – </a:t>
              </a:r>
              <a:r>
                <a:rPr lang="ko-KR" altLang="en-US" sz="1200"/>
                <a:t>성별 </a:t>
              </a:r>
              <a:r>
                <a:rPr lang="en-US" altLang="ko-KR" sz="1200"/>
                <a:t>(gender)</a:t>
              </a:r>
            </a:p>
            <a:p>
              <a:r>
                <a:rPr lang="en-US" altLang="ko-KR" sz="1200"/>
                <a:t>D4 – </a:t>
              </a:r>
              <a:r>
                <a:rPr lang="ko-KR" altLang="en-US" sz="1200"/>
                <a:t>이메일 </a:t>
              </a:r>
              <a:r>
                <a:rPr lang="en-US" altLang="ko-KR" sz="1200"/>
                <a:t>(email)</a:t>
              </a:r>
            </a:p>
            <a:p>
              <a:r>
                <a:rPr lang="en-US" altLang="ko-KR" sz="1200"/>
                <a:t>D5 – </a:t>
              </a:r>
              <a:r>
                <a:rPr lang="ko-KR" altLang="en-US" sz="1200"/>
                <a:t>연락처 </a:t>
              </a:r>
              <a:r>
                <a:rPr lang="en-US" altLang="ko-KR" sz="1200"/>
                <a:t>(tel)</a:t>
              </a:r>
            </a:p>
            <a:p>
              <a:r>
                <a:rPr lang="en-US" altLang="ko-KR" sz="1200"/>
                <a:t>D6 – </a:t>
              </a:r>
              <a:r>
                <a:rPr lang="ko-KR" altLang="en-US" sz="1200"/>
                <a:t>예약일자 </a:t>
              </a:r>
              <a:r>
                <a:rPr lang="en-US" altLang="ko-KR" sz="1200"/>
                <a:t>(bookDate)</a:t>
              </a:r>
            </a:p>
            <a:p>
              <a:r>
                <a:rPr lang="en-US" altLang="ko-KR" sz="1200"/>
                <a:t>D7 – </a:t>
              </a:r>
              <a:r>
                <a:rPr lang="ko-KR" altLang="en-US" sz="1200"/>
                <a:t>결제금액 </a:t>
              </a:r>
              <a:r>
                <a:rPr lang="en-US" altLang="ko-KR" sz="1200"/>
                <a:t>(payPrice)</a:t>
              </a:r>
            </a:p>
            <a:p>
              <a:r>
                <a:rPr lang="en-US" altLang="ko-KR" sz="1200"/>
                <a:t>D8 – </a:t>
              </a:r>
              <a:r>
                <a:rPr lang="ko-KR" altLang="en-US" sz="1200"/>
                <a:t>결제수단 </a:t>
              </a:r>
              <a:r>
                <a:rPr lang="en-US" altLang="ko-KR" sz="1200"/>
                <a:t>(payMethod)</a:t>
              </a:r>
            </a:p>
            <a:p>
              <a:r>
                <a:rPr lang="en-US" altLang="ko-KR" sz="1200"/>
                <a:t>D9 – </a:t>
              </a:r>
              <a:r>
                <a:rPr lang="ko-KR" altLang="en-US" sz="1200"/>
                <a:t>결제상태 </a:t>
              </a:r>
              <a:r>
                <a:rPr lang="en-US" altLang="ko-KR" sz="1200"/>
                <a:t>(payStatus)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64556" y="4596586"/>
              <a:ext cx="3329784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D10 – </a:t>
              </a:r>
              <a:r>
                <a:rPr lang="ko-KR" altLang="en-US" sz="1200"/>
                <a:t>예약상세번호 </a:t>
              </a:r>
              <a:r>
                <a:rPr lang="en-US" altLang="ko-KR" sz="1200"/>
                <a:t>(bookDetailNo)</a:t>
              </a:r>
            </a:p>
            <a:p>
              <a:r>
                <a:rPr lang="en-US" altLang="ko-KR" sz="1200"/>
                <a:t>D11 – </a:t>
              </a:r>
              <a:r>
                <a:rPr lang="ko-KR" altLang="en-US" sz="1200"/>
                <a:t>썸네일 </a:t>
              </a:r>
              <a:r>
                <a:rPr lang="en-US" altLang="ko-KR" sz="1200"/>
                <a:t>(thumbnail)</a:t>
              </a:r>
            </a:p>
            <a:p>
              <a:r>
                <a:rPr lang="en-US" altLang="ko-KR" sz="1200"/>
                <a:t>D12 – </a:t>
              </a:r>
              <a:r>
                <a:rPr lang="ko-KR" altLang="en-US" sz="1200"/>
                <a:t>투어명 </a:t>
              </a:r>
              <a:r>
                <a:rPr lang="en-US" altLang="ko-KR" sz="1200"/>
                <a:t>(title)</a:t>
              </a:r>
            </a:p>
            <a:p>
              <a:r>
                <a:rPr lang="en-US" altLang="ko-KR" sz="1200"/>
                <a:t>D13 – </a:t>
              </a:r>
              <a:r>
                <a:rPr lang="ko-KR" altLang="en-US" sz="1200"/>
                <a:t>투어타입 </a:t>
              </a:r>
              <a:r>
                <a:rPr lang="en-US" altLang="ko-KR" sz="1200"/>
                <a:t>(type)</a:t>
              </a:r>
            </a:p>
            <a:p>
              <a:r>
                <a:rPr lang="en-US" altLang="ko-KR" sz="1200"/>
                <a:t>D14 – </a:t>
              </a:r>
              <a:r>
                <a:rPr lang="ko-KR" altLang="en-US" sz="1200"/>
                <a:t>투어지역 </a:t>
              </a:r>
              <a:r>
                <a:rPr lang="en-US" altLang="ko-KR" sz="1200"/>
                <a:t>(region)</a:t>
              </a:r>
            </a:p>
            <a:p>
              <a:r>
                <a:rPr lang="en-US" altLang="ko-KR" sz="1200"/>
                <a:t>D15 – </a:t>
              </a:r>
              <a:r>
                <a:rPr lang="ko-KR" altLang="en-US" sz="1200"/>
                <a:t>투어날짜 </a:t>
              </a:r>
              <a:r>
                <a:rPr lang="en-US" altLang="ko-KR" sz="1200"/>
                <a:t>(day)</a:t>
              </a:r>
            </a:p>
            <a:p>
              <a:r>
                <a:rPr lang="en-US" altLang="ko-KR" sz="1200"/>
                <a:t>D16 – </a:t>
              </a:r>
              <a:r>
                <a:rPr lang="ko-KR" altLang="en-US" sz="1200"/>
                <a:t>대인</a:t>
              </a:r>
              <a:r>
                <a:rPr lang="en-US" altLang="ko-KR" sz="1200"/>
                <a:t>(peopleA)</a:t>
              </a:r>
            </a:p>
            <a:p>
              <a:r>
                <a:rPr lang="en-US" altLang="ko-KR" sz="1200"/>
                <a:t>D17 – </a:t>
              </a:r>
              <a:r>
                <a:rPr lang="ko-KR" altLang="en-US" sz="1200"/>
                <a:t>소인</a:t>
              </a:r>
              <a:r>
                <a:rPr lang="en-US" altLang="ko-KR" sz="1200"/>
                <a:t>(peopleB)</a:t>
              </a:r>
            </a:p>
            <a:p>
              <a:r>
                <a:rPr lang="en-US" altLang="ko-KR" sz="1200"/>
                <a:t>D18 – </a:t>
              </a:r>
              <a:r>
                <a:rPr lang="ko-KR" altLang="en-US" sz="1200"/>
                <a:t>예약상태 </a:t>
              </a:r>
              <a:r>
                <a:rPr lang="en-US" altLang="ko-KR" sz="1200"/>
                <a:t>(bookStatus)</a:t>
              </a:r>
            </a:p>
            <a:p>
              <a:r>
                <a:rPr lang="en-US" altLang="ko-KR" sz="1200"/>
                <a:t>D19 - </a:t>
              </a:r>
              <a:r>
                <a:rPr lang="ko-KR" altLang="en-US" sz="1200"/>
                <a:t>예약상세번호 </a:t>
              </a:r>
              <a:r>
                <a:rPr lang="en-US" altLang="ko-KR" sz="1200"/>
                <a:t>(bookDetailNo)</a:t>
              </a:r>
            </a:p>
            <a:p>
              <a:endParaRPr lang="en-US" altLang="ko-KR" sz="12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81785" y="4184524"/>
              <a:ext cx="646331" cy="3693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</a:rPr>
                <a:t>링크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83235" y="4596586"/>
              <a:ext cx="49152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L1 – </a:t>
              </a:r>
              <a:r>
                <a:rPr lang="ko-KR" altLang="en-US" sz="1200"/>
                <a:t>예약수정 </a:t>
              </a:r>
              <a:r>
                <a:rPr lang="en-US" altLang="ko-KR" sz="1200"/>
                <a:t>(/book/modify.do)</a:t>
              </a:r>
            </a:p>
            <a:p>
              <a:r>
                <a:rPr lang="en-US" altLang="ko-KR" sz="1200"/>
                <a:t>L2 – </a:t>
              </a:r>
              <a:r>
                <a:rPr lang="ko-KR" altLang="en-US" sz="1200"/>
                <a:t>예약리스트 </a:t>
              </a:r>
              <a:r>
                <a:rPr lang="en-US" altLang="ko-KR" sz="1200"/>
                <a:t>(/book/list.do)</a:t>
              </a:r>
            </a:p>
            <a:p>
              <a:r>
                <a:rPr lang="en-US" altLang="ko-KR" sz="1200"/>
                <a:t>L3 – </a:t>
              </a:r>
              <a:r>
                <a:rPr lang="ko-KR" altLang="en-US" sz="1200"/>
                <a:t>예약취소 </a:t>
              </a:r>
              <a:r>
                <a:rPr lang="en-US" altLang="ko-KR" sz="1200"/>
                <a:t>(/book/cancel.do)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558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1481" y="2368"/>
            <a:ext cx="11459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06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 err="1">
                <a:solidFill>
                  <a:srgbClr val="7030A0"/>
                </a:solidFill>
                <a:latin typeface="+mj-ea"/>
                <a:ea typeface="+mj-ea"/>
              </a:rPr>
              <a:t>화면구현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예약하기</a:t>
            </a:r>
            <a:endParaRPr lang="en-US" altLang="ko-KR" sz="3600" b="1" kern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836442"/>
            <a:ext cx="5580404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6222155" y="1967199"/>
            <a:ext cx="3405632" cy="3866051"/>
            <a:chOff x="8288702" y="1126110"/>
            <a:chExt cx="3405632" cy="3866051"/>
          </a:xfrm>
        </p:grpSpPr>
        <p:sp>
          <p:nvSpPr>
            <p:cNvPr id="19" name="TextBox 18"/>
            <p:cNvSpPr txBox="1"/>
            <p:nvPr/>
          </p:nvSpPr>
          <p:spPr>
            <a:xfrm>
              <a:off x="8288702" y="1126110"/>
              <a:ext cx="1402948" cy="3693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</a:rPr>
                <a:t>입력 데이터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9407" y="1538172"/>
              <a:ext cx="324492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D1 – </a:t>
              </a:r>
              <a:r>
                <a:rPr lang="ko-KR" altLang="en-US" sz="1400"/>
                <a:t>투어일자</a:t>
              </a:r>
              <a:r>
                <a:rPr lang="en-US" altLang="ko-KR" sz="1400"/>
                <a:t>(day)</a:t>
              </a:r>
            </a:p>
            <a:p>
              <a:r>
                <a:rPr lang="en-US" altLang="ko-KR" sz="1400"/>
                <a:t>D4 – </a:t>
              </a:r>
              <a:r>
                <a:rPr lang="ko-KR" altLang="en-US" sz="1400"/>
                <a:t>대인 </a:t>
              </a:r>
              <a:r>
                <a:rPr lang="en-US" altLang="ko-KR" sz="1400"/>
                <a:t>(peopleA)</a:t>
              </a:r>
            </a:p>
            <a:p>
              <a:r>
                <a:rPr lang="en-US" altLang="ko-KR" sz="1400"/>
                <a:t>D5 – </a:t>
              </a:r>
              <a:r>
                <a:rPr lang="ko-KR" altLang="en-US" sz="1400"/>
                <a:t>소인 </a:t>
              </a:r>
              <a:r>
                <a:rPr lang="en-US" altLang="ko-KR" sz="1400"/>
                <a:t>(peopleB)</a:t>
              </a:r>
            </a:p>
            <a:p>
              <a:r>
                <a:rPr lang="en-US" altLang="ko-KR" sz="1400"/>
                <a:t>D6 – </a:t>
              </a:r>
              <a:r>
                <a:rPr lang="ko-KR" altLang="en-US" sz="1400"/>
                <a:t>투어가격 </a:t>
              </a:r>
              <a:r>
                <a:rPr lang="en-US" altLang="ko-KR" sz="1400"/>
                <a:t>(tourPrice) – </a:t>
              </a:r>
              <a:r>
                <a:rPr lang="ko-KR" altLang="en-US" sz="1400"/>
                <a:t>자동계산</a:t>
              </a:r>
              <a:r>
                <a:rPr lang="en-US" altLang="ko-KR" sz="1400"/>
                <a:t>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288702" y="2511668"/>
              <a:ext cx="1420582" cy="3693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</a:rPr>
                <a:t>출력 데이터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49407" y="2956241"/>
              <a:ext cx="296572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D1 – </a:t>
              </a:r>
              <a:r>
                <a:rPr lang="ko-KR" altLang="en-US" sz="1400"/>
                <a:t>날짜 </a:t>
              </a:r>
              <a:r>
                <a:rPr lang="en-US" altLang="ko-KR" sz="1400"/>
                <a:t>/ </a:t>
              </a:r>
              <a:r>
                <a:rPr lang="ko-KR" altLang="en-US" sz="1400"/>
                <a:t>예약상태 </a:t>
              </a:r>
              <a:r>
                <a:rPr lang="en-US" altLang="ko-KR" sz="1400"/>
                <a:t>(day/status)</a:t>
              </a:r>
            </a:p>
            <a:p>
              <a:r>
                <a:rPr lang="en-US" altLang="ko-KR" sz="1400"/>
                <a:t>D2 – </a:t>
              </a:r>
              <a:r>
                <a:rPr lang="ko-KR" altLang="en-US" sz="1400"/>
                <a:t>대인가격 </a:t>
              </a:r>
              <a:r>
                <a:rPr lang="en-US" altLang="ko-KR" sz="1400"/>
                <a:t>(priceA)</a:t>
              </a:r>
            </a:p>
            <a:p>
              <a:r>
                <a:rPr lang="en-US" altLang="ko-KR" sz="1400"/>
                <a:t>D3 – </a:t>
              </a:r>
              <a:r>
                <a:rPr lang="ko-KR" altLang="en-US" sz="1400"/>
                <a:t>소인가격 </a:t>
              </a:r>
              <a:r>
                <a:rPr lang="en-US" altLang="ko-KR" sz="1400"/>
                <a:t>(priceB)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288702" y="3789535"/>
              <a:ext cx="646331" cy="3693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</a:rPr>
                <a:t>링크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449407" y="4253497"/>
              <a:ext cx="268387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L1 – </a:t>
              </a:r>
              <a:r>
                <a:rPr lang="ko-KR" altLang="en-US" sz="1400"/>
                <a:t>예약하기 </a:t>
              </a:r>
              <a:r>
                <a:rPr lang="en-US" altLang="ko-KR" sz="1400"/>
                <a:t>(/book/write.do)</a:t>
              </a:r>
            </a:p>
            <a:p>
              <a:r>
                <a:rPr lang="en-US" altLang="ko-KR" sz="1400"/>
                <a:t>L2 – </a:t>
              </a:r>
              <a:r>
                <a:rPr lang="ko-KR" altLang="en-US" sz="1400"/>
                <a:t>장바구니 </a:t>
              </a:r>
              <a:r>
                <a:rPr lang="en-US" altLang="ko-KR" sz="1400"/>
                <a:t>(/cart/add.do)</a:t>
              </a:r>
            </a:p>
            <a:p>
              <a:r>
                <a:rPr lang="en-US" altLang="ko-KR" sz="1400"/>
                <a:t>L3 – </a:t>
              </a:r>
              <a:r>
                <a:rPr lang="ko-KR" altLang="en-US" sz="1400"/>
                <a:t>투어리스트 </a:t>
              </a:r>
              <a:r>
                <a:rPr lang="en-US" altLang="ko-KR" sz="1400"/>
                <a:t>(/tour/list.do)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148954" y="1417349"/>
            <a:ext cx="3551090" cy="4875794"/>
            <a:chOff x="2148954" y="1417349"/>
            <a:chExt cx="3551090" cy="4875794"/>
          </a:xfrm>
        </p:grpSpPr>
        <p:grpSp>
          <p:nvGrpSpPr>
            <p:cNvPr id="25" name="그룹 24"/>
            <p:cNvGrpSpPr/>
            <p:nvPr/>
          </p:nvGrpSpPr>
          <p:grpSpPr>
            <a:xfrm>
              <a:off x="2148954" y="1417349"/>
              <a:ext cx="3551090" cy="4875794"/>
              <a:chOff x="798719" y="1413383"/>
              <a:chExt cx="3551090" cy="4875794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798719" y="1413383"/>
                <a:ext cx="3551090" cy="4875794"/>
                <a:chOff x="764536" y="1550116"/>
                <a:chExt cx="3551090" cy="4875794"/>
              </a:xfrm>
            </p:grpSpPr>
            <p:pic>
              <p:nvPicPr>
                <p:cNvPr id="2" name="그림 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64536" y="4032992"/>
                  <a:ext cx="3551090" cy="2392918"/>
                </a:xfrm>
                <a:prstGeom prst="rect">
                  <a:avLst/>
                </a:prstGeom>
                <a:ln>
                  <a:solidFill>
                    <a:srgbClr val="7030A0"/>
                  </a:solidFill>
                </a:ln>
              </p:spPr>
            </p:pic>
            <p:pic>
              <p:nvPicPr>
                <p:cNvPr id="5" name="그림 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4536" y="1550116"/>
                  <a:ext cx="3551090" cy="2482876"/>
                </a:xfrm>
                <a:prstGeom prst="rect">
                  <a:avLst/>
                </a:prstGeom>
                <a:ln>
                  <a:solidFill>
                    <a:srgbClr val="7030A0"/>
                  </a:solidFill>
                </a:ln>
              </p:spPr>
            </p:pic>
          </p:grpSp>
          <p:sp>
            <p:nvSpPr>
              <p:cNvPr id="10" name="TextBox 9"/>
              <p:cNvSpPr txBox="1"/>
              <p:nvPr/>
            </p:nvSpPr>
            <p:spPr>
              <a:xfrm>
                <a:off x="3172281" y="1805952"/>
                <a:ext cx="354585" cy="2462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>
                    <a:solidFill>
                      <a:schemeClr val="bg1"/>
                    </a:solidFill>
                  </a:rPr>
                  <a:t>D1</a:t>
                </a:r>
                <a:endParaRPr lang="ko-KR" altLang="en-US" sz="1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625776" y="2385665"/>
                <a:ext cx="354585" cy="2462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>
                    <a:solidFill>
                      <a:schemeClr val="bg1"/>
                    </a:solidFill>
                  </a:rPr>
                  <a:t>D4</a:t>
                </a:r>
                <a:endParaRPr lang="ko-KR" altLang="en-US" sz="1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25777" y="2828016"/>
                <a:ext cx="354585" cy="2462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>
                    <a:solidFill>
                      <a:schemeClr val="bg1"/>
                    </a:solidFill>
                  </a:rPr>
                  <a:t>D5</a:t>
                </a:r>
                <a:endParaRPr lang="ko-KR" altLang="en-US" sz="1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587087" y="2966515"/>
                <a:ext cx="354585" cy="2462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>
                    <a:solidFill>
                      <a:schemeClr val="bg1"/>
                    </a:solidFill>
                  </a:rPr>
                  <a:t>D6</a:t>
                </a:r>
                <a:endParaRPr lang="ko-KR" altLang="en-US" sz="1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209487" y="3375417"/>
                <a:ext cx="324128" cy="2462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/>
                  <a:t>L1</a:t>
                </a:r>
                <a:endParaRPr lang="ko-KR" altLang="en-US" sz="1000" b="1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360260" y="3619260"/>
                <a:ext cx="324128" cy="2462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/>
                  <a:t>L2</a:t>
                </a:r>
                <a:endParaRPr lang="ko-KR" altLang="en-US" sz="1000" b="1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532024" y="3408574"/>
                <a:ext cx="324128" cy="2462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/>
                  <a:t>L3</a:t>
                </a:r>
                <a:endParaRPr lang="ko-KR" altLang="en-US" sz="1000" b="1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510451" y="2347087"/>
              <a:ext cx="354585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D2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10451" y="2716634"/>
              <a:ext cx="354585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D3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916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1481" y="2368"/>
            <a:ext cx="11459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06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 err="1">
                <a:solidFill>
                  <a:srgbClr val="7030A0"/>
                </a:solidFill>
                <a:latin typeface="+mj-ea"/>
                <a:ea typeface="+mj-ea"/>
              </a:rPr>
              <a:t>화면구현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예약하기</a:t>
            </a:r>
            <a:endParaRPr lang="en-US" altLang="ko-KR" sz="3600" b="1" kern="0">
              <a:solidFill>
                <a:srgbClr val="7030A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816664" y="1079524"/>
            <a:ext cx="8651104" cy="3610256"/>
            <a:chOff x="1398750" y="1029367"/>
            <a:chExt cx="9698468" cy="388446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8750" y="1029367"/>
              <a:ext cx="9698468" cy="3884465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2193689" y="1533062"/>
              <a:ext cx="397514" cy="2649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77145" y="1533062"/>
              <a:ext cx="397514" cy="2649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D2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70488" y="1533061"/>
              <a:ext cx="397514" cy="2649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D3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95738" y="1551450"/>
              <a:ext cx="397514" cy="2649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D4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71510" y="1560645"/>
              <a:ext cx="397514" cy="2649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D5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218233" y="1579034"/>
              <a:ext cx="397514" cy="2649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D6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854429" y="1538185"/>
              <a:ext cx="397514" cy="2649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D7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45453" y="2490355"/>
              <a:ext cx="397514" cy="2649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D8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37386" y="2384554"/>
              <a:ext cx="397514" cy="2649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D9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17532" y="2384554"/>
              <a:ext cx="480178" cy="2649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D10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151659" y="2384554"/>
              <a:ext cx="480178" cy="2649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D11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46601" y="3559320"/>
              <a:ext cx="480178" cy="2649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D12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063197" y="3669672"/>
              <a:ext cx="480178" cy="2649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D13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53520" y="4362398"/>
              <a:ext cx="363369" cy="2649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/>
                <a:t>L1</a:t>
              </a:r>
              <a:endParaRPr lang="ko-KR" altLang="en-US" sz="1000" b="1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956590" y="4359661"/>
              <a:ext cx="363369" cy="2649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/>
                <a:t>L2</a:t>
              </a:r>
              <a:endParaRPr lang="ko-KR" altLang="en-US" sz="1000" b="1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093564" y="4830388"/>
            <a:ext cx="8297290" cy="1754327"/>
            <a:chOff x="1481427" y="4511602"/>
            <a:chExt cx="8297290" cy="1754327"/>
          </a:xfrm>
        </p:grpSpPr>
        <p:grpSp>
          <p:nvGrpSpPr>
            <p:cNvPr id="44" name="그룹 43"/>
            <p:cNvGrpSpPr/>
            <p:nvPr/>
          </p:nvGrpSpPr>
          <p:grpSpPr>
            <a:xfrm>
              <a:off x="1481427" y="4511602"/>
              <a:ext cx="8297290" cy="1754327"/>
              <a:chOff x="611697" y="4227254"/>
              <a:chExt cx="8297290" cy="175432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11697" y="4227254"/>
                <a:ext cx="1420582" cy="36933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>
                    <a:solidFill>
                      <a:schemeClr val="bg1"/>
                    </a:solidFill>
                  </a:rPr>
                  <a:t>출력 데이터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93838" y="4596586"/>
                <a:ext cx="219038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/>
                  <a:t>D1 – </a:t>
                </a:r>
                <a:r>
                  <a:rPr lang="ko-KR" altLang="en-US" sz="1200"/>
                  <a:t>투어명 </a:t>
                </a:r>
                <a:r>
                  <a:rPr lang="en-US" altLang="ko-KR" sz="1200"/>
                  <a:t>(title)</a:t>
                </a:r>
              </a:p>
              <a:p>
                <a:r>
                  <a:rPr lang="en-US" altLang="ko-KR" sz="1200"/>
                  <a:t>D2 – </a:t>
                </a:r>
                <a:r>
                  <a:rPr lang="ko-KR" altLang="en-US" sz="1200"/>
                  <a:t>투어지역 </a:t>
                </a:r>
                <a:r>
                  <a:rPr lang="en-US" altLang="ko-KR" sz="1200"/>
                  <a:t>(region)</a:t>
                </a:r>
              </a:p>
              <a:p>
                <a:r>
                  <a:rPr lang="en-US" altLang="ko-KR" sz="1200"/>
                  <a:t>D3 – </a:t>
                </a:r>
                <a:r>
                  <a:rPr lang="ko-KR" altLang="en-US" sz="1200"/>
                  <a:t>투어타입 </a:t>
                </a:r>
                <a:r>
                  <a:rPr lang="en-US" altLang="ko-KR" sz="1200"/>
                  <a:t>(type)</a:t>
                </a:r>
              </a:p>
              <a:p>
                <a:r>
                  <a:rPr lang="en-US" altLang="ko-KR" sz="1200"/>
                  <a:t>D4 – </a:t>
                </a:r>
                <a:r>
                  <a:rPr lang="ko-KR" altLang="en-US" sz="1200"/>
                  <a:t>대인</a:t>
                </a:r>
                <a:r>
                  <a:rPr lang="en-US" altLang="ko-KR" sz="1200"/>
                  <a:t> (peopleA)</a:t>
                </a:r>
              </a:p>
              <a:p>
                <a:r>
                  <a:rPr lang="en-US" altLang="ko-KR" sz="1200"/>
                  <a:t>D5 – </a:t>
                </a:r>
                <a:r>
                  <a:rPr lang="ko-KR" altLang="en-US" sz="1200"/>
                  <a:t>소인 </a:t>
                </a:r>
                <a:r>
                  <a:rPr lang="en-US" altLang="ko-KR" sz="1200"/>
                  <a:t>(peopleB)</a:t>
                </a:r>
              </a:p>
              <a:p>
                <a:r>
                  <a:rPr lang="en-US" altLang="ko-KR" sz="1200"/>
                  <a:t>D6 – </a:t>
                </a:r>
                <a:r>
                  <a:rPr lang="ko-KR" altLang="en-US" sz="1200"/>
                  <a:t>투어가격 </a:t>
                </a:r>
                <a:r>
                  <a:rPr lang="en-US" altLang="ko-KR" sz="1200"/>
                  <a:t>(tourPrice)</a:t>
                </a:r>
              </a:p>
              <a:p>
                <a:r>
                  <a:rPr lang="en-US" altLang="ko-KR" sz="1200"/>
                  <a:t>D7 – </a:t>
                </a:r>
                <a:r>
                  <a:rPr lang="ko-KR" altLang="en-US" sz="1200"/>
                  <a:t>투어일자 </a:t>
                </a:r>
                <a:r>
                  <a:rPr lang="en-US" altLang="ko-KR" sz="1200"/>
                  <a:t>(day)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404573" y="4596412"/>
                <a:ext cx="286899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/>
                  <a:t>D8 – </a:t>
                </a:r>
                <a:r>
                  <a:rPr lang="ko-KR" altLang="en-US" sz="1200"/>
                  <a:t>이름 </a:t>
                </a:r>
                <a:r>
                  <a:rPr lang="en-US" altLang="ko-KR" sz="1200"/>
                  <a:t>(name)</a:t>
                </a:r>
              </a:p>
              <a:p>
                <a:r>
                  <a:rPr lang="en-US" altLang="ko-KR" sz="1200"/>
                  <a:t>D9 – </a:t>
                </a:r>
                <a:r>
                  <a:rPr lang="ko-KR" altLang="en-US" sz="1200"/>
                  <a:t>성별</a:t>
                </a:r>
                <a:r>
                  <a:rPr lang="en-US" altLang="ko-KR" sz="1200"/>
                  <a:t> (gender)</a:t>
                </a:r>
              </a:p>
              <a:p>
                <a:r>
                  <a:rPr lang="en-US" altLang="ko-KR" sz="1200"/>
                  <a:t>D10 –</a:t>
                </a:r>
                <a:r>
                  <a:rPr lang="ko-KR" altLang="en-US" sz="1200"/>
                  <a:t>이메일</a:t>
                </a:r>
                <a:r>
                  <a:rPr lang="en-US" altLang="ko-KR" sz="1200"/>
                  <a:t> (email)</a:t>
                </a:r>
              </a:p>
              <a:p>
                <a:r>
                  <a:rPr lang="en-US" altLang="ko-KR" sz="1200"/>
                  <a:t>D11 – </a:t>
                </a:r>
                <a:r>
                  <a:rPr lang="ko-KR" altLang="en-US" sz="1200"/>
                  <a:t>연락처 </a:t>
                </a:r>
                <a:r>
                  <a:rPr lang="en-US" altLang="ko-KR" sz="1200"/>
                  <a:t>(tel)</a:t>
                </a:r>
              </a:p>
              <a:p>
                <a:r>
                  <a:rPr lang="en-US" altLang="ko-KR" sz="1200"/>
                  <a:t>D12 – </a:t>
                </a:r>
                <a:r>
                  <a:rPr lang="ko-KR" altLang="en-US" sz="1200"/>
                  <a:t>결제방법 </a:t>
                </a:r>
                <a:r>
                  <a:rPr lang="en-US" altLang="ko-KR" sz="1200"/>
                  <a:t>(payMethod)</a:t>
                </a:r>
              </a:p>
              <a:p>
                <a:r>
                  <a:rPr lang="en-US" altLang="ko-KR" sz="1200"/>
                  <a:t>D13 – </a:t>
                </a:r>
                <a:r>
                  <a:rPr lang="ko-KR" altLang="en-US" sz="1200"/>
                  <a:t>결제금액 </a:t>
                </a:r>
                <a:r>
                  <a:rPr lang="en-US" altLang="ko-KR" sz="1200"/>
                  <a:t>(payPrice) - </a:t>
                </a:r>
                <a:r>
                  <a:rPr lang="ko-KR" altLang="en-US" sz="1200"/>
                  <a:t>자동계산</a:t>
                </a:r>
                <a:endParaRPr lang="en-US" altLang="ko-KR" sz="1200"/>
              </a:p>
              <a:p>
                <a:endParaRPr lang="en-US" altLang="ko-KR" sz="120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149162" y="4235800"/>
                <a:ext cx="646331" cy="36933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>
                    <a:solidFill>
                      <a:schemeClr val="bg1"/>
                    </a:solidFill>
                  </a:rPr>
                  <a:t>링크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273571" y="4596412"/>
                <a:ext cx="26354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/>
                  <a:t>L1 – </a:t>
                </a:r>
                <a:r>
                  <a:rPr lang="ko-KR" altLang="en-US" sz="1200"/>
                  <a:t>예약하기 </a:t>
                </a:r>
                <a:r>
                  <a:rPr lang="en-US" altLang="ko-KR" sz="1200"/>
                  <a:t>(/book/write.do)</a:t>
                </a:r>
              </a:p>
              <a:p>
                <a:r>
                  <a:rPr lang="en-US" altLang="ko-KR" sz="1200"/>
                  <a:t>L2 – </a:t>
                </a:r>
                <a:r>
                  <a:rPr lang="ko-KR" altLang="en-US" sz="1200"/>
                  <a:t>취소하기 </a:t>
                </a:r>
                <a:r>
                  <a:rPr lang="en-US" altLang="ko-KR" sz="1200"/>
                  <a:t>(history.back())</a:t>
                </a: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4088427" y="4511602"/>
              <a:ext cx="1420582" cy="3693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</a:rPr>
                <a:t>입력 데이터</a:t>
              </a:r>
            </a:p>
          </p:txBody>
        </p:sp>
      </p:grpSp>
      <p:cxnSp>
        <p:nvCxnSpPr>
          <p:cNvPr id="41" name="직선 연결선 40"/>
          <p:cNvCxnSpPr/>
          <p:nvPr/>
        </p:nvCxnSpPr>
        <p:spPr>
          <a:xfrm>
            <a:off x="0" y="836442"/>
            <a:ext cx="5580404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7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1481" y="2368"/>
            <a:ext cx="11459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06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 err="1">
                <a:solidFill>
                  <a:srgbClr val="7030A0"/>
                </a:solidFill>
                <a:latin typeface="+mj-ea"/>
                <a:ea typeface="+mj-ea"/>
              </a:rPr>
              <a:t>화면구현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예약 수정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관리자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)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8515" y="828942"/>
            <a:ext cx="7248257" cy="750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623042" y="1255118"/>
            <a:ext cx="10877550" cy="3305175"/>
            <a:chOff x="623042" y="1255118"/>
            <a:chExt cx="10877550" cy="33051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3042" y="1255118"/>
              <a:ext cx="10877550" cy="330517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201015" y="1821129"/>
              <a:ext cx="354585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86417" y="1752272"/>
              <a:ext cx="354585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D2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95850" y="1719453"/>
              <a:ext cx="354585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D3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337626" y="1752272"/>
              <a:ext cx="354585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D4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11701" y="3160904"/>
              <a:ext cx="354585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D5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20397" y="3160904"/>
              <a:ext cx="354585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D6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73327" y="4027837"/>
              <a:ext cx="324128" cy="24622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/>
                <a:t>L1</a:t>
              </a:r>
              <a:endParaRPr lang="ko-KR" altLang="en-US" sz="1000" b="1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95996" y="4027836"/>
              <a:ext cx="324128" cy="24622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/>
                <a:t>L2</a:t>
              </a:r>
              <a:endParaRPr lang="ko-KR" altLang="en-US" sz="1000" b="1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093564" y="4830388"/>
            <a:ext cx="8297290" cy="1384995"/>
            <a:chOff x="1481427" y="4511602"/>
            <a:chExt cx="8297290" cy="1384995"/>
          </a:xfrm>
        </p:grpSpPr>
        <p:grpSp>
          <p:nvGrpSpPr>
            <p:cNvPr id="18" name="그룹 17"/>
            <p:cNvGrpSpPr/>
            <p:nvPr/>
          </p:nvGrpSpPr>
          <p:grpSpPr>
            <a:xfrm>
              <a:off x="1481427" y="4511602"/>
              <a:ext cx="8297290" cy="1384995"/>
              <a:chOff x="611697" y="4227254"/>
              <a:chExt cx="8297290" cy="1384995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611697" y="4227254"/>
                <a:ext cx="1420582" cy="36933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>
                    <a:solidFill>
                      <a:schemeClr val="bg1"/>
                    </a:solidFill>
                  </a:rPr>
                  <a:t>출력 데이터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93838" y="4596586"/>
                <a:ext cx="219038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/>
                  <a:t>D1 – </a:t>
                </a:r>
                <a:r>
                  <a:rPr lang="ko-KR" altLang="en-US" sz="1200"/>
                  <a:t>이름 </a:t>
                </a:r>
                <a:r>
                  <a:rPr lang="en-US" altLang="ko-KR" sz="1200"/>
                  <a:t>(name)</a:t>
                </a:r>
              </a:p>
              <a:p>
                <a:r>
                  <a:rPr lang="en-US" altLang="ko-KR" sz="1200"/>
                  <a:t>D2 – </a:t>
                </a:r>
                <a:r>
                  <a:rPr lang="ko-KR" altLang="en-US" sz="1200"/>
                  <a:t>성별 </a:t>
                </a:r>
                <a:r>
                  <a:rPr lang="en-US" altLang="ko-KR" sz="1200"/>
                  <a:t>(gender)</a:t>
                </a:r>
              </a:p>
              <a:p>
                <a:r>
                  <a:rPr lang="en-US" altLang="ko-KR" sz="1200"/>
                  <a:t>D3 – </a:t>
                </a:r>
                <a:r>
                  <a:rPr lang="ko-KR" altLang="en-US" sz="1200"/>
                  <a:t>이메일 </a:t>
                </a:r>
                <a:r>
                  <a:rPr lang="en-US" altLang="ko-KR" sz="1200"/>
                  <a:t>(email)</a:t>
                </a:r>
              </a:p>
              <a:p>
                <a:r>
                  <a:rPr lang="en-US" altLang="ko-KR" sz="1200"/>
                  <a:t>D4 – </a:t>
                </a:r>
                <a:r>
                  <a:rPr lang="ko-KR" altLang="en-US" sz="1200"/>
                  <a:t>연락처 </a:t>
                </a:r>
                <a:r>
                  <a:rPr lang="en-US" altLang="ko-KR" sz="1200"/>
                  <a:t>(tel)</a:t>
                </a:r>
              </a:p>
              <a:p>
                <a:r>
                  <a:rPr lang="en-US" altLang="ko-KR" sz="1200"/>
                  <a:t>D5 – </a:t>
                </a:r>
                <a:r>
                  <a:rPr lang="ko-KR" altLang="en-US" sz="1200"/>
                  <a:t>결제수단 </a:t>
                </a:r>
                <a:r>
                  <a:rPr lang="en-US" altLang="ko-KR" sz="1200"/>
                  <a:t>(payMethod)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404573" y="4596412"/>
                <a:ext cx="286899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/>
                  <a:t>D1 – </a:t>
                </a:r>
                <a:r>
                  <a:rPr lang="ko-KR" altLang="en-US" sz="1200"/>
                  <a:t>이름 </a:t>
                </a:r>
                <a:r>
                  <a:rPr lang="en-US" altLang="ko-KR" sz="1200"/>
                  <a:t>(name)</a:t>
                </a:r>
              </a:p>
              <a:p>
                <a:r>
                  <a:rPr lang="en-US" altLang="ko-KR" sz="1200"/>
                  <a:t>D2 – </a:t>
                </a:r>
                <a:r>
                  <a:rPr lang="ko-KR" altLang="en-US" sz="1200"/>
                  <a:t>성별 </a:t>
                </a:r>
                <a:r>
                  <a:rPr lang="en-US" altLang="ko-KR" sz="1200"/>
                  <a:t>(gender)</a:t>
                </a:r>
              </a:p>
              <a:p>
                <a:r>
                  <a:rPr lang="en-US" altLang="ko-KR" sz="1200"/>
                  <a:t>D3 – </a:t>
                </a:r>
                <a:r>
                  <a:rPr lang="ko-KR" altLang="en-US" sz="1200"/>
                  <a:t>이메일 </a:t>
                </a:r>
                <a:r>
                  <a:rPr lang="en-US" altLang="ko-KR" sz="1200"/>
                  <a:t>(email)</a:t>
                </a:r>
              </a:p>
              <a:p>
                <a:r>
                  <a:rPr lang="en-US" altLang="ko-KR" sz="1200"/>
                  <a:t>D4 – </a:t>
                </a:r>
                <a:r>
                  <a:rPr lang="ko-KR" altLang="en-US" sz="1200"/>
                  <a:t>연락처 </a:t>
                </a:r>
                <a:r>
                  <a:rPr lang="en-US" altLang="ko-KR" sz="1200"/>
                  <a:t>(tel)</a:t>
                </a:r>
              </a:p>
              <a:p>
                <a:r>
                  <a:rPr lang="en-US" altLang="ko-KR" sz="1200"/>
                  <a:t>D6 – </a:t>
                </a:r>
                <a:r>
                  <a:rPr lang="ko-KR" altLang="en-US" sz="1200"/>
                  <a:t>결제상태 </a:t>
                </a:r>
                <a:r>
                  <a:rPr lang="en-US" altLang="ko-KR" sz="1200"/>
                  <a:t>(payStatus)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149162" y="4235800"/>
                <a:ext cx="646331" cy="36933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>
                    <a:solidFill>
                      <a:schemeClr val="bg1"/>
                    </a:solidFill>
                  </a:rPr>
                  <a:t>링크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273571" y="4596412"/>
                <a:ext cx="26354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/>
                  <a:t>L1 – </a:t>
                </a:r>
                <a:r>
                  <a:rPr lang="ko-KR" altLang="en-US" sz="1200"/>
                  <a:t>변경하기 </a:t>
                </a:r>
                <a:r>
                  <a:rPr lang="en-US" altLang="ko-KR" sz="1200"/>
                  <a:t>(/book/modify.do)</a:t>
                </a:r>
              </a:p>
              <a:p>
                <a:r>
                  <a:rPr lang="en-US" altLang="ko-KR" sz="1200"/>
                  <a:t>L2 – </a:t>
                </a:r>
                <a:r>
                  <a:rPr lang="ko-KR" altLang="en-US" sz="1200"/>
                  <a:t>취소하기 </a:t>
                </a:r>
                <a:r>
                  <a:rPr lang="en-US" altLang="ko-KR" sz="1200"/>
                  <a:t>(history.back())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4088427" y="4511602"/>
              <a:ext cx="1420582" cy="3693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</a:rPr>
                <a:t>입력 데이터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721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1619D64-C7B0-F70C-5495-60F85BEEF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203" y="1257657"/>
            <a:ext cx="7777719" cy="32763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1481" y="2368"/>
            <a:ext cx="11459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06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 err="1">
                <a:solidFill>
                  <a:srgbClr val="7030A0"/>
                </a:solidFill>
                <a:latin typeface="+mj-ea"/>
                <a:ea typeface="+mj-ea"/>
              </a:rPr>
              <a:t>화면구현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장바구니</a:t>
            </a:r>
            <a:endParaRPr lang="en-US" altLang="ko-KR" sz="3600" b="1" kern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836442"/>
            <a:ext cx="5255664" cy="1046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2814518" y="1475290"/>
            <a:ext cx="6827434" cy="2810336"/>
            <a:chOff x="2821640" y="1308381"/>
            <a:chExt cx="6827434" cy="2810336"/>
          </a:xfrm>
        </p:grpSpPr>
        <p:sp>
          <p:nvSpPr>
            <p:cNvPr id="10" name="TextBox 9"/>
            <p:cNvSpPr txBox="1"/>
            <p:nvPr/>
          </p:nvSpPr>
          <p:spPr>
            <a:xfrm>
              <a:off x="3457247" y="1308381"/>
              <a:ext cx="354585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72772" y="1345929"/>
              <a:ext cx="354585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D2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04201" y="1583720"/>
              <a:ext cx="354585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D3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6798" y="1739609"/>
              <a:ext cx="354585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D4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40969" y="1940322"/>
              <a:ext cx="354585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D5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40969" y="2236936"/>
              <a:ext cx="354585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D6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30271" y="2298867"/>
              <a:ext cx="354585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D7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70491" y="1640774"/>
              <a:ext cx="354585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D8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38550" y="2702018"/>
              <a:ext cx="324128" cy="24622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/>
                <a:t>L2</a:t>
              </a:r>
              <a:endParaRPr lang="ko-KR" altLang="en-US" sz="1000" b="1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53825" y="3872496"/>
              <a:ext cx="324128" cy="24622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/>
                <a:t>L3</a:t>
              </a:r>
              <a:endParaRPr lang="ko-KR" altLang="en-US" sz="1000" b="1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91958" y="3872496"/>
              <a:ext cx="324128" cy="24622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/>
                <a:t>L4</a:t>
              </a:r>
              <a:endParaRPr lang="ko-KR" altLang="en-US" sz="1000" b="1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21640" y="3444472"/>
              <a:ext cx="324128" cy="24622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/>
                <a:t>L1</a:t>
              </a:r>
              <a:endParaRPr lang="ko-KR" altLang="en-US" sz="1000" b="1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324946" y="1635136"/>
              <a:ext cx="324128" cy="24622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/>
                <a:t>L1</a:t>
              </a:r>
              <a:endParaRPr lang="ko-KR" altLang="en-US" sz="1000" b="1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93656" y="2200235"/>
              <a:ext cx="354585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D9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61621" y="2848226"/>
              <a:ext cx="428322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D10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86619" y="3158237"/>
              <a:ext cx="428322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D11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113081" y="4679599"/>
            <a:ext cx="8297290" cy="2123658"/>
            <a:chOff x="1481427" y="4511602"/>
            <a:chExt cx="8297290" cy="2123658"/>
          </a:xfrm>
        </p:grpSpPr>
        <p:grpSp>
          <p:nvGrpSpPr>
            <p:cNvPr id="28" name="그룹 27"/>
            <p:cNvGrpSpPr/>
            <p:nvPr/>
          </p:nvGrpSpPr>
          <p:grpSpPr>
            <a:xfrm>
              <a:off x="1481427" y="4511602"/>
              <a:ext cx="8297290" cy="2123658"/>
              <a:chOff x="611697" y="4227254"/>
              <a:chExt cx="8297290" cy="2123658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611697" y="4227254"/>
                <a:ext cx="1420582" cy="36933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>
                    <a:solidFill>
                      <a:schemeClr val="bg1"/>
                    </a:solidFill>
                  </a:rPr>
                  <a:t>출력 데이터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93838" y="4596586"/>
                <a:ext cx="219038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/>
                  <a:t>D1 – </a:t>
                </a:r>
                <a:r>
                  <a:rPr lang="ko-KR" altLang="en-US" sz="1200"/>
                  <a:t>썸네일 </a:t>
                </a:r>
                <a:r>
                  <a:rPr lang="en-US" altLang="ko-KR" sz="1200"/>
                  <a:t>(thumbnail)</a:t>
                </a:r>
              </a:p>
              <a:p>
                <a:r>
                  <a:rPr lang="en-US" altLang="ko-KR" sz="1200"/>
                  <a:t>D2 – </a:t>
                </a:r>
                <a:r>
                  <a:rPr lang="ko-KR" altLang="en-US" sz="1200"/>
                  <a:t>투어타입 </a:t>
                </a:r>
                <a:r>
                  <a:rPr lang="en-US" altLang="ko-KR" sz="1200"/>
                  <a:t>(type)</a:t>
                </a:r>
              </a:p>
              <a:p>
                <a:r>
                  <a:rPr lang="en-US" altLang="ko-KR" sz="1200"/>
                  <a:t>D3 – </a:t>
                </a:r>
                <a:r>
                  <a:rPr lang="ko-KR" altLang="en-US" sz="1200"/>
                  <a:t>투어명 </a:t>
                </a:r>
                <a:r>
                  <a:rPr lang="en-US" altLang="ko-KR" sz="1200"/>
                  <a:t>(title)</a:t>
                </a:r>
              </a:p>
              <a:p>
                <a:r>
                  <a:rPr lang="en-US" altLang="ko-KR" sz="1200"/>
                  <a:t>D4 – </a:t>
                </a:r>
                <a:r>
                  <a:rPr lang="ko-KR" altLang="en-US" sz="1200"/>
                  <a:t>투어지역</a:t>
                </a:r>
                <a:r>
                  <a:rPr lang="en-US" altLang="ko-KR" sz="1200"/>
                  <a:t> (region)</a:t>
                </a:r>
              </a:p>
              <a:p>
                <a:r>
                  <a:rPr lang="en-US" altLang="ko-KR" sz="1200"/>
                  <a:t>D5 – </a:t>
                </a:r>
                <a:r>
                  <a:rPr lang="ko-KR" altLang="en-US" sz="1200"/>
                  <a:t>대인가격 </a:t>
                </a:r>
                <a:r>
                  <a:rPr lang="en-US" altLang="ko-KR" sz="1200"/>
                  <a:t>(priceA)</a:t>
                </a:r>
              </a:p>
              <a:p>
                <a:r>
                  <a:rPr lang="en-US" altLang="ko-KR" sz="1200"/>
                  <a:t>D6 – </a:t>
                </a:r>
                <a:r>
                  <a:rPr lang="ko-KR" altLang="en-US" sz="1200"/>
                  <a:t>소인가격 </a:t>
                </a:r>
                <a:r>
                  <a:rPr lang="en-US" altLang="ko-KR" sz="1200"/>
                  <a:t>(priceB)</a:t>
                </a:r>
              </a:p>
              <a:p>
                <a:r>
                  <a:rPr lang="en-US" altLang="ko-KR" sz="1200"/>
                  <a:t>D7 – </a:t>
                </a:r>
                <a:r>
                  <a:rPr lang="ko-KR" altLang="en-US" sz="1200"/>
                  <a:t>투어가격 </a:t>
                </a:r>
                <a:r>
                  <a:rPr lang="en-US" altLang="ko-KR" sz="1200"/>
                  <a:t>(tourPrice)</a:t>
                </a:r>
              </a:p>
              <a:p>
                <a:r>
                  <a:rPr lang="en-US" altLang="ko-KR" sz="1200"/>
                  <a:t>D8 – </a:t>
                </a:r>
                <a:r>
                  <a:rPr lang="ko-KR" altLang="en-US" sz="1200"/>
                  <a:t>투어일자 </a:t>
                </a:r>
                <a:r>
                  <a:rPr lang="en-US" altLang="ko-KR" sz="1200"/>
                  <a:t>(day)</a:t>
                </a:r>
              </a:p>
              <a:p>
                <a:r>
                  <a:rPr lang="en-US" altLang="ko-KR" sz="1200"/>
                  <a:t>D9 - </a:t>
                </a:r>
                <a:r>
                  <a:rPr lang="ko-KR" altLang="en-US" sz="1200"/>
                  <a:t>예약상태</a:t>
                </a:r>
                <a:endParaRPr lang="en-US" altLang="ko-KR" sz="120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199474" y="4596412"/>
                <a:ext cx="28739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/>
                  <a:t>D10 – </a:t>
                </a:r>
                <a:r>
                  <a:rPr lang="ko-KR" altLang="en-US" sz="1200"/>
                  <a:t>대인 </a:t>
                </a:r>
                <a:r>
                  <a:rPr lang="en-US" altLang="ko-KR" sz="1200"/>
                  <a:t>(peopleA)</a:t>
                </a:r>
              </a:p>
              <a:p>
                <a:r>
                  <a:rPr lang="en-US" altLang="ko-KR" sz="1200"/>
                  <a:t>D11 – </a:t>
                </a:r>
                <a:r>
                  <a:rPr lang="ko-KR" altLang="en-US" sz="1200"/>
                  <a:t>소인</a:t>
                </a:r>
                <a:r>
                  <a:rPr lang="en-US" altLang="ko-KR" sz="1200"/>
                  <a:t> (peopleB)</a:t>
                </a:r>
              </a:p>
              <a:p>
                <a:r>
                  <a:rPr lang="en-US" altLang="ko-KR" sz="1200"/>
                  <a:t>D12 – </a:t>
                </a:r>
                <a:r>
                  <a:rPr lang="ko-KR" altLang="en-US" sz="1200"/>
                  <a:t>투어가격 </a:t>
                </a:r>
                <a:r>
                  <a:rPr lang="en-US" altLang="ko-KR" sz="1200"/>
                  <a:t>(tourPrice)</a:t>
                </a:r>
              </a:p>
              <a:p>
                <a:r>
                  <a:rPr lang="en-US" altLang="ko-KR" sz="1200"/>
                  <a:t>D13 – </a:t>
                </a:r>
                <a:r>
                  <a:rPr lang="ko-KR" altLang="en-US" sz="1200"/>
                  <a:t>결제가격 </a:t>
                </a:r>
                <a:r>
                  <a:rPr lang="en-US" altLang="ko-KR" sz="1200"/>
                  <a:t>(payPrice)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149162" y="4235800"/>
                <a:ext cx="646331" cy="36933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>
                    <a:solidFill>
                      <a:schemeClr val="bg1"/>
                    </a:solidFill>
                  </a:rPr>
                  <a:t>링크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273571" y="4596412"/>
                <a:ext cx="2635416" cy="1000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/>
                  <a:t>L1 – </a:t>
                </a:r>
                <a:r>
                  <a:rPr lang="ko-KR" altLang="en-US" sz="1200"/>
                  <a:t>장바구니삭제 </a:t>
                </a:r>
                <a:r>
                  <a:rPr lang="en-US" altLang="ko-KR" sz="1200"/>
                  <a:t>(/cart/delete.do)</a:t>
                </a:r>
              </a:p>
              <a:p>
                <a:r>
                  <a:rPr lang="en-US" altLang="ko-KR" sz="1200"/>
                  <a:t>L2 – </a:t>
                </a:r>
                <a:r>
                  <a:rPr lang="ko-KR" altLang="en-US" sz="1200"/>
                  <a:t>장바구니수정 </a:t>
                </a:r>
                <a:r>
                  <a:rPr lang="en-US" altLang="ko-KR" sz="1200"/>
                  <a:t>(/cart/update.do)</a:t>
                </a:r>
              </a:p>
              <a:p>
                <a:pPr marL="171450" indent="-171450">
                  <a:buFontTx/>
                  <a:buChar char="-"/>
                </a:pPr>
                <a:r>
                  <a:rPr lang="ko-KR" altLang="en-US" sz="1100"/>
                  <a:t>각각의 </a:t>
                </a:r>
                <a:r>
                  <a:rPr lang="en-US" altLang="ko-KR" sz="1100"/>
                  <a:t>+, - </a:t>
                </a:r>
                <a:r>
                  <a:rPr lang="ko-KR" altLang="en-US" sz="1100"/>
                  <a:t>버튼</a:t>
                </a:r>
                <a:endParaRPr lang="en-US" altLang="ko-KR" sz="1100"/>
              </a:p>
              <a:p>
                <a:r>
                  <a:rPr lang="en-US" altLang="ko-KR" sz="1200"/>
                  <a:t>L3 – </a:t>
                </a:r>
                <a:r>
                  <a:rPr lang="ko-KR" altLang="en-US" sz="1200"/>
                  <a:t>투어리스트 </a:t>
                </a:r>
                <a:r>
                  <a:rPr lang="en-US" altLang="ko-KR" sz="1200"/>
                  <a:t>(/tour/list.do)</a:t>
                </a:r>
              </a:p>
              <a:p>
                <a:r>
                  <a:rPr lang="en-US" altLang="ko-KR" sz="1200"/>
                  <a:t>L4 – </a:t>
                </a:r>
                <a:r>
                  <a:rPr lang="ko-KR" altLang="en-US" sz="1200"/>
                  <a:t>예약하기 </a:t>
                </a:r>
                <a:r>
                  <a:rPr lang="en-US" altLang="ko-KR" sz="1200"/>
                  <a:t>(/book/write.do)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3968788" y="4511602"/>
              <a:ext cx="1420582" cy="3693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</a:rPr>
                <a:t>입력 데이터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681E7C2-6AE7-FDCF-1FA8-CB643F9D458C}"/>
              </a:ext>
            </a:extLst>
          </p:cNvPr>
          <p:cNvSpPr txBox="1"/>
          <p:nvPr/>
        </p:nvSpPr>
        <p:spPr>
          <a:xfrm>
            <a:off x="5230529" y="3555975"/>
            <a:ext cx="428322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</a:rPr>
              <a:t>D12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B72E7F-B890-DCC1-D4A9-07C661F2572E}"/>
              </a:ext>
            </a:extLst>
          </p:cNvPr>
          <p:cNvSpPr txBox="1"/>
          <p:nvPr/>
        </p:nvSpPr>
        <p:spPr>
          <a:xfrm>
            <a:off x="8679774" y="3910058"/>
            <a:ext cx="428322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</a:rPr>
              <a:t>D13</a:t>
            </a:r>
            <a:endParaRPr lang="ko-KR" altLang="en-US" sz="1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7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9176" y="2656113"/>
            <a:ext cx="11300968" cy="1470025"/>
          </a:xfrm>
        </p:spPr>
        <p:txBody>
          <a:bodyPr>
            <a:normAutofit/>
          </a:bodyPr>
          <a:lstStyle/>
          <a:p>
            <a:r>
              <a:rPr lang="en-US" altLang="ko-KR" sz="9600" b="1">
                <a:ln w="381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DFD</a:t>
            </a:r>
            <a:endParaRPr lang="ko-KR" altLang="en-US" sz="9600" b="1" dirty="0">
              <a:ln w="38100"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16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1481" y="2368"/>
            <a:ext cx="11459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07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DFD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</a:rPr>
              <a:t>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</a:rPr>
              <a:t>예약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</a:rPr>
              <a:t>(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</a:rPr>
              <a:t>리스트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</a:rPr>
              <a:t>)</a:t>
            </a:r>
            <a:endParaRPr lang="en-US" altLang="ko-KR" sz="3600" b="1" kern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836442"/>
            <a:ext cx="5400942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59EDBD0-B0ED-5878-DBA9-EB08AB7E2CEB}"/>
              </a:ext>
            </a:extLst>
          </p:cNvPr>
          <p:cNvGrpSpPr/>
          <p:nvPr/>
        </p:nvGrpSpPr>
        <p:grpSpPr>
          <a:xfrm>
            <a:off x="555396" y="1759772"/>
            <a:ext cx="11081207" cy="4320511"/>
            <a:chOff x="530934" y="2034140"/>
            <a:chExt cx="11081207" cy="432051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6EE0BDE-56CA-86CF-118D-E128835CED9C}"/>
                </a:ext>
              </a:extLst>
            </p:cNvPr>
            <p:cNvSpPr/>
            <p:nvPr/>
          </p:nvSpPr>
          <p:spPr>
            <a:xfrm>
              <a:off x="530934" y="2034140"/>
              <a:ext cx="1546923" cy="643965"/>
            </a:xfrm>
            <a:prstGeom prst="rect">
              <a:avLst/>
            </a:prstGeom>
            <a:solidFill>
              <a:srgbClr val="4A66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ea typeface="한컴산뜻돋움" panose="02000000000000000000" pitchFamily="2" charset="-127"/>
                </a:rPr>
                <a:t>main.jsp</a:t>
              </a:r>
              <a:endParaRPr lang="ko-KR" altLang="en-US" sz="1600">
                <a:solidFill>
                  <a:schemeClr val="bg1"/>
                </a:solidFill>
                <a:ea typeface="한컴산뜻돋움" panose="02000000000000000000" pitchFamily="2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62ACD06-099D-2314-D806-3E038F593475}"/>
                </a:ext>
              </a:extLst>
            </p:cNvPr>
            <p:cNvSpPr/>
            <p:nvPr/>
          </p:nvSpPr>
          <p:spPr>
            <a:xfrm>
              <a:off x="2325840" y="3195683"/>
              <a:ext cx="1897138" cy="643965"/>
            </a:xfrm>
            <a:prstGeom prst="rect">
              <a:avLst/>
            </a:prstGeom>
            <a:solidFill>
              <a:srgbClr val="4A66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ea typeface="한컴산뜻돋움" panose="02000000000000000000" pitchFamily="2" charset="-127"/>
                </a:rPr>
                <a:t>list.jsp</a:t>
              </a:r>
              <a:endParaRPr lang="ko-KR" altLang="en-US" sz="1600">
                <a:solidFill>
                  <a:schemeClr val="bg1"/>
                </a:solidFill>
                <a:ea typeface="한컴산뜻돋움" panose="02000000000000000000" pitchFamily="2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03B4967-DCBD-86BC-9BAD-8C015EAC0724}"/>
                </a:ext>
              </a:extLst>
            </p:cNvPr>
            <p:cNvSpPr/>
            <p:nvPr/>
          </p:nvSpPr>
          <p:spPr>
            <a:xfrm>
              <a:off x="4569086" y="4323762"/>
              <a:ext cx="2503966" cy="643965"/>
            </a:xfrm>
            <a:prstGeom prst="rect">
              <a:avLst/>
            </a:prstGeom>
            <a:solidFill>
              <a:srgbClr val="4A66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ea typeface="한컴산뜻돋움" panose="02000000000000000000" pitchFamily="2" charset="-127"/>
                </a:rPr>
                <a:t>BookService</a:t>
              </a:r>
              <a:endParaRPr lang="ko-KR" altLang="en-US" sz="1600">
                <a:solidFill>
                  <a:schemeClr val="bg1"/>
                </a:solidFill>
                <a:ea typeface="한컴산뜻돋움" panose="02000000000000000000" pitchFamily="2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D30F1A7-3971-B87D-A32A-3D3B0108FB08}"/>
                </a:ext>
              </a:extLst>
            </p:cNvPr>
            <p:cNvSpPr/>
            <p:nvPr/>
          </p:nvSpPr>
          <p:spPr>
            <a:xfrm>
              <a:off x="7008841" y="5710686"/>
              <a:ext cx="1830744" cy="643965"/>
            </a:xfrm>
            <a:prstGeom prst="rect">
              <a:avLst/>
            </a:prstGeom>
            <a:solidFill>
              <a:srgbClr val="4A66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ea typeface="한컴산뜻돋움" panose="02000000000000000000" pitchFamily="2" charset="-127"/>
                </a:rPr>
                <a:t>BookMapper</a:t>
              </a:r>
              <a:endParaRPr lang="ko-KR" altLang="en-US" sz="1600">
                <a:solidFill>
                  <a:schemeClr val="bg1"/>
                </a:solidFill>
                <a:ea typeface="한컴산뜻돋움" panose="02000000000000000000" pitchFamily="2" charset="-127"/>
              </a:endParaRPr>
            </a:p>
          </p:txBody>
        </p:sp>
        <p:sp>
          <p:nvSpPr>
            <p:cNvPr id="9" name="순서도: 자기 디스크 8">
              <a:extLst>
                <a:ext uri="{FF2B5EF4-FFF2-40B4-BE49-F238E27FC236}">
                  <a16:creationId xmlns:a16="http://schemas.microsoft.com/office/drawing/2014/main" id="{15B3E3E2-75E7-A941-8CDC-7F8C1E144595}"/>
                </a:ext>
              </a:extLst>
            </p:cNvPr>
            <p:cNvSpPr/>
            <p:nvPr/>
          </p:nvSpPr>
          <p:spPr>
            <a:xfrm>
              <a:off x="10020723" y="2607697"/>
              <a:ext cx="1591418" cy="1306785"/>
            </a:xfrm>
            <a:prstGeom prst="flowChartMagneticDisk">
              <a:avLst/>
            </a:prstGeom>
            <a:solidFill>
              <a:srgbClr val="FD9401"/>
            </a:solidFill>
            <a:ln>
              <a:solidFill>
                <a:srgbClr val="BF6E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Book</a:t>
              </a:r>
              <a:endParaRPr lang="ko-KR" altLang="en-US"/>
            </a:p>
          </p:txBody>
        </p:sp>
        <p:cxnSp>
          <p:nvCxnSpPr>
            <p:cNvPr id="10" name="꺾인 연결선 84">
              <a:extLst>
                <a:ext uri="{FF2B5EF4-FFF2-40B4-BE49-F238E27FC236}">
                  <a16:creationId xmlns:a16="http://schemas.microsoft.com/office/drawing/2014/main" id="{BD867033-030B-6719-4EB1-5467D1320F6C}"/>
                </a:ext>
              </a:extLst>
            </p:cNvPr>
            <p:cNvCxnSpPr>
              <a:stCxn id="3" idx="2"/>
              <a:endCxn id="4" idx="1"/>
            </p:cNvCxnSpPr>
            <p:nvPr/>
          </p:nvCxnSpPr>
          <p:spPr>
            <a:xfrm rot="16200000" flipH="1">
              <a:off x="1395338" y="2587163"/>
              <a:ext cx="839561" cy="1021444"/>
            </a:xfrm>
            <a:prstGeom prst="bentConnector2">
              <a:avLst/>
            </a:prstGeom>
            <a:ln w="38100">
              <a:solidFill>
                <a:srgbClr val="4A66A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꺾인 연결선 86">
              <a:extLst>
                <a:ext uri="{FF2B5EF4-FFF2-40B4-BE49-F238E27FC236}">
                  <a16:creationId xmlns:a16="http://schemas.microsoft.com/office/drawing/2014/main" id="{9E1BC47A-1F10-825A-97AF-CC1B5AECCC6F}"/>
                </a:ext>
              </a:extLst>
            </p:cNvPr>
            <p:cNvCxnSpPr>
              <a:stCxn id="4" idx="2"/>
              <a:endCxn id="6" idx="1"/>
            </p:cNvCxnSpPr>
            <p:nvPr/>
          </p:nvCxnSpPr>
          <p:spPr>
            <a:xfrm rot="16200000" flipH="1">
              <a:off x="3518699" y="3595357"/>
              <a:ext cx="806097" cy="1294677"/>
            </a:xfrm>
            <a:prstGeom prst="bentConnector2">
              <a:avLst/>
            </a:prstGeom>
            <a:ln w="38100">
              <a:solidFill>
                <a:srgbClr val="4A66A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꺾인 연결선 88">
              <a:extLst>
                <a:ext uri="{FF2B5EF4-FFF2-40B4-BE49-F238E27FC236}">
                  <a16:creationId xmlns:a16="http://schemas.microsoft.com/office/drawing/2014/main" id="{2CD56D6F-AE9C-DB42-078B-2D36049083D1}"/>
                </a:ext>
              </a:extLst>
            </p:cNvPr>
            <p:cNvCxnSpPr>
              <a:stCxn id="6" idx="2"/>
              <a:endCxn id="7" idx="1"/>
            </p:cNvCxnSpPr>
            <p:nvPr/>
          </p:nvCxnSpPr>
          <p:spPr>
            <a:xfrm rot="16200000" flipH="1">
              <a:off x="5882484" y="4906312"/>
              <a:ext cx="1064942" cy="1187772"/>
            </a:xfrm>
            <a:prstGeom prst="bentConnector2">
              <a:avLst/>
            </a:prstGeom>
            <a:ln w="38100">
              <a:solidFill>
                <a:srgbClr val="4A66A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183D99-BFB1-29C7-B707-E55A0C976261}"/>
                </a:ext>
              </a:extLst>
            </p:cNvPr>
            <p:cNvSpPr txBox="1"/>
            <p:nvPr/>
          </p:nvSpPr>
          <p:spPr>
            <a:xfrm>
              <a:off x="2802553" y="4659949"/>
              <a:ext cx="16344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err="1">
                  <a:solidFill>
                    <a:srgbClr val="4A66AC"/>
                  </a:solidFill>
                </a:rPr>
                <a:t>PageObject</a:t>
              </a:r>
              <a:endParaRPr lang="en-US" altLang="ko-KR" sz="1400">
                <a:solidFill>
                  <a:srgbClr val="4A66AC"/>
                </a:solidFill>
              </a:endParaRPr>
            </a:p>
            <a:p>
              <a:pPr algn="ctr"/>
              <a:r>
                <a:rPr lang="en-US" altLang="ko-KR" sz="1200">
                  <a:solidFill>
                    <a:srgbClr val="4A66AC"/>
                  </a:solidFill>
                </a:rPr>
                <a:t>(page, </a:t>
              </a:r>
              <a:r>
                <a:rPr lang="en-US" altLang="ko-KR" sz="1200" err="1">
                  <a:solidFill>
                    <a:srgbClr val="4A66AC"/>
                  </a:solidFill>
                </a:rPr>
                <a:t>perPageNum</a:t>
              </a:r>
              <a:r>
                <a:rPr lang="en-US" altLang="ko-KR" sz="1200">
                  <a:solidFill>
                    <a:srgbClr val="4A66AC"/>
                  </a:solidFill>
                </a:rPr>
                <a:t>, key, word) </a:t>
              </a:r>
              <a:r>
                <a:rPr lang="en-US" altLang="ko-KR" sz="1400">
                  <a:solidFill>
                    <a:srgbClr val="4A66AC"/>
                  </a:solidFill>
                </a:rPr>
                <a:t>,id</a:t>
              </a:r>
              <a:endParaRPr lang="ko-KR" altLang="en-US" sz="1400">
                <a:solidFill>
                  <a:srgbClr val="4A66AC"/>
                </a:solidFill>
              </a:endParaRPr>
            </a:p>
          </p:txBody>
        </p:sp>
        <p:cxnSp>
          <p:nvCxnSpPr>
            <p:cNvPr id="14" name="꺾인 연결선 91">
              <a:extLst>
                <a:ext uri="{FF2B5EF4-FFF2-40B4-BE49-F238E27FC236}">
                  <a16:creationId xmlns:a16="http://schemas.microsoft.com/office/drawing/2014/main" id="{2126FC5E-1307-DD36-0F6C-D84C9ABBFFB6}"/>
                </a:ext>
              </a:extLst>
            </p:cNvPr>
            <p:cNvCxnSpPr>
              <a:stCxn id="7" idx="0"/>
              <a:endCxn id="6" idx="3"/>
            </p:cNvCxnSpPr>
            <p:nvPr/>
          </p:nvCxnSpPr>
          <p:spPr>
            <a:xfrm rot="16200000" flipV="1">
              <a:off x="6966163" y="4752635"/>
              <a:ext cx="1064941" cy="851161"/>
            </a:xfrm>
            <a:prstGeom prst="bentConnector2">
              <a:avLst/>
            </a:prstGeom>
            <a:ln w="38100">
              <a:solidFill>
                <a:srgbClr val="DA514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92">
              <a:extLst>
                <a:ext uri="{FF2B5EF4-FFF2-40B4-BE49-F238E27FC236}">
                  <a16:creationId xmlns:a16="http://schemas.microsoft.com/office/drawing/2014/main" id="{786BD874-13E8-B369-FF6F-1ECECFEE51BF}"/>
                </a:ext>
              </a:extLst>
            </p:cNvPr>
            <p:cNvCxnSpPr>
              <a:stCxn id="6" idx="0"/>
              <a:endCxn id="3" idx="3"/>
            </p:cNvCxnSpPr>
            <p:nvPr/>
          </p:nvCxnSpPr>
          <p:spPr>
            <a:xfrm rot="16200000" flipV="1">
              <a:off x="2965644" y="1468337"/>
              <a:ext cx="1967639" cy="3743212"/>
            </a:xfrm>
            <a:prstGeom prst="bentConnector2">
              <a:avLst/>
            </a:prstGeom>
            <a:ln w="38100">
              <a:solidFill>
                <a:srgbClr val="DA514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 98">
              <a:extLst>
                <a:ext uri="{FF2B5EF4-FFF2-40B4-BE49-F238E27FC236}">
                  <a16:creationId xmlns:a16="http://schemas.microsoft.com/office/drawing/2014/main" id="{8DD97DA7-D80A-7C2D-7B24-926F9E48D73F}"/>
                </a:ext>
              </a:extLst>
            </p:cNvPr>
            <p:cNvCxnSpPr>
              <a:stCxn id="9" idx="3"/>
              <a:endCxn id="7" idx="3"/>
            </p:cNvCxnSpPr>
            <p:nvPr/>
          </p:nvCxnSpPr>
          <p:spPr>
            <a:xfrm rot="5400000">
              <a:off x="8768916" y="3985152"/>
              <a:ext cx="2118187" cy="1976847"/>
            </a:xfrm>
            <a:prstGeom prst="bentConnector2">
              <a:avLst/>
            </a:prstGeom>
            <a:ln w="38100">
              <a:solidFill>
                <a:srgbClr val="FD940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CC3F11-FD45-30A2-1B35-A50BCB401A38}"/>
                </a:ext>
              </a:extLst>
            </p:cNvPr>
            <p:cNvSpPr txBox="1"/>
            <p:nvPr/>
          </p:nvSpPr>
          <p:spPr>
            <a:xfrm>
              <a:off x="5498883" y="6046874"/>
              <a:ext cx="14313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err="1">
                  <a:solidFill>
                    <a:srgbClr val="4A66AC"/>
                  </a:solidFill>
                </a:rPr>
                <a:t>PageObject</a:t>
              </a:r>
              <a:r>
                <a:rPr lang="en-US" altLang="ko-KR" sz="1400">
                  <a:solidFill>
                    <a:srgbClr val="4A66AC"/>
                  </a:solidFill>
                </a:rPr>
                <a:t>, id</a:t>
              </a:r>
              <a:endParaRPr lang="ko-KR" altLang="en-US" sz="1400">
                <a:solidFill>
                  <a:srgbClr val="4A66AC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EF7D06-E3EB-9440-8C77-D7F7E588AF0D}"/>
                </a:ext>
              </a:extLst>
            </p:cNvPr>
            <p:cNvSpPr txBox="1"/>
            <p:nvPr/>
          </p:nvSpPr>
          <p:spPr>
            <a:xfrm>
              <a:off x="7975672" y="4598005"/>
              <a:ext cx="2600245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err="1">
                  <a:solidFill>
                    <a:srgbClr val="DA5146"/>
                  </a:solidFill>
                </a:rPr>
                <a:t>BookVO</a:t>
              </a:r>
              <a:endParaRPr lang="en-US" altLang="ko-KR" sz="1400">
                <a:solidFill>
                  <a:srgbClr val="DA5146"/>
                </a:solidFill>
              </a:endParaRPr>
            </a:p>
            <a:p>
              <a:r>
                <a:rPr lang="en-US" altLang="ko-KR" sz="1200">
                  <a:solidFill>
                    <a:srgbClr val="DA5146"/>
                  </a:solidFill>
                </a:rPr>
                <a:t>(no, </a:t>
              </a:r>
              <a:r>
                <a:rPr lang="en-US" altLang="ko-KR" sz="1200" err="1">
                  <a:solidFill>
                    <a:srgbClr val="DA5146"/>
                  </a:solidFill>
                </a:rPr>
                <a:t>payStatus</a:t>
              </a:r>
              <a:r>
                <a:rPr lang="en-US" altLang="ko-KR" sz="1200">
                  <a:solidFill>
                    <a:srgbClr val="DA5146"/>
                  </a:solidFill>
                </a:rPr>
                <a:t>, payPrice, </a:t>
              </a:r>
              <a:r>
                <a:rPr lang="en-US" altLang="ko-KR" sz="1200" err="1">
                  <a:solidFill>
                    <a:srgbClr val="DA5146"/>
                  </a:solidFill>
                </a:rPr>
                <a:t>paymethod</a:t>
              </a:r>
              <a:r>
                <a:rPr lang="en-US" altLang="ko-KR" sz="1200">
                  <a:solidFill>
                    <a:srgbClr val="DA5146"/>
                  </a:solidFill>
                </a:rPr>
                <a:t>, id, </a:t>
              </a:r>
              <a:r>
                <a:rPr lang="en-US" altLang="ko-KR" sz="1200" err="1">
                  <a:solidFill>
                    <a:srgbClr val="DA5146"/>
                  </a:solidFill>
                </a:rPr>
                <a:t>thumnail</a:t>
              </a:r>
              <a:r>
                <a:rPr lang="en-US" altLang="ko-KR" sz="1200">
                  <a:solidFill>
                    <a:srgbClr val="DA5146"/>
                  </a:solidFill>
                </a:rPr>
                <a:t>, title, type, region, day, </a:t>
              </a:r>
              <a:r>
                <a:rPr lang="en-US" altLang="ko-KR" sz="1200" err="1">
                  <a:solidFill>
                    <a:srgbClr val="DA5146"/>
                  </a:solidFill>
                </a:rPr>
                <a:t>peopleA</a:t>
              </a:r>
              <a:r>
                <a:rPr lang="en-US" altLang="ko-KR" sz="1200">
                  <a:solidFill>
                    <a:srgbClr val="DA5146"/>
                  </a:solidFill>
                </a:rPr>
                <a:t>, </a:t>
              </a:r>
              <a:r>
                <a:rPr lang="en-US" altLang="ko-KR" sz="1200" err="1">
                  <a:solidFill>
                    <a:srgbClr val="DA5146"/>
                  </a:solidFill>
                </a:rPr>
                <a:t>peopleB</a:t>
              </a:r>
              <a:r>
                <a:rPr lang="en-US" altLang="ko-KR" sz="1200">
                  <a:solidFill>
                    <a:srgbClr val="DA5146"/>
                  </a:solidFill>
                </a:rPr>
                <a:t>, </a:t>
              </a:r>
              <a:r>
                <a:rPr lang="en-US" altLang="ko-KR" sz="1200" err="1">
                  <a:solidFill>
                    <a:srgbClr val="DA5146"/>
                  </a:solidFill>
                </a:rPr>
                <a:t>bookStatus</a:t>
              </a:r>
              <a:r>
                <a:rPr lang="en-US" altLang="ko-KR" sz="1200">
                  <a:solidFill>
                    <a:srgbClr val="DA5146"/>
                  </a:solidFill>
                </a:rPr>
                <a:t>, review)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AAAC500-6582-1CDE-76A2-3144DC67DF23}"/>
                </a:ext>
              </a:extLst>
            </p:cNvPr>
            <p:cNvSpPr txBox="1"/>
            <p:nvPr/>
          </p:nvSpPr>
          <p:spPr>
            <a:xfrm>
              <a:off x="5886022" y="2304713"/>
              <a:ext cx="2600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err="1">
                  <a:solidFill>
                    <a:srgbClr val="DA5146"/>
                  </a:solidFill>
                </a:rPr>
                <a:t>BookVO</a:t>
              </a:r>
              <a:endParaRPr lang="en-US" altLang="ko-KR" sz="1400">
                <a:solidFill>
                  <a:srgbClr val="DA514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738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Box 132">
            <a:extLst>
              <a:ext uri="{FF2B5EF4-FFF2-40B4-BE49-F238E27FC236}">
                <a16:creationId xmlns:a16="http://schemas.microsoft.com/office/drawing/2014/main" id="{C64A33AF-9706-5D56-31D9-1538D58411FD}"/>
              </a:ext>
            </a:extLst>
          </p:cNvPr>
          <p:cNvSpPr txBox="1"/>
          <p:nvPr/>
        </p:nvSpPr>
        <p:spPr>
          <a:xfrm>
            <a:off x="6087351" y="2214490"/>
            <a:ext cx="4302295" cy="27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06</a:t>
            </a:r>
            <a:r>
              <a:rPr lang="en-US" altLang="ko-KR" sz="2400" b="1">
                <a:latin typeface="+mn-ea"/>
              </a:rPr>
              <a:t> </a:t>
            </a:r>
            <a:r>
              <a:rPr lang="ko-KR" altLang="en-US" sz="2400" b="1">
                <a:latin typeface="+mn-ea"/>
              </a:rPr>
              <a:t>화면설계</a:t>
            </a:r>
            <a:endParaRPr lang="en-US" altLang="ko-KR" sz="2400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07</a:t>
            </a:r>
            <a:r>
              <a:rPr lang="en-US" altLang="ko-KR" sz="2400" b="1">
                <a:latin typeface="+mn-ea"/>
              </a:rPr>
              <a:t> DFD</a:t>
            </a:r>
          </a:p>
          <a:p>
            <a:pPr>
              <a:lnSpc>
                <a:spcPct val="150000"/>
              </a:lnSpc>
            </a:pPr>
            <a:r>
              <a:rPr lang="en-US" altLang="ko-KR" sz="2400" b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08</a:t>
            </a:r>
            <a:r>
              <a:rPr lang="en-US" altLang="ko-KR" sz="2400" b="1">
                <a:latin typeface="+mn-ea"/>
              </a:rPr>
              <a:t> DB </a:t>
            </a:r>
            <a:r>
              <a:rPr lang="ko-KR" altLang="en-US" sz="2400" b="1">
                <a:latin typeface="+mn-ea"/>
              </a:rPr>
              <a:t>모델링</a:t>
            </a:r>
            <a:endParaRPr lang="en-US" altLang="ko-KR" sz="2400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09</a:t>
            </a:r>
            <a:r>
              <a:rPr lang="en-US" altLang="ko-KR" sz="2400" b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2400" b="1">
                <a:latin typeface="+mn-ea"/>
              </a:rPr>
              <a:t>핵심 코드 및 오류 수정</a:t>
            </a:r>
            <a:endParaRPr lang="en-US" altLang="ko-KR" sz="2400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10</a:t>
            </a:r>
            <a:r>
              <a:rPr lang="en-US" altLang="ko-KR" sz="2400" b="1">
                <a:latin typeface="+mn-ea"/>
              </a:rPr>
              <a:t> </a:t>
            </a:r>
            <a:r>
              <a:rPr lang="ko-KR" altLang="en-US" sz="2400" b="1">
                <a:latin typeface="+mn-ea"/>
              </a:rPr>
              <a:t>시연화면 및 기능소개</a:t>
            </a:r>
            <a:endParaRPr lang="en-US" altLang="ko-KR" sz="2400" b="1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1482" y="0"/>
            <a:ext cx="2284730" cy="834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Contents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4A33AF-9706-5D56-31D9-1538D58411FD}"/>
              </a:ext>
            </a:extLst>
          </p:cNvPr>
          <p:cNvSpPr txBox="1"/>
          <p:nvPr/>
        </p:nvSpPr>
        <p:spPr>
          <a:xfrm>
            <a:off x="1922427" y="2214489"/>
            <a:ext cx="4534502" cy="27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01</a:t>
            </a:r>
            <a:r>
              <a:rPr lang="en-US" altLang="ko-KR" sz="2400" b="1">
                <a:latin typeface="+mn-ea"/>
              </a:rPr>
              <a:t> </a:t>
            </a:r>
            <a:r>
              <a:rPr lang="ko-KR" altLang="en-US" sz="2400" b="1">
                <a:latin typeface="+mn-ea"/>
              </a:rPr>
              <a:t>주제와 목적 </a:t>
            </a:r>
            <a:endParaRPr lang="en-US" altLang="ko-KR" sz="2400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02</a:t>
            </a:r>
            <a:r>
              <a:rPr lang="en-US" altLang="ko-KR" sz="2400" b="1">
                <a:latin typeface="+mn-ea"/>
              </a:rPr>
              <a:t> </a:t>
            </a:r>
            <a:r>
              <a:rPr lang="ko-KR" altLang="en-US" sz="2400" b="1">
                <a:latin typeface="+mn-ea"/>
              </a:rPr>
              <a:t>핵심 요구사항</a:t>
            </a:r>
            <a:endParaRPr lang="en-US" altLang="ko-KR" sz="2400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03</a:t>
            </a:r>
            <a:r>
              <a:rPr lang="en-US" altLang="ko-KR" sz="2400" b="1">
                <a:latin typeface="+mn-ea"/>
              </a:rPr>
              <a:t> </a:t>
            </a:r>
            <a:r>
              <a:rPr lang="ko-KR" altLang="en-US" sz="2400" b="1">
                <a:latin typeface="+mn-ea"/>
              </a:rPr>
              <a:t>개발내용 및 개발담당자</a:t>
            </a:r>
            <a:endParaRPr lang="en-US" altLang="ko-KR" sz="2400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04</a:t>
            </a:r>
            <a:r>
              <a:rPr lang="en-US" altLang="ko-KR" sz="2400" b="1">
                <a:latin typeface="+mn-ea"/>
              </a:rPr>
              <a:t> </a:t>
            </a:r>
            <a:r>
              <a:rPr lang="ko-KR" altLang="en-US" sz="2400" b="1">
                <a:latin typeface="+mn-ea"/>
              </a:rPr>
              <a:t>소요 자원</a:t>
            </a:r>
            <a:endParaRPr lang="en-US" altLang="ko-KR" sz="2400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05</a:t>
            </a:r>
            <a:r>
              <a:rPr lang="en-US" altLang="ko-KR" sz="2400" b="1">
                <a:latin typeface="+mn-ea"/>
              </a:rPr>
              <a:t> </a:t>
            </a:r>
            <a:r>
              <a:rPr lang="ko-KR" altLang="en-US" sz="2400" b="1">
                <a:latin typeface="+mn-ea"/>
              </a:rPr>
              <a:t>와이어프레임</a:t>
            </a:r>
            <a:endParaRPr lang="en-US" altLang="ko-KR" sz="2400" b="1">
              <a:latin typeface="+mn-ea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834074"/>
            <a:ext cx="2666288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32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5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1481" y="2368"/>
            <a:ext cx="11459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07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DFD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</a:rPr>
              <a:t>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</a:rPr>
              <a:t>예약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</a:rPr>
              <a:t>(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</a:rPr>
              <a:t>상세보기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</a:rPr>
              <a:t>)</a:t>
            </a:r>
            <a:endParaRPr lang="en-US" altLang="ko-KR" sz="3600" b="1" kern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836442"/>
            <a:ext cx="5853869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C0F8E74-2073-BF58-4EF4-4A2F2540D4BB}"/>
              </a:ext>
            </a:extLst>
          </p:cNvPr>
          <p:cNvGrpSpPr/>
          <p:nvPr/>
        </p:nvGrpSpPr>
        <p:grpSpPr>
          <a:xfrm>
            <a:off x="609439" y="1858649"/>
            <a:ext cx="11081207" cy="4320511"/>
            <a:chOff x="530934" y="2034140"/>
            <a:chExt cx="11081207" cy="432051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555141B-7DBF-EE0D-BA4A-56A0BAFA8D7A}"/>
                </a:ext>
              </a:extLst>
            </p:cNvPr>
            <p:cNvSpPr/>
            <p:nvPr/>
          </p:nvSpPr>
          <p:spPr>
            <a:xfrm>
              <a:off x="530934" y="2034140"/>
              <a:ext cx="1546923" cy="643965"/>
            </a:xfrm>
            <a:prstGeom prst="rect">
              <a:avLst/>
            </a:prstGeom>
            <a:solidFill>
              <a:srgbClr val="4A66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ea typeface="한컴산뜻돋움" panose="02000000000000000000" pitchFamily="2" charset="-127"/>
                </a:rPr>
                <a:t>list.jsp</a:t>
              </a:r>
              <a:endParaRPr lang="ko-KR" altLang="en-US" sz="1600">
                <a:solidFill>
                  <a:schemeClr val="bg1"/>
                </a:solidFill>
                <a:ea typeface="한컴산뜻돋움" panose="02000000000000000000" pitchFamily="2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6363FEA-AD7C-FF73-4540-4CF38ABDE32D}"/>
                </a:ext>
              </a:extLst>
            </p:cNvPr>
            <p:cNvSpPr/>
            <p:nvPr/>
          </p:nvSpPr>
          <p:spPr>
            <a:xfrm>
              <a:off x="2325840" y="3195683"/>
              <a:ext cx="1897138" cy="643965"/>
            </a:xfrm>
            <a:prstGeom prst="rect">
              <a:avLst/>
            </a:prstGeom>
            <a:solidFill>
              <a:srgbClr val="4A66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ea typeface="한컴산뜻돋움" panose="02000000000000000000" pitchFamily="2" charset="-127"/>
                </a:rPr>
                <a:t>view.jsp</a:t>
              </a:r>
              <a:endParaRPr lang="ko-KR" altLang="en-US" sz="1600">
                <a:solidFill>
                  <a:schemeClr val="bg1"/>
                </a:solidFill>
                <a:ea typeface="한컴산뜻돋움" panose="02000000000000000000" pitchFamily="2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FD72084-E667-028D-A818-1669A72D01E9}"/>
                </a:ext>
              </a:extLst>
            </p:cNvPr>
            <p:cNvSpPr/>
            <p:nvPr/>
          </p:nvSpPr>
          <p:spPr>
            <a:xfrm>
              <a:off x="4569086" y="4323762"/>
              <a:ext cx="2503966" cy="643965"/>
            </a:xfrm>
            <a:prstGeom prst="rect">
              <a:avLst/>
            </a:prstGeom>
            <a:solidFill>
              <a:srgbClr val="4A66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ea typeface="한컴산뜻돋움" panose="02000000000000000000" pitchFamily="2" charset="-127"/>
                </a:rPr>
                <a:t>BookService</a:t>
              </a:r>
              <a:endParaRPr lang="ko-KR" altLang="en-US" sz="1600">
                <a:solidFill>
                  <a:schemeClr val="bg1"/>
                </a:solidFill>
                <a:ea typeface="한컴산뜻돋움" panose="02000000000000000000" pitchFamily="2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622D605-7901-2790-E018-372851E3FC07}"/>
                </a:ext>
              </a:extLst>
            </p:cNvPr>
            <p:cNvSpPr/>
            <p:nvPr/>
          </p:nvSpPr>
          <p:spPr>
            <a:xfrm>
              <a:off x="7008841" y="5710686"/>
              <a:ext cx="1830744" cy="643965"/>
            </a:xfrm>
            <a:prstGeom prst="rect">
              <a:avLst/>
            </a:prstGeom>
            <a:solidFill>
              <a:srgbClr val="4A66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ea typeface="한컴산뜻돋움" panose="02000000000000000000" pitchFamily="2" charset="-127"/>
                </a:rPr>
                <a:t>BookMapper</a:t>
              </a:r>
              <a:endParaRPr lang="ko-KR" altLang="en-US" sz="1600">
                <a:solidFill>
                  <a:schemeClr val="bg1"/>
                </a:solidFill>
                <a:ea typeface="한컴산뜻돋움" panose="02000000000000000000" pitchFamily="2" charset="-127"/>
              </a:endParaRPr>
            </a:p>
          </p:txBody>
        </p:sp>
        <p:sp>
          <p:nvSpPr>
            <p:cNvPr id="28" name="순서도: 자기 디스크 27">
              <a:extLst>
                <a:ext uri="{FF2B5EF4-FFF2-40B4-BE49-F238E27FC236}">
                  <a16:creationId xmlns:a16="http://schemas.microsoft.com/office/drawing/2014/main" id="{ABE1BA21-BC01-5957-FE3F-9A94C3BCB3A5}"/>
                </a:ext>
              </a:extLst>
            </p:cNvPr>
            <p:cNvSpPr/>
            <p:nvPr/>
          </p:nvSpPr>
          <p:spPr>
            <a:xfrm>
              <a:off x="10020723" y="2607697"/>
              <a:ext cx="1591418" cy="1306785"/>
            </a:xfrm>
            <a:prstGeom prst="flowChartMagneticDisk">
              <a:avLst/>
            </a:prstGeom>
            <a:solidFill>
              <a:srgbClr val="FD9401"/>
            </a:solidFill>
            <a:ln>
              <a:solidFill>
                <a:srgbClr val="BF6E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Book</a:t>
              </a:r>
              <a:endParaRPr lang="ko-KR" altLang="en-US"/>
            </a:p>
          </p:txBody>
        </p:sp>
        <p:cxnSp>
          <p:nvCxnSpPr>
            <p:cNvPr id="29" name="꺾인 연결선 84">
              <a:extLst>
                <a:ext uri="{FF2B5EF4-FFF2-40B4-BE49-F238E27FC236}">
                  <a16:creationId xmlns:a16="http://schemas.microsoft.com/office/drawing/2014/main" id="{DBB533A2-54C1-2B57-F51A-EAE7E1466B4B}"/>
                </a:ext>
              </a:extLst>
            </p:cNvPr>
            <p:cNvCxnSpPr>
              <a:stCxn id="24" idx="2"/>
              <a:endCxn id="25" idx="1"/>
            </p:cNvCxnSpPr>
            <p:nvPr/>
          </p:nvCxnSpPr>
          <p:spPr>
            <a:xfrm rot="16200000" flipH="1">
              <a:off x="1395338" y="2587163"/>
              <a:ext cx="839561" cy="1021444"/>
            </a:xfrm>
            <a:prstGeom prst="bentConnector2">
              <a:avLst/>
            </a:prstGeom>
            <a:ln w="38100">
              <a:solidFill>
                <a:srgbClr val="4A66A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꺾인 연결선 86">
              <a:extLst>
                <a:ext uri="{FF2B5EF4-FFF2-40B4-BE49-F238E27FC236}">
                  <a16:creationId xmlns:a16="http://schemas.microsoft.com/office/drawing/2014/main" id="{1470118F-B811-505A-1C6F-D469B89B29C8}"/>
                </a:ext>
              </a:extLst>
            </p:cNvPr>
            <p:cNvCxnSpPr>
              <a:stCxn id="25" idx="2"/>
              <a:endCxn id="26" idx="1"/>
            </p:cNvCxnSpPr>
            <p:nvPr/>
          </p:nvCxnSpPr>
          <p:spPr>
            <a:xfrm rot="16200000" flipH="1">
              <a:off x="3518699" y="3595357"/>
              <a:ext cx="806097" cy="1294677"/>
            </a:xfrm>
            <a:prstGeom prst="bentConnector2">
              <a:avLst/>
            </a:prstGeom>
            <a:ln w="38100">
              <a:solidFill>
                <a:srgbClr val="4A66A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88">
              <a:extLst>
                <a:ext uri="{FF2B5EF4-FFF2-40B4-BE49-F238E27FC236}">
                  <a16:creationId xmlns:a16="http://schemas.microsoft.com/office/drawing/2014/main" id="{E02DCFE0-8BD6-8CEE-155A-6F41A2A443BC}"/>
                </a:ext>
              </a:extLst>
            </p:cNvPr>
            <p:cNvCxnSpPr>
              <a:stCxn id="26" idx="2"/>
              <a:endCxn id="27" idx="1"/>
            </p:cNvCxnSpPr>
            <p:nvPr/>
          </p:nvCxnSpPr>
          <p:spPr>
            <a:xfrm rot="16200000" flipH="1">
              <a:off x="5882484" y="4906312"/>
              <a:ext cx="1064942" cy="1187772"/>
            </a:xfrm>
            <a:prstGeom prst="bentConnector2">
              <a:avLst/>
            </a:prstGeom>
            <a:ln w="38100">
              <a:solidFill>
                <a:srgbClr val="4A66A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91">
              <a:extLst>
                <a:ext uri="{FF2B5EF4-FFF2-40B4-BE49-F238E27FC236}">
                  <a16:creationId xmlns:a16="http://schemas.microsoft.com/office/drawing/2014/main" id="{8A31A293-075A-798C-B0A7-045AD14B5306}"/>
                </a:ext>
              </a:extLst>
            </p:cNvPr>
            <p:cNvCxnSpPr>
              <a:stCxn id="27" idx="0"/>
              <a:endCxn id="26" idx="3"/>
            </p:cNvCxnSpPr>
            <p:nvPr/>
          </p:nvCxnSpPr>
          <p:spPr>
            <a:xfrm rot="16200000" flipV="1">
              <a:off x="6966163" y="4752635"/>
              <a:ext cx="1064941" cy="851161"/>
            </a:xfrm>
            <a:prstGeom prst="bentConnector2">
              <a:avLst/>
            </a:prstGeom>
            <a:ln w="38100">
              <a:solidFill>
                <a:srgbClr val="DA514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꺾인 연결선 92">
              <a:extLst>
                <a:ext uri="{FF2B5EF4-FFF2-40B4-BE49-F238E27FC236}">
                  <a16:creationId xmlns:a16="http://schemas.microsoft.com/office/drawing/2014/main" id="{56352346-9A0B-DBFC-9858-516EDA51A953}"/>
                </a:ext>
              </a:extLst>
            </p:cNvPr>
            <p:cNvCxnSpPr>
              <a:stCxn id="25" idx="0"/>
              <a:endCxn id="24" idx="3"/>
            </p:cNvCxnSpPr>
            <p:nvPr/>
          </p:nvCxnSpPr>
          <p:spPr>
            <a:xfrm rot="16200000" flipV="1">
              <a:off x="2256353" y="2177627"/>
              <a:ext cx="839560" cy="1196552"/>
            </a:xfrm>
            <a:prstGeom prst="bentConnector2">
              <a:avLst/>
            </a:prstGeom>
            <a:ln w="38100">
              <a:solidFill>
                <a:srgbClr val="DA514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98">
              <a:extLst>
                <a:ext uri="{FF2B5EF4-FFF2-40B4-BE49-F238E27FC236}">
                  <a16:creationId xmlns:a16="http://schemas.microsoft.com/office/drawing/2014/main" id="{861CCD09-CB81-343E-7BB7-478B30C59494}"/>
                </a:ext>
              </a:extLst>
            </p:cNvPr>
            <p:cNvCxnSpPr>
              <a:stCxn id="28" idx="3"/>
              <a:endCxn id="27" idx="3"/>
            </p:cNvCxnSpPr>
            <p:nvPr/>
          </p:nvCxnSpPr>
          <p:spPr>
            <a:xfrm rot="5400000">
              <a:off x="8768916" y="3985152"/>
              <a:ext cx="2118187" cy="1976847"/>
            </a:xfrm>
            <a:prstGeom prst="bentConnector2">
              <a:avLst/>
            </a:prstGeom>
            <a:ln w="38100">
              <a:solidFill>
                <a:srgbClr val="FD940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D0D23DE-D4E6-4501-A8A0-712A62B8C5C6}"/>
                </a:ext>
              </a:extLst>
            </p:cNvPr>
            <p:cNvSpPr txBox="1"/>
            <p:nvPr/>
          </p:nvSpPr>
          <p:spPr>
            <a:xfrm>
              <a:off x="7924213" y="4459685"/>
              <a:ext cx="2600245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err="1">
                  <a:solidFill>
                    <a:srgbClr val="DA5146"/>
                  </a:solidFill>
                </a:rPr>
                <a:t>BookVO</a:t>
              </a:r>
              <a:endParaRPr lang="en-US" altLang="ko-KR" sz="1400">
                <a:solidFill>
                  <a:srgbClr val="DA5146"/>
                </a:solidFill>
              </a:endParaRPr>
            </a:p>
            <a:p>
              <a:r>
                <a:rPr lang="en-US" altLang="ko-KR" sz="1200">
                  <a:solidFill>
                    <a:srgbClr val="DA5146"/>
                  </a:solidFill>
                </a:rPr>
                <a:t>(no, </a:t>
              </a:r>
              <a:r>
                <a:rPr lang="en-US" altLang="ko-KR" sz="1200" err="1">
                  <a:solidFill>
                    <a:srgbClr val="DA5146"/>
                  </a:solidFill>
                </a:rPr>
                <a:t>bookNo</a:t>
              </a:r>
              <a:r>
                <a:rPr lang="en-US" altLang="ko-KR" sz="1200">
                  <a:solidFill>
                    <a:srgbClr val="DA5146"/>
                  </a:solidFill>
                </a:rPr>
                <a:t>, </a:t>
              </a:r>
              <a:r>
                <a:rPr lang="en-US" altLang="ko-KR" sz="1200" err="1">
                  <a:solidFill>
                    <a:srgbClr val="DA5146"/>
                  </a:solidFill>
                </a:rPr>
                <a:t>tourNo</a:t>
              </a:r>
              <a:r>
                <a:rPr lang="en-US" altLang="ko-KR" sz="1200">
                  <a:solidFill>
                    <a:srgbClr val="DA5146"/>
                  </a:solidFill>
                </a:rPr>
                <a:t>, </a:t>
              </a:r>
              <a:r>
                <a:rPr lang="en-US" altLang="ko-KR" sz="1200" err="1">
                  <a:solidFill>
                    <a:srgbClr val="DA5146"/>
                  </a:solidFill>
                </a:rPr>
                <a:t>thumnail</a:t>
              </a:r>
              <a:r>
                <a:rPr lang="en-US" altLang="ko-KR" sz="1200">
                  <a:solidFill>
                    <a:srgbClr val="DA5146"/>
                  </a:solidFill>
                </a:rPr>
                <a:t>, title, type, region, day, </a:t>
              </a:r>
              <a:r>
                <a:rPr lang="en-US" altLang="ko-KR" sz="1200" err="1">
                  <a:solidFill>
                    <a:srgbClr val="DA5146"/>
                  </a:solidFill>
                </a:rPr>
                <a:t>peopleA</a:t>
              </a:r>
              <a:r>
                <a:rPr lang="en-US" altLang="ko-KR" sz="1200">
                  <a:solidFill>
                    <a:srgbClr val="DA5146"/>
                  </a:solidFill>
                </a:rPr>
                <a:t>, people, </a:t>
              </a:r>
              <a:r>
                <a:rPr lang="en-US" altLang="ko-KR" sz="1200" err="1">
                  <a:solidFill>
                    <a:srgbClr val="DA5146"/>
                  </a:solidFill>
                </a:rPr>
                <a:t>payStatus</a:t>
              </a:r>
              <a:r>
                <a:rPr lang="en-US" altLang="ko-KR" sz="1200">
                  <a:solidFill>
                    <a:srgbClr val="DA5146"/>
                  </a:solidFill>
                </a:rPr>
                <a:t>, payPrice, </a:t>
              </a:r>
              <a:r>
                <a:rPr lang="en-US" altLang="ko-KR" sz="1200" err="1">
                  <a:solidFill>
                    <a:srgbClr val="DA5146"/>
                  </a:solidFill>
                </a:rPr>
                <a:t>bookStatus</a:t>
              </a:r>
              <a:r>
                <a:rPr lang="en-US" altLang="ko-KR" sz="1200">
                  <a:solidFill>
                    <a:srgbClr val="DA5146"/>
                  </a:solidFill>
                </a:rPr>
                <a:t>, </a:t>
              </a:r>
              <a:r>
                <a:rPr lang="en-US" altLang="ko-KR" sz="1200" err="1">
                  <a:solidFill>
                    <a:srgbClr val="DA5146"/>
                  </a:solidFill>
                </a:rPr>
                <a:t>guideId</a:t>
              </a:r>
              <a:r>
                <a:rPr lang="en-US" altLang="ko-KR" sz="1200">
                  <a:solidFill>
                    <a:srgbClr val="DA5146"/>
                  </a:solidFill>
                </a:rPr>
                <a:t>, id, name, gender, email, tel, review)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89EA222-C1AD-F993-084E-38BD1D82E52B}"/>
                </a:ext>
              </a:extLst>
            </p:cNvPr>
            <p:cNvSpPr txBox="1"/>
            <p:nvPr/>
          </p:nvSpPr>
          <p:spPr>
            <a:xfrm>
              <a:off x="5864560" y="3460676"/>
              <a:ext cx="2600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rgbClr val="DA5146"/>
                  </a:solidFill>
                </a:rPr>
                <a:t>BookVO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6F27057-77BF-79EE-AA0C-20A198552A39}"/>
                </a:ext>
              </a:extLst>
            </p:cNvPr>
            <p:cNvSpPr txBox="1"/>
            <p:nvPr/>
          </p:nvSpPr>
          <p:spPr>
            <a:xfrm>
              <a:off x="1145953" y="3558190"/>
              <a:ext cx="11027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rgbClr val="4A66AC"/>
                  </a:solidFill>
                </a:rPr>
                <a:t>Id, </a:t>
              </a:r>
              <a:r>
                <a:rPr lang="en-US" altLang="ko-KR" sz="1400" err="1">
                  <a:solidFill>
                    <a:srgbClr val="4A66AC"/>
                  </a:solidFill>
                </a:rPr>
                <a:t>bookNo</a:t>
              </a:r>
              <a:endParaRPr lang="ko-KR" altLang="en-US" sz="1400">
                <a:solidFill>
                  <a:srgbClr val="4A66AC"/>
                </a:solidFill>
              </a:endParaRPr>
            </a:p>
          </p:txBody>
        </p:sp>
        <p:cxnSp>
          <p:nvCxnSpPr>
            <p:cNvPr id="40" name="꺾인 연결선 21">
              <a:extLst>
                <a:ext uri="{FF2B5EF4-FFF2-40B4-BE49-F238E27FC236}">
                  <a16:creationId xmlns:a16="http://schemas.microsoft.com/office/drawing/2014/main" id="{92A5B5AC-2C36-D761-C8E6-01F7D8A9A107}"/>
                </a:ext>
              </a:extLst>
            </p:cNvPr>
            <p:cNvCxnSpPr>
              <a:stCxn id="26" idx="0"/>
              <a:endCxn id="25" idx="3"/>
            </p:cNvCxnSpPr>
            <p:nvPr/>
          </p:nvCxnSpPr>
          <p:spPr>
            <a:xfrm rot="16200000" flipV="1">
              <a:off x="4618976" y="3121668"/>
              <a:ext cx="806096" cy="1598091"/>
            </a:xfrm>
            <a:prstGeom prst="bentConnector2">
              <a:avLst/>
            </a:prstGeom>
            <a:ln w="38100">
              <a:solidFill>
                <a:srgbClr val="DA514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D511C61-C9F2-0D65-6161-2BA0E466A66A}"/>
                </a:ext>
              </a:extLst>
            </p:cNvPr>
            <p:cNvSpPr txBox="1"/>
            <p:nvPr/>
          </p:nvSpPr>
          <p:spPr>
            <a:xfrm>
              <a:off x="1143072" y="3558190"/>
              <a:ext cx="1303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400">
                <a:solidFill>
                  <a:srgbClr val="4A66AC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181F94-DCE4-66A8-1029-EFBF25558B5D}"/>
                </a:ext>
              </a:extLst>
            </p:cNvPr>
            <p:cNvSpPr txBox="1"/>
            <p:nvPr/>
          </p:nvSpPr>
          <p:spPr>
            <a:xfrm>
              <a:off x="3290878" y="2301942"/>
              <a:ext cx="1278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rgbClr val="DA5146"/>
                  </a:solidFill>
                </a:rPr>
                <a:t>PageObject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38DE6DE7-441A-942C-43B6-B085390483E8}"/>
              </a:ext>
            </a:extLst>
          </p:cNvPr>
          <p:cNvSpPr txBox="1"/>
          <p:nvPr/>
        </p:nvSpPr>
        <p:spPr>
          <a:xfrm>
            <a:off x="3448861" y="4520579"/>
            <a:ext cx="1102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4A66AC"/>
                </a:solidFill>
              </a:rPr>
              <a:t>Id, </a:t>
            </a:r>
            <a:r>
              <a:rPr lang="en-US" altLang="ko-KR" sz="1400" err="1">
                <a:solidFill>
                  <a:srgbClr val="4A66AC"/>
                </a:solidFill>
              </a:rPr>
              <a:t>bookNo</a:t>
            </a:r>
            <a:endParaRPr lang="ko-KR" altLang="en-US" sz="1400">
              <a:solidFill>
                <a:srgbClr val="4A66AC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8F014C-0017-EFBF-5E51-82EEB06866BA}"/>
              </a:ext>
            </a:extLst>
          </p:cNvPr>
          <p:cNvSpPr txBox="1"/>
          <p:nvPr/>
        </p:nvSpPr>
        <p:spPr>
          <a:xfrm>
            <a:off x="5942069" y="5857177"/>
            <a:ext cx="1102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4A66AC"/>
                </a:solidFill>
              </a:rPr>
              <a:t>Id, </a:t>
            </a:r>
            <a:r>
              <a:rPr lang="en-US" altLang="ko-KR" sz="1400" err="1">
                <a:solidFill>
                  <a:srgbClr val="4A66AC"/>
                </a:solidFill>
              </a:rPr>
              <a:t>bookNo</a:t>
            </a:r>
            <a:endParaRPr lang="ko-KR" altLang="en-US" sz="1400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60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1481" y="2368"/>
            <a:ext cx="11459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07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DFD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</a:rPr>
              <a:t>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</a:rPr>
              <a:t>예약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</a:rPr>
              <a:t>(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</a:rPr>
              <a:t>예약하기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</a:rPr>
              <a:t>)</a:t>
            </a:r>
            <a:endParaRPr lang="en-US" altLang="ko-KR" sz="3600" b="1" kern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836442"/>
            <a:ext cx="5853869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8573C5-7686-F25E-B9F4-BF4452C49EA2}"/>
              </a:ext>
            </a:extLst>
          </p:cNvPr>
          <p:cNvSpPr/>
          <p:nvPr/>
        </p:nvSpPr>
        <p:spPr>
          <a:xfrm>
            <a:off x="530934" y="2034140"/>
            <a:ext cx="1546923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main.jsp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F1C1A8-40BC-4E5E-734F-3A302D2976FB}"/>
              </a:ext>
            </a:extLst>
          </p:cNvPr>
          <p:cNvSpPr/>
          <p:nvPr/>
        </p:nvSpPr>
        <p:spPr>
          <a:xfrm>
            <a:off x="4569086" y="4323762"/>
            <a:ext cx="2503966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BookService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0EC109-AA68-35C9-5AA3-83350F755368}"/>
              </a:ext>
            </a:extLst>
          </p:cNvPr>
          <p:cNvSpPr/>
          <p:nvPr/>
        </p:nvSpPr>
        <p:spPr>
          <a:xfrm>
            <a:off x="7008841" y="5710686"/>
            <a:ext cx="1830744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BookMapper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7" name="순서도: 자기 디스크 6">
            <a:extLst>
              <a:ext uri="{FF2B5EF4-FFF2-40B4-BE49-F238E27FC236}">
                <a16:creationId xmlns:a16="http://schemas.microsoft.com/office/drawing/2014/main" id="{F8C5225F-2E39-F5F3-D78D-3B4AED5BDBB4}"/>
              </a:ext>
            </a:extLst>
          </p:cNvPr>
          <p:cNvSpPr/>
          <p:nvPr/>
        </p:nvSpPr>
        <p:spPr>
          <a:xfrm>
            <a:off x="10020723" y="2607697"/>
            <a:ext cx="1591418" cy="1306785"/>
          </a:xfrm>
          <a:prstGeom prst="flowChartMagneticDisk">
            <a:avLst/>
          </a:prstGeom>
          <a:solidFill>
            <a:srgbClr val="FD9401"/>
          </a:solidFill>
          <a:ln>
            <a:solidFill>
              <a:srgbClr val="BF6E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Book</a:t>
            </a:r>
            <a:endParaRPr lang="ko-KR" altLang="en-US"/>
          </a:p>
        </p:txBody>
      </p:sp>
      <p:cxnSp>
        <p:nvCxnSpPr>
          <p:cNvPr id="9" name="꺾인 연결선 84">
            <a:extLst>
              <a:ext uri="{FF2B5EF4-FFF2-40B4-BE49-F238E27FC236}">
                <a16:creationId xmlns:a16="http://schemas.microsoft.com/office/drawing/2014/main" id="{C8D16292-25D3-0FF3-F327-884F043932C0}"/>
              </a:ext>
            </a:extLst>
          </p:cNvPr>
          <p:cNvCxnSpPr>
            <a:cxnSpLocks/>
            <a:stCxn id="3" idx="2"/>
            <a:endCxn id="19" idx="1"/>
          </p:cNvCxnSpPr>
          <p:nvPr/>
        </p:nvCxnSpPr>
        <p:spPr>
          <a:xfrm rot="16200000" flipH="1">
            <a:off x="1027638" y="2954863"/>
            <a:ext cx="839793" cy="286276"/>
          </a:xfrm>
          <a:prstGeom prst="bentConnector2">
            <a:avLst/>
          </a:prstGeom>
          <a:ln w="38100">
            <a:solidFill>
              <a:srgbClr val="4A66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86">
            <a:extLst>
              <a:ext uri="{FF2B5EF4-FFF2-40B4-BE49-F238E27FC236}">
                <a16:creationId xmlns:a16="http://schemas.microsoft.com/office/drawing/2014/main" id="{195D7F2D-DF79-858A-1E5D-97F5668A00C7}"/>
              </a:ext>
            </a:extLst>
          </p:cNvPr>
          <p:cNvCxnSpPr>
            <a:stCxn id="18" idx="2"/>
            <a:endCxn id="4" idx="1"/>
          </p:cNvCxnSpPr>
          <p:nvPr/>
        </p:nvCxnSpPr>
        <p:spPr>
          <a:xfrm rot="16200000" flipH="1">
            <a:off x="3906678" y="3983336"/>
            <a:ext cx="805865" cy="518951"/>
          </a:xfrm>
          <a:prstGeom prst="bentConnector2">
            <a:avLst/>
          </a:prstGeom>
          <a:ln w="38100">
            <a:solidFill>
              <a:srgbClr val="4A66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88">
            <a:extLst>
              <a:ext uri="{FF2B5EF4-FFF2-40B4-BE49-F238E27FC236}">
                <a16:creationId xmlns:a16="http://schemas.microsoft.com/office/drawing/2014/main" id="{52ECF087-6A9E-9524-6588-5733863D480B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5882484" y="4906312"/>
            <a:ext cx="1064942" cy="1187772"/>
          </a:xfrm>
          <a:prstGeom prst="bentConnector2">
            <a:avLst/>
          </a:prstGeom>
          <a:ln w="38100">
            <a:solidFill>
              <a:srgbClr val="4A66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91">
            <a:extLst>
              <a:ext uri="{FF2B5EF4-FFF2-40B4-BE49-F238E27FC236}">
                <a16:creationId xmlns:a16="http://schemas.microsoft.com/office/drawing/2014/main" id="{6AF9A253-2869-6B63-8E9C-3EDBDD0D9C42}"/>
              </a:ext>
            </a:extLst>
          </p:cNvPr>
          <p:cNvCxnSpPr>
            <a:stCxn id="6" idx="0"/>
            <a:endCxn id="4" idx="3"/>
          </p:cNvCxnSpPr>
          <p:nvPr/>
        </p:nvCxnSpPr>
        <p:spPr>
          <a:xfrm rot="16200000" flipV="1">
            <a:off x="6966163" y="4752635"/>
            <a:ext cx="1064941" cy="851161"/>
          </a:xfrm>
          <a:prstGeom prst="bentConnector2">
            <a:avLst/>
          </a:prstGeom>
          <a:ln w="38100">
            <a:solidFill>
              <a:srgbClr val="DA51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98">
            <a:extLst>
              <a:ext uri="{FF2B5EF4-FFF2-40B4-BE49-F238E27FC236}">
                <a16:creationId xmlns:a16="http://schemas.microsoft.com/office/drawing/2014/main" id="{B3C4AD6F-69EB-4015-3051-33CE484BCF0E}"/>
              </a:ext>
            </a:extLst>
          </p:cNvPr>
          <p:cNvCxnSpPr>
            <a:stCxn id="7" idx="3"/>
            <a:endCxn id="6" idx="3"/>
          </p:cNvCxnSpPr>
          <p:nvPr/>
        </p:nvCxnSpPr>
        <p:spPr>
          <a:xfrm rot="5400000">
            <a:off x="8768916" y="3985152"/>
            <a:ext cx="2118187" cy="1976847"/>
          </a:xfrm>
          <a:prstGeom prst="bentConnector2">
            <a:avLst/>
          </a:prstGeom>
          <a:ln w="38100">
            <a:solidFill>
              <a:srgbClr val="FD940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8778924-96A0-1B4E-54B8-7F70A6D86E8D}"/>
              </a:ext>
            </a:extLst>
          </p:cNvPr>
          <p:cNvSpPr txBox="1"/>
          <p:nvPr/>
        </p:nvSpPr>
        <p:spPr>
          <a:xfrm>
            <a:off x="7962972" y="4572605"/>
            <a:ext cx="2600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DA5146"/>
                </a:solidFill>
              </a:rPr>
              <a:t>Integer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1AC1F5-6A88-909F-1676-C75F1A0B825D}"/>
              </a:ext>
            </a:extLst>
          </p:cNvPr>
          <p:cNvSpPr txBox="1"/>
          <p:nvPr/>
        </p:nvSpPr>
        <p:spPr>
          <a:xfrm>
            <a:off x="5821069" y="2302815"/>
            <a:ext cx="2600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DA5146"/>
                </a:solidFill>
              </a:rPr>
              <a:t>Integer</a:t>
            </a:r>
          </a:p>
        </p:txBody>
      </p:sp>
      <p:cxnSp>
        <p:nvCxnSpPr>
          <p:cNvPr id="16" name="꺾인 연결선 21">
            <a:extLst>
              <a:ext uri="{FF2B5EF4-FFF2-40B4-BE49-F238E27FC236}">
                <a16:creationId xmlns:a16="http://schemas.microsoft.com/office/drawing/2014/main" id="{C18AEABA-3CD4-CF4C-B17A-FBCA43F2048C}"/>
              </a:ext>
            </a:extLst>
          </p:cNvPr>
          <p:cNvCxnSpPr>
            <a:stCxn id="4" idx="0"/>
            <a:endCxn id="3" idx="3"/>
          </p:cNvCxnSpPr>
          <p:nvPr/>
        </p:nvCxnSpPr>
        <p:spPr>
          <a:xfrm rot="16200000" flipV="1">
            <a:off x="2965644" y="1468337"/>
            <a:ext cx="1967639" cy="3743212"/>
          </a:xfrm>
          <a:prstGeom prst="bentConnector2">
            <a:avLst/>
          </a:prstGeom>
          <a:ln w="38100">
            <a:solidFill>
              <a:srgbClr val="DA51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06264DB-2C73-6C19-6C5B-1725560A5D02}"/>
              </a:ext>
            </a:extLst>
          </p:cNvPr>
          <p:cNvSpPr txBox="1"/>
          <p:nvPr/>
        </p:nvSpPr>
        <p:spPr>
          <a:xfrm>
            <a:off x="2368269" y="4483843"/>
            <a:ext cx="230773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err="1">
                <a:solidFill>
                  <a:srgbClr val="4A66AC"/>
                </a:solidFill>
              </a:rPr>
              <a:t>BookVO</a:t>
            </a:r>
            <a:endParaRPr lang="en-US" altLang="ko-KR" sz="1200">
              <a:solidFill>
                <a:srgbClr val="4A66AC"/>
              </a:solidFill>
            </a:endParaRPr>
          </a:p>
          <a:p>
            <a:pPr algn="ctr"/>
            <a:r>
              <a:rPr lang="en-US" altLang="ko-KR" sz="1200">
                <a:solidFill>
                  <a:srgbClr val="4A66AC"/>
                </a:solidFill>
              </a:rPr>
              <a:t>(no, id, name, gender, email, tel, </a:t>
            </a:r>
            <a:r>
              <a:rPr lang="en-US" altLang="ko-KR" sz="1200" err="1">
                <a:solidFill>
                  <a:srgbClr val="4A66AC"/>
                </a:solidFill>
              </a:rPr>
              <a:t>payMethod</a:t>
            </a:r>
            <a:r>
              <a:rPr lang="en-US" altLang="ko-KR" sz="1200">
                <a:solidFill>
                  <a:srgbClr val="4A66AC"/>
                </a:solidFill>
              </a:rPr>
              <a:t>, </a:t>
            </a:r>
            <a:r>
              <a:rPr lang="en-US" altLang="ko-KR" sz="1200" err="1">
                <a:solidFill>
                  <a:srgbClr val="4A66AC"/>
                </a:solidFill>
              </a:rPr>
              <a:t>payStatus</a:t>
            </a:r>
            <a:r>
              <a:rPr lang="en-US" altLang="ko-KR" sz="1200">
                <a:solidFill>
                  <a:srgbClr val="4A66AC"/>
                </a:solidFill>
              </a:rPr>
              <a:t>, payPrice, </a:t>
            </a:r>
            <a:r>
              <a:rPr lang="en-US" altLang="ko-KR" sz="1200" err="1">
                <a:solidFill>
                  <a:srgbClr val="4A66AC"/>
                </a:solidFill>
              </a:rPr>
              <a:t>bookDetailList</a:t>
            </a:r>
            <a:r>
              <a:rPr lang="en-US" altLang="ko-KR" sz="1200">
                <a:solidFill>
                  <a:srgbClr val="4A66AC"/>
                </a:solidFill>
              </a:rPr>
              <a:t>)</a:t>
            </a:r>
          </a:p>
          <a:p>
            <a:pPr algn="ctr"/>
            <a:endParaRPr lang="en-US" altLang="ko-KR" sz="1200">
              <a:solidFill>
                <a:srgbClr val="4A66AC"/>
              </a:solidFill>
            </a:endParaRPr>
          </a:p>
          <a:p>
            <a:pPr algn="ctr"/>
            <a:r>
              <a:rPr lang="en-US" altLang="ko-KR" sz="1200" err="1">
                <a:solidFill>
                  <a:srgbClr val="4A66AC"/>
                </a:solidFill>
              </a:rPr>
              <a:t>BookDetailVO</a:t>
            </a:r>
            <a:endParaRPr lang="en-US" altLang="ko-KR" sz="1200">
              <a:solidFill>
                <a:srgbClr val="4A66AC"/>
              </a:solidFill>
            </a:endParaRPr>
          </a:p>
          <a:p>
            <a:pPr algn="ctr"/>
            <a:r>
              <a:rPr lang="en-US" altLang="ko-KR" sz="1200">
                <a:solidFill>
                  <a:srgbClr val="4A66AC"/>
                </a:solidFill>
              </a:rPr>
              <a:t>(no, </a:t>
            </a:r>
            <a:r>
              <a:rPr lang="en-US" altLang="ko-KR" sz="1200" err="1">
                <a:solidFill>
                  <a:srgbClr val="4A66AC"/>
                </a:solidFill>
              </a:rPr>
              <a:t>bookNo</a:t>
            </a:r>
            <a:r>
              <a:rPr lang="en-US" altLang="ko-KR" sz="1200">
                <a:solidFill>
                  <a:srgbClr val="4A66AC"/>
                </a:solidFill>
              </a:rPr>
              <a:t>, </a:t>
            </a:r>
            <a:r>
              <a:rPr lang="en-US" altLang="ko-KR" sz="1200" err="1">
                <a:solidFill>
                  <a:srgbClr val="4A66AC"/>
                </a:solidFill>
              </a:rPr>
              <a:t>tourNo</a:t>
            </a:r>
            <a:r>
              <a:rPr lang="en-US" altLang="ko-KR" sz="1200">
                <a:solidFill>
                  <a:srgbClr val="4A66AC"/>
                </a:solidFill>
              </a:rPr>
              <a:t>, day, </a:t>
            </a:r>
            <a:r>
              <a:rPr lang="en-US" altLang="ko-KR" sz="1200" err="1">
                <a:solidFill>
                  <a:srgbClr val="4A66AC"/>
                </a:solidFill>
              </a:rPr>
              <a:t>peopleA</a:t>
            </a:r>
            <a:r>
              <a:rPr lang="en-US" altLang="ko-KR" sz="1200">
                <a:solidFill>
                  <a:srgbClr val="4A66AC"/>
                </a:solidFill>
              </a:rPr>
              <a:t>, people, </a:t>
            </a:r>
            <a:r>
              <a:rPr lang="en-US" altLang="ko-KR" sz="1200" err="1">
                <a:solidFill>
                  <a:srgbClr val="4A66AC"/>
                </a:solidFill>
              </a:rPr>
              <a:t>tourPrice</a:t>
            </a:r>
            <a:r>
              <a:rPr lang="en-US" altLang="ko-KR" sz="1200">
                <a:solidFill>
                  <a:srgbClr val="4A66AC"/>
                </a:solidFill>
              </a:rPr>
              <a:t>, </a:t>
            </a:r>
            <a:r>
              <a:rPr lang="en-US" altLang="ko-KR" sz="1200" err="1">
                <a:solidFill>
                  <a:srgbClr val="4A66AC"/>
                </a:solidFill>
              </a:rPr>
              <a:t>bookStatus</a:t>
            </a:r>
            <a:r>
              <a:rPr lang="en-US" altLang="ko-KR" sz="1200">
                <a:solidFill>
                  <a:srgbClr val="4A66AC"/>
                </a:solidFill>
              </a:rPr>
              <a:t>)</a:t>
            </a:r>
            <a:endParaRPr lang="en-US" altLang="ko-KR" sz="1400">
              <a:solidFill>
                <a:srgbClr val="4A66AC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C112FE-48F4-DF8C-B1EA-B637395633FB}"/>
              </a:ext>
            </a:extLst>
          </p:cNvPr>
          <p:cNvSpPr/>
          <p:nvPr/>
        </p:nvSpPr>
        <p:spPr>
          <a:xfrm>
            <a:off x="3356616" y="3195915"/>
            <a:ext cx="1387037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book.jsp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EAC9875-7A61-C7D8-5108-AC9D6D106DFE}"/>
              </a:ext>
            </a:extLst>
          </p:cNvPr>
          <p:cNvSpPr/>
          <p:nvPr/>
        </p:nvSpPr>
        <p:spPr>
          <a:xfrm>
            <a:off x="1590672" y="3195915"/>
            <a:ext cx="1463246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/tour/view.jsp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cxnSp>
        <p:nvCxnSpPr>
          <p:cNvPr id="20" name="꺾인 연결선 32">
            <a:extLst>
              <a:ext uri="{FF2B5EF4-FFF2-40B4-BE49-F238E27FC236}">
                <a16:creationId xmlns:a16="http://schemas.microsoft.com/office/drawing/2014/main" id="{AF4D616B-D0A9-6E92-E788-C5745032D177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3053918" y="3517898"/>
            <a:ext cx="302698" cy="0"/>
          </a:xfrm>
          <a:prstGeom prst="straightConnector1">
            <a:avLst/>
          </a:prstGeom>
          <a:ln w="38100">
            <a:solidFill>
              <a:srgbClr val="4A66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1B1650A-6FD7-3826-E9C8-D25EEB22EF2B}"/>
              </a:ext>
            </a:extLst>
          </p:cNvPr>
          <p:cNvSpPr txBox="1"/>
          <p:nvPr/>
        </p:nvSpPr>
        <p:spPr>
          <a:xfrm>
            <a:off x="5183160" y="6055926"/>
            <a:ext cx="23077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err="1">
                <a:solidFill>
                  <a:srgbClr val="4A66AC"/>
                </a:solidFill>
              </a:rPr>
              <a:t>BookVO</a:t>
            </a:r>
            <a:endParaRPr lang="en-US" altLang="ko-KR" sz="1200">
              <a:solidFill>
                <a:srgbClr val="4A66AC"/>
              </a:solidFill>
            </a:endParaRPr>
          </a:p>
          <a:p>
            <a:pPr algn="ctr"/>
            <a:r>
              <a:rPr lang="en-US" altLang="ko-KR" sz="1200" err="1">
                <a:solidFill>
                  <a:srgbClr val="4A66AC"/>
                </a:solidFill>
              </a:rPr>
              <a:t>BookDetailVO</a:t>
            </a:r>
            <a:endParaRPr lang="en-US" altLang="ko-KR" sz="1200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1481" y="2368"/>
            <a:ext cx="11459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07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DFD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</a:rPr>
              <a:t>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</a:rPr>
              <a:t>예약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</a:rPr>
              <a:t>(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</a:rPr>
              <a:t>수정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</a:rPr>
              <a:t>)</a:t>
            </a:r>
            <a:endParaRPr lang="en-US" altLang="ko-KR" sz="3600" b="1" kern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836442"/>
            <a:ext cx="4922378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6DDF5A-9BEE-914C-0B0E-5D41541A2F3B}"/>
              </a:ext>
            </a:extLst>
          </p:cNvPr>
          <p:cNvSpPr/>
          <p:nvPr/>
        </p:nvSpPr>
        <p:spPr>
          <a:xfrm>
            <a:off x="530934" y="2034140"/>
            <a:ext cx="1546923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main.jsp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F54959-9D83-11F1-9C64-BEC867365CE6}"/>
              </a:ext>
            </a:extLst>
          </p:cNvPr>
          <p:cNvSpPr/>
          <p:nvPr/>
        </p:nvSpPr>
        <p:spPr>
          <a:xfrm>
            <a:off x="4569086" y="4323762"/>
            <a:ext cx="2503966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BookService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9204CA-952F-A4A9-2EB7-4CBAE6569D07}"/>
              </a:ext>
            </a:extLst>
          </p:cNvPr>
          <p:cNvSpPr/>
          <p:nvPr/>
        </p:nvSpPr>
        <p:spPr>
          <a:xfrm>
            <a:off x="7008841" y="5710686"/>
            <a:ext cx="1830744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BookMapper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7" name="순서도: 자기 디스크 6">
            <a:extLst>
              <a:ext uri="{FF2B5EF4-FFF2-40B4-BE49-F238E27FC236}">
                <a16:creationId xmlns:a16="http://schemas.microsoft.com/office/drawing/2014/main" id="{54453BC3-0745-9A2D-3462-9A4BDD878D57}"/>
              </a:ext>
            </a:extLst>
          </p:cNvPr>
          <p:cNvSpPr/>
          <p:nvPr/>
        </p:nvSpPr>
        <p:spPr>
          <a:xfrm>
            <a:off x="10020723" y="2607697"/>
            <a:ext cx="1591418" cy="1306785"/>
          </a:xfrm>
          <a:prstGeom prst="flowChartMagneticDisk">
            <a:avLst/>
          </a:prstGeom>
          <a:solidFill>
            <a:srgbClr val="FD9401"/>
          </a:solidFill>
          <a:ln>
            <a:solidFill>
              <a:srgbClr val="BF6E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Book</a:t>
            </a:r>
            <a:endParaRPr lang="ko-KR" altLang="en-US"/>
          </a:p>
        </p:txBody>
      </p:sp>
      <p:cxnSp>
        <p:nvCxnSpPr>
          <p:cNvPr id="9" name="꺾인 연결선 84">
            <a:extLst>
              <a:ext uri="{FF2B5EF4-FFF2-40B4-BE49-F238E27FC236}">
                <a16:creationId xmlns:a16="http://schemas.microsoft.com/office/drawing/2014/main" id="{8F1FA579-C5E7-A0EF-E009-24B1EACE8DEB}"/>
              </a:ext>
            </a:extLst>
          </p:cNvPr>
          <p:cNvCxnSpPr>
            <a:stCxn id="2" idx="2"/>
            <a:endCxn id="19" idx="1"/>
          </p:cNvCxnSpPr>
          <p:nvPr/>
        </p:nvCxnSpPr>
        <p:spPr>
          <a:xfrm rot="16200000" flipH="1">
            <a:off x="1027638" y="2954863"/>
            <a:ext cx="839793" cy="286276"/>
          </a:xfrm>
          <a:prstGeom prst="bentConnector2">
            <a:avLst/>
          </a:prstGeom>
          <a:ln w="38100">
            <a:solidFill>
              <a:srgbClr val="4A66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86">
            <a:extLst>
              <a:ext uri="{FF2B5EF4-FFF2-40B4-BE49-F238E27FC236}">
                <a16:creationId xmlns:a16="http://schemas.microsoft.com/office/drawing/2014/main" id="{3FC0B069-8A7D-F889-6F3B-B3D56D6E5A1A}"/>
              </a:ext>
            </a:extLst>
          </p:cNvPr>
          <p:cNvCxnSpPr>
            <a:stCxn id="18" idx="2"/>
            <a:endCxn id="4" idx="1"/>
          </p:cNvCxnSpPr>
          <p:nvPr/>
        </p:nvCxnSpPr>
        <p:spPr>
          <a:xfrm rot="16200000" flipH="1">
            <a:off x="3906678" y="3983336"/>
            <a:ext cx="805865" cy="518951"/>
          </a:xfrm>
          <a:prstGeom prst="bentConnector2">
            <a:avLst/>
          </a:prstGeom>
          <a:ln w="38100">
            <a:solidFill>
              <a:srgbClr val="4A66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88">
            <a:extLst>
              <a:ext uri="{FF2B5EF4-FFF2-40B4-BE49-F238E27FC236}">
                <a16:creationId xmlns:a16="http://schemas.microsoft.com/office/drawing/2014/main" id="{2F014E10-2468-A913-BE77-844528F6E3B3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5882484" y="4906312"/>
            <a:ext cx="1064942" cy="1187772"/>
          </a:xfrm>
          <a:prstGeom prst="bentConnector2">
            <a:avLst/>
          </a:prstGeom>
          <a:ln w="38100">
            <a:solidFill>
              <a:srgbClr val="4A66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91">
            <a:extLst>
              <a:ext uri="{FF2B5EF4-FFF2-40B4-BE49-F238E27FC236}">
                <a16:creationId xmlns:a16="http://schemas.microsoft.com/office/drawing/2014/main" id="{E980651E-38BE-5B99-2CC8-92C1156D5E95}"/>
              </a:ext>
            </a:extLst>
          </p:cNvPr>
          <p:cNvCxnSpPr>
            <a:stCxn id="6" idx="0"/>
            <a:endCxn id="4" idx="3"/>
          </p:cNvCxnSpPr>
          <p:nvPr/>
        </p:nvCxnSpPr>
        <p:spPr>
          <a:xfrm rot="16200000" flipV="1">
            <a:off x="6966163" y="4752635"/>
            <a:ext cx="1064941" cy="851161"/>
          </a:xfrm>
          <a:prstGeom prst="bentConnector2">
            <a:avLst/>
          </a:prstGeom>
          <a:ln w="38100">
            <a:solidFill>
              <a:srgbClr val="DA51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98">
            <a:extLst>
              <a:ext uri="{FF2B5EF4-FFF2-40B4-BE49-F238E27FC236}">
                <a16:creationId xmlns:a16="http://schemas.microsoft.com/office/drawing/2014/main" id="{B339ADB7-19B4-6A44-09D2-64B4244480B0}"/>
              </a:ext>
            </a:extLst>
          </p:cNvPr>
          <p:cNvCxnSpPr>
            <a:stCxn id="7" idx="3"/>
            <a:endCxn id="6" idx="3"/>
          </p:cNvCxnSpPr>
          <p:nvPr/>
        </p:nvCxnSpPr>
        <p:spPr>
          <a:xfrm rot="5400000">
            <a:off x="8768916" y="3985152"/>
            <a:ext cx="2118187" cy="1976847"/>
          </a:xfrm>
          <a:prstGeom prst="bentConnector2">
            <a:avLst/>
          </a:prstGeom>
          <a:ln w="38100">
            <a:solidFill>
              <a:srgbClr val="FD940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076CED-18B0-175B-C144-ADCDB30EFF4A}"/>
              </a:ext>
            </a:extLst>
          </p:cNvPr>
          <p:cNvSpPr txBox="1"/>
          <p:nvPr/>
        </p:nvSpPr>
        <p:spPr>
          <a:xfrm>
            <a:off x="7962972" y="4572605"/>
            <a:ext cx="2600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DA5146"/>
                </a:solidFill>
              </a:rPr>
              <a:t>Integer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16A4BD-5CF3-8447-9F9B-F4D402659C3D}"/>
              </a:ext>
            </a:extLst>
          </p:cNvPr>
          <p:cNvSpPr txBox="1"/>
          <p:nvPr/>
        </p:nvSpPr>
        <p:spPr>
          <a:xfrm>
            <a:off x="5821069" y="2302815"/>
            <a:ext cx="2600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DA5146"/>
                </a:solidFill>
              </a:rPr>
              <a:t>Integer</a:t>
            </a:r>
          </a:p>
        </p:txBody>
      </p:sp>
      <p:cxnSp>
        <p:nvCxnSpPr>
          <p:cNvPr id="16" name="꺾인 연결선 21">
            <a:extLst>
              <a:ext uri="{FF2B5EF4-FFF2-40B4-BE49-F238E27FC236}">
                <a16:creationId xmlns:a16="http://schemas.microsoft.com/office/drawing/2014/main" id="{A2F7FA41-7C80-4CCC-5903-4C9AF104BD87}"/>
              </a:ext>
            </a:extLst>
          </p:cNvPr>
          <p:cNvCxnSpPr>
            <a:stCxn id="4" idx="0"/>
            <a:endCxn id="2" idx="3"/>
          </p:cNvCxnSpPr>
          <p:nvPr/>
        </p:nvCxnSpPr>
        <p:spPr>
          <a:xfrm rot="16200000" flipV="1">
            <a:off x="2965644" y="1468337"/>
            <a:ext cx="1967639" cy="3743212"/>
          </a:xfrm>
          <a:prstGeom prst="bentConnector2">
            <a:avLst/>
          </a:prstGeom>
          <a:ln w="38100">
            <a:solidFill>
              <a:srgbClr val="DA51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5C7391-8016-5309-673A-7CF48BEED098}"/>
              </a:ext>
            </a:extLst>
          </p:cNvPr>
          <p:cNvSpPr txBox="1"/>
          <p:nvPr/>
        </p:nvSpPr>
        <p:spPr>
          <a:xfrm>
            <a:off x="3349501" y="4754430"/>
            <a:ext cx="16033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err="1">
                <a:solidFill>
                  <a:srgbClr val="4A66AC"/>
                </a:solidFill>
              </a:rPr>
              <a:t>BookVO</a:t>
            </a:r>
            <a:endParaRPr lang="en-US" altLang="ko-KR" sz="1400">
              <a:solidFill>
                <a:srgbClr val="4A66AC"/>
              </a:solidFill>
            </a:endParaRPr>
          </a:p>
          <a:p>
            <a:pPr algn="ctr"/>
            <a:r>
              <a:rPr lang="en-US" altLang="ko-KR" sz="1200">
                <a:solidFill>
                  <a:srgbClr val="4A66AC"/>
                </a:solidFill>
              </a:rPr>
              <a:t>(</a:t>
            </a:r>
            <a:r>
              <a:rPr lang="en-US" altLang="ko-KR" sz="1200" err="1">
                <a:solidFill>
                  <a:srgbClr val="4A66AC"/>
                </a:solidFill>
              </a:rPr>
              <a:t>bookNo</a:t>
            </a:r>
            <a:r>
              <a:rPr lang="en-US" altLang="ko-KR" sz="1200">
                <a:solidFill>
                  <a:srgbClr val="4A66AC"/>
                </a:solidFill>
              </a:rPr>
              <a:t>, name, tel, </a:t>
            </a:r>
            <a:r>
              <a:rPr lang="en-US" altLang="ko-KR" sz="1200" err="1">
                <a:solidFill>
                  <a:srgbClr val="4A66AC"/>
                </a:solidFill>
              </a:rPr>
              <a:t>email,gender</a:t>
            </a:r>
            <a:r>
              <a:rPr lang="en-US" altLang="ko-KR" sz="1200">
                <a:solidFill>
                  <a:srgbClr val="4A66AC"/>
                </a:solidFill>
              </a:rPr>
              <a:t> </a:t>
            </a:r>
            <a:r>
              <a:rPr lang="en-US" altLang="ko-KR" sz="1200" err="1">
                <a:solidFill>
                  <a:srgbClr val="4A66AC"/>
                </a:solidFill>
              </a:rPr>
              <a:t>payStatus</a:t>
            </a:r>
            <a:r>
              <a:rPr lang="en-US" altLang="ko-KR" sz="1200">
                <a:solidFill>
                  <a:srgbClr val="4A66AC"/>
                </a:solidFill>
              </a:rPr>
              <a:t>)</a:t>
            </a:r>
            <a:endParaRPr lang="ko-KR" altLang="en-US" sz="1200">
              <a:solidFill>
                <a:srgbClr val="4A66AC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3101B3-1368-72CA-AE13-3330BE1617FE}"/>
              </a:ext>
            </a:extLst>
          </p:cNvPr>
          <p:cNvSpPr/>
          <p:nvPr/>
        </p:nvSpPr>
        <p:spPr>
          <a:xfrm>
            <a:off x="3356616" y="3195915"/>
            <a:ext cx="1387037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update.jsp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F58C9B1-D25B-F29B-B922-13F38F126AB0}"/>
              </a:ext>
            </a:extLst>
          </p:cNvPr>
          <p:cNvSpPr/>
          <p:nvPr/>
        </p:nvSpPr>
        <p:spPr>
          <a:xfrm>
            <a:off x="1590672" y="3195915"/>
            <a:ext cx="1387037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view.jsp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cxnSp>
        <p:nvCxnSpPr>
          <p:cNvPr id="20" name="꺾인 연결선 32">
            <a:extLst>
              <a:ext uri="{FF2B5EF4-FFF2-40B4-BE49-F238E27FC236}">
                <a16:creationId xmlns:a16="http://schemas.microsoft.com/office/drawing/2014/main" id="{D6F9522D-0CC2-546E-4726-45E067F2040A}"/>
              </a:ext>
            </a:extLst>
          </p:cNvPr>
          <p:cNvCxnSpPr>
            <a:stCxn id="19" idx="3"/>
            <a:endCxn id="18" idx="1"/>
          </p:cNvCxnSpPr>
          <p:nvPr/>
        </p:nvCxnSpPr>
        <p:spPr>
          <a:xfrm>
            <a:off x="2977709" y="3517898"/>
            <a:ext cx="378907" cy="0"/>
          </a:xfrm>
          <a:prstGeom prst="straightConnector1">
            <a:avLst/>
          </a:prstGeom>
          <a:ln w="38100">
            <a:solidFill>
              <a:srgbClr val="4A66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3338F1-C2BC-E6E3-03BB-2242AB6656F0}"/>
              </a:ext>
            </a:extLst>
          </p:cNvPr>
          <p:cNvSpPr txBox="1"/>
          <p:nvPr/>
        </p:nvSpPr>
        <p:spPr>
          <a:xfrm>
            <a:off x="5632003" y="6046874"/>
            <a:ext cx="1489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err="1">
                <a:solidFill>
                  <a:srgbClr val="4A66AC"/>
                </a:solidFill>
              </a:rPr>
              <a:t>BookVO</a:t>
            </a:r>
            <a:endParaRPr lang="en-US" altLang="ko-KR" sz="1400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88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1481" y="2368"/>
            <a:ext cx="11459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07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DFD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</a:rPr>
              <a:t>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</a:rPr>
              <a:t>장바구니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</a:rPr>
              <a:t>(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</a:rPr>
              <a:t>리스트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</a:rPr>
              <a:t>)</a:t>
            </a:r>
            <a:endParaRPr lang="en-US" altLang="ko-KR" sz="3600" b="1" kern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836442"/>
            <a:ext cx="6289705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A98A0E-175A-713B-8A54-73CC19ED5B33}"/>
              </a:ext>
            </a:extLst>
          </p:cNvPr>
          <p:cNvSpPr/>
          <p:nvPr/>
        </p:nvSpPr>
        <p:spPr>
          <a:xfrm>
            <a:off x="530934" y="2034140"/>
            <a:ext cx="1546923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main.jsp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E50538-9DBA-B456-A40C-A25A3366C19F}"/>
              </a:ext>
            </a:extLst>
          </p:cNvPr>
          <p:cNvSpPr/>
          <p:nvPr/>
        </p:nvSpPr>
        <p:spPr>
          <a:xfrm>
            <a:off x="2325840" y="3195683"/>
            <a:ext cx="1897138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list.jsp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5FB6B8-1BB4-D034-B6BF-B0ACA841A3EF}"/>
              </a:ext>
            </a:extLst>
          </p:cNvPr>
          <p:cNvSpPr/>
          <p:nvPr/>
        </p:nvSpPr>
        <p:spPr>
          <a:xfrm>
            <a:off x="4569086" y="4323762"/>
            <a:ext cx="2503966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CartService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7BE5CF-0AA2-54E4-058A-D4E2ABA3EB94}"/>
              </a:ext>
            </a:extLst>
          </p:cNvPr>
          <p:cNvSpPr/>
          <p:nvPr/>
        </p:nvSpPr>
        <p:spPr>
          <a:xfrm>
            <a:off x="7008841" y="5710686"/>
            <a:ext cx="1830744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CartMapper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9" name="순서도: 자기 디스크 8">
            <a:extLst>
              <a:ext uri="{FF2B5EF4-FFF2-40B4-BE49-F238E27FC236}">
                <a16:creationId xmlns:a16="http://schemas.microsoft.com/office/drawing/2014/main" id="{F42C032A-9C05-4A90-7814-9152B934CB1C}"/>
              </a:ext>
            </a:extLst>
          </p:cNvPr>
          <p:cNvSpPr/>
          <p:nvPr/>
        </p:nvSpPr>
        <p:spPr>
          <a:xfrm>
            <a:off x="10020723" y="2607697"/>
            <a:ext cx="1591418" cy="1306785"/>
          </a:xfrm>
          <a:prstGeom prst="flowChartMagneticDisk">
            <a:avLst/>
          </a:prstGeom>
          <a:solidFill>
            <a:srgbClr val="FD9401"/>
          </a:solidFill>
          <a:ln>
            <a:solidFill>
              <a:srgbClr val="BF6E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Cart</a:t>
            </a:r>
            <a:endParaRPr lang="ko-KR" altLang="en-US"/>
          </a:p>
        </p:txBody>
      </p:sp>
      <p:cxnSp>
        <p:nvCxnSpPr>
          <p:cNvPr id="10" name="꺾인 연결선 84">
            <a:extLst>
              <a:ext uri="{FF2B5EF4-FFF2-40B4-BE49-F238E27FC236}">
                <a16:creationId xmlns:a16="http://schemas.microsoft.com/office/drawing/2014/main" id="{C9ECAD83-F190-C86F-DE93-F1E830C4DE53}"/>
              </a:ext>
            </a:extLst>
          </p:cNvPr>
          <p:cNvCxnSpPr>
            <a:stCxn id="3" idx="2"/>
            <a:endCxn id="4" idx="1"/>
          </p:cNvCxnSpPr>
          <p:nvPr/>
        </p:nvCxnSpPr>
        <p:spPr>
          <a:xfrm rot="16200000" flipH="1">
            <a:off x="1395338" y="2587163"/>
            <a:ext cx="839561" cy="1021444"/>
          </a:xfrm>
          <a:prstGeom prst="bentConnector2">
            <a:avLst/>
          </a:prstGeom>
          <a:ln w="38100">
            <a:solidFill>
              <a:srgbClr val="4A66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86">
            <a:extLst>
              <a:ext uri="{FF2B5EF4-FFF2-40B4-BE49-F238E27FC236}">
                <a16:creationId xmlns:a16="http://schemas.microsoft.com/office/drawing/2014/main" id="{201BF699-87C6-3803-78FA-B889D0B2A91B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3518699" y="3595357"/>
            <a:ext cx="806097" cy="1294677"/>
          </a:xfrm>
          <a:prstGeom prst="bentConnector2">
            <a:avLst/>
          </a:prstGeom>
          <a:ln w="38100">
            <a:solidFill>
              <a:srgbClr val="4A66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88">
            <a:extLst>
              <a:ext uri="{FF2B5EF4-FFF2-40B4-BE49-F238E27FC236}">
                <a16:creationId xmlns:a16="http://schemas.microsoft.com/office/drawing/2014/main" id="{C130D349-261D-4022-B958-88AEEACC666E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5882484" y="4906312"/>
            <a:ext cx="1064942" cy="1187772"/>
          </a:xfrm>
          <a:prstGeom prst="bentConnector2">
            <a:avLst/>
          </a:prstGeom>
          <a:ln w="38100">
            <a:solidFill>
              <a:srgbClr val="4A66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1B40FF-B872-2206-A0FE-15B03C911210}"/>
              </a:ext>
            </a:extLst>
          </p:cNvPr>
          <p:cNvSpPr txBox="1"/>
          <p:nvPr/>
        </p:nvSpPr>
        <p:spPr>
          <a:xfrm>
            <a:off x="5562745" y="6072616"/>
            <a:ext cx="1634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4A66AC"/>
                </a:solidFill>
              </a:rPr>
              <a:t>id</a:t>
            </a:r>
            <a:endParaRPr lang="ko-KR" altLang="en-US" sz="1400">
              <a:solidFill>
                <a:srgbClr val="4A66AC"/>
              </a:solidFill>
            </a:endParaRPr>
          </a:p>
        </p:txBody>
      </p:sp>
      <p:cxnSp>
        <p:nvCxnSpPr>
          <p:cNvPr id="14" name="꺾인 연결선 91">
            <a:extLst>
              <a:ext uri="{FF2B5EF4-FFF2-40B4-BE49-F238E27FC236}">
                <a16:creationId xmlns:a16="http://schemas.microsoft.com/office/drawing/2014/main" id="{968F27D9-7E42-3B1A-D1D7-E0AC1E1D9166}"/>
              </a:ext>
            </a:extLst>
          </p:cNvPr>
          <p:cNvCxnSpPr>
            <a:stCxn id="7" idx="0"/>
            <a:endCxn id="6" idx="3"/>
          </p:cNvCxnSpPr>
          <p:nvPr/>
        </p:nvCxnSpPr>
        <p:spPr>
          <a:xfrm rot="16200000" flipV="1">
            <a:off x="6966163" y="4752635"/>
            <a:ext cx="1064941" cy="851161"/>
          </a:xfrm>
          <a:prstGeom prst="bentConnector2">
            <a:avLst/>
          </a:prstGeom>
          <a:ln w="38100">
            <a:solidFill>
              <a:srgbClr val="DA51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92">
            <a:extLst>
              <a:ext uri="{FF2B5EF4-FFF2-40B4-BE49-F238E27FC236}">
                <a16:creationId xmlns:a16="http://schemas.microsoft.com/office/drawing/2014/main" id="{589AC701-FEAA-CCA4-DF8B-71CA7B8E70F9}"/>
              </a:ext>
            </a:extLst>
          </p:cNvPr>
          <p:cNvCxnSpPr>
            <a:stCxn id="6" idx="0"/>
            <a:endCxn id="3" idx="3"/>
          </p:cNvCxnSpPr>
          <p:nvPr/>
        </p:nvCxnSpPr>
        <p:spPr>
          <a:xfrm rot="16200000" flipV="1">
            <a:off x="2965644" y="1468337"/>
            <a:ext cx="1967639" cy="3743212"/>
          </a:xfrm>
          <a:prstGeom prst="bentConnector2">
            <a:avLst/>
          </a:prstGeom>
          <a:ln w="38100">
            <a:solidFill>
              <a:srgbClr val="DA51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98">
            <a:extLst>
              <a:ext uri="{FF2B5EF4-FFF2-40B4-BE49-F238E27FC236}">
                <a16:creationId xmlns:a16="http://schemas.microsoft.com/office/drawing/2014/main" id="{458ACE38-EF6F-F10E-A9F4-D79E3558B9A4}"/>
              </a:ext>
            </a:extLst>
          </p:cNvPr>
          <p:cNvCxnSpPr>
            <a:stCxn id="9" idx="3"/>
            <a:endCxn id="7" idx="3"/>
          </p:cNvCxnSpPr>
          <p:nvPr/>
        </p:nvCxnSpPr>
        <p:spPr>
          <a:xfrm rot="5400000">
            <a:off x="8768916" y="3985152"/>
            <a:ext cx="2118187" cy="1976847"/>
          </a:xfrm>
          <a:prstGeom prst="bentConnector2">
            <a:avLst/>
          </a:prstGeom>
          <a:ln w="38100">
            <a:solidFill>
              <a:srgbClr val="FD940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2701696-FD79-122A-1359-8C541F015A05}"/>
              </a:ext>
            </a:extLst>
          </p:cNvPr>
          <p:cNvSpPr txBox="1"/>
          <p:nvPr/>
        </p:nvSpPr>
        <p:spPr>
          <a:xfrm>
            <a:off x="5897070" y="2308772"/>
            <a:ext cx="2600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err="1">
                <a:solidFill>
                  <a:srgbClr val="DA5146"/>
                </a:solidFill>
              </a:rPr>
              <a:t>CartVO</a:t>
            </a:r>
            <a:endParaRPr lang="en-US" altLang="ko-KR" sz="1400">
              <a:solidFill>
                <a:srgbClr val="DA514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51AADC-236E-A108-6D25-01416BC68DA5}"/>
              </a:ext>
            </a:extLst>
          </p:cNvPr>
          <p:cNvSpPr txBox="1"/>
          <p:nvPr/>
        </p:nvSpPr>
        <p:spPr>
          <a:xfrm>
            <a:off x="7924213" y="4610092"/>
            <a:ext cx="260024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err="1">
                <a:solidFill>
                  <a:srgbClr val="DA5146"/>
                </a:solidFill>
              </a:rPr>
              <a:t>CartVO</a:t>
            </a:r>
            <a:endParaRPr lang="en-US" altLang="ko-KR" sz="1400">
              <a:solidFill>
                <a:srgbClr val="DA5146"/>
              </a:solidFill>
            </a:endParaRPr>
          </a:p>
          <a:p>
            <a:pPr algn="l"/>
            <a:r>
              <a:rPr lang="en-US" altLang="ko-KR" sz="1050">
                <a:solidFill>
                  <a:srgbClr val="DA5146"/>
                </a:solidFill>
                <a:latin typeface="+mj-lt"/>
              </a:rPr>
              <a:t>(</a:t>
            </a:r>
            <a:r>
              <a:rPr lang="en-US" altLang="ko-KR" sz="1200">
                <a:solidFill>
                  <a:srgbClr val="DA5146"/>
                </a:solidFill>
                <a:latin typeface="+mj-lt"/>
              </a:rPr>
              <a:t>no, </a:t>
            </a:r>
            <a:r>
              <a:rPr lang="en-US" altLang="ko-KR" sz="1200" err="1">
                <a:solidFill>
                  <a:srgbClr val="DA5146"/>
                </a:solidFill>
                <a:latin typeface="+mj-lt"/>
              </a:rPr>
              <a:t>tourNo</a:t>
            </a:r>
            <a:r>
              <a:rPr lang="en-US" altLang="ko-KR" sz="1200">
                <a:solidFill>
                  <a:srgbClr val="DA5146"/>
                </a:solidFill>
                <a:latin typeface="+mj-lt"/>
              </a:rPr>
              <a:t>, thumbnail, </a:t>
            </a:r>
            <a:r>
              <a:rPr lang="en-US" altLang="ko-KR" sz="1200" err="1">
                <a:solidFill>
                  <a:srgbClr val="DA5146"/>
                </a:solidFill>
                <a:latin typeface="+mj-lt"/>
              </a:rPr>
              <a:t>t.title</a:t>
            </a:r>
            <a:r>
              <a:rPr lang="en-US" altLang="ko-KR" sz="1200">
                <a:solidFill>
                  <a:srgbClr val="DA5146"/>
                </a:solidFill>
                <a:latin typeface="+mj-lt"/>
              </a:rPr>
              <a:t>, region, type, day, status, </a:t>
            </a:r>
            <a:r>
              <a:rPr lang="en-US" altLang="ko-KR" sz="1200" err="1">
                <a:solidFill>
                  <a:srgbClr val="DA5146"/>
                </a:solidFill>
                <a:latin typeface="+mj-lt"/>
              </a:rPr>
              <a:t>peopleA</a:t>
            </a:r>
            <a:r>
              <a:rPr lang="en-US" altLang="ko-KR" sz="1200">
                <a:solidFill>
                  <a:srgbClr val="DA5146"/>
                </a:solidFill>
                <a:latin typeface="+mj-lt"/>
              </a:rPr>
              <a:t>, </a:t>
            </a:r>
            <a:r>
              <a:rPr lang="en-US" altLang="ko-KR" sz="1200" err="1">
                <a:solidFill>
                  <a:srgbClr val="DA5146"/>
                </a:solidFill>
                <a:latin typeface="+mj-lt"/>
              </a:rPr>
              <a:t>peopleB</a:t>
            </a:r>
            <a:r>
              <a:rPr lang="en-US" altLang="ko-KR" sz="1200">
                <a:solidFill>
                  <a:srgbClr val="DA5146"/>
                </a:solidFill>
                <a:latin typeface="+mj-lt"/>
              </a:rPr>
              <a:t>, </a:t>
            </a:r>
            <a:r>
              <a:rPr lang="en-US" altLang="ko-KR" sz="1200" err="1">
                <a:solidFill>
                  <a:srgbClr val="DA5146"/>
                </a:solidFill>
                <a:latin typeface="+mj-lt"/>
              </a:rPr>
              <a:t>tourPrice</a:t>
            </a:r>
            <a:r>
              <a:rPr lang="en-US" altLang="ko-KR" sz="1200">
                <a:solidFill>
                  <a:srgbClr val="DA5146"/>
                </a:solidFill>
                <a:latin typeface="+mj-lt"/>
              </a:rPr>
              <a:t>, </a:t>
            </a:r>
            <a:r>
              <a:rPr lang="en-US" altLang="ko-KR" sz="1200" err="1">
                <a:solidFill>
                  <a:srgbClr val="DA5146"/>
                </a:solidFill>
                <a:latin typeface="+mj-lt"/>
              </a:rPr>
              <a:t>guideId</a:t>
            </a:r>
            <a:r>
              <a:rPr lang="en-US" altLang="ko-KR" sz="1200">
                <a:solidFill>
                  <a:srgbClr val="DA5146"/>
                </a:solidFill>
                <a:latin typeface="+mj-lt"/>
              </a:rPr>
              <a:t>, m.id,</a:t>
            </a:r>
          </a:p>
          <a:p>
            <a:pPr algn="l"/>
            <a:r>
              <a:rPr lang="en-US" altLang="ko-KR" sz="1200">
                <a:solidFill>
                  <a:srgbClr val="DA5146"/>
                </a:solidFill>
                <a:latin typeface="+mj-lt"/>
              </a:rPr>
              <a:t>priceA, priceB</a:t>
            </a:r>
            <a:r>
              <a:rPr lang="en-US" altLang="ko-KR" sz="1050">
                <a:solidFill>
                  <a:srgbClr val="DA5146"/>
                </a:solidFill>
                <a:latin typeface="+mj-lt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6EAB5E-EF0C-D28E-E5DE-CCC4E8E4522A}"/>
              </a:ext>
            </a:extLst>
          </p:cNvPr>
          <p:cNvSpPr txBox="1"/>
          <p:nvPr/>
        </p:nvSpPr>
        <p:spPr>
          <a:xfrm>
            <a:off x="3091587" y="4671647"/>
            <a:ext cx="1634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4A66AC"/>
                </a:solidFill>
              </a:rPr>
              <a:t>id</a:t>
            </a:r>
            <a:endParaRPr lang="ko-KR" altLang="en-US" sz="1400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40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1481" y="2368"/>
            <a:ext cx="11459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07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DFD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</a:rPr>
              <a:t>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</a:rPr>
              <a:t>장바구니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</a:rPr>
              <a:t>(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</a:rPr>
              <a:t>담기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</a:rPr>
              <a:t>)</a:t>
            </a:r>
            <a:endParaRPr lang="en-US" altLang="ko-KR" sz="3600" b="1" kern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836442"/>
            <a:ext cx="5853869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8798DC-92E0-79EC-8D45-55C72CC8B824}"/>
              </a:ext>
            </a:extLst>
          </p:cNvPr>
          <p:cNvSpPr/>
          <p:nvPr/>
        </p:nvSpPr>
        <p:spPr>
          <a:xfrm>
            <a:off x="530934" y="2034140"/>
            <a:ext cx="1546923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main.jsp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2A8822-36DC-C4F0-9BD4-7EA6AB284985}"/>
              </a:ext>
            </a:extLst>
          </p:cNvPr>
          <p:cNvSpPr/>
          <p:nvPr/>
        </p:nvSpPr>
        <p:spPr>
          <a:xfrm>
            <a:off x="4569086" y="4323762"/>
            <a:ext cx="2503966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CartService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79A095-4762-B4D3-3B40-4E549845B1E0}"/>
              </a:ext>
            </a:extLst>
          </p:cNvPr>
          <p:cNvSpPr/>
          <p:nvPr/>
        </p:nvSpPr>
        <p:spPr>
          <a:xfrm>
            <a:off x="7008841" y="5710686"/>
            <a:ext cx="1830744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CartMapper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7" name="순서도: 자기 디스크 6">
            <a:extLst>
              <a:ext uri="{FF2B5EF4-FFF2-40B4-BE49-F238E27FC236}">
                <a16:creationId xmlns:a16="http://schemas.microsoft.com/office/drawing/2014/main" id="{A1651EF1-3C82-77FE-304D-D319093C66A9}"/>
              </a:ext>
            </a:extLst>
          </p:cNvPr>
          <p:cNvSpPr/>
          <p:nvPr/>
        </p:nvSpPr>
        <p:spPr>
          <a:xfrm>
            <a:off x="10020723" y="2607697"/>
            <a:ext cx="1591418" cy="1306785"/>
          </a:xfrm>
          <a:prstGeom prst="flowChartMagneticDisk">
            <a:avLst/>
          </a:prstGeom>
          <a:solidFill>
            <a:srgbClr val="FD9401"/>
          </a:solidFill>
          <a:ln>
            <a:solidFill>
              <a:srgbClr val="BF6E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Cart</a:t>
            </a:r>
            <a:endParaRPr lang="ko-KR" altLang="en-US"/>
          </a:p>
        </p:txBody>
      </p:sp>
      <p:cxnSp>
        <p:nvCxnSpPr>
          <p:cNvPr id="9" name="꺾인 연결선 84">
            <a:extLst>
              <a:ext uri="{FF2B5EF4-FFF2-40B4-BE49-F238E27FC236}">
                <a16:creationId xmlns:a16="http://schemas.microsoft.com/office/drawing/2014/main" id="{BCCF5A84-8AB7-4AF9-DD67-C939410641F9}"/>
              </a:ext>
            </a:extLst>
          </p:cNvPr>
          <p:cNvCxnSpPr>
            <a:cxnSpLocks/>
            <a:stCxn id="2" idx="2"/>
            <a:endCxn id="19" idx="1"/>
          </p:cNvCxnSpPr>
          <p:nvPr/>
        </p:nvCxnSpPr>
        <p:spPr>
          <a:xfrm rot="16200000" flipH="1">
            <a:off x="1222469" y="2760031"/>
            <a:ext cx="841435" cy="677581"/>
          </a:xfrm>
          <a:prstGeom prst="bentConnector2">
            <a:avLst/>
          </a:prstGeom>
          <a:ln w="38100">
            <a:solidFill>
              <a:srgbClr val="4A66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86">
            <a:extLst>
              <a:ext uri="{FF2B5EF4-FFF2-40B4-BE49-F238E27FC236}">
                <a16:creationId xmlns:a16="http://schemas.microsoft.com/office/drawing/2014/main" id="{4EA04CBB-5ACE-8412-B19D-756AE61B57FC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>
            <a:off x="3528900" y="3519540"/>
            <a:ext cx="1040186" cy="1126205"/>
          </a:xfrm>
          <a:prstGeom prst="bentConnector3">
            <a:avLst>
              <a:gd name="adj1" fmla="val 50000"/>
            </a:avLst>
          </a:prstGeom>
          <a:ln w="38100">
            <a:solidFill>
              <a:srgbClr val="4A66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88">
            <a:extLst>
              <a:ext uri="{FF2B5EF4-FFF2-40B4-BE49-F238E27FC236}">
                <a16:creationId xmlns:a16="http://schemas.microsoft.com/office/drawing/2014/main" id="{F2AF037E-B9AF-671A-A5F3-9D0CD18602AA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5882484" y="4906312"/>
            <a:ext cx="1064942" cy="1187772"/>
          </a:xfrm>
          <a:prstGeom prst="bentConnector2">
            <a:avLst/>
          </a:prstGeom>
          <a:ln w="38100">
            <a:solidFill>
              <a:srgbClr val="4A66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91">
            <a:extLst>
              <a:ext uri="{FF2B5EF4-FFF2-40B4-BE49-F238E27FC236}">
                <a16:creationId xmlns:a16="http://schemas.microsoft.com/office/drawing/2014/main" id="{F8E83CBD-489E-5EB7-CAB7-994C6D7B34FE}"/>
              </a:ext>
            </a:extLst>
          </p:cNvPr>
          <p:cNvCxnSpPr>
            <a:stCxn id="6" idx="0"/>
            <a:endCxn id="4" idx="3"/>
          </p:cNvCxnSpPr>
          <p:nvPr/>
        </p:nvCxnSpPr>
        <p:spPr>
          <a:xfrm rot="16200000" flipV="1">
            <a:off x="6966163" y="4752635"/>
            <a:ext cx="1064941" cy="851161"/>
          </a:xfrm>
          <a:prstGeom prst="bentConnector2">
            <a:avLst/>
          </a:prstGeom>
          <a:ln w="38100">
            <a:solidFill>
              <a:srgbClr val="DA51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98">
            <a:extLst>
              <a:ext uri="{FF2B5EF4-FFF2-40B4-BE49-F238E27FC236}">
                <a16:creationId xmlns:a16="http://schemas.microsoft.com/office/drawing/2014/main" id="{637A11D7-1F7B-A6A8-BDAE-A3F062995ABD}"/>
              </a:ext>
            </a:extLst>
          </p:cNvPr>
          <p:cNvCxnSpPr>
            <a:stCxn id="7" idx="3"/>
            <a:endCxn id="6" idx="3"/>
          </p:cNvCxnSpPr>
          <p:nvPr/>
        </p:nvCxnSpPr>
        <p:spPr>
          <a:xfrm rot="5400000">
            <a:off x="8768916" y="3985152"/>
            <a:ext cx="2118187" cy="1976847"/>
          </a:xfrm>
          <a:prstGeom prst="bentConnector2">
            <a:avLst/>
          </a:prstGeom>
          <a:ln w="38100">
            <a:solidFill>
              <a:srgbClr val="FD940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F7CC69-E978-E2BB-CA44-9D76651A4963}"/>
              </a:ext>
            </a:extLst>
          </p:cNvPr>
          <p:cNvSpPr txBox="1"/>
          <p:nvPr/>
        </p:nvSpPr>
        <p:spPr>
          <a:xfrm>
            <a:off x="7962972" y="4572605"/>
            <a:ext cx="2600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DA5146"/>
                </a:solidFill>
              </a:rPr>
              <a:t>Integer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914A12-EECB-B7E4-2640-9D949B512B3D}"/>
              </a:ext>
            </a:extLst>
          </p:cNvPr>
          <p:cNvSpPr txBox="1"/>
          <p:nvPr/>
        </p:nvSpPr>
        <p:spPr>
          <a:xfrm>
            <a:off x="5821069" y="2326012"/>
            <a:ext cx="2600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DA5146"/>
                </a:solidFill>
              </a:rPr>
              <a:t>Integer</a:t>
            </a:r>
          </a:p>
        </p:txBody>
      </p:sp>
      <p:cxnSp>
        <p:nvCxnSpPr>
          <p:cNvPr id="16" name="꺾인 연결선 21">
            <a:extLst>
              <a:ext uri="{FF2B5EF4-FFF2-40B4-BE49-F238E27FC236}">
                <a16:creationId xmlns:a16="http://schemas.microsoft.com/office/drawing/2014/main" id="{F241CB13-6AFA-CDAE-EF7C-81C3B5AC6EB3}"/>
              </a:ext>
            </a:extLst>
          </p:cNvPr>
          <p:cNvCxnSpPr>
            <a:stCxn id="4" idx="0"/>
            <a:endCxn id="2" idx="3"/>
          </p:cNvCxnSpPr>
          <p:nvPr/>
        </p:nvCxnSpPr>
        <p:spPr>
          <a:xfrm rot="16200000" flipV="1">
            <a:off x="2965644" y="1468337"/>
            <a:ext cx="1967639" cy="3743212"/>
          </a:xfrm>
          <a:prstGeom prst="bentConnector2">
            <a:avLst/>
          </a:prstGeom>
          <a:ln w="38100">
            <a:solidFill>
              <a:srgbClr val="DA51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56C66C3-9989-1B54-9BC9-2D193D731E79}"/>
              </a:ext>
            </a:extLst>
          </p:cNvPr>
          <p:cNvSpPr txBox="1"/>
          <p:nvPr/>
        </p:nvSpPr>
        <p:spPr>
          <a:xfrm>
            <a:off x="2349610" y="3922987"/>
            <a:ext cx="17617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err="1">
                <a:solidFill>
                  <a:srgbClr val="4A66AC"/>
                </a:solidFill>
              </a:rPr>
              <a:t>CartVO</a:t>
            </a:r>
            <a:endParaRPr lang="en-US" altLang="ko-KR" sz="1400">
              <a:solidFill>
                <a:srgbClr val="4A66AC"/>
              </a:solidFill>
            </a:endParaRPr>
          </a:p>
          <a:p>
            <a:pPr algn="ctr"/>
            <a:r>
              <a:rPr lang="en-US" altLang="ko-KR" sz="1200">
                <a:solidFill>
                  <a:srgbClr val="4A66AC"/>
                </a:solidFill>
              </a:rPr>
              <a:t>(</a:t>
            </a:r>
            <a:r>
              <a:rPr lang="en-US" altLang="ko-KR" sz="1200" err="1">
                <a:solidFill>
                  <a:srgbClr val="4A66AC"/>
                </a:solidFill>
              </a:rPr>
              <a:t>tourNo</a:t>
            </a:r>
            <a:r>
              <a:rPr lang="en-US" altLang="ko-KR" sz="1200">
                <a:solidFill>
                  <a:srgbClr val="4A66AC"/>
                </a:solidFill>
              </a:rPr>
              <a:t>, </a:t>
            </a:r>
            <a:r>
              <a:rPr lang="en-US" altLang="ko-KR" sz="1200" err="1">
                <a:solidFill>
                  <a:srgbClr val="4A66AC"/>
                </a:solidFill>
              </a:rPr>
              <a:t>peopleA</a:t>
            </a:r>
            <a:r>
              <a:rPr lang="en-US" altLang="ko-KR" sz="1200">
                <a:solidFill>
                  <a:srgbClr val="4A66AC"/>
                </a:solidFill>
              </a:rPr>
              <a:t>, people, </a:t>
            </a:r>
          </a:p>
          <a:p>
            <a:pPr algn="ctr"/>
            <a:r>
              <a:rPr lang="en-US" altLang="ko-KR" sz="1200">
                <a:solidFill>
                  <a:srgbClr val="4A66AC"/>
                </a:solidFill>
              </a:rPr>
              <a:t>day, </a:t>
            </a:r>
            <a:r>
              <a:rPr lang="en-US" altLang="ko-KR" sz="1200" err="1">
                <a:solidFill>
                  <a:srgbClr val="4A66AC"/>
                </a:solidFill>
              </a:rPr>
              <a:t>tourPrice</a:t>
            </a:r>
            <a:r>
              <a:rPr lang="en-US" altLang="ko-KR" sz="1200">
                <a:solidFill>
                  <a:srgbClr val="4A66AC"/>
                </a:solidFill>
              </a:rPr>
              <a:t>, id)</a:t>
            </a:r>
            <a:endParaRPr lang="ko-KR" altLang="en-US" sz="1400">
              <a:solidFill>
                <a:srgbClr val="4A66AC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805F57-4AB9-EF3D-262B-EBE1FDC8D361}"/>
              </a:ext>
            </a:extLst>
          </p:cNvPr>
          <p:cNvSpPr/>
          <p:nvPr/>
        </p:nvSpPr>
        <p:spPr>
          <a:xfrm>
            <a:off x="1981977" y="3197557"/>
            <a:ext cx="1546923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/tour/view.jsp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334248-FAA4-DD15-AC1E-99DCB2EB68B7}"/>
              </a:ext>
            </a:extLst>
          </p:cNvPr>
          <p:cNvSpPr txBox="1"/>
          <p:nvPr/>
        </p:nvSpPr>
        <p:spPr>
          <a:xfrm>
            <a:off x="5665901" y="6046874"/>
            <a:ext cx="151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err="1">
                <a:solidFill>
                  <a:srgbClr val="4A66AC"/>
                </a:solidFill>
              </a:rPr>
              <a:t>CartVO</a:t>
            </a:r>
            <a:endParaRPr lang="en-US" altLang="ko-KR" sz="1400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87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1481" y="2368"/>
            <a:ext cx="11459165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07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DFD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</a:rPr>
              <a:t>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</a:rPr>
              <a:t>장바구니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</a:rPr>
              <a:t>(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</a:rPr>
              <a:t>수정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</a:rPr>
              <a:t>)</a:t>
            </a:r>
            <a:endParaRPr lang="en-US" altLang="ko-KR" sz="3600" b="1" kern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836442"/>
            <a:ext cx="5853869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6563CF-A06C-642D-4AE9-DD129F765D04}"/>
              </a:ext>
            </a:extLst>
          </p:cNvPr>
          <p:cNvSpPr/>
          <p:nvPr/>
        </p:nvSpPr>
        <p:spPr>
          <a:xfrm>
            <a:off x="530934" y="2034140"/>
            <a:ext cx="1546923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main.jsp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CDDBFD-9179-7A14-9341-CABAD6133FC8}"/>
              </a:ext>
            </a:extLst>
          </p:cNvPr>
          <p:cNvSpPr/>
          <p:nvPr/>
        </p:nvSpPr>
        <p:spPr>
          <a:xfrm>
            <a:off x="2325840" y="3195683"/>
            <a:ext cx="1897138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list.jsp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2A07AC-C964-79A9-94B1-995CF95539C9}"/>
              </a:ext>
            </a:extLst>
          </p:cNvPr>
          <p:cNvSpPr/>
          <p:nvPr/>
        </p:nvSpPr>
        <p:spPr>
          <a:xfrm>
            <a:off x="4569086" y="4323762"/>
            <a:ext cx="2503966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CartService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B1642C-A7CB-E147-FB40-8740BAF1072C}"/>
              </a:ext>
            </a:extLst>
          </p:cNvPr>
          <p:cNvSpPr/>
          <p:nvPr/>
        </p:nvSpPr>
        <p:spPr>
          <a:xfrm>
            <a:off x="7008841" y="5710686"/>
            <a:ext cx="1830744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CartMapper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9" name="순서도: 자기 디스크 8">
            <a:extLst>
              <a:ext uri="{FF2B5EF4-FFF2-40B4-BE49-F238E27FC236}">
                <a16:creationId xmlns:a16="http://schemas.microsoft.com/office/drawing/2014/main" id="{3B475919-6B56-654C-83A1-10FB95F644C9}"/>
              </a:ext>
            </a:extLst>
          </p:cNvPr>
          <p:cNvSpPr/>
          <p:nvPr/>
        </p:nvSpPr>
        <p:spPr>
          <a:xfrm>
            <a:off x="10020723" y="2607697"/>
            <a:ext cx="1591418" cy="1306785"/>
          </a:xfrm>
          <a:prstGeom prst="flowChartMagneticDisk">
            <a:avLst/>
          </a:prstGeom>
          <a:solidFill>
            <a:srgbClr val="FD9401"/>
          </a:solidFill>
          <a:ln>
            <a:solidFill>
              <a:srgbClr val="BF6E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Cart</a:t>
            </a:r>
            <a:endParaRPr lang="ko-KR" altLang="en-US"/>
          </a:p>
        </p:txBody>
      </p:sp>
      <p:cxnSp>
        <p:nvCxnSpPr>
          <p:cNvPr id="10" name="꺾인 연결선 84">
            <a:extLst>
              <a:ext uri="{FF2B5EF4-FFF2-40B4-BE49-F238E27FC236}">
                <a16:creationId xmlns:a16="http://schemas.microsoft.com/office/drawing/2014/main" id="{1C8DF0CD-4B2D-D2D4-27C1-01B086A91969}"/>
              </a:ext>
            </a:extLst>
          </p:cNvPr>
          <p:cNvCxnSpPr>
            <a:stCxn id="3" idx="2"/>
            <a:endCxn id="4" idx="1"/>
          </p:cNvCxnSpPr>
          <p:nvPr/>
        </p:nvCxnSpPr>
        <p:spPr>
          <a:xfrm rot="16200000" flipH="1">
            <a:off x="1395338" y="2587163"/>
            <a:ext cx="839561" cy="1021444"/>
          </a:xfrm>
          <a:prstGeom prst="bentConnector2">
            <a:avLst/>
          </a:prstGeom>
          <a:ln w="38100">
            <a:solidFill>
              <a:srgbClr val="4A66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86">
            <a:extLst>
              <a:ext uri="{FF2B5EF4-FFF2-40B4-BE49-F238E27FC236}">
                <a16:creationId xmlns:a16="http://schemas.microsoft.com/office/drawing/2014/main" id="{FB808702-96EA-B41D-DE8D-1B38CD388C80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3518699" y="3595357"/>
            <a:ext cx="806097" cy="1294677"/>
          </a:xfrm>
          <a:prstGeom prst="bentConnector2">
            <a:avLst/>
          </a:prstGeom>
          <a:ln w="38100">
            <a:solidFill>
              <a:srgbClr val="4A66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88">
            <a:extLst>
              <a:ext uri="{FF2B5EF4-FFF2-40B4-BE49-F238E27FC236}">
                <a16:creationId xmlns:a16="http://schemas.microsoft.com/office/drawing/2014/main" id="{6C024732-3F25-5DD3-E28E-996568FB0FCB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5882484" y="4906312"/>
            <a:ext cx="1064942" cy="1187772"/>
          </a:xfrm>
          <a:prstGeom prst="bentConnector2">
            <a:avLst/>
          </a:prstGeom>
          <a:ln w="38100">
            <a:solidFill>
              <a:srgbClr val="4A66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91">
            <a:extLst>
              <a:ext uri="{FF2B5EF4-FFF2-40B4-BE49-F238E27FC236}">
                <a16:creationId xmlns:a16="http://schemas.microsoft.com/office/drawing/2014/main" id="{FB4EB030-D9C1-C6AE-63C9-85DF4781F714}"/>
              </a:ext>
            </a:extLst>
          </p:cNvPr>
          <p:cNvCxnSpPr>
            <a:stCxn id="7" idx="0"/>
            <a:endCxn id="6" idx="3"/>
          </p:cNvCxnSpPr>
          <p:nvPr/>
        </p:nvCxnSpPr>
        <p:spPr>
          <a:xfrm rot="16200000" flipV="1">
            <a:off x="6966163" y="4752635"/>
            <a:ext cx="1064941" cy="851161"/>
          </a:xfrm>
          <a:prstGeom prst="bentConnector2">
            <a:avLst/>
          </a:prstGeom>
          <a:ln w="38100">
            <a:solidFill>
              <a:srgbClr val="DA51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92">
            <a:extLst>
              <a:ext uri="{FF2B5EF4-FFF2-40B4-BE49-F238E27FC236}">
                <a16:creationId xmlns:a16="http://schemas.microsoft.com/office/drawing/2014/main" id="{7FFCD369-BFAE-1C05-5211-8E148049D6F1}"/>
              </a:ext>
            </a:extLst>
          </p:cNvPr>
          <p:cNvCxnSpPr>
            <a:stCxn id="6" idx="0"/>
            <a:endCxn id="3" idx="3"/>
          </p:cNvCxnSpPr>
          <p:nvPr/>
        </p:nvCxnSpPr>
        <p:spPr>
          <a:xfrm rot="16200000" flipV="1">
            <a:off x="2965644" y="1468337"/>
            <a:ext cx="1967639" cy="3743212"/>
          </a:xfrm>
          <a:prstGeom prst="bentConnector2">
            <a:avLst/>
          </a:prstGeom>
          <a:ln w="38100">
            <a:solidFill>
              <a:srgbClr val="DA51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98">
            <a:extLst>
              <a:ext uri="{FF2B5EF4-FFF2-40B4-BE49-F238E27FC236}">
                <a16:creationId xmlns:a16="http://schemas.microsoft.com/office/drawing/2014/main" id="{383439BC-2C2F-794B-584F-C47F7CDB557D}"/>
              </a:ext>
            </a:extLst>
          </p:cNvPr>
          <p:cNvCxnSpPr>
            <a:stCxn id="9" idx="3"/>
            <a:endCxn id="7" idx="3"/>
          </p:cNvCxnSpPr>
          <p:nvPr/>
        </p:nvCxnSpPr>
        <p:spPr>
          <a:xfrm rot="5400000">
            <a:off x="8768916" y="3985152"/>
            <a:ext cx="2118187" cy="1976847"/>
          </a:xfrm>
          <a:prstGeom prst="bentConnector2">
            <a:avLst/>
          </a:prstGeom>
          <a:ln w="38100">
            <a:solidFill>
              <a:srgbClr val="FD940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29E1402-ABCE-DCF4-BC5C-B8EE400FE76B}"/>
              </a:ext>
            </a:extLst>
          </p:cNvPr>
          <p:cNvSpPr txBox="1"/>
          <p:nvPr/>
        </p:nvSpPr>
        <p:spPr>
          <a:xfrm>
            <a:off x="7975672" y="4585305"/>
            <a:ext cx="2600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DA5146"/>
                </a:solidFill>
              </a:rPr>
              <a:t>Integer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3F4876-311A-D13D-DDD8-C35A8DBB8CA1}"/>
              </a:ext>
            </a:extLst>
          </p:cNvPr>
          <p:cNvSpPr txBox="1"/>
          <p:nvPr/>
        </p:nvSpPr>
        <p:spPr>
          <a:xfrm>
            <a:off x="5886022" y="2304713"/>
            <a:ext cx="2600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DA5146"/>
                </a:solidFill>
              </a:rPr>
              <a:t>Integer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C509D6-AD8E-3383-0DE6-2C68BABF6A70}"/>
              </a:ext>
            </a:extLst>
          </p:cNvPr>
          <p:cNvSpPr txBox="1"/>
          <p:nvPr/>
        </p:nvSpPr>
        <p:spPr>
          <a:xfrm>
            <a:off x="3082587" y="4679208"/>
            <a:ext cx="1435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err="1">
                <a:solidFill>
                  <a:srgbClr val="4A66AC"/>
                </a:solidFill>
              </a:rPr>
              <a:t>CartVO</a:t>
            </a:r>
            <a:endParaRPr lang="en-US" altLang="ko-KR" sz="1400">
              <a:solidFill>
                <a:srgbClr val="4A66AC"/>
              </a:solidFill>
            </a:endParaRPr>
          </a:p>
          <a:p>
            <a:pPr algn="ctr"/>
            <a:r>
              <a:rPr lang="en-US" altLang="ko-KR" sz="1200">
                <a:solidFill>
                  <a:srgbClr val="4A66AC"/>
                </a:solidFill>
              </a:rPr>
              <a:t>(</a:t>
            </a:r>
            <a:r>
              <a:rPr lang="en-US" altLang="ko-KR" sz="1200" err="1">
                <a:solidFill>
                  <a:srgbClr val="4A66AC"/>
                </a:solidFill>
              </a:rPr>
              <a:t>cartNo</a:t>
            </a:r>
            <a:r>
              <a:rPr lang="en-US" altLang="ko-KR" sz="1200">
                <a:solidFill>
                  <a:srgbClr val="4A66AC"/>
                </a:solidFill>
              </a:rPr>
              <a:t>, id, </a:t>
            </a:r>
            <a:r>
              <a:rPr lang="en-US" altLang="ko-KR" sz="1200" err="1">
                <a:solidFill>
                  <a:srgbClr val="4A66AC"/>
                </a:solidFill>
              </a:rPr>
              <a:t>peopleA</a:t>
            </a:r>
            <a:r>
              <a:rPr lang="en-US" altLang="ko-KR" sz="1200">
                <a:solidFill>
                  <a:srgbClr val="4A66AC"/>
                </a:solidFill>
              </a:rPr>
              <a:t>, people, </a:t>
            </a:r>
            <a:r>
              <a:rPr lang="en-US" altLang="ko-KR" sz="1200" err="1">
                <a:solidFill>
                  <a:srgbClr val="4A66AC"/>
                </a:solidFill>
              </a:rPr>
              <a:t>tourPrice</a:t>
            </a:r>
            <a:r>
              <a:rPr lang="en-US" altLang="ko-KR" sz="1200">
                <a:solidFill>
                  <a:srgbClr val="4A66AC"/>
                </a:solidFill>
              </a:rPr>
              <a:t>)</a:t>
            </a:r>
            <a:endParaRPr lang="ko-KR" altLang="en-US" sz="1200">
              <a:solidFill>
                <a:srgbClr val="4A66AC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20FFE9-9CF4-9FAB-4870-8DE344112AE2}"/>
              </a:ext>
            </a:extLst>
          </p:cNvPr>
          <p:cNvSpPr txBox="1"/>
          <p:nvPr/>
        </p:nvSpPr>
        <p:spPr>
          <a:xfrm>
            <a:off x="5555785" y="6048197"/>
            <a:ext cx="151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err="1">
                <a:solidFill>
                  <a:srgbClr val="4A66AC"/>
                </a:solidFill>
              </a:rPr>
              <a:t>CartVO</a:t>
            </a:r>
            <a:endParaRPr lang="en-US" altLang="ko-KR" sz="1400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2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1481" y="2368"/>
            <a:ext cx="11459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07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DFD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</a:rPr>
              <a:t>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</a:rPr>
              <a:t>장바구니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</a:rPr>
              <a:t>(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</a:rPr>
              <a:t>삭제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</a:rPr>
              <a:t>)</a:t>
            </a:r>
            <a:endParaRPr lang="en-US" altLang="ko-KR" sz="3600" b="1" kern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836442"/>
            <a:ext cx="5853869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6563CF-A06C-642D-4AE9-DD129F765D04}"/>
              </a:ext>
            </a:extLst>
          </p:cNvPr>
          <p:cNvSpPr/>
          <p:nvPr/>
        </p:nvSpPr>
        <p:spPr>
          <a:xfrm>
            <a:off x="530934" y="2034140"/>
            <a:ext cx="1546923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main.jsp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CDDBFD-9179-7A14-9341-CABAD6133FC8}"/>
              </a:ext>
            </a:extLst>
          </p:cNvPr>
          <p:cNvSpPr/>
          <p:nvPr/>
        </p:nvSpPr>
        <p:spPr>
          <a:xfrm>
            <a:off x="2325840" y="3195683"/>
            <a:ext cx="1897138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list.jsp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2A07AC-C964-79A9-94B1-995CF95539C9}"/>
              </a:ext>
            </a:extLst>
          </p:cNvPr>
          <p:cNvSpPr/>
          <p:nvPr/>
        </p:nvSpPr>
        <p:spPr>
          <a:xfrm>
            <a:off x="4569086" y="4323762"/>
            <a:ext cx="2503966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CartService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B1642C-A7CB-E147-FB40-8740BAF1072C}"/>
              </a:ext>
            </a:extLst>
          </p:cNvPr>
          <p:cNvSpPr/>
          <p:nvPr/>
        </p:nvSpPr>
        <p:spPr>
          <a:xfrm>
            <a:off x="7008841" y="5710686"/>
            <a:ext cx="1830744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CartMapper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9" name="순서도: 자기 디스크 8">
            <a:extLst>
              <a:ext uri="{FF2B5EF4-FFF2-40B4-BE49-F238E27FC236}">
                <a16:creationId xmlns:a16="http://schemas.microsoft.com/office/drawing/2014/main" id="{3B475919-6B56-654C-83A1-10FB95F644C9}"/>
              </a:ext>
            </a:extLst>
          </p:cNvPr>
          <p:cNvSpPr/>
          <p:nvPr/>
        </p:nvSpPr>
        <p:spPr>
          <a:xfrm>
            <a:off x="10020723" y="2607697"/>
            <a:ext cx="1591418" cy="1306785"/>
          </a:xfrm>
          <a:prstGeom prst="flowChartMagneticDisk">
            <a:avLst/>
          </a:prstGeom>
          <a:solidFill>
            <a:srgbClr val="FD9401"/>
          </a:solidFill>
          <a:ln>
            <a:solidFill>
              <a:srgbClr val="BF6E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Cart</a:t>
            </a:r>
            <a:endParaRPr lang="ko-KR" altLang="en-US"/>
          </a:p>
        </p:txBody>
      </p:sp>
      <p:cxnSp>
        <p:nvCxnSpPr>
          <p:cNvPr id="10" name="꺾인 연결선 84">
            <a:extLst>
              <a:ext uri="{FF2B5EF4-FFF2-40B4-BE49-F238E27FC236}">
                <a16:creationId xmlns:a16="http://schemas.microsoft.com/office/drawing/2014/main" id="{1C8DF0CD-4B2D-D2D4-27C1-01B086A91969}"/>
              </a:ext>
            </a:extLst>
          </p:cNvPr>
          <p:cNvCxnSpPr>
            <a:stCxn id="3" idx="2"/>
            <a:endCxn id="4" idx="1"/>
          </p:cNvCxnSpPr>
          <p:nvPr/>
        </p:nvCxnSpPr>
        <p:spPr>
          <a:xfrm rot="16200000" flipH="1">
            <a:off x="1395338" y="2587163"/>
            <a:ext cx="839561" cy="1021444"/>
          </a:xfrm>
          <a:prstGeom prst="bentConnector2">
            <a:avLst/>
          </a:prstGeom>
          <a:ln w="38100">
            <a:solidFill>
              <a:srgbClr val="4A66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86">
            <a:extLst>
              <a:ext uri="{FF2B5EF4-FFF2-40B4-BE49-F238E27FC236}">
                <a16:creationId xmlns:a16="http://schemas.microsoft.com/office/drawing/2014/main" id="{FB808702-96EA-B41D-DE8D-1B38CD388C80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3518699" y="3595357"/>
            <a:ext cx="806097" cy="1294677"/>
          </a:xfrm>
          <a:prstGeom prst="bentConnector2">
            <a:avLst/>
          </a:prstGeom>
          <a:ln w="38100">
            <a:solidFill>
              <a:srgbClr val="4A66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88">
            <a:extLst>
              <a:ext uri="{FF2B5EF4-FFF2-40B4-BE49-F238E27FC236}">
                <a16:creationId xmlns:a16="http://schemas.microsoft.com/office/drawing/2014/main" id="{6C024732-3F25-5DD3-E28E-996568FB0FCB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5882484" y="4906312"/>
            <a:ext cx="1064942" cy="1187772"/>
          </a:xfrm>
          <a:prstGeom prst="bentConnector2">
            <a:avLst/>
          </a:prstGeom>
          <a:ln w="38100">
            <a:solidFill>
              <a:srgbClr val="4A66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91">
            <a:extLst>
              <a:ext uri="{FF2B5EF4-FFF2-40B4-BE49-F238E27FC236}">
                <a16:creationId xmlns:a16="http://schemas.microsoft.com/office/drawing/2014/main" id="{FB4EB030-D9C1-C6AE-63C9-85DF4781F714}"/>
              </a:ext>
            </a:extLst>
          </p:cNvPr>
          <p:cNvCxnSpPr>
            <a:stCxn id="7" idx="0"/>
            <a:endCxn id="6" idx="3"/>
          </p:cNvCxnSpPr>
          <p:nvPr/>
        </p:nvCxnSpPr>
        <p:spPr>
          <a:xfrm rot="16200000" flipV="1">
            <a:off x="6966163" y="4752635"/>
            <a:ext cx="1064941" cy="851161"/>
          </a:xfrm>
          <a:prstGeom prst="bentConnector2">
            <a:avLst/>
          </a:prstGeom>
          <a:ln w="38100">
            <a:solidFill>
              <a:srgbClr val="DA51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92">
            <a:extLst>
              <a:ext uri="{FF2B5EF4-FFF2-40B4-BE49-F238E27FC236}">
                <a16:creationId xmlns:a16="http://schemas.microsoft.com/office/drawing/2014/main" id="{7FFCD369-BFAE-1C05-5211-8E148049D6F1}"/>
              </a:ext>
            </a:extLst>
          </p:cNvPr>
          <p:cNvCxnSpPr>
            <a:stCxn id="6" idx="0"/>
            <a:endCxn id="3" idx="3"/>
          </p:cNvCxnSpPr>
          <p:nvPr/>
        </p:nvCxnSpPr>
        <p:spPr>
          <a:xfrm rot="16200000" flipV="1">
            <a:off x="2965644" y="1468337"/>
            <a:ext cx="1967639" cy="3743212"/>
          </a:xfrm>
          <a:prstGeom prst="bentConnector2">
            <a:avLst/>
          </a:prstGeom>
          <a:ln w="38100">
            <a:solidFill>
              <a:srgbClr val="DA51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98">
            <a:extLst>
              <a:ext uri="{FF2B5EF4-FFF2-40B4-BE49-F238E27FC236}">
                <a16:creationId xmlns:a16="http://schemas.microsoft.com/office/drawing/2014/main" id="{383439BC-2C2F-794B-584F-C47F7CDB557D}"/>
              </a:ext>
            </a:extLst>
          </p:cNvPr>
          <p:cNvCxnSpPr>
            <a:stCxn id="9" idx="3"/>
            <a:endCxn id="7" idx="3"/>
          </p:cNvCxnSpPr>
          <p:nvPr/>
        </p:nvCxnSpPr>
        <p:spPr>
          <a:xfrm rot="5400000">
            <a:off x="8768916" y="3985152"/>
            <a:ext cx="2118187" cy="1976847"/>
          </a:xfrm>
          <a:prstGeom prst="bentConnector2">
            <a:avLst/>
          </a:prstGeom>
          <a:ln w="38100">
            <a:solidFill>
              <a:srgbClr val="FD940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29E1402-ABCE-DCF4-BC5C-B8EE400FE76B}"/>
              </a:ext>
            </a:extLst>
          </p:cNvPr>
          <p:cNvSpPr txBox="1"/>
          <p:nvPr/>
        </p:nvSpPr>
        <p:spPr>
          <a:xfrm>
            <a:off x="7975672" y="4585305"/>
            <a:ext cx="2600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DA5146"/>
                </a:solidFill>
              </a:rPr>
              <a:t>Integer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3F4876-311A-D13D-DDD8-C35A8DBB8CA1}"/>
              </a:ext>
            </a:extLst>
          </p:cNvPr>
          <p:cNvSpPr txBox="1"/>
          <p:nvPr/>
        </p:nvSpPr>
        <p:spPr>
          <a:xfrm>
            <a:off x="5886022" y="2304713"/>
            <a:ext cx="2600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DA5146"/>
                </a:solidFill>
              </a:rPr>
              <a:t>Integer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C509D6-AD8E-3383-0DE6-2C68BABF6A70}"/>
              </a:ext>
            </a:extLst>
          </p:cNvPr>
          <p:cNvSpPr txBox="1"/>
          <p:nvPr/>
        </p:nvSpPr>
        <p:spPr>
          <a:xfrm>
            <a:off x="3272218" y="4679208"/>
            <a:ext cx="119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4A66AC"/>
                </a:solidFill>
              </a:rPr>
              <a:t>CartVO</a:t>
            </a:r>
          </a:p>
          <a:p>
            <a:pPr algn="ctr"/>
            <a:r>
              <a:rPr lang="en-US" altLang="ko-KR" sz="1400">
                <a:solidFill>
                  <a:srgbClr val="4A66AC"/>
                </a:solidFill>
              </a:rPr>
              <a:t>(cartNo, id)</a:t>
            </a:r>
            <a:endParaRPr lang="ko-KR" altLang="en-US" sz="1400">
              <a:solidFill>
                <a:srgbClr val="4A66AC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20FFE9-9CF4-9FAB-4870-8DE344112AE2}"/>
              </a:ext>
            </a:extLst>
          </p:cNvPr>
          <p:cNvSpPr txBox="1"/>
          <p:nvPr/>
        </p:nvSpPr>
        <p:spPr>
          <a:xfrm>
            <a:off x="5631061" y="6032668"/>
            <a:ext cx="151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4A66AC"/>
                </a:solidFill>
              </a:rPr>
              <a:t>CartVO</a:t>
            </a:r>
          </a:p>
          <a:p>
            <a:pPr algn="ctr"/>
            <a:r>
              <a:rPr lang="en-US" altLang="ko-KR" sz="1400">
                <a:solidFill>
                  <a:srgbClr val="4A66AC"/>
                </a:solidFill>
              </a:rPr>
              <a:t>(cartNo, id)</a:t>
            </a:r>
            <a:endParaRPr lang="ko-KR" altLang="en-US" sz="1400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99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9176" y="2656113"/>
            <a:ext cx="11300968" cy="1470025"/>
          </a:xfrm>
        </p:spPr>
        <p:txBody>
          <a:bodyPr>
            <a:normAutofit/>
          </a:bodyPr>
          <a:lstStyle/>
          <a:p>
            <a:r>
              <a:rPr lang="en-US" altLang="ko-KR" sz="9600" b="1">
                <a:ln w="381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DB </a:t>
            </a:r>
            <a:r>
              <a:rPr lang="ko-KR" altLang="en-US" sz="9600" b="1">
                <a:ln w="381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모델링</a:t>
            </a:r>
            <a:endParaRPr lang="ko-KR" altLang="en-US" sz="9600" b="1" dirty="0">
              <a:ln w="38100"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65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1481" y="2368"/>
            <a:ext cx="11459165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08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DB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모델링</a:t>
            </a:r>
            <a:endParaRPr lang="en-US" altLang="ko-KR" sz="3600" b="1" kern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836442"/>
            <a:ext cx="3443955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6342D27-2E5A-489D-31BD-6287089A0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1651288"/>
            <a:ext cx="77247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4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9176" y="2656113"/>
            <a:ext cx="11300968" cy="1470025"/>
          </a:xfrm>
        </p:spPr>
        <p:txBody>
          <a:bodyPr>
            <a:normAutofit fontScale="90000"/>
          </a:bodyPr>
          <a:lstStyle/>
          <a:p>
            <a:r>
              <a:rPr lang="ko-KR" altLang="en-US" sz="9600" b="1">
                <a:ln w="381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핵심코드 및 오류수정</a:t>
            </a:r>
            <a:endParaRPr lang="ko-KR" altLang="en-US" sz="9600" b="1" dirty="0">
              <a:ln w="38100"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56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834074"/>
            <a:ext cx="3691783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4A33AF-9706-5D56-31D9-1538D58411FD}"/>
              </a:ext>
            </a:extLst>
          </p:cNvPr>
          <p:cNvSpPr txBox="1"/>
          <p:nvPr/>
        </p:nvSpPr>
        <p:spPr>
          <a:xfrm>
            <a:off x="1703640" y="1075893"/>
            <a:ext cx="573009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주제</a:t>
            </a:r>
            <a:r>
              <a:rPr lang="ko-KR" altLang="en-US" sz="2400" b="1">
                <a:solidFill>
                  <a:srgbClr val="461E64"/>
                </a:solidFill>
                <a:latin typeface="+mn-ea"/>
              </a:rPr>
              <a:t> </a:t>
            </a:r>
            <a:endParaRPr lang="en-US" altLang="ko-KR" sz="2400" b="1">
              <a:solidFill>
                <a:srgbClr val="461E64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2">
                    <a:lumMod val="25000"/>
                  </a:schemeClr>
                </a:solidFill>
                <a:latin typeface="+mn-ea"/>
              </a:rPr>
              <a:t> : </a:t>
            </a:r>
            <a:r>
              <a:rPr lang="ko-KR" altLang="en-US" sz="2400" b="1">
                <a:solidFill>
                  <a:schemeClr val="bg2">
                    <a:lumMod val="25000"/>
                  </a:schemeClr>
                </a:solidFill>
                <a:latin typeface="+mn-ea"/>
              </a:rPr>
              <a:t>서울 투어 예약 서비스</a:t>
            </a:r>
            <a:endParaRPr lang="en-US" altLang="ko-KR" sz="2400" b="1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4A33AF-9706-5D56-31D9-1538D58411FD}"/>
              </a:ext>
            </a:extLst>
          </p:cNvPr>
          <p:cNvSpPr txBox="1"/>
          <p:nvPr/>
        </p:nvSpPr>
        <p:spPr>
          <a:xfrm>
            <a:off x="1703640" y="2521119"/>
            <a:ext cx="906406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목적</a:t>
            </a:r>
            <a:r>
              <a:rPr lang="ko-KR" altLang="en-US" sz="2400" b="1">
                <a:solidFill>
                  <a:srgbClr val="461E64"/>
                </a:solidFill>
                <a:latin typeface="+mn-ea"/>
              </a:rPr>
              <a:t> </a:t>
            </a:r>
            <a:endParaRPr lang="en-US" altLang="ko-KR" sz="2400" b="1">
              <a:solidFill>
                <a:srgbClr val="461E64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  <a:latin typeface="+mn-ea"/>
              </a:rPr>
              <a:t>전문 가이드들이 진행하는 </a:t>
            </a:r>
            <a:r>
              <a:rPr lang="ko-KR" altLang="en-US" sz="2400" b="1">
                <a:solidFill>
                  <a:srgbClr val="AA66E8"/>
                </a:solidFill>
                <a:latin typeface="+mn-ea"/>
              </a:rPr>
              <a:t>서울 투어를 소개</a:t>
            </a:r>
            <a:r>
              <a:rPr lang="ko-KR" altLang="en-US" sz="2400">
                <a:solidFill>
                  <a:schemeClr val="bg2">
                    <a:lumMod val="25000"/>
                  </a:schemeClr>
                </a:solidFill>
                <a:latin typeface="+mn-ea"/>
              </a:rPr>
              <a:t>하고</a:t>
            </a:r>
            <a:r>
              <a:rPr lang="en-US" altLang="ko-KR" sz="2400">
                <a:solidFill>
                  <a:schemeClr val="bg2">
                    <a:lumMod val="25000"/>
                  </a:schemeClr>
                </a:solidFill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2400">
                <a:solidFill>
                  <a:schemeClr val="bg2">
                    <a:lumMod val="25000"/>
                  </a:schemeClr>
                </a:solidFill>
                <a:latin typeface="+mn-ea"/>
              </a:rPr>
              <a:t>서울을 여행하는 이용자가 </a:t>
            </a:r>
            <a:r>
              <a:rPr lang="ko-KR" altLang="en-US" sz="2400" b="1">
                <a:solidFill>
                  <a:srgbClr val="AA66E8"/>
                </a:solidFill>
                <a:latin typeface="+mn-ea"/>
              </a:rPr>
              <a:t>투어를 예약</a:t>
            </a:r>
            <a:r>
              <a:rPr lang="ko-KR" altLang="en-US" sz="2400">
                <a:solidFill>
                  <a:schemeClr val="bg2">
                    <a:lumMod val="25000"/>
                  </a:schemeClr>
                </a:solidFill>
                <a:latin typeface="+mn-ea"/>
              </a:rPr>
              <a:t>할 수 있는 서비스 제공</a:t>
            </a:r>
            <a:endParaRPr lang="en-US" altLang="ko-KR" sz="240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  <a:latin typeface="+mn-ea"/>
              </a:rPr>
              <a:t>이용자들의 </a:t>
            </a:r>
            <a:r>
              <a:rPr lang="ko-KR" altLang="en-US" sz="2400" b="1">
                <a:solidFill>
                  <a:srgbClr val="AA66E8"/>
                </a:solidFill>
                <a:latin typeface="+mn-ea"/>
              </a:rPr>
              <a:t>익명 커뮤니티</a:t>
            </a:r>
            <a:r>
              <a:rPr lang="ko-KR" altLang="en-US" sz="2400">
                <a:solidFill>
                  <a:schemeClr val="bg2">
                    <a:lumMod val="25000"/>
                  </a:schemeClr>
                </a:solidFill>
                <a:latin typeface="+mn-ea"/>
              </a:rPr>
              <a:t>와 </a:t>
            </a:r>
            <a:r>
              <a:rPr lang="ko-KR" altLang="en-US" sz="2400" b="1">
                <a:solidFill>
                  <a:srgbClr val="AA66E8"/>
                </a:solidFill>
                <a:latin typeface="+mn-ea"/>
              </a:rPr>
              <a:t>후기 게시판</a:t>
            </a:r>
            <a:r>
              <a:rPr lang="ko-KR" altLang="en-US" sz="2400">
                <a:solidFill>
                  <a:schemeClr val="bg2">
                    <a:lumMod val="25000"/>
                  </a:schemeClr>
                </a:solidFill>
                <a:latin typeface="+mn-ea"/>
              </a:rPr>
              <a:t> 등 서울 여행 관련 정보를 공유할 수 있는 플랫폼 제공</a:t>
            </a:r>
            <a:endParaRPr lang="en-US" altLang="ko-KR" sz="240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  <a:latin typeface="+mn-ea"/>
              </a:rPr>
              <a:t>가이드의 </a:t>
            </a:r>
            <a:r>
              <a:rPr lang="ko-KR" altLang="en-US" sz="2400" b="1">
                <a:solidFill>
                  <a:srgbClr val="AA66E8"/>
                </a:solidFill>
                <a:latin typeface="+mn-ea"/>
              </a:rPr>
              <a:t>플랫폼 이용료</a:t>
            </a:r>
            <a:r>
              <a:rPr lang="ko-KR" altLang="en-US" sz="2400">
                <a:solidFill>
                  <a:schemeClr val="bg2">
                    <a:lumMod val="25000"/>
                  </a:schemeClr>
                </a:solidFill>
                <a:latin typeface="+mn-ea"/>
              </a:rPr>
              <a:t>를 통한 사이트 수익 창출</a:t>
            </a:r>
            <a:endParaRPr lang="en-US" altLang="ko-KR" sz="240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481" y="0"/>
            <a:ext cx="11459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주제와 목적</a:t>
            </a:r>
            <a:endParaRPr lang="en-US" altLang="ko-KR" sz="3600" b="1" kern="0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733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31481" y="2368"/>
            <a:ext cx="11459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09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핵심 코드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예약</a:t>
            </a:r>
            <a:endParaRPr lang="en-US" altLang="ko-KR" sz="3600" b="1" kern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836442"/>
            <a:ext cx="4725824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70" y="925697"/>
            <a:ext cx="4758825" cy="58371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5316084" y="1700329"/>
            <a:ext cx="6588208" cy="4287916"/>
          </a:xfrm>
          <a:prstGeom prst="roundRect">
            <a:avLst/>
          </a:prstGeom>
          <a:noFill/>
          <a:ln w="25400">
            <a:solidFill>
              <a:srgbClr val="461E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800" b="1">
                <a:solidFill>
                  <a:srgbClr val="7030A0"/>
                </a:solidFill>
              </a:rPr>
              <a:t>예약하기</a:t>
            </a:r>
            <a:endParaRPr lang="en-US" altLang="ko-KR" sz="2800" b="1">
              <a:solidFill>
                <a:srgbClr val="7030A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rgbClr val="7030A0"/>
                </a:solidFill>
              </a:rPr>
              <a:t>투어 상품 정보에서 단품예약을 할 때는 </a:t>
            </a:r>
            <a:r>
              <a:rPr lang="en-US" altLang="ko-KR" sz="1600">
                <a:solidFill>
                  <a:srgbClr val="7030A0"/>
                </a:solidFill>
              </a:rPr>
              <a:t>vo</a:t>
            </a:r>
            <a:r>
              <a:rPr lang="ko-KR" altLang="en-US" sz="1600">
                <a:solidFill>
                  <a:srgbClr val="7030A0"/>
                </a:solidFill>
              </a:rPr>
              <a:t>에 담아서 바로 전달하고 </a:t>
            </a:r>
            <a:r>
              <a:rPr lang="en-US" altLang="ko-KR" sz="1600">
                <a:solidFill>
                  <a:srgbClr val="7030A0"/>
                </a:solidFill>
              </a:rPr>
              <a:t>INSERT</a:t>
            </a:r>
            <a:r>
              <a:rPr lang="ko-KR" altLang="en-US" sz="1600">
                <a:solidFill>
                  <a:srgbClr val="7030A0"/>
                </a:solidFill>
              </a:rPr>
              <a:t>를 실행 했고</a:t>
            </a:r>
            <a:r>
              <a:rPr lang="en-US" altLang="ko-KR" sz="1600">
                <a:solidFill>
                  <a:srgbClr val="7030A0"/>
                </a:solidFill>
              </a:rPr>
              <a:t>, </a:t>
            </a:r>
            <a:r>
              <a:rPr lang="ko-KR" altLang="en-US" sz="1600">
                <a:solidFill>
                  <a:srgbClr val="7030A0"/>
                </a:solidFill>
              </a:rPr>
              <a:t>장바구니에서 여러 개 예약을 할 때는 </a:t>
            </a:r>
            <a:r>
              <a:rPr lang="en-US" altLang="ko-KR" sz="1600">
                <a:solidFill>
                  <a:srgbClr val="7030A0"/>
                </a:solidFill>
              </a:rPr>
              <a:t>cartNo</a:t>
            </a:r>
            <a:r>
              <a:rPr lang="ko-KR" altLang="en-US" sz="1600">
                <a:solidFill>
                  <a:srgbClr val="7030A0"/>
                </a:solidFill>
              </a:rPr>
              <a:t>를 배열로 가져와 </a:t>
            </a:r>
            <a:r>
              <a:rPr lang="en-US" altLang="ko-KR" sz="1600">
                <a:solidFill>
                  <a:srgbClr val="7030A0"/>
                </a:solidFill>
              </a:rPr>
              <a:t>cartList</a:t>
            </a:r>
            <a:r>
              <a:rPr lang="ko-KR" altLang="en-US" sz="1600">
                <a:solidFill>
                  <a:srgbClr val="7030A0"/>
                </a:solidFill>
              </a:rPr>
              <a:t>에 있던 항목들을 다시 </a:t>
            </a:r>
            <a:r>
              <a:rPr lang="en-US" altLang="ko-KR" sz="1600">
                <a:solidFill>
                  <a:srgbClr val="7030A0"/>
                </a:solidFill>
              </a:rPr>
              <a:t>BookDetailVO</a:t>
            </a:r>
            <a:r>
              <a:rPr lang="ko-KR" altLang="en-US" sz="1600">
                <a:solidFill>
                  <a:srgbClr val="7030A0"/>
                </a:solidFill>
              </a:rPr>
              <a:t>에 담아 전달하여 예약 처리를 했다</a:t>
            </a:r>
            <a:r>
              <a:rPr lang="en-US" altLang="ko-KR" sz="1600">
                <a:solidFill>
                  <a:srgbClr val="7030A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rgbClr val="7030A0"/>
                </a:solidFill>
              </a:rPr>
              <a:t>신용카드 선택시에는 결제완료</a:t>
            </a:r>
            <a:r>
              <a:rPr lang="en-US" altLang="ko-KR" sz="1600">
                <a:solidFill>
                  <a:srgbClr val="7030A0"/>
                </a:solidFill>
              </a:rPr>
              <a:t>, </a:t>
            </a:r>
            <a:r>
              <a:rPr lang="ko-KR" altLang="en-US" sz="1600">
                <a:solidFill>
                  <a:srgbClr val="7030A0"/>
                </a:solidFill>
              </a:rPr>
              <a:t>예약완료로 설정하였고 무통장입금시에는 결제대기</a:t>
            </a:r>
            <a:r>
              <a:rPr lang="en-US" altLang="ko-KR" sz="1600">
                <a:solidFill>
                  <a:srgbClr val="7030A0"/>
                </a:solidFill>
              </a:rPr>
              <a:t>, </a:t>
            </a:r>
            <a:r>
              <a:rPr lang="ko-KR" altLang="en-US" sz="1600">
                <a:solidFill>
                  <a:srgbClr val="7030A0"/>
                </a:solidFill>
              </a:rPr>
              <a:t>예약대기로 설정하였다</a:t>
            </a:r>
            <a:r>
              <a:rPr lang="en-US" altLang="ko-KR" sz="1600">
                <a:solidFill>
                  <a:srgbClr val="7030A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rgbClr val="7030A0"/>
                </a:solidFill>
              </a:rPr>
              <a:t>예약이 끝나면 장바구니에서 주문한 상품들은 장바구니에서 삭제가 되게 처리 했다</a:t>
            </a:r>
            <a:r>
              <a:rPr lang="en-US" altLang="ko-KR" sz="1600">
                <a:solidFill>
                  <a:srgbClr val="7030A0"/>
                </a:solidFill>
              </a:rPr>
              <a:t>.</a:t>
            </a:r>
          </a:p>
          <a:p>
            <a:endParaRPr lang="ko-KR" alt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66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31481" y="2368"/>
            <a:ext cx="11459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09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핵심 코드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예약</a:t>
            </a:r>
            <a:endParaRPr lang="en-US" altLang="ko-KR" sz="3600" b="1" kern="0">
              <a:solidFill>
                <a:srgbClr val="7030A0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02" y="1257656"/>
            <a:ext cx="4467225" cy="5334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5316084" y="2251215"/>
            <a:ext cx="6588208" cy="3346882"/>
          </a:xfrm>
          <a:prstGeom prst="roundRect">
            <a:avLst/>
          </a:prstGeom>
          <a:noFill/>
          <a:ln w="25400">
            <a:solidFill>
              <a:srgbClr val="461E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800" b="1">
                <a:solidFill>
                  <a:srgbClr val="7030A0"/>
                </a:solidFill>
              </a:rPr>
              <a:t>예약하기</a:t>
            </a:r>
            <a:endParaRPr lang="en-US" altLang="ko-KR" sz="2800" b="1">
              <a:solidFill>
                <a:srgbClr val="7030A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rgbClr val="7030A0"/>
                </a:solidFill>
              </a:rPr>
              <a:t>예약을 하게 되면 예약한 인원만큼 예약인원이 증가해야 하고</a:t>
            </a:r>
            <a:r>
              <a:rPr lang="en-US" altLang="ko-KR" sz="1600">
                <a:solidFill>
                  <a:srgbClr val="7030A0"/>
                </a:solidFill>
              </a:rPr>
              <a:t>, </a:t>
            </a:r>
            <a:r>
              <a:rPr lang="ko-KR" altLang="en-US" sz="1600">
                <a:solidFill>
                  <a:srgbClr val="7030A0"/>
                </a:solidFill>
              </a:rPr>
              <a:t>만약에 마감 인원보다 커지면 해당 상품을 </a:t>
            </a:r>
            <a:r>
              <a:rPr lang="en-US" altLang="ko-KR" sz="1600">
                <a:solidFill>
                  <a:srgbClr val="7030A0"/>
                </a:solidFill>
              </a:rPr>
              <a:t>‘</a:t>
            </a:r>
            <a:r>
              <a:rPr lang="ko-KR" altLang="en-US" sz="1600">
                <a:solidFill>
                  <a:srgbClr val="7030A0"/>
                </a:solidFill>
              </a:rPr>
              <a:t>마감</a:t>
            </a:r>
            <a:r>
              <a:rPr lang="en-US" altLang="ko-KR" sz="1600">
                <a:solidFill>
                  <a:srgbClr val="7030A0"/>
                </a:solidFill>
              </a:rPr>
              <a:t>’ </a:t>
            </a:r>
            <a:r>
              <a:rPr lang="ko-KR" altLang="en-US" sz="1600">
                <a:solidFill>
                  <a:srgbClr val="7030A0"/>
                </a:solidFill>
              </a:rPr>
              <a:t>처리를 해야 한다</a:t>
            </a:r>
            <a:r>
              <a:rPr lang="en-US" altLang="ko-KR" sz="1600">
                <a:solidFill>
                  <a:srgbClr val="7030A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rgbClr val="7030A0"/>
                </a:solidFill>
              </a:rPr>
              <a:t>또한 다시 예약 취소를 하게 되면 예약 인원을 감소시키고</a:t>
            </a:r>
            <a:r>
              <a:rPr lang="en-US" altLang="ko-KR" sz="1600">
                <a:solidFill>
                  <a:srgbClr val="7030A0"/>
                </a:solidFill>
              </a:rPr>
              <a:t>, </a:t>
            </a:r>
            <a:r>
              <a:rPr lang="ko-KR" altLang="en-US" sz="1600">
                <a:solidFill>
                  <a:srgbClr val="7030A0"/>
                </a:solidFill>
              </a:rPr>
              <a:t>마감되었던 상품을 다시 </a:t>
            </a:r>
            <a:r>
              <a:rPr lang="en-US" altLang="ko-KR" sz="1600">
                <a:solidFill>
                  <a:srgbClr val="7030A0"/>
                </a:solidFill>
              </a:rPr>
              <a:t>‘</a:t>
            </a:r>
            <a:r>
              <a:rPr lang="ko-KR" altLang="en-US" sz="1600">
                <a:solidFill>
                  <a:srgbClr val="7030A0"/>
                </a:solidFill>
              </a:rPr>
              <a:t>예약가능</a:t>
            </a:r>
            <a:r>
              <a:rPr lang="en-US" altLang="ko-KR" sz="1600">
                <a:solidFill>
                  <a:srgbClr val="7030A0"/>
                </a:solidFill>
              </a:rPr>
              <a:t>’ </a:t>
            </a:r>
            <a:r>
              <a:rPr lang="ko-KR" altLang="en-US" sz="1600">
                <a:solidFill>
                  <a:srgbClr val="7030A0"/>
                </a:solidFill>
              </a:rPr>
              <a:t>상태로 변경하는 처리를 했다</a:t>
            </a:r>
            <a:r>
              <a:rPr lang="en-US" altLang="ko-KR" sz="1600">
                <a:solidFill>
                  <a:srgbClr val="7030A0"/>
                </a:solidFill>
              </a:rPr>
              <a:t>.</a:t>
            </a:r>
            <a:endParaRPr lang="ko-KR" altLang="en-US" sz="1600">
              <a:solidFill>
                <a:srgbClr val="7030A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836442"/>
            <a:ext cx="4725824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1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31481" y="2368"/>
            <a:ext cx="11459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09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핵심 코드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-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장바구니</a:t>
            </a:r>
            <a:endParaRPr lang="en-US" altLang="ko-KR" sz="3600" b="1" kern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836442"/>
            <a:ext cx="5588950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81" y="2156612"/>
            <a:ext cx="5857875" cy="3409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모서리가 둥근 직사각형 4"/>
          <p:cNvSpPr/>
          <p:nvPr/>
        </p:nvSpPr>
        <p:spPr>
          <a:xfrm>
            <a:off x="6346474" y="2156612"/>
            <a:ext cx="5673663" cy="3409950"/>
          </a:xfrm>
          <a:prstGeom prst="roundRect">
            <a:avLst/>
          </a:prstGeom>
          <a:noFill/>
          <a:ln w="25400">
            <a:solidFill>
              <a:srgbClr val="461E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800" b="1">
                <a:solidFill>
                  <a:srgbClr val="7030A0"/>
                </a:solidFill>
              </a:rPr>
              <a:t>장바구니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rgbClr val="7030A0"/>
                </a:solidFill>
              </a:rPr>
              <a:t>장바구니의 인원 수정과 삭제 처리는 따로 </a:t>
            </a:r>
            <a:r>
              <a:rPr lang="en-US" altLang="ko-KR" sz="1600">
                <a:solidFill>
                  <a:srgbClr val="7030A0"/>
                </a:solidFill>
              </a:rPr>
              <a:t>jsp</a:t>
            </a:r>
            <a:r>
              <a:rPr lang="ko-KR" altLang="en-US" sz="1600">
                <a:solidFill>
                  <a:srgbClr val="7030A0"/>
                </a:solidFill>
              </a:rPr>
              <a:t>파일을 만들지 않고 </a:t>
            </a:r>
            <a:r>
              <a:rPr lang="en-US" altLang="ko-KR" sz="1600">
                <a:solidFill>
                  <a:srgbClr val="7030A0"/>
                </a:solidFill>
              </a:rPr>
              <a:t>list.jsp</a:t>
            </a:r>
            <a:r>
              <a:rPr lang="ko-KR" altLang="en-US" sz="1600">
                <a:solidFill>
                  <a:srgbClr val="7030A0"/>
                </a:solidFill>
              </a:rPr>
              <a:t>에서 </a:t>
            </a:r>
            <a:r>
              <a:rPr lang="en-US" altLang="ko-KR" sz="1600">
                <a:solidFill>
                  <a:srgbClr val="7030A0"/>
                </a:solidFill>
              </a:rPr>
              <a:t>AJAX</a:t>
            </a:r>
            <a:r>
              <a:rPr lang="ko-KR" altLang="en-US" sz="1600">
                <a:solidFill>
                  <a:srgbClr val="7030A0"/>
                </a:solidFill>
              </a:rPr>
              <a:t>를 이용해 처리 하도록 했다</a:t>
            </a:r>
            <a:r>
              <a:rPr lang="en-US" altLang="ko-KR" sz="1600">
                <a:solidFill>
                  <a:srgbClr val="7030A0"/>
                </a:solidFill>
              </a:rPr>
              <a:t>. +</a:t>
            </a:r>
            <a:r>
              <a:rPr lang="ko-KR" altLang="en-US" sz="1600">
                <a:solidFill>
                  <a:srgbClr val="7030A0"/>
                </a:solidFill>
              </a:rPr>
              <a:t>버튼과 </a:t>
            </a:r>
            <a:r>
              <a:rPr lang="en-US" altLang="ko-KR" sz="1600">
                <a:solidFill>
                  <a:srgbClr val="7030A0"/>
                </a:solidFill>
              </a:rPr>
              <a:t>– </a:t>
            </a:r>
            <a:r>
              <a:rPr lang="ko-KR" altLang="en-US" sz="1600">
                <a:solidFill>
                  <a:srgbClr val="7030A0"/>
                </a:solidFill>
              </a:rPr>
              <a:t>버튼을 누를 때 마다 </a:t>
            </a:r>
            <a:r>
              <a:rPr lang="en-US" altLang="ko-KR" sz="1600">
                <a:solidFill>
                  <a:srgbClr val="7030A0"/>
                </a:solidFill>
              </a:rPr>
              <a:t>update.do</a:t>
            </a:r>
            <a:r>
              <a:rPr lang="ko-KR" altLang="en-US" sz="1600">
                <a:solidFill>
                  <a:srgbClr val="7030A0"/>
                </a:solidFill>
              </a:rPr>
              <a:t>를 실행하게 했고</a:t>
            </a:r>
            <a:r>
              <a:rPr lang="en-US" altLang="ko-KR" sz="1600">
                <a:solidFill>
                  <a:srgbClr val="7030A0"/>
                </a:solidFill>
              </a:rPr>
              <a:t>, </a:t>
            </a:r>
            <a:r>
              <a:rPr lang="ko-KR" altLang="en-US" sz="1600">
                <a:solidFill>
                  <a:srgbClr val="7030A0"/>
                </a:solidFill>
              </a:rPr>
              <a:t>삭제 버튼을 누르면 바로 </a:t>
            </a:r>
            <a:r>
              <a:rPr lang="en-US" altLang="ko-KR" sz="1600">
                <a:solidFill>
                  <a:srgbClr val="7030A0"/>
                </a:solidFill>
              </a:rPr>
              <a:t>delete.do</a:t>
            </a:r>
            <a:r>
              <a:rPr lang="ko-KR" altLang="en-US" sz="1600">
                <a:solidFill>
                  <a:srgbClr val="7030A0"/>
                </a:solidFill>
              </a:rPr>
              <a:t>를 실행한다</a:t>
            </a:r>
            <a:r>
              <a:rPr lang="en-US" altLang="ko-KR" sz="1600">
                <a:solidFill>
                  <a:srgbClr val="7030A0"/>
                </a:solidFill>
              </a:rPr>
              <a:t>.</a:t>
            </a:r>
            <a:endParaRPr lang="ko-KR" altLang="en-US" sz="16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29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31481" y="2368"/>
            <a:ext cx="11459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09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핵심 코드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-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장바구니</a:t>
            </a:r>
            <a:endParaRPr lang="en-US" altLang="ko-KR" sz="3600" b="1" kern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836442"/>
            <a:ext cx="8297966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62935" y="925698"/>
            <a:ext cx="8687958" cy="4167595"/>
            <a:chOff x="302218" y="925698"/>
            <a:chExt cx="9379344" cy="432783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218" y="925698"/>
              <a:ext cx="5087584" cy="4327838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9802" y="925698"/>
              <a:ext cx="4291760" cy="2979730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9802" y="3905428"/>
              <a:ext cx="4291760" cy="1348108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</p:pic>
      </p:grpSp>
      <p:grpSp>
        <p:nvGrpSpPr>
          <p:cNvPr id="8" name="그룹 7"/>
          <p:cNvGrpSpPr/>
          <p:nvPr/>
        </p:nvGrpSpPr>
        <p:grpSpPr>
          <a:xfrm>
            <a:off x="231481" y="836442"/>
            <a:ext cx="11664265" cy="5755613"/>
            <a:chOff x="231481" y="836442"/>
            <a:chExt cx="11664265" cy="5755613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231481" y="5255661"/>
              <a:ext cx="11664265" cy="1336394"/>
            </a:xfrm>
            <a:prstGeom prst="roundRect">
              <a:avLst/>
            </a:prstGeom>
            <a:noFill/>
            <a:ln w="25400">
              <a:solidFill>
                <a:srgbClr val="461E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2000" b="1">
                  <a:solidFill>
                    <a:srgbClr val="7030A0"/>
                  </a:solidFill>
                </a:rPr>
                <a:t>가격 업데이트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>
                  <a:solidFill>
                    <a:srgbClr val="7030A0"/>
                  </a:solidFill>
                </a:rPr>
                <a:t>체크박스가 선택 된 투어 중에서만 가격을 업데이트 하도록 한다</a:t>
              </a:r>
              <a:r>
                <a:rPr lang="en-US" altLang="ko-KR" sz="1400">
                  <a:solidFill>
                    <a:srgbClr val="7030A0"/>
                  </a:solidFill>
                </a:rPr>
                <a:t>. 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>
                  <a:solidFill>
                    <a:srgbClr val="7030A0"/>
                  </a:solidFill>
                </a:rPr>
                <a:t>체크박스를 해제 시키면 아무리 수량 변경을 해서 투어 가격을 변경 시켜도 총 가격은 변하지 않는다</a:t>
              </a:r>
              <a:r>
                <a:rPr lang="en-US" altLang="ko-KR" sz="1400">
                  <a:solidFill>
                    <a:srgbClr val="7030A0"/>
                  </a:solidFill>
                </a:rPr>
                <a:t>.</a:t>
              </a:r>
              <a:endParaRPr lang="ko-KR" altLang="en-US" sz="1400">
                <a:solidFill>
                  <a:srgbClr val="7030A0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8825702" y="836442"/>
              <a:ext cx="3070044" cy="4402129"/>
            </a:xfrm>
            <a:prstGeom prst="roundRect">
              <a:avLst/>
            </a:prstGeom>
            <a:noFill/>
            <a:ln w="25400">
              <a:solidFill>
                <a:srgbClr val="461E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2000" b="1">
                  <a:solidFill>
                    <a:srgbClr val="7030A0"/>
                  </a:solidFill>
                </a:rPr>
                <a:t>+, - </a:t>
              </a:r>
              <a:r>
                <a:rPr lang="ko-KR" altLang="en-US" sz="2000" b="1">
                  <a:solidFill>
                    <a:srgbClr val="7030A0"/>
                  </a:solidFill>
                </a:rPr>
                <a:t>버튼 동작</a:t>
              </a: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>
                  <a:solidFill>
                    <a:srgbClr val="7030A0"/>
                  </a:solidFill>
                </a:rPr>
                <a:t>버튼을 누를 때 마다 수량이 변경되고 바로 </a:t>
              </a:r>
              <a:r>
                <a:rPr lang="en-US" altLang="ko-KR" sz="1400">
                  <a:solidFill>
                    <a:srgbClr val="7030A0"/>
                  </a:solidFill>
                </a:rPr>
                <a:t>DB</a:t>
              </a:r>
              <a:r>
                <a:rPr lang="ko-KR" altLang="en-US" sz="1400">
                  <a:solidFill>
                    <a:srgbClr val="7030A0"/>
                  </a:solidFill>
                </a:rPr>
                <a:t>에 저장된다</a:t>
              </a:r>
              <a:r>
                <a:rPr lang="en-US" altLang="ko-KR" sz="1400">
                  <a:solidFill>
                    <a:srgbClr val="7030A0"/>
                  </a:solidFill>
                </a:rPr>
                <a:t>.</a:t>
              </a: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>
                  <a:solidFill>
                    <a:srgbClr val="7030A0"/>
                  </a:solidFill>
                </a:rPr>
                <a:t>마감 인원을 넘지 못하도록 한다</a:t>
              </a:r>
              <a:r>
                <a:rPr lang="en-US" altLang="ko-KR" sz="1400">
                  <a:solidFill>
                    <a:srgbClr val="7030A0"/>
                  </a:solidFill>
                </a:rPr>
                <a:t>.</a:t>
              </a: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>
                  <a:solidFill>
                    <a:srgbClr val="7030A0"/>
                  </a:solidFill>
                </a:rPr>
                <a:t>총 인원이 </a:t>
              </a:r>
              <a:r>
                <a:rPr lang="en-US" altLang="ko-KR" sz="1400">
                  <a:solidFill>
                    <a:srgbClr val="7030A0"/>
                  </a:solidFill>
                </a:rPr>
                <a:t>0</a:t>
              </a:r>
              <a:r>
                <a:rPr lang="ko-KR" altLang="en-US" sz="1400">
                  <a:solidFill>
                    <a:srgbClr val="7030A0"/>
                  </a:solidFill>
                </a:rPr>
                <a:t>명일 경우 예약하지 못하고</a:t>
              </a:r>
              <a:r>
                <a:rPr lang="en-US" altLang="ko-KR" sz="1400">
                  <a:solidFill>
                    <a:srgbClr val="7030A0"/>
                  </a:solidFill>
                </a:rPr>
                <a:t>, </a:t>
              </a:r>
              <a:r>
                <a:rPr lang="ko-KR" altLang="en-US" sz="1400">
                  <a:solidFill>
                    <a:srgbClr val="7030A0"/>
                  </a:solidFill>
                </a:rPr>
                <a:t>한번 더 누르면 삭제할거냐고 묻는다</a:t>
              </a:r>
              <a:r>
                <a:rPr lang="en-US" altLang="ko-KR" sz="1400">
                  <a:solidFill>
                    <a:srgbClr val="7030A0"/>
                  </a:solidFill>
                </a:rPr>
                <a:t>.</a:t>
              </a: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>
                  <a:solidFill>
                    <a:srgbClr val="7030A0"/>
                  </a:solidFill>
                </a:rPr>
                <a:t>페이지 이동 없이 </a:t>
              </a:r>
              <a:r>
                <a:rPr lang="en-US" altLang="ko-KR" sz="1400">
                  <a:solidFill>
                    <a:srgbClr val="7030A0"/>
                  </a:solidFill>
                </a:rPr>
                <a:t>AJAX</a:t>
              </a:r>
              <a:r>
                <a:rPr lang="ko-KR" altLang="en-US" sz="1400">
                  <a:solidFill>
                    <a:srgbClr val="7030A0"/>
                  </a:solidFill>
                </a:rPr>
                <a:t>로 동작한다</a:t>
              </a:r>
              <a:r>
                <a:rPr lang="en-US" altLang="ko-KR" sz="1400">
                  <a:solidFill>
                    <a:srgbClr val="7030A0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28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31481" y="2368"/>
            <a:ext cx="11459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09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오류 수정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예약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/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장바구니</a:t>
            </a:r>
            <a:endParaRPr lang="en-US" altLang="ko-KR" sz="3600" b="1" kern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836442"/>
            <a:ext cx="7058826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231481" y="1389750"/>
            <a:ext cx="8963131" cy="5108799"/>
            <a:chOff x="1698540" y="1299315"/>
            <a:chExt cx="8963131" cy="5108799"/>
          </a:xfrm>
        </p:grpSpPr>
        <p:grpSp>
          <p:nvGrpSpPr>
            <p:cNvPr id="15" name="그룹 14"/>
            <p:cNvGrpSpPr/>
            <p:nvPr/>
          </p:nvGrpSpPr>
          <p:grpSpPr>
            <a:xfrm>
              <a:off x="1698540" y="1299315"/>
              <a:ext cx="8963131" cy="5108799"/>
              <a:chOff x="119641" y="931731"/>
              <a:chExt cx="8963131" cy="5108799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24" t="13344" r="20459" b="30815"/>
              <a:stretch/>
            </p:blipFill>
            <p:spPr>
              <a:xfrm>
                <a:off x="119641" y="2185970"/>
                <a:ext cx="8963130" cy="2854295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641" y="5040265"/>
                <a:ext cx="3696216" cy="1000265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4541" b="16686"/>
              <a:stretch/>
            </p:blipFill>
            <p:spPr>
              <a:xfrm>
                <a:off x="119642" y="931731"/>
                <a:ext cx="8963130" cy="1254239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353" b="21379"/>
              <a:stretch/>
            </p:blipFill>
            <p:spPr>
              <a:xfrm>
                <a:off x="3815857" y="5040265"/>
                <a:ext cx="3429479" cy="996309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</p:pic>
        </p:grpSp>
        <p:sp>
          <p:nvSpPr>
            <p:cNvPr id="16" name="직사각형 15"/>
            <p:cNvSpPr/>
            <p:nvPr/>
          </p:nvSpPr>
          <p:spPr>
            <a:xfrm>
              <a:off x="2843681" y="4826226"/>
              <a:ext cx="4029391" cy="21804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937820" y="3990255"/>
              <a:ext cx="486430" cy="2501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780233" y="5655853"/>
              <a:ext cx="2701332" cy="30282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961063" y="5504443"/>
              <a:ext cx="2336903" cy="26698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9338168" y="838871"/>
            <a:ext cx="2583959" cy="5903573"/>
          </a:xfrm>
          <a:prstGeom prst="roundRect">
            <a:avLst/>
          </a:prstGeom>
          <a:noFill/>
          <a:ln w="25400">
            <a:solidFill>
              <a:srgbClr val="461E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b="1">
                <a:solidFill>
                  <a:srgbClr val="7030A0"/>
                </a:solidFill>
              </a:rPr>
              <a:t>오류수정</a:t>
            </a:r>
            <a:endParaRPr lang="en-US" altLang="ko-KR" sz="2000" b="1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7030A0"/>
                </a:solidFill>
              </a:rPr>
              <a:t>- VO</a:t>
            </a:r>
            <a:r>
              <a:rPr lang="ko-KR" altLang="en-US" sz="1400">
                <a:solidFill>
                  <a:srgbClr val="7030A0"/>
                </a:solidFill>
              </a:rPr>
              <a:t>에 들어있던 </a:t>
            </a:r>
            <a:r>
              <a:rPr lang="en-US" altLang="ko-KR" sz="1400">
                <a:solidFill>
                  <a:srgbClr val="7030A0"/>
                </a:solidFill>
              </a:rPr>
              <a:t>day</a:t>
            </a:r>
            <a:r>
              <a:rPr lang="ko-KR" altLang="en-US" sz="1400">
                <a:solidFill>
                  <a:srgbClr val="7030A0"/>
                </a:solidFill>
              </a:rPr>
              <a:t>도 </a:t>
            </a:r>
            <a:r>
              <a:rPr lang="en-US" altLang="ko-KR" sz="1400">
                <a:solidFill>
                  <a:srgbClr val="7030A0"/>
                </a:solidFill>
              </a:rPr>
              <a:t>Date</a:t>
            </a:r>
            <a:r>
              <a:rPr lang="ko-KR" altLang="en-US" sz="1400">
                <a:solidFill>
                  <a:srgbClr val="7030A0"/>
                </a:solidFill>
              </a:rPr>
              <a:t>타입이고</a:t>
            </a:r>
            <a:r>
              <a:rPr lang="en-US" altLang="ko-KR" sz="1400">
                <a:solidFill>
                  <a:srgbClr val="7030A0"/>
                </a:solidFill>
              </a:rPr>
              <a:t>, DB</a:t>
            </a:r>
            <a:r>
              <a:rPr lang="ko-KR" altLang="en-US" sz="1400">
                <a:solidFill>
                  <a:srgbClr val="7030A0"/>
                </a:solidFill>
              </a:rPr>
              <a:t>에서 테이블을 만들 때 </a:t>
            </a:r>
            <a:r>
              <a:rPr lang="en-US" altLang="ko-KR" sz="1400">
                <a:solidFill>
                  <a:srgbClr val="7030A0"/>
                </a:solidFill>
              </a:rPr>
              <a:t>day</a:t>
            </a:r>
            <a:r>
              <a:rPr lang="ko-KR" altLang="en-US" sz="1400">
                <a:solidFill>
                  <a:srgbClr val="7030A0"/>
                </a:solidFill>
              </a:rPr>
              <a:t>도 </a:t>
            </a:r>
            <a:r>
              <a:rPr lang="en-US" altLang="ko-KR" sz="1400">
                <a:solidFill>
                  <a:srgbClr val="7030A0"/>
                </a:solidFill>
              </a:rPr>
              <a:t>Date </a:t>
            </a:r>
            <a:r>
              <a:rPr lang="ko-KR" altLang="en-US" sz="1400">
                <a:solidFill>
                  <a:srgbClr val="7030A0"/>
                </a:solidFill>
              </a:rPr>
              <a:t>타입인데 처음에 </a:t>
            </a:r>
            <a:r>
              <a:rPr lang="en-US" altLang="ko-KR" sz="1400">
                <a:solidFill>
                  <a:srgbClr val="7030A0"/>
                </a:solidFill>
              </a:rPr>
              <a:t>input</a:t>
            </a:r>
            <a:r>
              <a:rPr lang="ko-KR" altLang="en-US" sz="1400">
                <a:solidFill>
                  <a:srgbClr val="7030A0"/>
                </a:solidFill>
              </a:rPr>
              <a:t>태그 안에 </a:t>
            </a:r>
            <a:r>
              <a:rPr lang="en-US" altLang="ko-KR" sz="1400">
                <a:solidFill>
                  <a:srgbClr val="7030A0"/>
                </a:solidFill>
              </a:rPr>
              <a:t>type</a:t>
            </a:r>
            <a:r>
              <a:rPr lang="ko-KR" altLang="en-US" sz="1400">
                <a:solidFill>
                  <a:srgbClr val="7030A0"/>
                </a:solidFill>
              </a:rPr>
              <a:t>을 </a:t>
            </a:r>
            <a:r>
              <a:rPr lang="en-US" altLang="ko-KR" sz="1400">
                <a:solidFill>
                  <a:srgbClr val="7030A0"/>
                </a:solidFill>
              </a:rPr>
              <a:t>date</a:t>
            </a:r>
            <a:r>
              <a:rPr lang="ko-KR" altLang="en-US" sz="1400">
                <a:solidFill>
                  <a:srgbClr val="7030A0"/>
                </a:solidFill>
              </a:rPr>
              <a:t>로 지정 해 주지 않아서 타입이 맞지 않다는 오류가 발생했다</a:t>
            </a:r>
            <a:r>
              <a:rPr lang="en-US" altLang="ko-KR" sz="1400">
                <a:solidFill>
                  <a:srgbClr val="7030A0"/>
                </a:solidFill>
              </a:rPr>
              <a:t>. </a:t>
            </a:r>
            <a:r>
              <a:rPr lang="ko-KR" altLang="en-US" sz="1400">
                <a:solidFill>
                  <a:srgbClr val="7030A0"/>
                </a:solidFill>
              </a:rPr>
              <a:t>이 후 </a:t>
            </a:r>
            <a:r>
              <a:rPr lang="en-US" altLang="ko-KR" sz="1400" b="1" u="sng">
                <a:solidFill>
                  <a:srgbClr val="7030A0"/>
                </a:solidFill>
              </a:rPr>
              <a:t>input</a:t>
            </a:r>
            <a:r>
              <a:rPr lang="ko-KR" altLang="en-US" sz="1400" b="1" u="sng">
                <a:solidFill>
                  <a:srgbClr val="7030A0"/>
                </a:solidFill>
              </a:rPr>
              <a:t>태그에 </a:t>
            </a:r>
            <a:r>
              <a:rPr lang="en-US" altLang="ko-KR" sz="1400" b="1" u="sng">
                <a:solidFill>
                  <a:srgbClr val="7030A0"/>
                </a:solidFill>
              </a:rPr>
              <a:t>type</a:t>
            </a:r>
            <a:r>
              <a:rPr lang="ko-KR" altLang="en-US" sz="1400" b="1" u="sng">
                <a:solidFill>
                  <a:srgbClr val="7030A0"/>
                </a:solidFill>
              </a:rPr>
              <a:t>을 </a:t>
            </a:r>
            <a:r>
              <a:rPr lang="en-US" altLang="ko-KR" sz="1400" b="1" u="sng">
                <a:solidFill>
                  <a:srgbClr val="7030A0"/>
                </a:solidFill>
              </a:rPr>
              <a:t>date</a:t>
            </a:r>
            <a:r>
              <a:rPr lang="ko-KR" altLang="en-US" sz="1400" b="1" u="sng">
                <a:solidFill>
                  <a:srgbClr val="7030A0"/>
                </a:solidFill>
              </a:rPr>
              <a:t>로 지정 해 주니</a:t>
            </a:r>
            <a:r>
              <a:rPr lang="ko-KR" altLang="en-US" sz="1400">
                <a:solidFill>
                  <a:srgbClr val="7030A0"/>
                </a:solidFill>
              </a:rPr>
              <a:t> 오류 없이 무사히 장바구니 담기 처리가 되었다</a:t>
            </a:r>
            <a:r>
              <a:rPr lang="en-US" altLang="ko-KR" sz="1400">
                <a:solidFill>
                  <a:srgbClr val="7030A0"/>
                </a:solidFill>
              </a:rPr>
              <a:t>.</a:t>
            </a:r>
          </a:p>
        </p:txBody>
      </p:sp>
      <p:cxnSp>
        <p:nvCxnSpPr>
          <p:cNvPr id="23" name="꺾인 연결선 22"/>
          <p:cNvCxnSpPr/>
          <p:nvPr/>
        </p:nvCxnSpPr>
        <p:spPr>
          <a:xfrm rot="10800000" flipV="1">
            <a:off x="6830909" y="4865167"/>
            <a:ext cx="2634638" cy="839162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12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9176" y="2656113"/>
            <a:ext cx="11300968" cy="1470025"/>
          </a:xfrm>
        </p:spPr>
        <p:txBody>
          <a:bodyPr>
            <a:normAutofit/>
          </a:bodyPr>
          <a:lstStyle/>
          <a:p>
            <a:r>
              <a:rPr lang="ko-KR" altLang="en-US" sz="9600" b="1">
                <a:ln w="381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시연 화면</a:t>
            </a:r>
            <a:endParaRPr lang="ko-KR" altLang="en-US" sz="9600" b="1" dirty="0">
              <a:ln w="38100"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26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1481" y="2368"/>
            <a:ext cx="8034695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시연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메인 메뉴 구성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-11646" y="836442"/>
            <a:ext cx="7071008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AAC30F4-0F85-83BA-2735-842BC8162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09" y="4135410"/>
            <a:ext cx="7811177" cy="8611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8B3A5D-A0E1-BA8A-8505-31B8B1553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09" y="5527721"/>
            <a:ext cx="7811177" cy="8839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6E653C-5A89-85AC-5408-426263D1A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10" y="1291935"/>
            <a:ext cx="7811175" cy="8971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576F333-C98E-7F9B-FB65-A5325313B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210" y="2720238"/>
            <a:ext cx="7811175" cy="88399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2D76EE9-A8B2-3E8E-21CB-3C342ED75E94}"/>
              </a:ext>
            </a:extLst>
          </p:cNvPr>
          <p:cNvSpPr/>
          <p:nvPr/>
        </p:nvSpPr>
        <p:spPr>
          <a:xfrm>
            <a:off x="5286292" y="1291936"/>
            <a:ext cx="2986365" cy="33044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로그인 안했을 때</a:t>
            </a:r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2D0A1B-3E62-2419-7DF2-11F2FD02EADF}"/>
              </a:ext>
            </a:extLst>
          </p:cNvPr>
          <p:cNvSpPr/>
          <p:nvPr/>
        </p:nvSpPr>
        <p:spPr>
          <a:xfrm>
            <a:off x="5286293" y="2720238"/>
            <a:ext cx="2986365" cy="33044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회원으로 로그인 했을 때</a:t>
            </a:r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C14D49-A444-C9F4-5E10-94DB500E7478}"/>
              </a:ext>
            </a:extLst>
          </p:cNvPr>
          <p:cNvSpPr/>
          <p:nvPr/>
        </p:nvSpPr>
        <p:spPr>
          <a:xfrm>
            <a:off x="5217020" y="4135410"/>
            <a:ext cx="2986365" cy="33044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가이드로 로그인 했을 때</a:t>
            </a:r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60CEF9-FD5A-57BC-5EB2-74ABE00AAA38}"/>
              </a:ext>
            </a:extLst>
          </p:cNvPr>
          <p:cNvSpPr/>
          <p:nvPr/>
        </p:nvSpPr>
        <p:spPr>
          <a:xfrm>
            <a:off x="5217021" y="5527721"/>
            <a:ext cx="2986365" cy="33044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관리자로 로그인 했을 때</a:t>
            </a:r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C3B2FF-0A6C-12BF-2691-55D93550E35C}"/>
              </a:ext>
            </a:extLst>
          </p:cNvPr>
          <p:cNvSpPr/>
          <p:nvPr/>
        </p:nvSpPr>
        <p:spPr>
          <a:xfrm>
            <a:off x="8671420" y="1291935"/>
            <a:ext cx="2986365" cy="89712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마이페이지와</a:t>
            </a:r>
            <a:r>
              <a:rPr lang="en-US" altLang="ko-KR" sz="1200">
                <a:solidFill>
                  <a:schemeClr val="bg1"/>
                </a:solidFill>
              </a:rPr>
              <a:t> </a:t>
            </a:r>
            <a:r>
              <a:rPr lang="ko-KR" altLang="en-US" sz="1200">
                <a:solidFill>
                  <a:schemeClr val="bg1"/>
                </a:solidFill>
              </a:rPr>
              <a:t>장바구니가 없다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로그인이 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15C9A9-5692-4294-F4A8-712822BC8C2A}"/>
              </a:ext>
            </a:extLst>
          </p:cNvPr>
          <p:cNvSpPr/>
          <p:nvPr/>
        </p:nvSpPr>
        <p:spPr>
          <a:xfrm>
            <a:off x="8671420" y="2720239"/>
            <a:ext cx="2986365" cy="88399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마이페이지와 장바구니가 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로그아웃이 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B882687-1E68-31E6-F66B-504CEEDAFA8D}"/>
              </a:ext>
            </a:extLst>
          </p:cNvPr>
          <p:cNvSpPr/>
          <p:nvPr/>
        </p:nvSpPr>
        <p:spPr>
          <a:xfrm>
            <a:off x="8671420" y="4135410"/>
            <a:ext cx="2986365" cy="86113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장바구니가 없다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마이페이지가 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로그아웃이 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F6D191-1F6B-0686-C7FE-2D6C990C6160}"/>
              </a:ext>
            </a:extLst>
          </p:cNvPr>
          <p:cNvSpPr/>
          <p:nvPr/>
        </p:nvSpPr>
        <p:spPr>
          <a:xfrm>
            <a:off x="8671421" y="5527720"/>
            <a:ext cx="2986365" cy="86113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예약현황과 회원리스트가 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장바구니와 마이페이지가 없다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로그아웃이 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9B27791C-4884-F059-294A-314609681D02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8293884" y="1456012"/>
            <a:ext cx="377537" cy="28448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380F5607-C52D-F779-C334-8AEE12AA758A}"/>
              </a:ext>
            </a:extLst>
          </p:cNvPr>
          <p:cNvCxnSpPr>
            <a:cxnSpLocks/>
            <a:stCxn id="17" idx="1"/>
            <a:endCxn id="11" idx="3"/>
          </p:cNvCxnSpPr>
          <p:nvPr/>
        </p:nvCxnSpPr>
        <p:spPr>
          <a:xfrm rot="10800000">
            <a:off x="8272658" y="2885463"/>
            <a:ext cx="398762" cy="27677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D670137E-A52C-8452-7896-A57BEF409A4E}"/>
              </a:ext>
            </a:extLst>
          </p:cNvPr>
          <p:cNvCxnSpPr>
            <a:cxnSpLocks/>
            <a:stCxn id="18" idx="1"/>
            <a:endCxn id="12" idx="3"/>
          </p:cNvCxnSpPr>
          <p:nvPr/>
        </p:nvCxnSpPr>
        <p:spPr>
          <a:xfrm rot="10800000">
            <a:off x="8203386" y="4300634"/>
            <a:ext cx="468035" cy="26534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9A251D5-851B-8613-DA5E-CB232AE5234F}"/>
              </a:ext>
            </a:extLst>
          </p:cNvPr>
          <p:cNvCxnSpPr>
            <a:cxnSpLocks/>
            <a:stCxn id="19" idx="1"/>
            <a:endCxn id="13" idx="3"/>
          </p:cNvCxnSpPr>
          <p:nvPr/>
        </p:nvCxnSpPr>
        <p:spPr>
          <a:xfrm rot="10800000">
            <a:off x="8203387" y="5692946"/>
            <a:ext cx="468035" cy="26534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87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1481" y="2368"/>
            <a:ext cx="8034695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시연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예약 하기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(1)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-11646" y="836442"/>
            <a:ext cx="7071008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1236B2BC-4D6E-11BD-93F8-666EB5E96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81" y="1085274"/>
            <a:ext cx="7395784" cy="56110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5611F06-115C-C957-69E7-73C254462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547" y="3706091"/>
            <a:ext cx="3086100" cy="1390650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8A51E13-12C7-31E9-1CF9-96F02CB66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546" y="5096741"/>
            <a:ext cx="3086100" cy="1352550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211158-FBD7-DEE9-8CCA-0CA5B3EDEA28}"/>
              </a:ext>
            </a:extLst>
          </p:cNvPr>
          <p:cNvSpPr/>
          <p:nvPr/>
        </p:nvSpPr>
        <p:spPr>
          <a:xfrm>
            <a:off x="8019436" y="2104528"/>
            <a:ext cx="1719961" cy="89865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투어 상세보기로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들어가면</a:t>
            </a:r>
            <a:r>
              <a:rPr lang="en-US" altLang="ko-KR" sz="1200">
                <a:solidFill>
                  <a:schemeClr val="bg1"/>
                </a:solidFill>
              </a:rPr>
              <a:t> </a:t>
            </a:r>
            <a:r>
              <a:rPr lang="ko-KR" altLang="en-US" sz="1200">
                <a:solidFill>
                  <a:schemeClr val="bg1"/>
                </a:solidFill>
              </a:rPr>
              <a:t>투어 예약을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진행할 수 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F9D0DD-79A1-29AB-658E-F47F5338698B}"/>
              </a:ext>
            </a:extLst>
          </p:cNvPr>
          <p:cNvSpPr/>
          <p:nvPr/>
        </p:nvSpPr>
        <p:spPr>
          <a:xfrm>
            <a:off x="9906450" y="2104528"/>
            <a:ext cx="2054069" cy="89865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로그인을 하지 않았거나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가이드로 로그인 할 경우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투어 예약을 할 수 없다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A18A2E-5847-6936-98C7-5F604819B9B9}"/>
              </a:ext>
            </a:extLst>
          </p:cNvPr>
          <p:cNvSpPr/>
          <p:nvPr/>
        </p:nvSpPr>
        <p:spPr>
          <a:xfrm>
            <a:off x="5209311" y="4594503"/>
            <a:ext cx="2417954" cy="110854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96741529-7E3B-3380-949A-DE86F1A5F837}"/>
              </a:ext>
            </a:extLst>
          </p:cNvPr>
          <p:cNvCxnSpPr>
            <a:cxnSpLocks/>
            <a:stCxn id="19" idx="1"/>
            <a:endCxn id="21" idx="3"/>
          </p:cNvCxnSpPr>
          <p:nvPr/>
        </p:nvCxnSpPr>
        <p:spPr>
          <a:xfrm rot="10800000" flipV="1">
            <a:off x="7627266" y="2553855"/>
            <a:ext cx="392171" cy="259491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C982B685-B3C6-A260-E2F8-8D6A27C64B91}"/>
              </a:ext>
            </a:extLst>
          </p:cNvPr>
          <p:cNvCxnSpPr>
            <a:cxnSpLocks/>
            <a:stCxn id="20" idx="2"/>
            <a:endCxn id="13" idx="0"/>
          </p:cNvCxnSpPr>
          <p:nvPr/>
        </p:nvCxnSpPr>
        <p:spPr>
          <a:xfrm rot="5400000">
            <a:off x="10111586" y="2884192"/>
            <a:ext cx="702910" cy="94088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94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1481" y="2368"/>
            <a:ext cx="8034695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시연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예약 하기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(2)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-11646" y="836442"/>
            <a:ext cx="7071008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9DE08F8-B15A-7D4B-0FF2-1EEE134B3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55" y="1923150"/>
            <a:ext cx="3124471" cy="2088061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E408B11-78F3-0295-2B80-1142B028D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52" y="1923151"/>
            <a:ext cx="3248478" cy="2088061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572A47C-450F-7855-4E92-35BF9018B4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656" y="1923150"/>
            <a:ext cx="3002540" cy="2088061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B1DCF02-381D-5282-1339-D4FB76A9870E}"/>
              </a:ext>
            </a:extLst>
          </p:cNvPr>
          <p:cNvSpPr/>
          <p:nvPr/>
        </p:nvSpPr>
        <p:spPr>
          <a:xfrm>
            <a:off x="624855" y="4472707"/>
            <a:ext cx="3124471" cy="56110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마감된 투어는 선택 할 수 없다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예약가능 투어만 선택 가능하다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AF5340-0495-31FD-6FDA-B085670D863F}"/>
              </a:ext>
            </a:extLst>
          </p:cNvPr>
          <p:cNvSpPr/>
          <p:nvPr/>
        </p:nvSpPr>
        <p:spPr>
          <a:xfrm>
            <a:off x="4265752" y="4472706"/>
            <a:ext cx="3248478" cy="154885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일자를 선택 할 때마다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인원은 </a:t>
            </a:r>
            <a:r>
              <a:rPr lang="en-US" altLang="ko-KR" sz="1200">
                <a:solidFill>
                  <a:schemeClr val="bg1"/>
                </a:solidFill>
              </a:rPr>
              <a:t>0</a:t>
            </a:r>
            <a:r>
              <a:rPr lang="ko-KR" altLang="en-US" sz="1200">
                <a:solidFill>
                  <a:schemeClr val="bg1"/>
                </a:solidFill>
              </a:rPr>
              <a:t>명으로 초기화 된다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일자별로 예약인원과 마감인원이 다르고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일자별로 가격이 다른 경우가 있어서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해당 일자를 선택 할 때마다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해당 데이터가 업데이트 된다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  <a:r>
              <a:rPr lang="ko-KR" altLang="en-US" sz="1200">
                <a:solidFill>
                  <a:schemeClr val="bg1"/>
                </a:solidFill>
              </a:rPr>
              <a:t> </a:t>
            </a:r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49D037D-02AC-C190-ECC8-74FF30EA9E54}"/>
              </a:ext>
            </a:extLst>
          </p:cNvPr>
          <p:cNvSpPr/>
          <p:nvPr/>
        </p:nvSpPr>
        <p:spPr>
          <a:xfrm>
            <a:off x="8030657" y="4472707"/>
            <a:ext cx="3002540" cy="9952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+</a:t>
            </a:r>
            <a:r>
              <a:rPr lang="ko-KR" altLang="en-US" sz="1200">
                <a:solidFill>
                  <a:schemeClr val="bg1"/>
                </a:solidFill>
              </a:rPr>
              <a:t>버튼과 </a:t>
            </a:r>
            <a:r>
              <a:rPr lang="en-US" altLang="ko-KR" sz="1200">
                <a:solidFill>
                  <a:schemeClr val="bg1"/>
                </a:solidFill>
              </a:rPr>
              <a:t>–</a:t>
            </a:r>
            <a:r>
              <a:rPr lang="ko-KR" altLang="en-US" sz="1200">
                <a:solidFill>
                  <a:schemeClr val="bg1"/>
                </a:solidFill>
              </a:rPr>
              <a:t>버튼을 이용하여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인원을 증가 또는 감소 할 수 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인원이 증감 될 때 마다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총 가격이 업데이트 된다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E3AB30F-57DB-65A3-543A-32036E33E27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3749326" y="2967181"/>
            <a:ext cx="516426" cy="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CE1B9DE-F204-1731-43B2-B488080C273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514230" y="2967181"/>
            <a:ext cx="516426" cy="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14467DE-44FA-94E9-A595-AFEC7459B745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2187091" y="4011211"/>
            <a:ext cx="0" cy="46149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4F72FCD-E1D8-2DF3-BAA0-3C1C33893085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5889991" y="4011212"/>
            <a:ext cx="0" cy="46149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5EDA4EA-2501-C224-7983-E786CCB7B4AC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9531926" y="4011211"/>
            <a:ext cx="1" cy="46149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77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1481" y="2368"/>
            <a:ext cx="8034695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시연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예약 하기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(3)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-11646" y="836442"/>
            <a:ext cx="7071008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ED969D1-E5C6-CFFA-A063-136B4477A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03" y="1548227"/>
            <a:ext cx="3452642" cy="2802369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FAAE84-F6E5-240A-8920-9718154F0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828" y="1555430"/>
            <a:ext cx="3419493" cy="2792844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32A7855-88B3-6A9B-B31C-F4D502806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404" y="1555430"/>
            <a:ext cx="3419493" cy="2787965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20FD4D-1285-37CF-EC50-8E76D0254EAF}"/>
              </a:ext>
            </a:extLst>
          </p:cNvPr>
          <p:cNvSpPr/>
          <p:nvPr/>
        </p:nvSpPr>
        <p:spPr>
          <a:xfrm>
            <a:off x="442103" y="4846480"/>
            <a:ext cx="3452642" cy="10832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인원을 선택하지 않고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예약하기 버튼을 눌렀을 경우</a:t>
            </a:r>
            <a:r>
              <a:rPr lang="en-US" altLang="ko-KR" sz="120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예약하실 인원을 선택하달라는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알림창이 나온다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37AAE7-37F2-2CE4-694C-DEB9707C980B}"/>
              </a:ext>
            </a:extLst>
          </p:cNvPr>
          <p:cNvSpPr/>
          <p:nvPr/>
        </p:nvSpPr>
        <p:spPr>
          <a:xfrm>
            <a:off x="4248828" y="4846480"/>
            <a:ext cx="3419493" cy="10832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인원이 </a:t>
            </a:r>
            <a:r>
              <a:rPr lang="en-US" altLang="ko-KR" sz="1200">
                <a:solidFill>
                  <a:schemeClr val="bg1"/>
                </a:solidFill>
              </a:rPr>
              <a:t>0</a:t>
            </a:r>
            <a:r>
              <a:rPr lang="ko-KR" altLang="en-US" sz="1200">
                <a:solidFill>
                  <a:schemeClr val="bg1"/>
                </a:solidFill>
              </a:rPr>
              <a:t>명인 상태에서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마이너스 버튼을 한번 더 누를 경우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0 </a:t>
            </a:r>
            <a:r>
              <a:rPr lang="ko-KR" altLang="en-US" sz="1200">
                <a:solidFill>
                  <a:schemeClr val="bg1"/>
                </a:solidFill>
              </a:rPr>
              <a:t>이하로 선택할 수 없다는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알림창이 나온다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6DE133-150B-DDF9-0743-8A6D4DCE8E9F}"/>
              </a:ext>
            </a:extLst>
          </p:cNvPr>
          <p:cNvSpPr/>
          <p:nvPr/>
        </p:nvSpPr>
        <p:spPr>
          <a:xfrm>
            <a:off x="8022404" y="4846480"/>
            <a:ext cx="3419493" cy="10832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해당 일자의 예약인원과 마감인원을 계산해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마감인원을 넘겨 예약을 진행 할 경우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 인원이 초과되었다는 알림창이 나온다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BF48F75-AFCE-A4E6-161D-1F490A40F0CB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2168424" y="4350596"/>
            <a:ext cx="0" cy="49588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62F72F8-F17A-F719-7E7C-2B754798BA7A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5958575" y="4348274"/>
            <a:ext cx="0" cy="49820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BE8514D-A3DF-124A-ED7C-913A8736821C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9732151" y="4343395"/>
            <a:ext cx="0" cy="50308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73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4A33AF-9706-5D56-31D9-1538D58411FD}"/>
              </a:ext>
            </a:extLst>
          </p:cNvPr>
          <p:cNvSpPr txBox="1"/>
          <p:nvPr/>
        </p:nvSpPr>
        <p:spPr>
          <a:xfrm>
            <a:off x="1269176" y="1046612"/>
            <a:ext cx="1028642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800">
              <a:solidFill>
                <a:srgbClr val="461E64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>
                <a:solidFill>
                  <a:srgbClr val="461E64"/>
                </a:solidFill>
                <a:latin typeface="+mn-ea"/>
              </a:rPr>
              <a:t>가이드는 </a:t>
            </a:r>
            <a:r>
              <a:rPr lang="ko-KR" altLang="en-US" sz="2800" b="1">
                <a:solidFill>
                  <a:srgbClr val="461E64"/>
                </a:solidFill>
                <a:latin typeface="+mn-ea"/>
              </a:rPr>
              <a:t>투어를 등록하고 수정</a:t>
            </a:r>
            <a:r>
              <a:rPr lang="ko-KR" altLang="en-US" sz="2800">
                <a:solidFill>
                  <a:srgbClr val="461E64"/>
                </a:solidFill>
                <a:latin typeface="+mn-ea"/>
              </a:rPr>
              <a:t>할 수 있다</a:t>
            </a:r>
            <a:r>
              <a:rPr lang="en-US" altLang="ko-KR" sz="2800">
                <a:solidFill>
                  <a:srgbClr val="461E64"/>
                </a:solidFill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>
                <a:solidFill>
                  <a:srgbClr val="461E64"/>
                </a:solidFill>
                <a:latin typeface="+mn-ea"/>
              </a:rPr>
              <a:t>회원은 </a:t>
            </a:r>
            <a:r>
              <a:rPr lang="ko-KR" altLang="en-US" sz="2800" b="1">
                <a:solidFill>
                  <a:srgbClr val="461E64"/>
                </a:solidFill>
                <a:latin typeface="+mn-ea"/>
              </a:rPr>
              <a:t>투어 정보를 확인</a:t>
            </a:r>
            <a:r>
              <a:rPr lang="ko-KR" altLang="en-US" sz="2800">
                <a:solidFill>
                  <a:srgbClr val="461E64"/>
                </a:solidFill>
                <a:latin typeface="+mn-ea"/>
              </a:rPr>
              <a:t>하고 </a:t>
            </a:r>
            <a:r>
              <a:rPr lang="ko-KR" altLang="en-US" sz="2800" b="1">
                <a:solidFill>
                  <a:srgbClr val="461E64"/>
                </a:solidFill>
                <a:latin typeface="+mn-ea"/>
              </a:rPr>
              <a:t>투어를 예약</a:t>
            </a:r>
            <a:r>
              <a:rPr lang="ko-KR" altLang="en-US" sz="2800">
                <a:solidFill>
                  <a:srgbClr val="461E64"/>
                </a:solidFill>
                <a:latin typeface="+mn-ea"/>
              </a:rPr>
              <a:t>할 수 있다</a:t>
            </a:r>
            <a:r>
              <a:rPr lang="en-US" altLang="ko-KR" sz="2800">
                <a:solidFill>
                  <a:srgbClr val="461E64"/>
                </a:solidFill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>
                <a:solidFill>
                  <a:srgbClr val="461E64"/>
                </a:solidFill>
                <a:latin typeface="+mn-ea"/>
              </a:rPr>
              <a:t>가이드는 </a:t>
            </a:r>
            <a:r>
              <a:rPr lang="ko-KR" altLang="en-US" sz="2800" b="1">
                <a:solidFill>
                  <a:srgbClr val="461E64"/>
                </a:solidFill>
                <a:latin typeface="+mn-ea"/>
              </a:rPr>
              <a:t>등급에 따른 이용료</a:t>
            </a:r>
            <a:r>
              <a:rPr lang="ko-KR" altLang="en-US" sz="2800">
                <a:solidFill>
                  <a:srgbClr val="461E64"/>
                </a:solidFill>
                <a:latin typeface="+mn-ea"/>
              </a:rPr>
              <a:t>를 사이트에 지불한다</a:t>
            </a:r>
            <a:r>
              <a:rPr lang="en-US" altLang="ko-KR" sz="2800">
                <a:solidFill>
                  <a:srgbClr val="461E64"/>
                </a:solidFill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>
                <a:solidFill>
                  <a:srgbClr val="461E64"/>
                </a:solidFill>
                <a:latin typeface="+mn-ea"/>
              </a:rPr>
              <a:t>관리자는 </a:t>
            </a:r>
            <a:r>
              <a:rPr lang="ko-KR" altLang="en-US" sz="2800" b="1">
                <a:solidFill>
                  <a:srgbClr val="461E64"/>
                </a:solidFill>
                <a:latin typeface="+mn-ea"/>
              </a:rPr>
              <a:t>회원 리스트</a:t>
            </a:r>
            <a:r>
              <a:rPr lang="ko-KR" altLang="en-US" sz="2800">
                <a:solidFill>
                  <a:srgbClr val="461E64"/>
                </a:solidFill>
                <a:latin typeface="+mn-ea"/>
              </a:rPr>
              <a:t>를 확인하고 </a:t>
            </a:r>
            <a:r>
              <a:rPr lang="ko-KR" altLang="en-US" sz="2800" b="1">
                <a:solidFill>
                  <a:srgbClr val="461E64"/>
                </a:solidFill>
                <a:latin typeface="+mn-ea"/>
              </a:rPr>
              <a:t>상태를 변경</a:t>
            </a:r>
            <a:r>
              <a:rPr lang="ko-KR" altLang="en-US" sz="2800">
                <a:solidFill>
                  <a:srgbClr val="461E64"/>
                </a:solidFill>
                <a:latin typeface="+mn-ea"/>
              </a:rPr>
              <a:t>할 수 있다</a:t>
            </a:r>
            <a:r>
              <a:rPr lang="en-US" altLang="ko-KR" sz="2800">
                <a:solidFill>
                  <a:srgbClr val="461E64"/>
                </a:solidFill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>
                <a:solidFill>
                  <a:srgbClr val="461E64"/>
                </a:solidFill>
                <a:latin typeface="+mn-ea"/>
              </a:rPr>
              <a:t>회원은 투어 종료 후 </a:t>
            </a:r>
            <a:r>
              <a:rPr lang="ko-KR" altLang="en-US" sz="2800" b="1">
                <a:solidFill>
                  <a:srgbClr val="461E64"/>
                </a:solidFill>
                <a:latin typeface="+mn-ea"/>
              </a:rPr>
              <a:t>후기를 등록</a:t>
            </a:r>
            <a:r>
              <a:rPr lang="ko-KR" altLang="en-US" sz="2800">
                <a:solidFill>
                  <a:srgbClr val="461E64"/>
                </a:solidFill>
                <a:latin typeface="+mn-ea"/>
              </a:rPr>
              <a:t>할 수 있다</a:t>
            </a:r>
            <a:r>
              <a:rPr lang="en-US" altLang="ko-KR" sz="2800">
                <a:solidFill>
                  <a:srgbClr val="461E64"/>
                </a:solidFill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>
                <a:solidFill>
                  <a:srgbClr val="461E64"/>
                </a:solidFill>
                <a:latin typeface="+mn-ea"/>
              </a:rPr>
              <a:t>회원은 고객센터에 </a:t>
            </a:r>
            <a:r>
              <a:rPr lang="ko-KR" altLang="en-US" sz="2800" b="1">
                <a:solidFill>
                  <a:srgbClr val="461E64"/>
                </a:solidFill>
                <a:latin typeface="+mn-ea"/>
              </a:rPr>
              <a:t>문의를 등록</a:t>
            </a:r>
            <a:r>
              <a:rPr lang="ko-KR" altLang="en-US" sz="2800">
                <a:solidFill>
                  <a:srgbClr val="461E64"/>
                </a:solidFill>
                <a:latin typeface="+mn-ea"/>
              </a:rPr>
              <a:t>하고 답변을 받을 수 있다</a:t>
            </a:r>
            <a:r>
              <a:rPr lang="en-US" altLang="ko-KR" sz="2800">
                <a:solidFill>
                  <a:srgbClr val="461E64"/>
                </a:solidFill>
                <a:latin typeface="+mn-ea"/>
              </a:rPr>
              <a:t>.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0" y="834074"/>
            <a:ext cx="4272897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1481" y="0"/>
            <a:ext cx="11459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02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핵심 요구사항</a:t>
            </a:r>
            <a:endParaRPr lang="en-US" altLang="ko-KR" sz="3600" b="1" kern="0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656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1481" y="2368"/>
            <a:ext cx="8034695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시연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예약 하기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(4)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-11646" y="836442"/>
            <a:ext cx="7071008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FD043BA-44E9-DDD7-94AD-7E4659D4C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00" y="2460482"/>
            <a:ext cx="9056716" cy="36604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F3BB20C-8ABF-CCF0-16AD-074D762C3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563" y="878697"/>
            <a:ext cx="4257675" cy="1238250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3D1D5AC-B16C-0C3C-C02F-2CB5C3AC3292}"/>
              </a:ext>
            </a:extLst>
          </p:cNvPr>
          <p:cNvSpPr/>
          <p:nvPr/>
        </p:nvSpPr>
        <p:spPr>
          <a:xfrm>
            <a:off x="318799" y="1179977"/>
            <a:ext cx="3066289" cy="936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예약자 정보에는 기본적으로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로그인한 회원의 정보가 입력되어 있으며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‘</a:t>
            </a:r>
            <a:r>
              <a:rPr lang="ko-KR" altLang="en-US" sz="1200">
                <a:solidFill>
                  <a:schemeClr val="bg1"/>
                </a:solidFill>
              </a:rPr>
              <a:t>새로입력</a:t>
            </a:r>
            <a:r>
              <a:rPr lang="en-US" altLang="ko-KR" sz="1200">
                <a:solidFill>
                  <a:schemeClr val="bg1"/>
                </a:solidFill>
              </a:rPr>
              <a:t>’ </a:t>
            </a:r>
            <a:r>
              <a:rPr lang="ko-KR" altLang="en-US" sz="1200">
                <a:solidFill>
                  <a:schemeClr val="bg1"/>
                </a:solidFill>
              </a:rPr>
              <a:t>버튼을 눌러서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모두 빈칸으로 만들 수 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723DB3-92FE-D9C4-3B25-AB516541A624}"/>
              </a:ext>
            </a:extLst>
          </p:cNvPr>
          <p:cNvSpPr/>
          <p:nvPr/>
        </p:nvSpPr>
        <p:spPr>
          <a:xfrm>
            <a:off x="318800" y="3429000"/>
            <a:ext cx="9056716" cy="101600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358DC7-42EE-B71A-DF35-E921CFA3D3C1}"/>
              </a:ext>
            </a:extLst>
          </p:cNvPr>
          <p:cNvSpPr/>
          <p:nvPr/>
        </p:nvSpPr>
        <p:spPr>
          <a:xfrm>
            <a:off x="4098637" y="5756651"/>
            <a:ext cx="812800" cy="35801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247C1B-1328-BDCD-0070-EF0902E286C6}"/>
              </a:ext>
            </a:extLst>
          </p:cNvPr>
          <p:cNvSpPr/>
          <p:nvPr/>
        </p:nvSpPr>
        <p:spPr>
          <a:xfrm>
            <a:off x="10330873" y="2620846"/>
            <a:ext cx="1542327" cy="936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예약하기를 누르면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나오는 안내창</a:t>
            </a:r>
            <a:endParaRPr lang="en-US" altLang="ko-KR" sz="1200">
              <a:solidFill>
                <a:schemeClr val="bg1"/>
              </a:solidFill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935A6ECB-7158-CD6F-DE91-B6665D7B7F92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16200000" flipH="1">
            <a:off x="2693525" y="1275366"/>
            <a:ext cx="1312053" cy="299521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5677A38D-5BB4-5DC0-C8D3-F0538EBB0F73}"/>
              </a:ext>
            </a:extLst>
          </p:cNvPr>
          <p:cNvCxnSpPr>
            <a:cxnSpLocks/>
            <a:stCxn id="6" idx="2"/>
            <a:endCxn id="17" idx="3"/>
          </p:cNvCxnSpPr>
          <p:nvPr/>
        </p:nvCxnSpPr>
        <p:spPr>
          <a:xfrm rot="5400000">
            <a:off x="5425565" y="1602819"/>
            <a:ext cx="3818709" cy="4846964"/>
          </a:xfrm>
          <a:prstGeom prst="bent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CA15200B-18D3-1557-A65D-AA3FA42225FE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 rot="16200000" flipH="1">
            <a:off x="10178270" y="1697078"/>
            <a:ext cx="503899" cy="134363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38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1481" y="2368"/>
            <a:ext cx="8034695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시연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예약 하기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(4)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-11646" y="836442"/>
            <a:ext cx="7071008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1A6587D4-00FE-5D13-0AD6-D6F33FD94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81" y="1551857"/>
            <a:ext cx="8122665" cy="2410546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BE7453-D249-BC96-18FB-42D61BDD4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81" y="4972732"/>
            <a:ext cx="8122665" cy="903407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6F2362-859A-A8F5-8C7F-1693282027BB}"/>
              </a:ext>
            </a:extLst>
          </p:cNvPr>
          <p:cNvSpPr/>
          <p:nvPr/>
        </p:nvSpPr>
        <p:spPr>
          <a:xfrm>
            <a:off x="8585200" y="1551857"/>
            <a:ext cx="3375319" cy="20226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‘</a:t>
            </a:r>
            <a:r>
              <a:rPr lang="ko-KR" altLang="en-US" sz="1200">
                <a:solidFill>
                  <a:schemeClr val="bg1"/>
                </a:solidFill>
              </a:rPr>
              <a:t>새로입력</a:t>
            </a:r>
            <a:r>
              <a:rPr lang="en-US" altLang="ko-KR" sz="1200">
                <a:solidFill>
                  <a:schemeClr val="bg1"/>
                </a:solidFill>
              </a:rPr>
              <a:t>’ </a:t>
            </a:r>
            <a:r>
              <a:rPr lang="ko-KR" altLang="en-US" sz="1200">
                <a:solidFill>
                  <a:schemeClr val="bg1"/>
                </a:solidFill>
              </a:rPr>
              <a:t>버튼을 누르면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예약자정보의 모든 입력칸이 빈칸이 된다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데이터를 입력하지 않은 채로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예약하기를 누르면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‘</a:t>
            </a:r>
            <a:r>
              <a:rPr lang="ko-KR" altLang="en-US" sz="1200">
                <a:solidFill>
                  <a:schemeClr val="bg1"/>
                </a:solidFill>
              </a:rPr>
              <a:t>이 입력란을 작성하세요</a:t>
            </a:r>
            <a:r>
              <a:rPr lang="en-US" altLang="ko-KR" sz="1200">
                <a:solidFill>
                  <a:schemeClr val="bg1"/>
                </a:solidFill>
              </a:rPr>
              <a:t>‘ </a:t>
            </a:r>
            <a:r>
              <a:rPr lang="ko-KR" altLang="en-US" sz="1200">
                <a:solidFill>
                  <a:schemeClr val="bg1"/>
                </a:solidFill>
              </a:rPr>
              <a:t>라는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안내문구가 나오고</a:t>
            </a:r>
            <a:r>
              <a:rPr lang="en-US" altLang="ko-KR" sz="1200">
                <a:solidFill>
                  <a:schemeClr val="bg1"/>
                </a:solidFill>
              </a:rPr>
              <a:t> </a:t>
            </a:r>
            <a:r>
              <a:rPr lang="ko-KR" altLang="en-US" sz="1200">
                <a:solidFill>
                  <a:schemeClr val="bg1"/>
                </a:solidFill>
              </a:rPr>
              <a:t>예약이 불가 하다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- </a:t>
            </a:r>
            <a:r>
              <a:rPr lang="ko-KR" altLang="en-US" sz="1200">
                <a:solidFill>
                  <a:schemeClr val="bg1"/>
                </a:solidFill>
              </a:rPr>
              <a:t>입력해야 하는 데이터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en-US" altLang="ko-KR" sz="1100">
                <a:solidFill>
                  <a:schemeClr val="bg1"/>
                </a:solidFill>
              </a:rPr>
              <a:t>: </a:t>
            </a:r>
            <a:r>
              <a:rPr lang="ko-KR" altLang="en-US" sz="1100">
                <a:solidFill>
                  <a:schemeClr val="bg1"/>
                </a:solidFill>
              </a:rPr>
              <a:t>이름</a:t>
            </a:r>
            <a:r>
              <a:rPr lang="en-US" altLang="ko-KR" sz="1100">
                <a:solidFill>
                  <a:schemeClr val="bg1"/>
                </a:solidFill>
              </a:rPr>
              <a:t>, </a:t>
            </a:r>
            <a:r>
              <a:rPr lang="ko-KR" altLang="en-US" sz="1100">
                <a:solidFill>
                  <a:schemeClr val="bg1"/>
                </a:solidFill>
              </a:rPr>
              <a:t>성별</a:t>
            </a:r>
            <a:r>
              <a:rPr lang="en-US" altLang="ko-KR" sz="1100">
                <a:solidFill>
                  <a:schemeClr val="bg1"/>
                </a:solidFill>
              </a:rPr>
              <a:t>, </a:t>
            </a:r>
            <a:r>
              <a:rPr lang="ko-KR" altLang="en-US" sz="1100">
                <a:solidFill>
                  <a:schemeClr val="bg1"/>
                </a:solidFill>
              </a:rPr>
              <a:t>이메일</a:t>
            </a:r>
            <a:r>
              <a:rPr lang="en-US" altLang="ko-KR" sz="1100">
                <a:solidFill>
                  <a:schemeClr val="bg1"/>
                </a:solidFill>
              </a:rPr>
              <a:t>, </a:t>
            </a:r>
            <a:r>
              <a:rPr lang="ko-KR" altLang="en-US" sz="1100">
                <a:solidFill>
                  <a:schemeClr val="bg1"/>
                </a:solidFill>
              </a:rPr>
              <a:t>연락처</a:t>
            </a:r>
            <a:r>
              <a:rPr lang="en-US" altLang="ko-KR" sz="1100">
                <a:solidFill>
                  <a:schemeClr val="bg1"/>
                </a:solidFill>
              </a:rPr>
              <a:t>, </a:t>
            </a:r>
            <a:r>
              <a:rPr lang="ko-KR" altLang="en-US" sz="1100">
                <a:solidFill>
                  <a:schemeClr val="bg1"/>
                </a:solidFill>
              </a:rPr>
              <a:t>결제방법</a:t>
            </a:r>
            <a:r>
              <a:rPr lang="en-US" altLang="ko-KR" sz="1100">
                <a:solidFill>
                  <a:schemeClr val="bg1"/>
                </a:solidFill>
              </a:rPr>
              <a:t>, </a:t>
            </a:r>
            <a:r>
              <a:rPr lang="ko-KR" altLang="en-US" sz="1100">
                <a:solidFill>
                  <a:schemeClr val="bg1"/>
                </a:solidFill>
              </a:rPr>
              <a:t>카드번호</a:t>
            </a:r>
            <a:endParaRPr lang="en-US" altLang="ko-KR" sz="110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06A051-3E36-07B3-4015-F6A6D8CF93E8}"/>
              </a:ext>
            </a:extLst>
          </p:cNvPr>
          <p:cNvSpPr/>
          <p:nvPr/>
        </p:nvSpPr>
        <p:spPr>
          <a:xfrm>
            <a:off x="8585200" y="4972732"/>
            <a:ext cx="3375319" cy="65087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무통장입금을</a:t>
            </a:r>
            <a:r>
              <a:rPr lang="en-US" altLang="ko-KR" sz="1100">
                <a:solidFill>
                  <a:schemeClr val="bg1"/>
                </a:solidFill>
              </a:rPr>
              <a:t> </a:t>
            </a:r>
            <a:r>
              <a:rPr lang="ko-KR" altLang="en-US" sz="1100">
                <a:solidFill>
                  <a:schemeClr val="bg1"/>
                </a:solidFill>
              </a:rPr>
              <a:t>선택했을 경우</a:t>
            </a:r>
            <a:endParaRPr lang="en-US" altLang="ko-KR" sz="11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카드번호를 입력하는 칸 대신에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입금 정보가 나온다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F7B37F94-434E-7D5C-08F1-E2E0C80EBB16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5400000" flipH="1" flipV="1">
            <a:off x="7282837" y="-1438166"/>
            <a:ext cx="12700" cy="5980046"/>
          </a:xfrm>
          <a:prstGeom prst="bentConnector3">
            <a:avLst>
              <a:gd name="adj1" fmla="val 180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C4ABD86-6559-B851-C001-4546BC189F2C}"/>
              </a:ext>
            </a:extLst>
          </p:cNvPr>
          <p:cNvCxnSpPr>
            <a:cxnSpLocks/>
            <a:stCxn id="11" idx="0"/>
            <a:endCxn id="13" idx="0"/>
          </p:cNvCxnSpPr>
          <p:nvPr/>
        </p:nvCxnSpPr>
        <p:spPr>
          <a:xfrm rot="5400000" flipH="1" flipV="1">
            <a:off x="7282837" y="1982709"/>
            <a:ext cx="12700" cy="5980046"/>
          </a:xfrm>
          <a:prstGeom prst="bentConnector3">
            <a:avLst>
              <a:gd name="adj1" fmla="val 180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72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1481" y="2368"/>
            <a:ext cx="8034695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시연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예약 리스트</a:t>
            </a:r>
            <a:endParaRPr lang="en-US" altLang="ko-KR" sz="3600" b="1" kern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-11646" y="836442"/>
            <a:ext cx="7071008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BCC5EFD-9AFE-E99D-00B7-B80CDEA42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28" y="2268716"/>
            <a:ext cx="7872142" cy="302540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94669FF-5575-B971-E275-251E93B1BE62}"/>
              </a:ext>
            </a:extLst>
          </p:cNvPr>
          <p:cNvSpPr/>
          <p:nvPr/>
        </p:nvSpPr>
        <p:spPr>
          <a:xfrm>
            <a:off x="4435855" y="1549900"/>
            <a:ext cx="3320287" cy="3793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 내역이 없을 때 나오는 화면이다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632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1481" y="2368"/>
            <a:ext cx="8034695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시연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예약 리스트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회원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) 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-11646" y="836442"/>
            <a:ext cx="7071008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D627DC5-7F96-DB25-335D-4B62EF7C3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196" y="1553120"/>
            <a:ext cx="7616155" cy="44684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C3F955B-2B69-9E75-AD34-E4C4277BE8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70" b="13854"/>
          <a:stretch/>
        </p:blipFill>
        <p:spPr>
          <a:xfrm>
            <a:off x="10153937" y="5644108"/>
            <a:ext cx="1123378" cy="754899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46B8A8-574D-2122-B715-66DFDF0411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086" t="22977" r="7842" b="7025"/>
          <a:stretch/>
        </p:blipFill>
        <p:spPr>
          <a:xfrm>
            <a:off x="10275454" y="2575102"/>
            <a:ext cx="1001861" cy="600052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597345-73C3-CE22-6C27-181F8DD8F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37" y="1627333"/>
            <a:ext cx="1602644" cy="1008493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65B477-ACA8-8D5A-FB36-37AF2D755B54}"/>
              </a:ext>
            </a:extLst>
          </p:cNvPr>
          <p:cNvSpPr/>
          <p:nvPr/>
        </p:nvSpPr>
        <p:spPr>
          <a:xfrm>
            <a:off x="4101129" y="1021137"/>
            <a:ext cx="3320287" cy="3793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회원은 본인의 예약 리스트를 볼 수 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DB277C-56DF-4BAF-71CE-C69298F4735E}"/>
              </a:ext>
            </a:extLst>
          </p:cNvPr>
          <p:cNvSpPr/>
          <p:nvPr/>
        </p:nvSpPr>
        <p:spPr>
          <a:xfrm>
            <a:off x="196164" y="3126832"/>
            <a:ext cx="1488702" cy="98370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예약번호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투어명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투어지역으로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검색을 할 수 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527B50B-BEF5-CE1B-BDB3-0813451D68C9}"/>
              </a:ext>
            </a:extLst>
          </p:cNvPr>
          <p:cNvSpPr/>
          <p:nvPr/>
        </p:nvSpPr>
        <p:spPr>
          <a:xfrm>
            <a:off x="6799164" y="5682067"/>
            <a:ext cx="1744472" cy="8572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무통장입금시</a:t>
            </a:r>
            <a:r>
              <a:rPr lang="en-US" altLang="ko-KR" sz="120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결제대기 </a:t>
            </a:r>
            <a:r>
              <a:rPr lang="en-US" altLang="ko-KR" sz="1200">
                <a:solidFill>
                  <a:schemeClr val="bg1"/>
                </a:solidFill>
              </a:rPr>
              <a:t>/ </a:t>
            </a:r>
            <a:r>
              <a:rPr lang="ko-KR" altLang="en-US" sz="1200">
                <a:solidFill>
                  <a:schemeClr val="bg1"/>
                </a:solidFill>
              </a:rPr>
              <a:t>예약대기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상태로 입력된다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62EC38-8ACE-C249-CCF7-54046C41CEE9}"/>
              </a:ext>
            </a:extLst>
          </p:cNvPr>
          <p:cNvSpPr/>
          <p:nvPr/>
        </p:nvSpPr>
        <p:spPr>
          <a:xfrm>
            <a:off x="6799164" y="3358714"/>
            <a:ext cx="1744472" cy="8572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신용카드 선택 시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결제완료 </a:t>
            </a:r>
            <a:r>
              <a:rPr lang="en-US" altLang="ko-KR" sz="1200">
                <a:solidFill>
                  <a:schemeClr val="bg1"/>
                </a:solidFill>
              </a:rPr>
              <a:t>/ </a:t>
            </a:r>
            <a:r>
              <a:rPr lang="ko-KR" altLang="en-US" sz="1200">
                <a:solidFill>
                  <a:schemeClr val="bg1"/>
                </a:solidFill>
              </a:rPr>
              <a:t>예약완료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상태로 입력된다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710306-F6C6-5D74-82B2-52D300770A70}"/>
              </a:ext>
            </a:extLst>
          </p:cNvPr>
          <p:cNvSpPr/>
          <p:nvPr/>
        </p:nvSpPr>
        <p:spPr>
          <a:xfrm>
            <a:off x="9856222" y="232969"/>
            <a:ext cx="1719961" cy="166554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가이드가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투어종료 버튼을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눌렀을 시</a:t>
            </a:r>
            <a:r>
              <a:rPr lang="en-US" altLang="ko-KR" sz="120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‘</a:t>
            </a:r>
            <a:r>
              <a:rPr lang="ko-KR" altLang="en-US" sz="1200">
                <a:solidFill>
                  <a:schemeClr val="bg1"/>
                </a:solidFill>
              </a:rPr>
              <a:t>후기남기기</a:t>
            </a:r>
            <a:r>
              <a:rPr lang="en-US" altLang="ko-KR" sz="1200">
                <a:solidFill>
                  <a:schemeClr val="bg1"/>
                </a:solidFill>
              </a:rPr>
              <a:t>’</a:t>
            </a:r>
            <a:r>
              <a:rPr lang="ko-KR" altLang="en-US" sz="1200">
                <a:solidFill>
                  <a:schemeClr val="bg1"/>
                </a:solidFill>
              </a:rPr>
              <a:t> 버튼이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활성화 되고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후기를 남기면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‘</a:t>
            </a:r>
            <a:r>
              <a:rPr lang="ko-KR" altLang="en-US" sz="1200">
                <a:solidFill>
                  <a:schemeClr val="bg1"/>
                </a:solidFill>
              </a:rPr>
              <a:t>후기보러가기</a:t>
            </a:r>
            <a:r>
              <a:rPr lang="en-US" altLang="ko-KR" sz="1200">
                <a:solidFill>
                  <a:schemeClr val="bg1"/>
                </a:solidFill>
              </a:rPr>
              <a:t>’</a:t>
            </a: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버튼으로 변경된다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32662B-64DA-77C7-2941-005D586FFCD3}"/>
              </a:ext>
            </a:extLst>
          </p:cNvPr>
          <p:cNvSpPr/>
          <p:nvPr/>
        </p:nvSpPr>
        <p:spPr>
          <a:xfrm>
            <a:off x="9856222" y="3561232"/>
            <a:ext cx="1719961" cy="166554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결제대기 </a:t>
            </a:r>
            <a:r>
              <a:rPr lang="en-US" altLang="ko-KR" sz="1200">
                <a:solidFill>
                  <a:schemeClr val="bg1"/>
                </a:solidFill>
              </a:rPr>
              <a:t>/ </a:t>
            </a:r>
            <a:r>
              <a:rPr lang="ko-KR" altLang="en-US" sz="1200">
                <a:solidFill>
                  <a:schemeClr val="bg1"/>
                </a:solidFill>
              </a:rPr>
              <a:t>예약대기 예약건은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관리자가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‘</a:t>
            </a:r>
            <a:r>
              <a:rPr lang="ko-KR" altLang="en-US" sz="1200">
                <a:solidFill>
                  <a:schemeClr val="bg1"/>
                </a:solidFill>
              </a:rPr>
              <a:t>결제완료</a:t>
            </a:r>
            <a:r>
              <a:rPr lang="en-US" altLang="ko-KR" sz="1200">
                <a:solidFill>
                  <a:schemeClr val="bg1"/>
                </a:solidFill>
              </a:rPr>
              <a:t>’ </a:t>
            </a:r>
            <a:r>
              <a:rPr lang="ko-KR" altLang="en-US" sz="1200">
                <a:solidFill>
                  <a:schemeClr val="bg1"/>
                </a:solidFill>
              </a:rPr>
              <a:t>상태로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변경하면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결제완료 </a:t>
            </a:r>
            <a:r>
              <a:rPr lang="en-US" altLang="ko-KR" sz="1200">
                <a:solidFill>
                  <a:schemeClr val="bg1"/>
                </a:solidFill>
              </a:rPr>
              <a:t>/ </a:t>
            </a:r>
            <a:r>
              <a:rPr lang="ko-KR" altLang="en-US" sz="1200">
                <a:solidFill>
                  <a:schemeClr val="bg1"/>
                </a:solidFill>
              </a:rPr>
              <a:t>예약완료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상태로 변경된다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C1FFBDC-FA54-F512-4091-0B873EE3B0D3}"/>
              </a:ext>
            </a:extLst>
          </p:cNvPr>
          <p:cNvSpPr/>
          <p:nvPr/>
        </p:nvSpPr>
        <p:spPr>
          <a:xfrm>
            <a:off x="5098476" y="3314441"/>
            <a:ext cx="1335313" cy="27117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08E253-1662-9F49-25CD-8F3B15D1E5F8}"/>
              </a:ext>
            </a:extLst>
          </p:cNvPr>
          <p:cNvSpPr/>
          <p:nvPr/>
        </p:nvSpPr>
        <p:spPr>
          <a:xfrm>
            <a:off x="5012801" y="5680107"/>
            <a:ext cx="1526548" cy="27117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3C4F7B-5259-267E-0A0F-99B43088914B}"/>
              </a:ext>
            </a:extLst>
          </p:cNvPr>
          <p:cNvSpPr/>
          <p:nvPr/>
        </p:nvSpPr>
        <p:spPr>
          <a:xfrm>
            <a:off x="8626766" y="2705254"/>
            <a:ext cx="674255" cy="53012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19F3A2-4B7C-793B-12FE-46D64261898C}"/>
              </a:ext>
            </a:extLst>
          </p:cNvPr>
          <p:cNvSpPr/>
          <p:nvPr/>
        </p:nvSpPr>
        <p:spPr>
          <a:xfrm>
            <a:off x="8688495" y="5004854"/>
            <a:ext cx="612524" cy="433393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E412CFD-91A3-153A-A4C2-421C50FCE55C}"/>
              </a:ext>
            </a:extLst>
          </p:cNvPr>
          <p:cNvSpPr/>
          <p:nvPr/>
        </p:nvSpPr>
        <p:spPr>
          <a:xfrm>
            <a:off x="2013141" y="1627333"/>
            <a:ext cx="3307004" cy="34001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FE9BD99F-7AF2-1DDE-8432-608368BE4285}"/>
              </a:ext>
            </a:extLst>
          </p:cNvPr>
          <p:cNvCxnSpPr>
            <a:cxnSpLocks/>
            <a:stCxn id="25" idx="1"/>
            <a:endCxn id="9" idx="3"/>
          </p:cNvCxnSpPr>
          <p:nvPr/>
        </p:nvCxnSpPr>
        <p:spPr>
          <a:xfrm rot="10800000" flipV="1">
            <a:off x="1743581" y="1797338"/>
            <a:ext cx="269560" cy="33424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CC8A88BB-ACCA-63BB-7B36-B681064A2E96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695884" y="2880457"/>
            <a:ext cx="491006" cy="174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D744588-5F82-A99F-F7DC-BF9515F9AFFF}"/>
              </a:ext>
            </a:extLst>
          </p:cNvPr>
          <p:cNvCxnSpPr>
            <a:cxnSpLocks/>
            <a:stCxn id="19" idx="3"/>
            <a:endCxn id="14" idx="1"/>
          </p:cNvCxnSpPr>
          <p:nvPr/>
        </p:nvCxnSpPr>
        <p:spPr>
          <a:xfrm>
            <a:off x="6433789" y="3450030"/>
            <a:ext cx="365375" cy="33730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66ED921B-A2F5-2FA5-6198-E1E0828BA9E7}"/>
              </a:ext>
            </a:extLst>
          </p:cNvPr>
          <p:cNvCxnSpPr>
            <a:cxnSpLocks/>
            <a:stCxn id="21" idx="1"/>
            <a:endCxn id="14" idx="0"/>
          </p:cNvCxnSpPr>
          <p:nvPr/>
        </p:nvCxnSpPr>
        <p:spPr>
          <a:xfrm rot="10800000" flipV="1">
            <a:off x="7671400" y="2970314"/>
            <a:ext cx="955366" cy="388399"/>
          </a:xfrm>
          <a:prstGeom prst="bent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64F08006-D452-62EE-E0AA-FB33FA83A762}"/>
              </a:ext>
            </a:extLst>
          </p:cNvPr>
          <p:cNvCxnSpPr>
            <a:cxnSpLocks/>
            <a:stCxn id="20" idx="3"/>
            <a:endCxn id="13" idx="1"/>
          </p:cNvCxnSpPr>
          <p:nvPr/>
        </p:nvCxnSpPr>
        <p:spPr>
          <a:xfrm>
            <a:off x="6539349" y="5815696"/>
            <a:ext cx="259815" cy="29499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298C7872-CDFC-1B75-B607-582E95084409}"/>
              </a:ext>
            </a:extLst>
          </p:cNvPr>
          <p:cNvCxnSpPr>
            <a:cxnSpLocks/>
            <a:stCxn id="23" idx="1"/>
            <a:endCxn id="13" idx="0"/>
          </p:cNvCxnSpPr>
          <p:nvPr/>
        </p:nvCxnSpPr>
        <p:spPr>
          <a:xfrm rot="10800000" flipV="1">
            <a:off x="7671401" y="5221551"/>
            <a:ext cx="1017095" cy="460516"/>
          </a:xfrm>
          <a:prstGeom prst="bent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41ACC783-47C2-E436-CDE4-57A44BF1895B}"/>
              </a:ext>
            </a:extLst>
          </p:cNvPr>
          <p:cNvCxnSpPr>
            <a:cxnSpLocks/>
            <a:stCxn id="18" idx="1"/>
            <a:endCxn id="23" idx="3"/>
          </p:cNvCxnSpPr>
          <p:nvPr/>
        </p:nvCxnSpPr>
        <p:spPr>
          <a:xfrm rot="10800000" flipV="1">
            <a:off x="9301020" y="4394003"/>
            <a:ext cx="555203" cy="82754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50B1D432-ECB0-A560-8F6B-D6D89E2F23B3}"/>
              </a:ext>
            </a:extLst>
          </p:cNvPr>
          <p:cNvCxnSpPr>
            <a:cxnSpLocks/>
            <a:stCxn id="18" idx="2"/>
            <a:endCxn id="5" idx="0"/>
          </p:cNvCxnSpPr>
          <p:nvPr/>
        </p:nvCxnSpPr>
        <p:spPr>
          <a:xfrm rot="5400000">
            <a:off x="10507248" y="5435152"/>
            <a:ext cx="417335" cy="57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BE4F4FF3-EA7F-CB31-FE06-0815FFD092C2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>
          <a:xfrm rot="10800000" flipV="1">
            <a:off x="9301022" y="1065739"/>
            <a:ext cx="555201" cy="190457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B557B43-170E-EF2F-CCAE-B3D4D413B31C}"/>
              </a:ext>
            </a:extLst>
          </p:cNvPr>
          <p:cNvCxnSpPr>
            <a:cxnSpLocks/>
            <a:stCxn id="17" idx="2"/>
          </p:cNvCxnSpPr>
          <p:nvPr/>
        </p:nvCxnSpPr>
        <p:spPr>
          <a:xfrm rot="16200000" flipH="1">
            <a:off x="10386210" y="2228503"/>
            <a:ext cx="660274" cy="28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B34487CB-5356-B065-849A-10CE6FACBDD9}"/>
              </a:ext>
            </a:extLst>
          </p:cNvPr>
          <p:cNvCxnSpPr>
            <a:cxnSpLocks/>
            <a:stCxn id="17" idx="3"/>
            <a:endCxn id="5" idx="3"/>
          </p:cNvCxnSpPr>
          <p:nvPr/>
        </p:nvCxnSpPr>
        <p:spPr>
          <a:xfrm flipH="1">
            <a:off x="11277315" y="1065740"/>
            <a:ext cx="298868" cy="4955818"/>
          </a:xfrm>
          <a:prstGeom prst="bentConnector3">
            <a:avLst>
              <a:gd name="adj1" fmla="val -76489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그림 81">
            <a:extLst>
              <a:ext uri="{FF2B5EF4-FFF2-40B4-BE49-F238E27FC236}">
                <a16:creationId xmlns:a16="http://schemas.microsoft.com/office/drawing/2014/main" id="{1BADC1DC-D837-4725-5090-D3F8E1ED23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895" y="6021557"/>
            <a:ext cx="752475" cy="533400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id="{FDE6CB2D-050B-8271-BDCB-42D302BF9D2B}"/>
              </a:ext>
            </a:extLst>
          </p:cNvPr>
          <p:cNvSpPr/>
          <p:nvPr/>
        </p:nvSpPr>
        <p:spPr>
          <a:xfrm>
            <a:off x="1438562" y="6018507"/>
            <a:ext cx="1744472" cy="53340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예약취소 시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바뀌는 예약 상태</a:t>
            </a:r>
            <a:endParaRPr lang="en-US" altLang="ko-KR" sz="1200">
              <a:solidFill>
                <a:schemeClr val="bg1"/>
              </a:solidFill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C40CDDF0-DA3D-EE8B-7961-41E2E714CD65}"/>
              </a:ext>
            </a:extLst>
          </p:cNvPr>
          <p:cNvCxnSpPr>
            <a:cxnSpLocks/>
            <a:stCxn id="82" idx="3"/>
            <a:endCxn id="83" idx="1"/>
          </p:cNvCxnSpPr>
          <p:nvPr/>
        </p:nvCxnSpPr>
        <p:spPr>
          <a:xfrm flipV="1">
            <a:off x="1095370" y="6285208"/>
            <a:ext cx="343192" cy="304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05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1481" y="2368"/>
            <a:ext cx="8034695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시연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예약 상세보기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회원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) 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-11646" y="836442"/>
            <a:ext cx="7071008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BE68D86-4395-9ED7-5B1F-4C9EE0172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596" y="1621286"/>
            <a:ext cx="7508586" cy="421805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89F8E4-805F-EEA1-285A-3A0826049B12}"/>
              </a:ext>
            </a:extLst>
          </p:cNvPr>
          <p:cNvSpPr/>
          <p:nvPr/>
        </p:nvSpPr>
        <p:spPr>
          <a:xfrm>
            <a:off x="3240759" y="1039168"/>
            <a:ext cx="5710481" cy="3793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회원은 본인의 예약 리스트중 상세보기를 선택한 예약의 상세 내역을 볼 수 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0A6354-1672-AA17-BAA5-55F081718BC0}"/>
              </a:ext>
            </a:extLst>
          </p:cNvPr>
          <p:cNvSpPr/>
          <p:nvPr/>
        </p:nvSpPr>
        <p:spPr>
          <a:xfrm>
            <a:off x="2189596" y="4965537"/>
            <a:ext cx="2400877" cy="85329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52E0CE-146F-DEE6-8AE3-E81611D2BEED}"/>
              </a:ext>
            </a:extLst>
          </p:cNvPr>
          <p:cNvSpPr/>
          <p:nvPr/>
        </p:nvSpPr>
        <p:spPr>
          <a:xfrm>
            <a:off x="231481" y="3844290"/>
            <a:ext cx="1609537" cy="224247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상세보기에서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예약취소가 가능하다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예약대기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예약완료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상태에서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‘</a:t>
            </a:r>
            <a:r>
              <a:rPr lang="ko-KR" altLang="en-US" sz="1200">
                <a:solidFill>
                  <a:schemeClr val="bg1"/>
                </a:solidFill>
              </a:rPr>
              <a:t>예약취소</a:t>
            </a:r>
            <a:r>
              <a:rPr lang="en-US" altLang="ko-KR" sz="1200">
                <a:solidFill>
                  <a:schemeClr val="bg1"/>
                </a:solidFill>
              </a:rPr>
              <a:t>’ </a:t>
            </a:r>
            <a:r>
              <a:rPr lang="ko-KR" altLang="en-US" sz="1200">
                <a:solidFill>
                  <a:schemeClr val="bg1"/>
                </a:solidFill>
              </a:rPr>
              <a:t>버튼이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활성화 된다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이미 취소된 투어는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버튼이 사라지고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안내 문구가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대신 나온다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6FFB4D-75F6-37E3-E35E-544D12961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304" y="5645320"/>
            <a:ext cx="3600450" cy="752475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5BDD11F-B001-8B30-B9F2-1446D946575D}"/>
              </a:ext>
            </a:extLst>
          </p:cNvPr>
          <p:cNvSpPr/>
          <p:nvPr/>
        </p:nvSpPr>
        <p:spPr>
          <a:xfrm>
            <a:off x="10046760" y="4442691"/>
            <a:ext cx="1785604" cy="127532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가이드가</a:t>
            </a:r>
            <a:r>
              <a:rPr lang="en-US" altLang="ko-KR" sz="1200">
                <a:solidFill>
                  <a:schemeClr val="bg1"/>
                </a:solidFill>
              </a:rPr>
              <a:t> ‘</a:t>
            </a:r>
            <a:r>
              <a:rPr lang="ko-KR" altLang="en-US" sz="1200">
                <a:solidFill>
                  <a:schemeClr val="bg1"/>
                </a:solidFill>
              </a:rPr>
              <a:t>투어종료</a:t>
            </a:r>
            <a:r>
              <a:rPr lang="en-US" altLang="ko-KR" sz="1200">
                <a:solidFill>
                  <a:schemeClr val="bg1"/>
                </a:solidFill>
              </a:rPr>
              <a:t>’</a:t>
            </a: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버튼을 누른 상태에는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예약취소가 불가하며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취소 불가</a:t>
            </a:r>
            <a:r>
              <a:rPr lang="en-US" altLang="ko-KR" sz="1200">
                <a:solidFill>
                  <a:schemeClr val="bg1"/>
                </a:solidFill>
              </a:rPr>
              <a:t> </a:t>
            </a:r>
            <a:r>
              <a:rPr lang="ko-KR" altLang="en-US" sz="1200">
                <a:solidFill>
                  <a:schemeClr val="bg1"/>
                </a:solidFill>
              </a:rPr>
              <a:t>안내 문구가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나온다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E8821AEF-8C0A-AAE4-500F-29CDDDA73C89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1841018" y="4965527"/>
            <a:ext cx="348578" cy="42665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AC08E5A-9C57-577E-93D0-1281FF354787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9401754" y="5080352"/>
            <a:ext cx="645006" cy="94120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69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1481" y="2368"/>
            <a:ext cx="8034695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시연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예약 리스트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관리자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) 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-11646" y="836442"/>
            <a:ext cx="7071008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5B3E6A9-8DD9-7BEA-9CE5-572778E44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858673"/>
            <a:ext cx="9944100" cy="27527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CF90899-55CD-C9AF-BD4F-AA5D45AFB9E3}"/>
              </a:ext>
            </a:extLst>
          </p:cNvPr>
          <p:cNvSpPr/>
          <p:nvPr/>
        </p:nvSpPr>
        <p:spPr>
          <a:xfrm>
            <a:off x="3240759" y="1157861"/>
            <a:ext cx="5710481" cy="3793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관리자는 모든 회원의 예약 내역을 볼 수 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9D84AA-AAF5-80C7-1539-B080B8DA02F9}"/>
              </a:ext>
            </a:extLst>
          </p:cNvPr>
          <p:cNvSpPr/>
          <p:nvPr/>
        </p:nvSpPr>
        <p:spPr>
          <a:xfrm>
            <a:off x="3240758" y="5089257"/>
            <a:ext cx="5710481" cy="11914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관리자는 </a:t>
            </a:r>
            <a:r>
              <a:rPr lang="en-US" altLang="ko-KR" sz="1200">
                <a:solidFill>
                  <a:schemeClr val="bg1"/>
                </a:solidFill>
              </a:rPr>
              <a:t>‘</a:t>
            </a:r>
            <a:r>
              <a:rPr lang="ko-KR" altLang="en-US" sz="1200">
                <a:solidFill>
                  <a:schemeClr val="bg1"/>
                </a:solidFill>
              </a:rPr>
              <a:t>예약대기</a:t>
            </a:r>
            <a:r>
              <a:rPr lang="en-US" altLang="ko-KR" sz="1200">
                <a:solidFill>
                  <a:schemeClr val="bg1"/>
                </a:solidFill>
              </a:rPr>
              <a:t>’</a:t>
            </a:r>
            <a:r>
              <a:rPr lang="ko-KR" altLang="en-US" sz="1200">
                <a:solidFill>
                  <a:schemeClr val="bg1"/>
                </a:solidFill>
              </a:rPr>
              <a:t>의 상태의 회원을 </a:t>
            </a:r>
            <a:r>
              <a:rPr lang="en-US" altLang="ko-KR" sz="1200">
                <a:solidFill>
                  <a:schemeClr val="bg1"/>
                </a:solidFill>
              </a:rPr>
              <a:t>‘</a:t>
            </a:r>
            <a:r>
              <a:rPr lang="ko-KR" altLang="en-US" sz="1200">
                <a:solidFill>
                  <a:schemeClr val="bg1"/>
                </a:solidFill>
              </a:rPr>
              <a:t>예약완료</a:t>
            </a:r>
            <a:r>
              <a:rPr lang="en-US" altLang="ko-KR" sz="1200">
                <a:solidFill>
                  <a:schemeClr val="bg1"/>
                </a:solidFill>
              </a:rPr>
              <a:t>’ </a:t>
            </a:r>
            <a:r>
              <a:rPr lang="ko-KR" altLang="en-US" sz="1200">
                <a:solidFill>
                  <a:schemeClr val="bg1"/>
                </a:solidFill>
              </a:rPr>
              <a:t>변경 해야 하기 때문에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쉽게 검색 할 수 있는 버튼을 만들었다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또한 관리자도 상세보기를 눌러 해당 예약의 상세 내역을 볼 수 있고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상세 내역에서 예약 취소를 할 수 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85CAB6-8FC2-74A2-2B81-A3EFFBBC027C}"/>
              </a:ext>
            </a:extLst>
          </p:cNvPr>
          <p:cNvSpPr/>
          <p:nvPr/>
        </p:nvSpPr>
        <p:spPr>
          <a:xfrm>
            <a:off x="9283124" y="2203864"/>
            <a:ext cx="1708150" cy="724063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302F551F-053E-89D5-701C-279D35BAB0F9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rot="10800000" flipV="1">
            <a:off x="8951240" y="2565896"/>
            <a:ext cx="331885" cy="311909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27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1481" y="2368"/>
            <a:ext cx="8034695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시연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예약 상세보기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관리자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) 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-11646" y="836442"/>
            <a:ext cx="7071008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A9014DB-D9C1-252E-56AC-0AB7212BB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82" y="1747404"/>
            <a:ext cx="7883381" cy="446084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6E49945-DB19-9B18-4FE0-A6332D6D2429}"/>
              </a:ext>
            </a:extLst>
          </p:cNvPr>
          <p:cNvSpPr/>
          <p:nvPr/>
        </p:nvSpPr>
        <p:spPr>
          <a:xfrm>
            <a:off x="1491069" y="1166882"/>
            <a:ext cx="6402005" cy="3793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관리자는 해당 회원의의 예약 리스트중 상세보기를 선택한 예약의 상세 내역을 볼 수 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CE3930-2977-12CF-BEE3-0C6C99C11795}"/>
              </a:ext>
            </a:extLst>
          </p:cNvPr>
          <p:cNvSpPr/>
          <p:nvPr/>
        </p:nvSpPr>
        <p:spPr>
          <a:xfrm>
            <a:off x="7325015" y="1776843"/>
            <a:ext cx="701385" cy="43302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29AAE1-D34C-A6CA-81F6-7B9E18A8A126}"/>
              </a:ext>
            </a:extLst>
          </p:cNvPr>
          <p:cNvSpPr/>
          <p:nvPr/>
        </p:nvSpPr>
        <p:spPr>
          <a:xfrm>
            <a:off x="8995013" y="1995799"/>
            <a:ext cx="2652041" cy="79259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관리자는 회원과 달리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예약정보를 수정할 수 있는 버튼이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활성화 되어 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DB0355F1-DABD-DAA8-8364-1E090249F44E}"/>
              </a:ext>
            </a:extLst>
          </p:cNvPr>
          <p:cNvCxnSpPr>
            <a:cxnSpLocks/>
            <a:stCxn id="6" idx="1"/>
            <a:endCxn id="5" idx="2"/>
          </p:cNvCxnSpPr>
          <p:nvPr/>
        </p:nvCxnSpPr>
        <p:spPr>
          <a:xfrm rot="10800000">
            <a:off x="7675709" y="2209869"/>
            <a:ext cx="1319305" cy="182229"/>
          </a:xfrm>
          <a:prstGeom prst="bent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E0AACD-8040-CF2C-3C94-1E3512252A10}"/>
              </a:ext>
            </a:extLst>
          </p:cNvPr>
          <p:cNvSpPr/>
          <p:nvPr/>
        </p:nvSpPr>
        <p:spPr>
          <a:xfrm>
            <a:off x="1954070" y="5823372"/>
            <a:ext cx="558221" cy="36654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71978E-6664-053C-6FCF-97098AFC9D8B}"/>
              </a:ext>
            </a:extLst>
          </p:cNvPr>
          <p:cNvSpPr/>
          <p:nvPr/>
        </p:nvSpPr>
        <p:spPr>
          <a:xfrm>
            <a:off x="8995013" y="5082402"/>
            <a:ext cx="2652041" cy="112584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관리자 또한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해당 예약 내역을</a:t>
            </a:r>
            <a:r>
              <a:rPr lang="en-US" altLang="ko-KR" sz="1200">
                <a:solidFill>
                  <a:schemeClr val="bg1"/>
                </a:solidFill>
              </a:rPr>
              <a:t> </a:t>
            </a:r>
            <a:r>
              <a:rPr lang="ko-KR" altLang="en-US" sz="1200">
                <a:solidFill>
                  <a:schemeClr val="bg1"/>
                </a:solidFill>
              </a:rPr>
              <a:t>취소 할 수 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예약취소를 누르면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실수 방지를 위한 알림창이 나온다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093C5B69-AB01-1CB2-3079-3BFA1446F014}"/>
              </a:ext>
            </a:extLst>
          </p:cNvPr>
          <p:cNvCxnSpPr>
            <a:cxnSpLocks/>
            <a:stCxn id="18" idx="1"/>
            <a:endCxn id="10" idx="3"/>
          </p:cNvCxnSpPr>
          <p:nvPr/>
        </p:nvCxnSpPr>
        <p:spPr>
          <a:xfrm rot="10800000">
            <a:off x="2512291" y="6006646"/>
            <a:ext cx="1816976" cy="18204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4E69374C-5C50-CD77-D44C-ADBD2E069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267" y="5761221"/>
            <a:ext cx="3198659" cy="854941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4E5B5D16-625C-DF1B-E900-10C5AD9CDCB1}"/>
              </a:ext>
            </a:extLst>
          </p:cNvPr>
          <p:cNvCxnSpPr>
            <a:cxnSpLocks/>
            <a:stCxn id="11" idx="1"/>
            <a:endCxn id="18" idx="3"/>
          </p:cNvCxnSpPr>
          <p:nvPr/>
        </p:nvCxnSpPr>
        <p:spPr>
          <a:xfrm rot="10800000" flipV="1">
            <a:off x="7527927" y="5645322"/>
            <a:ext cx="1467087" cy="54336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91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1481" y="2368"/>
            <a:ext cx="8034695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시연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예약 수정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관리자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) 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-11646" y="836442"/>
            <a:ext cx="7071008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E9F9F2A-5E62-EB07-1481-3FEABFC50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882" y="1988359"/>
            <a:ext cx="9960236" cy="301754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8670043-90EE-CA6A-4D18-75309B5BED18}"/>
              </a:ext>
            </a:extLst>
          </p:cNvPr>
          <p:cNvSpPr/>
          <p:nvPr/>
        </p:nvSpPr>
        <p:spPr>
          <a:xfrm>
            <a:off x="2894997" y="1279443"/>
            <a:ext cx="6402005" cy="3793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관리자는 해당하는 회원의 예약자 정보와 결제 정보를 수정할 수 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0AECE3-61EF-645A-D03F-E0545ABB092B}"/>
              </a:ext>
            </a:extLst>
          </p:cNvPr>
          <p:cNvSpPr/>
          <p:nvPr/>
        </p:nvSpPr>
        <p:spPr>
          <a:xfrm>
            <a:off x="7993770" y="5373803"/>
            <a:ext cx="3861403" cy="78137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결제대기 </a:t>
            </a:r>
            <a:r>
              <a:rPr lang="en-US" altLang="ko-KR" sz="1200">
                <a:solidFill>
                  <a:schemeClr val="bg1"/>
                </a:solidFill>
              </a:rPr>
              <a:t>/ </a:t>
            </a:r>
            <a:r>
              <a:rPr lang="ko-KR" altLang="en-US" sz="1200">
                <a:solidFill>
                  <a:schemeClr val="bg1"/>
                </a:solidFill>
              </a:rPr>
              <a:t>예약대기 상태였던 예약 내역을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‘</a:t>
            </a:r>
            <a:r>
              <a:rPr lang="ko-KR" altLang="en-US" sz="1200">
                <a:solidFill>
                  <a:schemeClr val="bg1"/>
                </a:solidFill>
              </a:rPr>
              <a:t>결제완료</a:t>
            </a:r>
            <a:r>
              <a:rPr lang="en-US" altLang="ko-KR" sz="1200">
                <a:solidFill>
                  <a:schemeClr val="bg1"/>
                </a:solidFill>
              </a:rPr>
              <a:t>’</a:t>
            </a:r>
            <a:r>
              <a:rPr lang="ko-KR" altLang="en-US" sz="1200">
                <a:solidFill>
                  <a:schemeClr val="bg1"/>
                </a:solidFill>
              </a:rPr>
              <a:t>로 변경하면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예약대기 </a:t>
            </a:r>
            <a:r>
              <a:rPr lang="en-US" altLang="ko-KR" sz="1200">
                <a:solidFill>
                  <a:schemeClr val="bg1"/>
                </a:solidFill>
              </a:rPr>
              <a:t>-&gt; </a:t>
            </a:r>
            <a:r>
              <a:rPr lang="ko-KR" altLang="en-US" sz="1200">
                <a:solidFill>
                  <a:schemeClr val="bg1"/>
                </a:solidFill>
              </a:rPr>
              <a:t>예약완료 상태로 동시에 변경된다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0885A4-E979-EEEB-8021-81AA42E8E4C4}"/>
              </a:ext>
            </a:extLst>
          </p:cNvPr>
          <p:cNvSpPr/>
          <p:nvPr/>
        </p:nvSpPr>
        <p:spPr>
          <a:xfrm>
            <a:off x="6160655" y="3732698"/>
            <a:ext cx="4784435" cy="87850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2706E37-DCDE-5510-036D-DE5C0CCB5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81" y="5135158"/>
            <a:ext cx="4210050" cy="1200150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7A1441-A92C-9857-0427-116BC444C32A}"/>
              </a:ext>
            </a:extLst>
          </p:cNvPr>
          <p:cNvSpPr/>
          <p:nvPr/>
        </p:nvSpPr>
        <p:spPr>
          <a:xfrm>
            <a:off x="5298216" y="4565591"/>
            <a:ext cx="797780" cy="375138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B1B30B-1882-CD89-3D88-6534092C199D}"/>
              </a:ext>
            </a:extLst>
          </p:cNvPr>
          <p:cNvSpPr/>
          <p:nvPr/>
        </p:nvSpPr>
        <p:spPr>
          <a:xfrm>
            <a:off x="5011875" y="5574169"/>
            <a:ext cx="1690557" cy="78137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변경하기를 눌렀을 때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나오는 알림창</a:t>
            </a:r>
            <a:endParaRPr lang="en-US" altLang="ko-KR" sz="1200">
              <a:solidFill>
                <a:schemeClr val="bg1"/>
              </a:solidFill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0D4F32B-70AE-3254-0C4B-56F13E67D9C3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rot="16200000" flipV="1">
            <a:off x="8857374" y="4306704"/>
            <a:ext cx="762598" cy="137159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CA18437-6503-BBDE-982E-0C8151AB203D}"/>
              </a:ext>
            </a:extLst>
          </p:cNvPr>
          <p:cNvCxnSpPr>
            <a:cxnSpLocks/>
            <a:stCxn id="13" idx="0"/>
            <a:endCxn id="14" idx="1"/>
          </p:cNvCxnSpPr>
          <p:nvPr/>
        </p:nvCxnSpPr>
        <p:spPr>
          <a:xfrm rot="5400000" flipH="1" flipV="1">
            <a:off x="3626362" y="3463304"/>
            <a:ext cx="381998" cy="2961710"/>
          </a:xfrm>
          <a:prstGeom prst="bent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A4D4B52E-5E02-FB67-7626-7844CD6DAC6B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4441531" y="5735233"/>
            <a:ext cx="570344" cy="22962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13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1481" y="2368"/>
            <a:ext cx="8034695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시연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예약 리스트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가이드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) 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-11646" y="836442"/>
            <a:ext cx="7071008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7F074CF-5D50-D945-F13D-5D2232E4F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087" y="1828799"/>
            <a:ext cx="8267870" cy="477519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73A4893-BB76-7444-3387-4D32330758BC}"/>
              </a:ext>
            </a:extLst>
          </p:cNvPr>
          <p:cNvSpPr/>
          <p:nvPr/>
        </p:nvSpPr>
        <p:spPr>
          <a:xfrm>
            <a:off x="1894086" y="1125098"/>
            <a:ext cx="6402005" cy="3793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가이드는 본인 투어의 해당 일자에 예약한 회원의 예약 내역을 볼 수 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260DEA-A32F-0C9E-AE38-02E3D693022B}"/>
              </a:ext>
            </a:extLst>
          </p:cNvPr>
          <p:cNvSpPr/>
          <p:nvPr/>
        </p:nvSpPr>
        <p:spPr>
          <a:xfrm>
            <a:off x="125509" y="2133601"/>
            <a:ext cx="1602324" cy="186644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마감된 투어는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색상을 다르게 했고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현재 예약 인원과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마감 인원도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볼 수 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 정보가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없는 일자도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확인이 가능하다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2F0AAD-B7FC-84D8-D6A2-799A778B3594}"/>
              </a:ext>
            </a:extLst>
          </p:cNvPr>
          <p:cNvSpPr/>
          <p:nvPr/>
        </p:nvSpPr>
        <p:spPr>
          <a:xfrm>
            <a:off x="1894088" y="2781352"/>
            <a:ext cx="1726568" cy="3730284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CFCCAAE-9977-D677-2826-3CD3B2DC3BD6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1087155" y="3839560"/>
            <a:ext cx="646449" cy="967417"/>
          </a:xfrm>
          <a:prstGeom prst="bent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02B35D-BF7F-B22B-3633-312FC7FF7478}"/>
              </a:ext>
            </a:extLst>
          </p:cNvPr>
          <p:cNvSpPr/>
          <p:nvPr/>
        </p:nvSpPr>
        <p:spPr>
          <a:xfrm>
            <a:off x="10328211" y="1889318"/>
            <a:ext cx="1602324" cy="42457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‘</a:t>
            </a:r>
            <a:r>
              <a:rPr lang="ko-KR" altLang="en-US" sz="1200">
                <a:solidFill>
                  <a:schemeClr val="bg1"/>
                </a:solidFill>
              </a:rPr>
              <a:t>예약완료</a:t>
            </a:r>
            <a:r>
              <a:rPr lang="en-US" altLang="ko-KR" sz="1200">
                <a:solidFill>
                  <a:schemeClr val="bg1"/>
                </a:solidFill>
              </a:rPr>
              <a:t>’ </a:t>
            </a:r>
            <a:r>
              <a:rPr lang="ko-KR" altLang="en-US" sz="1200">
                <a:solidFill>
                  <a:schemeClr val="bg1"/>
                </a:solidFill>
              </a:rPr>
              <a:t>상태의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투어는 </a:t>
            </a:r>
            <a:r>
              <a:rPr lang="en-US" altLang="ko-KR" sz="1200">
                <a:solidFill>
                  <a:schemeClr val="bg1"/>
                </a:solidFill>
              </a:rPr>
              <a:t>‘</a:t>
            </a:r>
            <a:r>
              <a:rPr lang="ko-KR" altLang="en-US" sz="1200">
                <a:solidFill>
                  <a:schemeClr val="bg1"/>
                </a:solidFill>
              </a:rPr>
              <a:t>투어종료</a:t>
            </a:r>
            <a:r>
              <a:rPr lang="en-US" altLang="ko-KR" sz="1200">
                <a:solidFill>
                  <a:schemeClr val="bg1"/>
                </a:solidFill>
              </a:rPr>
              <a:t>’</a:t>
            </a: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버튼이 활성화 된다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‘</a:t>
            </a:r>
            <a:r>
              <a:rPr lang="ko-KR" altLang="en-US" sz="1200">
                <a:solidFill>
                  <a:schemeClr val="bg1"/>
                </a:solidFill>
              </a:rPr>
              <a:t>투어종료</a:t>
            </a:r>
            <a:r>
              <a:rPr lang="en-US" altLang="ko-KR" sz="1200">
                <a:solidFill>
                  <a:schemeClr val="bg1"/>
                </a:solidFill>
              </a:rPr>
              <a:t>’ </a:t>
            </a:r>
            <a:r>
              <a:rPr lang="ko-KR" altLang="en-US" sz="1200">
                <a:solidFill>
                  <a:schemeClr val="bg1"/>
                </a:solidFill>
              </a:rPr>
              <a:t>버튼을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누르면 버튼이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사라지고 </a:t>
            </a:r>
            <a:r>
              <a:rPr lang="en-US" altLang="ko-KR" sz="1200">
                <a:solidFill>
                  <a:schemeClr val="bg1"/>
                </a:solidFill>
              </a:rPr>
              <a:t>‘</a:t>
            </a:r>
            <a:r>
              <a:rPr lang="ko-KR" altLang="en-US" sz="1200">
                <a:solidFill>
                  <a:schemeClr val="bg1"/>
                </a:solidFill>
              </a:rPr>
              <a:t>투어종료</a:t>
            </a:r>
            <a:r>
              <a:rPr lang="en-US" altLang="ko-KR" sz="1200">
                <a:solidFill>
                  <a:schemeClr val="bg1"/>
                </a:solidFill>
              </a:rPr>
              <a:t>‘</a:t>
            </a: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텍스트로</a:t>
            </a:r>
            <a:r>
              <a:rPr lang="en-US" altLang="ko-KR" sz="1200">
                <a:solidFill>
                  <a:schemeClr val="bg1"/>
                </a:solidFill>
              </a:rPr>
              <a:t> </a:t>
            </a:r>
            <a:r>
              <a:rPr lang="ko-KR" altLang="en-US" sz="1200">
                <a:solidFill>
                  <a:schemeClr val="bg1"/>
                </a:solidFill>
              </a:rPr>
              <a:t>대체된다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예약이 취소된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예약내역은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‘</a:t>
            </a:r>
            <a:r>
              <a:rPr lang="ko-KR" altLang="en-US" sz="1200">
                <a:solidFill>
                  <a:schemeClr val="bg1"/>
                </a:solidFill>
              </a:rPr>
              <a:t>투어취소</a:t>
            </a:r>
            <a:r>
              <a:rPr lang="en-US" altLang="ko-KR" sz="1200">
                <a:solidFill>
                  <a:schemeClr val="bg1"/>
                </a:solidFill>
              </a:rPr>
              <a:t>’</a:t>
            </a:r>
            <a:r>
              <a:rPr lang="ko-KR" altLang="en-US" sz="1200">
                <a:solidFill>
                  <a:schemeClr val="bg1"/>
                </a:solidFill>
              </a:rPr>
              <a:t>라고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나온다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‘</a:t>
            </a:r>
            <a:r>
              <a:rPr lang="ko-KR" altLang="en-US" sz="1200">
                <a:solidFill>
                  <a:schemeClr val="bg1"/>
                </a:solidFill>
              </a:rPr>
              <a:t>예약대기</a:t>
            </a:r>
            <a:r>
              <a:rPr lang="en-US" altLang="ko-KR" sz="1200">
                <a:solidFill>
                  <a:schemeClr val="bg1"/>
                </a:solidFill>
              </a:rPr>
              <a:t>’</a:t>
            </a: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상태의 투어는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‘</a:t>
            </a:r>
            <a:r>
              <a:rPr lang="ko-KR" altLang="en-US" sz="1200">
                <a:solidFill>
                  <a:schemeClr val="bg1"/>
                </a:solidFill>
              </a:rPr>
              <a:t>투어종료</a:t>
            </a:r>
            <a:r>
              <a:rPr lang="en-US" altLang="ko-KR" sz="1200">
                <a:solidFill>
                  <a:schemeClr val="bg1"/>
                </a:solidFill>
              </a:rPr>
              <a:t>’ </a:t>
            </a:r>
            <a:r>
              <a:rPr lang="ko-KR" altLang="en-US" sz="1200">
                <a:solidFill>
                  <a:schemeClr val="bg1"/>
                </a:solidFill>
              </a:rPr>
              <a:t>버튼이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활성화 되지 않고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예약대기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텍스트로 나온다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A25C7A-AA0A-7F87-F0D8-564246EFD63E}"/>
              </a:ext>
            </a:extLst>
          </p:cNvPr>
          <p:cNvSpPr/>
          <p:nvPr/>
        </p:nvSpPr>
        <p:spPr>
          <a:xfrm>
            <a:off x="8458665" y="2918198"/>
            <a:ext cx="980899" cy="319627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4AB6F898-A2A1-39BD-2427-ED86A0386553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 flipV="1">
            <a:off x="9439564" y="4012215"/>
            <a:ext cx="888647" cy="5041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1666A2F-5F74-A197-39B8-1D3DE809588D}"/>
              </a:ext>
            </a:extLst>
          </p:cNvPr>
          <p:cNvSpPr/>
          <p:nvPr/>
        </p:nvSpPr>
        <p:spPr>
          <a:xfrm>
            <a:off x="125508" y="5144655"/>
            <a:ext cx="1602324" cy="13669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예약을 하고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 취소를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할 때 마다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 인원이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해당 인원만큼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증가하고 감소한다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39D7A625-0335-7689-2B69-A74A09A9696D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1161297" y="4411866"/>
            <a:ext cx="498162" cy="967416"/>
          </a:xfrm>
          <a:prstGeom prst="bent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7CA49283-3FBC-03B5-10E5-903F8D491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510" y="940602"/>
            <a:ext cx="2801629" cy="741984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944A0E-F5EE-E2E3-843A-9A7DA91AE708}"/>
              </a:ext>
            </a:extLst>
          </p:cNvPr>
          <p:cNvSpPr/>
          <p:nvPr/>
        </p:nvSpPr>
        <p:spPr>
          <a:xfrm>
            <a:off x="8581780" y="395755"/>
            <a:ext cx="2941090" cy="3793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투어종료 버튼 눌렀을 때 나오는 알림창</a:t>
            </a:r>
            <a:endParaRPr lang="en-US" altLang="ko-KR" sz="1200">
              <a:solidFill>
                <a:schemeClr val="bg1"/>
              </a:solidFill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DE7DB270-FF62-7DE6-3F07-3D4D2BAB9E8F}"/>
              </a:ext>
            </a:extLst>
          </p:cNvPr>
          <p:cNvCxnSpPr>
            <a:cxnSpLocks/>
            <a:stCxn id="11" idx="0"/>
            <a:endCxn id="23" idx="2"/>
          </p:cNvCxnSpPr>
          <p:nvPr/>
        </p:nvCxnSpPr>
        <p:spPr>
          <a:xfrm rot="5400000" flipH="1" flipV="1">
            <a:off x="8882914" y="1748787"/>
            <a:ext cx="1235612" cy="110321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DC0694D-9A80-8798-0BE5-592262F73BA5}"/>
              </a:ext>
            </a:extLst>
          </p:cNvPr>
          <p:cNvCxnSpPr>
            <a:cxnSpLocks/>
            <a:stCxn id="23" idx="0"/>
            <a:endCxn id="24" idx="2"/>
          </p:cNvCxnSpPr>
          <p:nvPr/>
        </p:nvCxnSpPr>
        <p:spPr>
          <a:xfrm flipV="1">
            <a:off x="10052325" y="775148"/>
            <a:ext cx="0" cy="16545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88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1481" y="2368"/>
            <a:ext cx="8034695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시연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장바구니 담기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-11646" y="836442"/>
            <a:ext cx="7071008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27112E9-5BE5-EEBF-FFA1-4789BBB03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595" y="1139430"/>
            <a:ext cx="4200525" cy="3467100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E91BC3-6D26-23C6-C2B5-BFFF9CF47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248" y="1139430"/>
            <a:ext cx="4162399" cy="3467100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7DF214A-F006-DE8C-1FC6-87B0CDDFE45A}"/>
              </a:ext>
            </a:extLst>
          </p:cNvPr>
          <p:cNvSpPr/>
          <p:nvPr/>
        </p:nvSpPr>
        <p:spPr>
          <a:xfrm>
            <a:off x="1423595" y="4945170"/>
            <a:ext cx="4200525" cy="159417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예약하기와 마찬가지로</a:t>
            </a:r>
            <a:endParaRPr lang="en-US" altLang="ko-KR" sz="1200">
              <a:solidFill>
                <a:schemeClr val="bg1"/>
              </a:solidFill>
            </a:endParaRPr>
          </a:p>
          <a:p>
            <a:pPr marL="228600" indent="-228600" algn="ctr">
              <a:buAutoNum type="arabicPeriod"/>
            </a:pPr>
            <a:r>
              <a:rPr lang="ko-KR" altLang="en-US" sz="1200">
                <a:solidFill>
                  <a:schemeClr val="bg1"/>
                </a:solidFill>
              </a:rPr>
              <a:t>마감인원을 넘어서 예약 할수 없다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r>
              <a:rPr lang="en-US" altLang="ko-KR" sz="1200">
                <a:solidFill>
                  <a:schemeClr val="bg1"/>
                </a:solidFill>
              </a:rPr>
              <a:t>0</a:t>
            </a:r>
            <a:r>
              <a:rPr lang="ko-KR" altLang="en-US" sz="1200">
                <a:solidFill>
                  <a:schemeClr val="bg1"/>
                </a:solidFill>
              </a:rPr>
              <a:t>명 이하 선택 시</a:t>
            </a:r>
            <a:r>
              <a:rPr lang="en-US" altLang="ko-KR" sz="1200">
                <a:solidFill>
                  <a:schemeClr val="bg1"/>
                </a:solidFill>
              </a:rPr>
              <a:t>, 0</a:t>
            </a:r>
            <a:r>
              <a:rPr lang="ko-KR" altLang="en-US" sz="1200">
                <a:solidFill>
                  <a:schemeClr val="bg1"/>
                </a:solidFill>
              </a:rPr>
              <a:t>명 이하 선택 불가 안내창이 나온다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r>
              <a:rPr lang="en-US" altLang="ko-KR" sz="1200">
                <a:solidFill>
                  <a:schemeClr val="bg1"/>
                </a:solidFill>
              </a:rPr>
              <a:t>0</a:t>
            </a:r>
            <a:r>
              <a:rPr lang="ko-KR" altLang="en-US" sz="1200">
                <a:solidFill>
                  <a:schemeClr val="bg1"/>
                </a:solidFill>
              </a:rPr>
              <a:t>명 선택 후 장바구니에 담을 수 없다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장바구니 담기를 누르면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장바구니로 이동할건지 확인 안내창을 띄운다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9C3FF1-72D0-5A03-C96E-E0CC5163B2F9}"/>
              </a:ext>
            </a:extLst>
          </p:cNvPr>
          <p:cNvSpPr/>
          <p:nvPr/>
        </p:nvSpPr>
        <p:spPr>
          <a:xfrm>
            <a:off x="6313184" y="4945169"/>
            <a:ext cx="4200525" cy="159417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이미 장바구니에 담긴 상품인 경우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중복으로 담을 수 없게 처리 하였다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C0E60B8-DA5D-29BC-B585-F254DAC4EF86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523858" y="4606530"/>
            <a:ext cx="0" cy="47347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2C300C-2C0F-3A4B-B9B0-053256998DF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8413447" y="4606530"/>
            <a:ext cx="1" cy="33863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48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834074"/>
            <a:ext cx="6596635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9483668" y="2402238"/>
            <a:ext cx="1716813" cy="1622834"/>
          </a:xfrm>
          <a:prstGeom prst="ellipse">
            <a:avLst/>
          </a:prstGeom>
          <a:noFill/>
          <a:ln>
            <a:solidFill>
              <a:srgbClr val="461E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7397360" y="2402238"/>
            <a:ext cx="1716813" cy="1622834"/>
          </a:xfrm>
          <a:prstGeom prst="ellipse">
            <a:avLst/>
          </a:prstGeom>
          <a:noFill/>
          <a:ln>
            <a:solidFill>
              <a:srgbClr val="461E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5302506" y="2402237"/>
            <a:ext cx="1716813" cy="1622834"/>
          </a:xfrm>
          <a:prstGeom prst="ellipse">
            <a:avLst/>
          </a:prstGeom>
          <a:noFill/>
          <a:ln>
            <a:solidFill>
              <a:srgbClr val="461E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978802" y="2402237"/>
            <a:ext cx="1716813" cy="1622834"/>
          </a:xfrm>
          <a:prstGeom prst="ellipse">
            <a:avLst/>
          </a:prstGeom>
          <a:solidFill>
            <a:srgbClr val="FDE9E9"/>
          </a:solidFill>
          <a:ln w="38100">
            <a:solidFill>
              <a:srgbClr val="461E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3151794" y="2402236"/>
            <a:ext cx="1716813" cy="1622834"/>
          </a:xfrm>
          <a:prstGeom prst="ellipse">
            <a:avLst/>
          </a:prstGeom>
          <a:noFill/>
          <a:ln>
            <a:solidFill>
              <a:srgbClr val="461E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3639196" y="4339526"/>
            <a:ext cx="697424" cy="0"/>
          </a:xfrm>
          <a:prstGeom prst="line">
            <a:avLst/>
          </a:prstGeom>
          <a:ln w="38100">
            <a:solidFill>
              <a:srgbClr val="461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504951" y="4339526"/>
            <a:ext cx="697424" cy="0"/>
          </a:xfrm>
          <a:prstGeom prst="line">
            <a:avLst/>
          </a:prstGeom>
          <a:ln w="38100">
            <a:solidFill>
              <a:srgbClr val="461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857069" y="4339526"/>
            <a:ext cx="697424" cy="0"/>
          </a:xfrm>
          <a:prstGeom prst="line">
            <a:avLst/>
          </a:prstGeom>
          <a:ln w="38100">
            <a:solidFill>
              <a:srgbClr val="461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933841" y="4339526"/>
            <a:ext cx="697424" cy="0"/>
          </a:xfrm>
          <a:prstGeom prst="line">
            <a:avLst/>
          </a:prstGeom>
          <a:ln w="38100">
            <a:solidFill>
              <a:srgbClr val="461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0041610" y="4321445"/>
            <a:ext cx="697424" cy="0"/>
          </a:xfrm>
          <a:prstGeom prst="line">
            <a:avLst/>
          </a:prstGeom>
          <a:ln w="38100">
            <a:solidFill>
              <a:srgbClr val="461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64A33AF-9706-5D56-31D9-1538D58411FD}"/>
              </a:ext>
            </a:extLst>
          </p:cNvPr>
          <p:cNvSpPr txBox="1"/>
          <p:nvPr/>
        </p:nvSpPr>
        <p:spPr>
          <a:xfrm>
            <a:off x="3442054" y="2669425"/>
            <a:ext cx="143509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>
                <a:solidFill>
                  <a:srgbClr val="461E64"/>
                </a:solidFill>
                <a:latin typeface="+mn-ea"/>
              </a:rPr>
              <a:t>서상희</a:t>
            </a:r>
            <a:endParaRPr lang="en-US" altLang="ko-KR" sz="2400" b="1">
              <a:solidFill>
                <a:srgbClr val="461E64"/>
              </a:solidFill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4A33AF-9706-5D56-31D9-1538D58411FD}"/>
              </a:ext>
            </a:extLst>
          </p:cNvPr>
          <p:cNvSpPr txBox="1"/>
          <p:nvPr/>
        </p:nvSpPr>
        <p:spPr>
          <a:xfrm>
            <a:off x="3498005" y="3266729"/>
            <a:ext cx="94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>
                <a:solidFill>
                  <a:srgbClr val="461E64"/>
                </a:solidFill>
                <a:latin typeface="+mn-ea"/>
              </a:rPr>
              <a:t>DBA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64A33AF-9706-5D56-31D9-1538D58411FD}"/>
              </a:ext>
            </a:extLst>
          </p:cNvPr>
          <p:cNvSpPr txBox="1"/>
          <p:nvPr/>
        </p:nvSpPr>
        <p:spPr>
          <a:xfrm>
            <a:off x="1287683" y="2667186"/>
            <a:ext cx="1211337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>
                <a:solidFill>
                  <a:srgbClr val="461E64"/>
                </a:solidFill>
                <a:latin typeface="+mn-ea"/>
              </a:rPr>
              <a:t>정다희</a:t>
            </a:r>
            <a:endParaRPr lang="en-US" altLang="ko-KR" sz="2400" b="1">
              <a:solidFill>
                <a:srgbClr val="461E64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64A33AF-9706-5D56-31D9-1538D58411FD}"/>
              </a:ext>
            </a:extLst>
          </p:cNvPr>
          <p:cNvSpPr txBox="1"/>
          <p:nvPr/>
        </p:nvSpPr>
        <p:spPr>
          <a:xfrm>
            <a:off x="1373036" y="3264490"/>
            <a:ext cx="94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>
                <a:solidFill>
                  <a:srgbClr val="461E64"/>
                </a:solidFill>
                <a:latin typeface="+mn-ea"/>
              </a:rPr>
              <a:t>팀장</a:t>
            </a:r>
            <a:endParaRPr lang="en-US" altLang="ko-KR" sz="1600">
              <a:solidFill>
                <a:srgbClr val="461E64"/>
              </a:solidFill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4A33AF-9706-5D56-31D9-1538D58411FD}"/>
              </a:ext>
            </a:extLst>
          </p:cNvPr>
          <p:cNvSpPr txBox="1"/>
          <p:nvPr/>
        </p:nvSpPr>
        <p:spPr>
          <a:xfrm>
            <a:off x="5606035" y="2664947"/>
            <a:ext cx="143509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>
                <a:solidFill>
                  <a:srgbClr val="461E64"/>
                </a:solidFill>
                <a:latin typeface="+mn-ea"/>
              </a:rPr>
              <a:t>정하영</a:t>
            </a:r>
            <a:endParaRPr lang="en-US" altLang="ko-KR" sz="2400" b="1">
              <a:solidFill>
                <a:srgbClr val="461E64"/>
              </a:solidFill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4A33AF-9706-5D56-31D9-1538D58411FD}"/>
              </a:ext>
            </a:extLst>
          </p:cNvPr>
          <p:cNvSpPr txBox="1"/>
          <p:nvPr/>
        </p:nvSpPr>
        <p:spPr>
          <a:xfrm>
            <a:off x="5708443" y="3260012"/>
            <a:ext cx="94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>
                <a:solidFill>
                  <a:srgbClr val="461E64"/>
                </a:solidFill>
                <a:latin typeface="+mn-ea"/>
              </a:rPr>
              <a:t>PL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64A33AF-9706-5D56-31D9-1538D58411FD}"/>
              </a:ext>
            </a:extLst>
          </p:cNvPr>
          <p:cNvSpPr txBox="1"/>
          <p:nvPr/>
        </p:nvSpPr>
        <p:spPr>
          <a:xfrm>
            <a:off x="7706241" y="2671664"/>
            <a:ext cx="143509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>
                <a:solidFill>
                  <a:srgbClr val="461E64"/>
                </a:solidFill>
                <a:latin typeface="+mn-ea"/>
              </a:rPr>
              <a:t>김수현</a:t>
            </a:r>
            <a:endParaRPr lang="en-US" altLang="ko-KR" sz="2400" b="1">
              <a:solidFill>
                <a:srgbClr val="461E64"/>
              </a:solidFill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64A33AF-9706-5D56-31D9-1538D58411FD}"/>
              </a:ext>
            </a:extLst>
          </p:cNvPr>
          <p:cNvSpPr txBox="1"/>
          <p:nvPr/>
        </p:nvSpPr>
        <p:spPr>
          <a:xfrm>
            <a:off x="7804922" y="3268968"/>
            <a:ext cx="940274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>
                <a:solidFill>
                  <a:srgbClr val="461E64"/>
                </a:solidFill>
                <a:latin typeface="+mn-ea"/>
              </a:rPr>
              <a:t>테스팅</a:t>
            </a:r>
            <a:endParaRPr lang="en-US" altLang="ko-KR" sz="1600">
              <a:solidFill>
                <a:srgbClr val="461E64"/>
              </a:solidFill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4A33AF-9706-5D56-31D9-1538D58411FD}"/>
              </a:ext>
            </a:extLst>
          </p:cNvPr>
          <p:cNvSpPr txBox="1"/>
          <p:nvPr/>
        </p:nvSpPr>
        <p:spPr>
          <a:xfrm>
            <a:off x="9815979" y="2662708"/>
            <a:ext cx="143509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>
                <a:solidFill>
                  <a:srgbClr val="461E64"/>
                </a:solidFill>
                <a:latin typeface="+mn-ea"/>
              </a:rPr>
              <a:t>김소연</a:t>
            </a:r>
            <a:endParaRPr lang="en-US" altLang="ko-KR" sz="2400" b="1">
              <a:solidFill>
                <a:srgbClr val="461E64"/>
              </a:solidFill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64A33AF-9706-5D56-31D9-1538D58411FD}"/>
              </a:ext>
            </a:extLst>
          </p:cNvPr>
          <p:cNvSpPr txBox="1"/>
          <p:nvPr/>
        </p:nvSpPr>
        <p:spPr>
          <a:xfrm>
            <a:off x="9905226" y="3260012"/>
            <a:ext cx="94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>
                <a:solidFill>
                  <a:srgbClr val="461E64"/>
                </a:solidFill>
                <a:latin typeface="+mn-ea"/>
              </a:rPr>
              <a:t>PM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64A33AF-9706-5D56-31D9-1538D58411FD}"/>
              </a:ext>
            </a:extLst>
          </p:cNvPr>
          <p:cNvSpPr txBox="1"/>
          <p:nvPr/>
        </p:nvSpPr>
        <p:spPr>
          <a:xfrm>
            <a:off x="3270358" y="4544317"/>
            <a:ext cx="143509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>
                <a:solidFill>
                  <a:srgbClr val="461E64"/>
                </a:solidFill>
                <a:latin typeface="+mn-ea"/>
              </a:rPr>
              <a:t>회원관리</a:t>
            </a:r>
            <a:endParaRPr lang="en-US" altLang="ko-KR">
              <a:solidFill>
                <a:srgbClr val="461E64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>
                <a:solidFill>
                  <a:srgbClr val="461E64"/>
                </a:solidFill>
                <a:latin typeface="+mn-ea"/>
              </a:rPr>
              <a:t>시스템</a:t>
            </a:r>
            <a:endParaRPr lang="en-US" altLang="ko-KR">
              <a:solidFill>
                <a:srgbClr val="461E64"/>
              </a:solidFill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64A33AF-9706-5D56-31D9-1538D58411FD}"/>
              </a:ext>
            </a:extLst>
          </p:cNvPr>
          <p:cNvSpPr txBox="1"/>
          <p:nvPr/>
        </p:nvSpPr>
        <p:spPr>
          <a:xfrm>
            <a:off x="1063921" y="4579570"/>
            <a:ext cx="143509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461E64"/>
                </a:solidFill>
                <a:latin typeface="+mn-ea"/>
              </a:rPr>
              <a:t>예약 </a:t>
            </a:r>
            <a:r>
              <a:rPr lang="en-US" altLang="ko-KR" b="1">
                <a:solidFill>
                  <a:srgbClr val="461E64"/>
                </a:solidFill>
                <a:latin typeface="+mn-ea"/>
              </a:rPr>
              <a:t>&amp;</a:t>
            </a: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461E64"/>
                </a:solidFill>
                <a:latin typeface="+mn-ea"/>
              </a:rPr>
              <a:t>장바구니</a:t>
            </a:r>
            <a:endParaRPr lang="en-US" altLang="ko-KR" b="1">
              <a:solidFill>
                <a:srgbClr val="461E64"/>
              </a:solidFill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64A33AF-9706-5D56-31D9-1538D58411FD}"/>
              </a:ext>
            </a:extLst>
          </p:cNvPr>
          <p:cNvSpPr txBox="1"/>
          <p:nvPr/>
        </p:nvSpPr>
        <p:spPr>
          <a:xfrm>
            <a:off x="5443362" y="4596599"/>
            <a:ext cx="1435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>
                <a:solidFill>
                  <a:srgbClr val="461E64"/>
                </a:solidFill>
                <a:latin typeface="+mn-ea"/>
              </a:rPr>
              <a:t>투어관리</a:t>
            </a:r>
            <a:endParaRPr lang="en-US" altLang="ko-KR">
              <a:solidFill>
                <a:srgbClr val="461E64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>
                <a:solidFill>
                  <a:srgbClr val="461E64"/>
                </a:solidFill>
                <a:latin typeface="+mn-ea"/>
              </a:rPr>
              <a:t>시스템</a:t>
            </a:r>
            <a:endParaRPr lang="en-US" altLang="ko-KR">
              <a:solidFill>
                <a:srgbClr val="461E64"/>
              </a:solidFill>
              <a:latin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64A33AF-9706-5D56-31D9-1538D58411FD}"/>
              </a:ext>
            </a:extLst>
          </p:cNvPr>
          <p:cNvSpPr txBox="1"/>
          <p:nvPr/>
        </p:nvSpPr>
        <p:spPr>
          <a:xfrm>
            <a:off x="7565003" y="4617296"/>
            <a:ext cx="143509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>
                <a:solidFill>
                  <a:srgbClr val="461E64"/>
                </a:solidFill>
                <a:latin typeface="+mn-ea"/>
              </a:rPr>
              <a:t>고객센터</a:t>
            </a:r>
            <a:endParaRPr lang="en-US" altLang="ko-KR">
              <a:solidFill>
                <a:srgbClr val="461E64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>
                <a:solidFill>
                  <a:srgbClr val="461E64"/>
                </a:solidFill>
                <a:latin typeface="+mn-ea"/>
              </a:rPr>
              <a:t>시스템</a:t>
            </a:r>
            <a:endParaRPr lang="en-US" altLang="ko-KR">
              <a:solidFill>
                <a:srgbClr val="461E64"/>
              </a:solidFill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4A33AF-9706-5D56-31D9-1538D58411FD}"/>
              </a:ext>
            </a:extLst>
          </p:cNvPr>
          <p:cNvSpPr txBox="1"/>
          <p:nvPr/>
        </p:nvSpPr>
        <p:spPr>
          <a:xfrm>
            <a:off x="9624524" y="4617296"/>
            <a:ext cx="143509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>
                <a:solidFill>
                  <a:srgbClr val="461E64"/>
                </a:solidFill>
                <a:latin typeface="+mn-ea"/>
              </a:rPr>
              <a:t>후기</a:t>
            </a:r>
            <a:endParaRPr lang="en-US" altLang="ko-KR">
              <a:solidFill>
                <a:srgbClr val="461E64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>
                <a:solidFill>
                  <a:srgbClr val="461E64"/>
                </a:solidFill>
                <a:latin typeface="+mn-ea"/>
              </a:rPr>
              <a:t>시스템</a:t>
            </a:r>
            <a:endParaRPr lang="en-US" altLang="ko-KR">
              <a:solidFill>
                <a:srgbClr val="461E64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1481" y="0"/>
            <a:ext cx="11459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03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개발 내용 및 개발 담당자</a:t>
            </a:r>
            <a:endParaRPr lang="en-US" altLang="ko-KR" sz="3600" b="1" kern="0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6970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1481" y="2368"/>
            <a:ext cx="8034695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시연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장바구니 리스트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-11646" y="836442"/>
            <a:ext cx="7071008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B183552-2624-2618-014D-8FA3439D2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857" y="2508079"/>
            <a:ext cx="7628281" cy="285774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263DB79-08DD-A5F7-C41E-DBDD993801E5}"/>
              </a:ext>
            </a:extLst>
          </p:cNvPr>
          <p:cNvSpPr/>
          <p:nvPr/>
        </p:nvSpPr>
        <p:spPr>
          <a:xfrm>
            <a:off x="4435853" y="1817755"/>
            <a:ext cx="3320287" cy="3793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장바구니 내역이 없을 때 나오는 화면이다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113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1481" y="2368"/>
            <a:ext cx="8034695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시연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장바구니 리스트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-11646" y="836442"/>
            <a:ext cx="7071008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F358DC5-53C9-DB03-4F8D-0D740D12C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20" y="1565276"/>
            <a:ext cx="9077759" cy="377009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25F0707-F018-C4C4-9361-215B87F92BEE}"/>
              </a:ext>
            </a:extLst>
          </p:cNvPr>
          <p:cNvSpPr/>
          <p:nvPr/>
        </p:nvSpPr>
        <p:spPr>
          <a:xfrm>
            <a:off x="4309961" y="1076112"/>
            <a:ext cx="3572074" cy="3793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회원은 본인의 장바구니 내역만 볼 수 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7EB091-C49F-ED88-2D7F-9DFC3A65E5F4}"/>
              </a:ext>
            </a:extLst>
          </p:cNvPr>
          <p:cNvSpPr/>
          <p:nvPr/>
        </p:nvSpPr>
        <p:spPr>
          <a:xfrm>
            <a:off x="1584833" y="1763654"/>
            <a:ext cx="502589" cy="1875474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D5501D-8780-AE83-AFF7-DCF3457A7EB9}"/>
              </a:ext>
            </a:extLst>
          </p:cNvPr>
          <p:cNvSpPr/>
          <p:nvPr/>
        </p:nvSpPr>
        <p:spPr>
          <a:xfrm>
            <a:off x="4719782" y="2678545"/>
            <a:ext cx="1376218" cy="526473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126C61-7170-15FE-A55C-76D11AB67305}"/>
              </a:ext>
            </a:extLst>
          </p:cNvPr>
          <p:cNvSpPr/>
          <p:nvPr/>
        </p:nvSpPr>
        <p:spPr>
          <a:xfrm>
            <a:off x="8502072" y="4364182"/>
            <a:ext cx="2055091" cy="346364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E3F662-7208-FE89-EB82-D173C8412E9E}"/>
              </a:ext>
            </a:extLst>
          </p:cNvPr>
          <p:cNvSpPr/>
          <p:nvPr/>
        </p:nvSpPr>
        <p:spPr>
          <a:xfrm>
            <a:off x="5068452" y="4830618"/>
            <a:ext cx="2126675" cy="46210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07A8BD-3492-6441-AA63-48F22DB671EC}"/>
              </a:ext>
            </a:extLst>
          </p:cNvPr>
          <p:cNvSpPr/>
          <p:nvPr/>
        </p:nvSpPr>
        <p:spPr>
          <a:xfrm>
            <a:off x="231481" y="4776167"/>
            <a:ext cx="2769712" cy="124539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체크박스는 전체선택을 하거나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전체선택 해제를 할 수 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체크박스에 선택된 투어를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선택삭제와</a:t>
            </a:r>
            <a:r>
              <a:rPr lang="en-US" altLang="ko-KR" sz="1200">
                <a:solidFill>
                  <a:schemeClr val="bg1"/>
                </a:solidFill>
              </a:rPr>
              <a:t> </a:t>
            </a:r>
            <a:r>
              <a:rPr lang="ko-KR" altLang="en-US" sz="1200">
                <a:solidFill>
                  <a:schemeClr val="bg1"/>
                </a:solidFill>
              </a:rPr>
              <a:t>예약하기로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처리할 수 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64004D-4E86-A12E-4A8F-D3A1568A5D5C}"/>
              </a:ext>
            </a:extLst>
          </p:cNvPr>
          <p:cNvSpPr/>
          <p:nvPr/>
        </p:nvSpPr>
        <p:spPr>
          <a:xfrm>
            <a:off x="4746933" y="5598605"/>
            <a:ext cx="2769712" cy="103468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투어 더 담기를 선택하면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투어 리스트로 이동하고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예약하기를 선택하면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예약자 정보 입력창으로 이동한다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FE26D1-8DDE-CBB3-5152-DDA07FE2A3AB}"/>
              </a:ext>
            </a:extLst>
          </p:cNvPr>
          <p:cNvSpPr/>
          <p:nvPr/>
        </p:nvSpPr>
        <p:spPr>
          <a:xfrm>
            <a:off x="8502072" y="4922781"/>
            <a:ext cx="2055091" cy="103468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투어가격이</a:t>
            </a:r>
            <a:r>
              <a:rPr lang="en-US" altLang="ko-KR" sz="1200">
                <a:solidFill>
                  <a:schemeClr val="bg1"/>
                </a:solidFill>
              </a:rPr>
              <a:t> </a:t>
            </a:r>
            <a:r>
              <a:rPr lang="ko-KR" altLang="en-US" sz="1200">
                <a:solidFill>
                  <a:schemeClr val="bg1"/>
                </a:solidFill>
              </a:rPr>
              <a:t>변동 될 때마다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업데이트 되며</a:t>
            </a:r>
            <a:r>
              <a:rPr lang="en-US" altLang="ko-KR" sz="120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체크박스가</a:t>
            </a:r>
            <a:r>
              <a:rPr lang="en-US" altLang="ko-KR" sz="1200">
                <a:solidFill>
                  <a:schemeClr val="bg1"/>
                </a:solidFill>
              </a:rPr>
              <a:t> </a:t>
            </a:r>
            <a:r>
              <a:rPr lang="ko-KR" altLang="en-US" sz="1200">
                <a:solidFill>
                  <a:schemeClr val="bg1"/>
                </a:solidFill>
              </a:rPr>
              <a:t>선택된 가격만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업데이트 된다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73C62C8-F358-73B9-8474-9EA0F4F0EF3E}"/>
              </a:ext>
            </a:extLst>
          </p:cNvPr>
          <p:cNvSpPr/>
          <p:nvPr/>
        </p:nvSpPr>
        <p:spPr>
          <a:xfrm>
            <a:off x="6131789" y="3406481"/>
            <a:ext cx="1886528" cy="95770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+,–</a:t>
            </a:r>
            <a:r>
              <a:rPr lang="ko-KR" altLang="en-US" sz="1200">
                <a:solidFill>
                  <a:schemeClr val="bg1"/>
                </a:solidFill>
              </a:rPr>
              <a:t>버튼을</a:t>
            </a:r>
            <a:r>
              <a:rPr lang="en-US" altLang="ko-KR" sz="1200">
                <a:solidFill>
                  <a:schemeClr val="bg1"/>
                </a:solidFill>
              </a:rPr>
              <a:t> </a:t>
            </a:r>
            <a:r>
              <a:rPr lang="ko-KR" altLang="en-US" sz="1200">
                <a:solidFill>
                  <a:schemeClr val="bg1"/>
                </a:solidFill>
              </a:rPr>
              <a:t>이용하여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인원을 증감할 수 있으며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인원 증감시마다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투어가격이 변동된다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26CD8859-A71E-4E05-3A69-216E63552BB1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rot="5400000" flipH="1" flipV="1">
            <a:off x="1157713" y="4097753"/>
            <a:ext cx="1137039" cy="21979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3DD2A11-51A2-7357-9A0E-789A7FEFBF09}"/>
              </a:ext>
            </a:extLst>
          </p:cNvPr>
          <p:cNvCxnSpPr>
            <a:cxnSpLocks/>
            <a:stCxn id="13" idx="0"/>
            <a:endCxn id="7" idx="3"/>
          </p:cNvCxnSpPr>
          <p:nvPr/>
        </p:nvCxnSpPr>
        <p:spPr>
          <a:xfrm rot="16200000" flipV="1">
            <a:off x="6353178" y="2684605"/>
            <a:ext cx="464699" cy="979053"/>
          </a:xfrm>
          <a:prstGeom prst="bent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5A9C9761-2462-E266-0BB8-A2F8EACB53B6}"/>
              </a:ext>
            </a:extLst>
          </p:cNvPr>
          <p:cNvCxnSpPr>
            <a:cxnSpLocks/>
            <a:stCxn id="12" idx="3"/>
            <a:endCxn id="8" idx="3"/>
          </p:cNvCxnSpPr>
          <p:nvPr/>
        </p:nvCxnSpPr>
        <p:spPr>
          <a:xfrm flipV="1">
            <a:off x="10557163" y="4537364"/>
            <a:ext cx="12700" cy="902761"/>
          </a:xfrm>
          <a:prstGeom prst="bentConnector3">
            <a:avLst>
              <a:gd name="adj1" fmla="val 180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80C24F7-8A86-513F-ABF7-6A5859FA9103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6131789" y="5292724"/>
            <a:ext cx="1" cy="30588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51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1481" y="2368"/>
            <a:ext cx="8034695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시연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장바구니 수정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-11646" y="836442"/>
            <a:ext cx="7071008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1E10356-6A70-AB91-2CC5-AEAEB9E6C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308" y="1977299"/>
            <a:ext cx="4229100" cy="2390775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6E7253-0FD6-7A57-DFBF-6B2F46209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846" y="1977300"/>
            <a:ext cx="4210050" cy="2390774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799E818-B398-42BB-BFB5-9D6AB34A13B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3523854" y="4368074"/>
            <a:ext cx="4" cy="55587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BAF3491-5818-7386-FF65-A5CD2147A838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8407871" y="4368074"/>
            <a:ext cx="9522" cy="55684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05D22C-1762-94D0-1DFA-D88266C62C5C}"/>
              </a:ext>
            </a:extLst>
          </p:cNvPr>
          <p:cNvSpPr/>
          <p:nvPr/>
        </p:nvSpPr>
        <p:spPr>
          <a:xfrm>
            <a:off x="1409307" y="4923948"/>
            <a:ext cx="4229093" cy="116281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장바구니도 예약하기와 마찬가지로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장바구니 리스트 내에서 </a:t>
            </a:r>
            <a:r>
              <a:rPr lang="en-US" altLang="ko-KR" sz="1200">
                <a:solidFill>
                  <a:schemeClr val="bg1"/>
                </a:solidFill>
              </a:rPr>
              <a:t>+</a:t>
            </a:r>
            <a:r>
              <a:rPr lang="ko-KR" altLang="en-US" sz="1200">
                <a:solidFill>
                  <a:schemeClr val="bg1"/>
                </a:solidFill>
              </a:rPr>
              <a:t>버튼을 눌렀을 때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마감 인원을 넘길 경우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 인원이 초과되었다는 안내 문구가 나온다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4A6B38-337D-AAD3-EF3B-71B9FCD6AA87}"/>
              </a:ext>
            </a:extLst>
          </p:cNvPr>
          <p:cNvSpPr/>
          <p:nvPr/>
        </p:nvSpPr>
        <p:spPr>
          <a:xfrm>
            <a:off x="3523853" y="1212556"/>
            <a:ext cx="4884018" cy="3793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+, - </a:t>
            </a:r>
            <a:r>
              <a:rPr lang="ko-KR" altLang="en-US" sz="1200">
                <a:solidFill>
                  <a:schemeClr val="bg1"/>
                </a:solidFill>
              </a:rPr>
              <a:t>버튼으로 인원 수정이 가능하고 즉시 데이터에 반영 된다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D2E775-F9A5-CFB3-0501-36C878839F43}"/>
              </a:ext>
            </a:extLst>
          </p:cNvPr>
          <p:cNvSpPr/>
          <p:nvPr/>
        </p:nvSpPr>
        <p:spPr>
          <a:xfrm>
            <a:off x="6302846" y="4924915"/>
            <a:ext cx="4229093" cy="116184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대인과 소인 모두 </a:t>
            </a:r>
            <a:r>
              <a:rPr lang="en-US" altLang="ko-KR" sz="1200">
                <a:solidFill>
                  <a:schemeClr val="bg1"/>
                </a:solidFill>
              </a:rPr>
              <a:t>0</a:t>
            </a:r>
            <a:r>
              <a:rPr lang="ko-KR" altLang="en-US" sz="1200">
                <a:solidFill>
                  <a:schemeClr val="bg1"/>
                </a:solidFill>
              </a:rPr>
              <a:t>명인 상태에서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마이너스 버튼을 한번 더 누를 경우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장바구니에서 삭제 하실거냐는 안내 문구가 나온다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461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1481" y="2368"/>
            <a:ext cx="8034695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시연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장바구니 삭제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-11646" y="836442"/>
            <a:ext cx="7071008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BEEDBCEE-4CA6-5092-61FE-76D30F547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307" y="1128455"/>
            <a:ext cx="9077759" cy="377009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489C4A8-01DB-AD6F-3C60-B15E3999C2BB}"/>
              </a:ext>
            </a:extLst>
          </p:cNvPr>
          <p:cNvSpPr/>
          <p:nvPr/>
        </p:nvSpPr>
        <p:spPr>
          <a:xfrm>
            <a:off x="1557093" y="3893992"/>
            <a:ext cx="705785" cy="33355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55089F-9D9B-77B2-3F1E-3E5E4917647A}"/>
              </a:ext>
            </a:extLst>
          </p:cNvPr>
          <p:cNvSpPr/>
          <p:nvPr/>
        </p:nvSpPr>
        <p:spPr>
          <a:xfrm>
            <a:off x="9957566" y="3104282"/>
            <a:ext cx="451786" cy="39358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D6A901-61A2-6269-5B72-61DE8B49A994}"/>
              </a:ext>
            </a:extLst>
          </p:cNvPr>
          <p:cNvSpPr/>
          <p:nvPr/>
        </p:nvSpPr>
        <p:spPr>
          <a:xfrm>
            <a:off x="3981453" y="5452938"/>
            <a:ext cx="4229093" cy="7261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체크박스가 선택 된 투어 상품을 한번에 삭제 하거나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개별로 한개씩 삭제 할 수 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8EE0EF35-8564-7B24-1603-08418C177C5C}"/>
              </a:ext>
            </a:extLst>
          </p:cNvPr>
          <p:cNvCxnSpPr>
            <a:cxnSpLocks/>
            <a:stCxn id="5" idx="1"/>
            <a:endCxn id="3" idx="2"/>
          </p:cNvCxnSpPr>
          <p:nvPr/>
        </p:nvCxnSpPr>
        <p:spPr>
          <a:xfrm rot="10800000">
            <a:off x="1909987" y="4227545"/>
            <a:ext cx="2071467" cy="1588489"/>
          </a:xfrm>
          <a:prstGeom prst="bent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83B612AA-D16A-15F5-BF88-D20278A88931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 flipV="1">
            <a:off x="8210546" y="3497871"/>
            <a:ext cx="1972913" cy="2318162"/>
          </a:xfrm>
          <a:prstGeom prst="bent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81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1481" y="2368"/>
            <a:ext cx="8034695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시연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장바구니에서 예약하기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(1) </a:t>
            </a:r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-11646" y="836442"/>
            <a:ext cx="7982628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7B95163-0470-7173-B892-49C9BAD2D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30" y="1265523"/>
            <a:ext cx="4785419" cy="3980728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2BBBBB2-1284-A92B-D5E7-E4A5093D9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826" y="1265523"/>
            <a:ext cx="4628752" cy="3980727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635680E-3CEC-E787-5464-9CD7848F6CD7}"/>
              </a:ext>
            </a:extLst>
          </p:cNvPr>
          <p:cNvSpPr/>
          <p:nvPr/>
        </p:nvSpPr>
        <p:spPr>
          <a:xfrm>
            <a:off x="2746754" y="3746211"/>
            <a:ext cx="1104807" cy="32702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9C19C9-8D79-4969-EA1A-1652367E4DE6}"/>
              </a:ext>
            </a:extLst>
          </p:cNvPr>
          <p:cNvSpPr/>
          <p:nvPr/>
        </p:nvSpPr>
        <p:spPr>
          <a:xfrm>
            <a:off x="9364609" y="2781082"/>
            <a:ext cx="546007" cy="31310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D2068F-CFC3-E847-81A3-2665AED0BA3E}"/>
              </a:ext>
            </a:extLst>
          </p:cNvPr>
          <p:cNvSpPr/>
          <p:nvPr/>
        </p:nvSpPr>
        <p:spPr>
          <a:xfrm>
            <a:off x="1059830" y="5647626"/>
            <a:ext cx="4785419" cy="64178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선택한 투어 중 인원이 </a:t>
            </a:r>
            <a:r>
              <a:rPr lang="en-US" altLang="ko-KR" sz="1200">
                <a:solidFill>
                  <a:schemeClr val="bg1"/>
                </a:solidFill>
              </a:rPr>
              <a:t>0</a:t>
            </a:r>
            <a:r>
              <a:rPr lang="ko-KR" altLang="en-US" sz="1200">
                <a:solidFill>
                  <a:schemeClr val="bg1"/>
                </a:solidFill>
              </a:rPr>
              <a:t>명인 투어가 있을 때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안내창을 띄우고 예약을 진행하지 못하게 한다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592C3F-56E9-393A-2913-D88C8DE10959}"/>
              </a:ext>
            </a:extLst>
          </p:cNvPr>
          <p:cNvSpPr/>
          <p:nvPr/>
        </p:nvSpPr>
        <p:spPr>
          <a:xfrm>
            <a:off x="6209826" y="5642598"/>
            <a:ext cx="4628752" cy="64178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선택한 투어 중 마감된 투어가 있을 경우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안내창을 띄우고 예약을 진행하지 못하게 한다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2540BF3-62D6-96C7-F4BC-0C361B48A955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3452540" y="5246251"/>
            <a:ext cx="0" cy="40137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FE64112-668F-5BA6-31F8-93C315ED952A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8524202" y="5246250"/>
            <a:ext cx="0" cy="39634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85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1481" y="2368"/>
            <a:ext cx="8034695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시연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장바구니에서 예약하기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(2) </a:t>
            </a:r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-11646" y="836442"/>
            <a:ext cx="7982628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8A6FB44B-FEAC-6411-FADF-1E15B58B4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186007"/>
            <a:ext cx="9696450" cy="41719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4BA371C-818C-F133-9AC7-7E749B9FA778}"/>
              </a:ext>
            </a:extLst>
          </p:cNvPr>
          <p:cNvSpPr/>
          <p:nvPr/>
        </p:nvSpPr>
        <p:spPr>
          <a:xfrm>
            <a:off x="1247775" y="1203832"/>
            <a:ext cx="9696450" cy="122533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77CA64-A555-2CE1-BA27-0AAFFE7B34F2}"/>
              </a:ext>
            </a:extLst>
          </p:cNvPr>
          <p:cNvSpPr/>
          <p:nvPr/>
        </p:nvSpPr>
        <p:spPr>
          <a:xfrm>
            <a:off x="1247775" y="5646445"/>
            <a:ext cx="9696450" cy="64178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장바구니에서 여러 개의 투어를 선택해 예약 할 경우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예약자 정보 입력 창에 여러 개의 투어 정보를 모두 가져온다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196F6CA9-6022-D9AE-D0D1-F7969AB07CE4}"/>
              </a:ext>
            </a:extLst>
          </p:cNvPr>
          <p:cNvCxnSpPr>
            <a:cxnSpLocks/>
            <a:stCxn id="5" idx="1"/>
            <a:endCxn id="3" idx="1"/>
          </p:cNvCxnSpPr>
          <p:nvPr/>
        </p:nvCxnSpPr>
        <p:spPr>
          <a:xfrm rot="10800000">
            <a:off x="1247775" y="1816498"/>
            <a:ext cx="12700" cy="4150840"/>
          </a:xfrm>
          <a:prstGeom prst="bentConnector3">
            <a:avLst>
              <a:gd name="adj1" fmla="val 180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8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1481" y="2368"/>
            <a:ext cx="8034695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시연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장바구니 리스트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-11646" y="836442"/>
            <a:ext cx="7071008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B183552-2624-2618-014D-8FA3439D2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857" y="2508079"/>
            <a:ext cx="7628281" cy="285774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263DB79-08DD-A5F7-C41E-DBDD993801E5}"/>
              </a:ext>
            </a:extLst>
          </p:cNvPr>
          <p:cNvSpPr/>
          <p:nvPr/>
        </p:nvSpPr>
        <p:spPr>
          <a:xfrm>
            <a:off x="3918247" y="1845464"/>
            <a:ext cx="4347929" cy="3793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장바구니에서 예약이 완료되면 장바구니 내역에서 삭제한다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154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143251" y="2565401"/>
            <a:ext cx="60483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8000">
                <a:solidFill>
                  <a:srgbClr val="2DA7DA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8000">
                <a:solidFill>
                  <a:srgbClr val="D870AD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8000">
                <a:solidFill>
                  <a:srgbClr val="FF99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8000">
                <a:solidFill>
                  <a:srgbClr val="2DA7DA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8000">
                <a:solidFill>
                  <a:srgbClr val="D870AD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8000">
                <a:latin typeface="Times New Roman" panose="02020603050405020304" pitchFamily="18" charset="0"/>
              </a:rPr>
              <a:t> </a:t>
            </a:r>
            <a:r>
              <a:rPr lang="en-US" altLang="zh-CN" sz="8000">
                <a:solidFill>
                  <a:srgbClr val="FF99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8000">
                <a:solidFill>
                  <a:srgbClr val="2DA7DA"/>
                </a:solidFill>
                <a:latin typeface="Times New Roman" panose="02020603050405020304" pitchFamily="18" charset="0"/>
              </a:rPr>
              <a:t>o</a:t>
            </a:r>
            <a:r>
              <a:rPr lang="en-US" altLang="zh-CN" sz="8000">
                <a:solidFill>
                  <a:srgbClr val="D870AD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8000">
                <a:solidFill>
                  <a:srgbClr val="2DA7DA"/>
                </a:solidFill>
                <a:latin typeface="Times New Roman" panose="02020603050405020304" pitchFamily="18" charset="0"/>
              </a:rPr>
              <a:t>!</a:t>
            </a:r>
          </a:p>
        </p:txBody>
      </p:sp>
      <p:sp>
        <p:nvSpPr>
          <p:cNvPr id="7171" name="TextBox 1"/>
          <p:cNvSpPr txBox="1">
            <a:spLocks noChangeArrowheads="1"/>
          </p:cNvSpPr>
          <p:nvPr/>
        </p:nvSpPr>
        <p:spPr bwMode="auto">
          <a:xfrm>
            <a:off x="4414838" y="5751514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7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4A33AF-9706-5D56-31D9-1538D58411FD}"/>
              </a:ext>
            </a:extLst>
          </p:cNvPr>
          <p:cNvSpPr txBox="1"/>
          <p:nvPr/>
        </p:nvSpPr>
        <p:spPr>
          <a:xfrm>
            <a:off x="979232" y="1172812"/>
            <a:ext cx="1770772" cy="5749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>
                <a:latin typeface="+mn-ea"/>
              </a:rPr>
              <a:t>공통</a:t>
            </a:r>
            <a:r>
              <a:rPr lang="ko-KR" altLang="en-US" sz="2400">
                <a:latin typeface="+mn-ea"/>
              </a:rPr>
              <a:t> </a:t>
            </a:r>
            <a:r>
              <a:rPr lang="ko-KR" altLang="en-US" sz="2400" b="1">
                <a:latin typeface="+mn-ea"/>
              </a:rPr>
              <a:t>개발</a:t>
            </a:r>
            <a:r>
              <a:rPr lang="ko-KR" altLang="en-US" sz="2400">
                <a:latin typeface="+mn-ea"/>
              </a:rPr>
              <a:t> </a:t>
            </a:r>
            <a:endParaRPr lang="en-US" altLang="ko-KR" sz="2400"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25988" y="1877884"/>
            <a:ext cx="2510643" cy="4191000"/>
          </a:xfrm>
          <a:prstGeom prst="roundRect">
            <a:avLst/>
          </a:prstGeom>
          <a:noFill/>
          <a:ln w="25400">
            <a:solidFill>
              <a:srgbClr val="461E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4A33AF-9706-5D56-31D9-1538D58411FD}"/>
              </a:ext>
            </a:extLst>
          </p:cNvPr>
          <p:cNvSpPr txBox="1"/>
          <p:nvPr/>
        </p:nvSpPr>
        <p:spPr>
          <a:xfrm>
            <a:off x="936259" y="2344646"/>
            <a:ext cx="1856717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>
                <a:solidFill>
                  <a:srgbClr val="6C2E9A"/>
                </a:solidFill>
                <a:latin typeface="+mn-ea"/>
              </a:rPr>
              <a:t>&lt;</a:t>
            </a:r>
            <a:r>
              <a:rPr lang="ko-KR" altLang="en-US" sz="2000" b="1">
                <a:solidFill>
                  <a:srgbClr val="6C2E9A"/>
                </a:solidFill>
                <a:latin typeface="+mn-ea"/>
              </a:rPr>
              <a:t>정다희</a:t>
            </a:r>
            <a:r>
              <a:rPr lang="en-US" altLang="ko-KR" sz="2000" b="1">
                <a:solidFill>
                  <a:srgbClr val="6C2E9A"/>
                </a:solidFill>
                <a:latin typeface="+mn-ea"/>
              </a:rPr>
              <a:t>&gt;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>
                <a:solidFill>
                  <a:srgbClr val="6C2E9A"/>
                </a:solidFill>
                <a:latin typeface="+mn-ea"/>
              </a:rPr>
              <a:t>Filter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>
                <a:solidFill>
                  <a:srgbClr val="6C2E9A"/>
                </a:solidFill>
                <a:latin typeface="+mn-ea"/>
              </a:rPr>
              <a:t>Sitemesh</a:t>
            </a:r>
          </a:p>
          <a:p>
            <a:pPr>
              <a:lnSpc>
                <a:spcPct val="150000"/>
              </a:lnSpc>
            </a:pPr>
            <a:endParaRPr lang="en-US" altLang="ko-KR" sz="2000" b="1">
              <a:solidFill>
                <a:srgbClr val="6C2E9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+mn-ea"/>
              </a:rPr>
              <a:t>&lt;</a:t>
            </a:r>
            <a:r>
              <a:rPr lang="ko-KR" altLang="en-US" sz="2000">
                <a:latin typeface="+mn-ea"/>
              </a:rPr>
              <a:t>정하영</a:t>
            </a:r>
            <a:r>
              <a:rPr lang="en-US" altLang="ko-KR" sz="2000">
                <a:latin typeface="+mn-ea"/>
              </a:rPr>
              <a:t>&gt;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+mn-ea"/>
              </a:rPr>
              <a:t>AOP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+mn-ea"/>
              </a:rPr>
              <a:t>Advice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b="1">
              <a:solidFill>
                <a:srgbClr val="6C2E9A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1481" y="-6735"/>
            <a:ext cx="11459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03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개발 내용 및 개발 담당자</a:t>
            </a:r>
            <a:endParaRPr lang="en-US" altLang="ko-KR" sz="3600" b="1" kern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834074"/>
            <a:ext cx="6596635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5">
            <a:extLst>
              <a:ext uri="{FF2B5EF4-FFF2-40B4-BE49-F238E27FC236}">
                <a16:creationId xmlns:a16="http://schemas.microsoft.com/office/drawing/2014/main" id="{96B413D0-8CC8-7593-BB0C-3C2E2B5CAF15}"/>
              </a:ext>
            </a:extLst>
          </p:cNvPr>
          <p:cNvSpPr/>
          <p:nvPr/>
        </p:nvSpPr>
        <p:spPr>
          <a:xfrm>
            <a:off x="3286271" y="1877884"/>
            <a:ext cx="2510643" cy="4191000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3D2B4A-4998-213A-BFE8-4950CD032C7B}"/>
              </a:ext>
            </a:extLst>
          </p:cNvPr>
          <p:cNvSpPr txBox="1"/>
          <p:nvPr/>
        </p:nvSpPr>
        <p:spPr>
          <a:xfrm>
            <a:off x="3962777" y="1169106"/>
            <a:ext cx="1157629" cy="5749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>
                <a:solidFill>
                  <a:srgbClr val="7030A0"/>
                </a:solidFill>
                <a:latin typeface="+mn-ea"/>
              </a:rPr>
              <a:t>정다희</a:t>
            </a:r>
            <a:endParaRPr lang="en-US" altLang="ko-KR" sz="2400" b="1">
              <a:solidFill>
                <a:srgbClr val="7030A0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1757B-59B3-DC96-E553-D5D24D685C8F}"/>
              </a:ext>
            </a:extLst>
          </p:cNvPr>
          <p:cNvSpPr txBox="1"/>
          <p:nvPr/>
        </p:nvSpPr>
        <p:spPr>
          <a:xfrm>
            <a:off x="3509604" y="2264055"/>
            <a:ext cx="2510643" cy="360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rgbClr val="7030A0"/>
                </a:solidFill>
                <a:latin typeface="+mn-ea"/>
              </a:rPr>
              <a:t>예약하기</a:t>
            </a:r>
            <a:endParaRPr lang="en-US" altLang="ko-KR" sz="1400" b="1">
              <a:solidFill>
                <a:srgbClr val="7030A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rgbClr val="7030A0"/>
                </a:solidFill>
                <a:latin typeface="+mn-ea"/>
              </a:rPr>
              <a:t>예약 리스트</a:t>
            </a:r>
            <a:endParaRPr lang="en-US" altLang="ko-KR" sz="1400" b="1">
              <a:solidFill>
                <a:srgbClr val="7030A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rgbClr val="7030A0"/>
                </a:solidFill>
                <a:latin typeface="+mn-ea"/>
              </a:rPr>
              <a:t>예약 상세 보기</a:t>
            </a:r>
            <a:endParaRPr lang="en-US" altLang="ko-KR" sz="1400" b="1">
              <a:solidFill>
                <a:srgbClr val="7030A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rgbClr val="7030A0"/>
                </a:solidFill>
                <a:latin typeface="+mn-ea"/>
              </a:rPr>
              <a:t>예약 수정</a:t>
            </a:r>
            <a:endParaRPr lang="en-US" altLang="ko-KR" sz="1400" b="1">
              <a:solidFill>
                <a:srgbClr val="7030A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rgbClr val="7030A0"/>
                </a:solidFill>
                <a:latin typeface="+mn-ea"/>
              </a:rPr>
              <a:t>예약한 투어 취소</a:t>
            </a:r>
            <a:endParaRPr lang="en-US" altLang="ko-KR" sz="1400" b="1">
              <a:solidFill>
                <a:srgbClr val="7030A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rgbClr val="7030A0"/>
                </a:solidFill>
                <a:latin typeface="+mn-ea"/>
              </a:rPr>
              <a:t>장바구니 담기</a:t>
            </a:r>
            <a:endParaRPr lang="en-US" altLang="ko-KR" sz="1400" b="1">
              <a:solidFill>
                <a:srgbClr val="7030A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rgbClr val="7030A0"/>
                </a:solidFill>
                <a:latin typeface="+mn-ea"/>
              </a:rPr>
              <a:t>장바구니 리스트</a:t>
            </a:r>
            <a:endParaRPr lang="en-US" altLang="ko-KR" sz="1400" b="1">
              <a:solidFill>
                <a:srgbClr val="7030A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rgbClr val="7030A0"/>
                </a:solidFill>
                <a:latin typeface="+mn-ea"/>
              </a:rPr>
              <a:t>회원 예약 리스트</a:t>
            </a:r>
            <a:endParaRPr lang="en-US" altLang="ko-KR" sz="1400" b="1">
              <a:solidFill>
                <a:srgbClr val="7030A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rgbClr val="7030A0"/>
                </a:solidFill>
                <a:latin typeface="+mn-ea"/>
              </a:rPr>
              <a:t>회원 예약 상세보기</a:t>
            </a:r>
            <a:endParaRPr lang="en-US" altLang="ko-KR" sz="1400" b="1">
              <a:solidFill>
                <a:srgbClr val="7030A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rgbClr val="7030A0"/>
                </a:solidFill>
                <a:latin typeface="+mn-ea"/>
              </a:rPr>
              <a:t>가이드 예약 수정</a:t>
            </a:r>
            <a:endParaRPr lang="en-US" altLang="ko-KR" sz="1400" b="1">
              <a:solidFill>
                <a:srgbClr val="7030A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rgbClr val="7030A0"/>
                </a:solidFill>
                <a:latin typeface="+mn-ea"/>
              </a:rPr>
              <a:t>관리자 예약 수정</a:t>
            </a:r>
            <a:endParaRPr lang="en-US" altLang="ko-KR" sz="1400" b="1">
              <a:solidFill>
                <a:srgbClr val="7030A0"/>
              </a:solidFill>
              <a:latin typeface="+mn-ea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6A41BBCD-0DB1-AA7B-1578-C5730D18D360}"/>
              </a:ext>
            </a:extLst>
          </p:cNvPr>
          <p:cNvSpPr/>
          <p:nvPr/>
        </p:nvSpPr>
        <p:spPr>
          <a:xfrm>
            <a:off x="6046554" y="1846755"/>
            <a:ext cx="2510643" cy="1638775"/>
          </a:xfrm>
          <a:prstGeom prst="roundRect">
            <a:avLst/>
          </a:prstGeom>
          <a:noFill/>
          <a:ln w="25400">
            <a:solidFill>
              <a:srgbClr val="461E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9" name="모서리가 둥근 직사각형 13">
            <a:extLst>
              <a:ext uri="{FF2B5EF4-FFF2-40B4-BE49-F238E27FC236}">
                <a16:creationId xmlns:a16="http://schemas.microsoft.com/office/drawing/2014/main" id="{3A58572A-4CED-FE33-7E7A-D0ACF3DFA6F2}"/>
              </a:ext>
            </a:extLst>
          </p:cNvPr>
          <p:cNvSpPr/>
          <p:nvPr/>
        </p:nvSpPr>
        <p:spPr>
          <a:xfrm>
            <a:off x="8806837" y="1846755"/>
            <a:ext cx="2510643" cy="1638775"/>
          </a:xfrm>
          <a:prstGeom prst="roundRect">
            <a:avLst/>
          </a:prstGeom>
          <a:noFill/>
          <a:ln w="25400">
            <a:solidFill>
              <a:srgbClr val="461E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2B45A7-CBA5-89C1-D504-4D9D762A8E78}"/>
              </a:ext>
            </a:extLst>
          </p:cNvPr>
          <p:cNvSpPr txBox="1"/>
          <p:nvPr/>
        </p:nvSpPr>
        <p:spPr>
          <a:xfrm>
            <a:off x="6733563" y="1169106"/>
            <a:ext cx="115762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+mn-ea"/>
              </a:rPr>
              <a:t>서상희</a:t>
            </a:r>
            <a:endParaRPr lang="en-US" altLang="ko-KR" sz="24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BD2C69-838F-A29E-260F-E2D528D74A7A}"/>
              </a:ext>
            </a:extLst>
          </p:cNvPr>
          <p:cNvSpPr txBox="1"/>
          <p:nvPr/>
        </p:nvSpPr>
        <p:spPr>
          <a:xfrm>
            <a:off x="9504349" y="1169106"/>
            <a:ext cx="1163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+mn-ea"/>
              </a:rPr>
              <a:t>정하영</a:t>
            </a:r>
            <a:endParaRPr lang="en-US" altLang="ko-KR" sz="2400" dirty="0">
              <a:latin typeface="+mn-ea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9CBF0A2F-1CBB-9843-3DD3-7FDDC2C7E5B7}"/>
              </a:ext>
            </a:extLst>
          </p:cNvPr>
          <p:cNvSpPr/>
          <p:nvPr/>
        </p:nvSpPr>
        <p:spPr>
          <a:xfrm>
            <a:off x="6134300" y="4370427"/>
            <a:ext cx="2510643" cy="1638775"/>
          </a:xfrm>
          <a:prstGeom prst="roundRect">
            <a:avLst/>
          </a:prstGeom>
          <a:noFill/>
          <a:ln w="25400">
            <a:solidFill>
              <a:srgbClr val="461E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13" name="모서리가 둥근 직사각형 13">
            <a:extLst>
              <a:ext uri="{FF2B5EF4-FFF2-40B4-BE49-F238E27FC236}">
                <a16:creationId xmlns:a16="http://schemas.microsoft.com/office/drawing/2014/main" id="{8C6C6F16-4419-303A-A3F8-F212F73C4EE6}"/>
              </a:ext>
            </a:extLst>
          </p:cNvPr>
          <p:cNvSpPr/>
          <p:nvPr/>
        </p:nvSpPr>
        <p:spPr>
          <a:xfrm>
            <a:off x="8894583" y="4370427"/>
            <a:ext cx="2510643" cy="1638775"/>
          </a:xfrm>
          <a:prstGeom prst="roundRect">
            <a:avLst/>
          </a:prstGeom>
          <a:noFill/>
          <a:ln w="25400">
            <a:solidFill>
              <a:srgbClr val="461E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FB5583-4FEC-78BC-6635-3B0A7C194434}"/>
              </a:ext>
            </a:extLst>
          </p:cNvPr>
          <p:cNvSpPr txBox="1"/>
          <p:nvPr/>
        </p:nvSpPr>
        <p:spPr>
          <a:xfrm>
            <a:off x="6821309" y="3692778"/>
            <a:ext cx="115762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latin typeface="+mn-ea"/>
              </a:rPr>
              <a:t>김수현</a:t>
            </a:r>
            <a:endParaRPr lang="en-US" altLang="ko-KR" sz="24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C26103-4F50-6E80-1EBA-DA43F1E489C3}"/>
              </a:ext>
            </a:extLst>
          </p:cNvPr>
          <p:cNvSpPr txBox="1"/>
          <p:nvPr/>
        </p:nvSpPr>
        <p:spPr>
          <a:xfrm>
            <a:off x="9592095" y="3692778"/>
            <a:ext cx="1163538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latin typeface="+mn-ea"/>
              </a:rPr>
              <a:t>김소연</a:t>
            </a:r>
            <a:endParaRPr lang="en-US" altLang="ko-KR" sz="240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7D36DD-0A6B-F498-53C4-74E1D6389B29}"/>
              </a:ext>
            </a:extLst>
          </p:cNvPr>
          <p:cNvSpPr txBox="1"/>
          <p:nvPr/>
        </p:nvSpPr>
        <p:spPr>
          <a:xfrm>
            <a:off x="6274659" y="2002541"/>
            <a:ext cx="2075436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ea"/>
              </a:rPr>
              <a:t>회원리스트</a:t>
            </a:r>
            <a:endParaRPr lang="en-US" altLang="ko-KR" sz="1400" b="1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ea"/>
              </a:rPr>
              <a:t>상세보기</a:t>
            </a:r>
            <a:endParaRPr lang="en-US" altLang="ko-KR" sz="1400" b="1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ea"/>
              </a:rPr>
              <a:t>수정</a:t>
            </a:r>
            <a:endParaRPr lang="en-US" altLang="ko-KR" sz="1400" b="1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ea"/>
              </a:rPr>
              <a:t>로그인</a:t>
            </a:r>
            <a:r>
              <a:rPr lang="en-US" altLang="ko-KR" sz="1400" b="1">
                <a:latin typeface="+mn-ea"/>
              </a:rPr>
              <a:t>/</a:t>
            </a:r>
            <a:r>
              <a:rPr lang="ko-KR" altLang="en-US" sz="1400" b="1">
                <a:latin typeface="+mn-ea"/>
              </a:rPr>
              <a:t>로그아웃</a:t>
            </a:r>
            <a:endParaRPr lang="en-US" altLang="ko-KR" sz="1400" b="1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6BB02-B816-FC03-2C5B-4C7046F78BE7}"/>
              </a:ext>
            </a:extLst>
          </p:cNvPr>
          <p:cNvSpPr txBox="1"/>
          <p:nvPr/>
        </p:nvSpPr>
        <p:spPr>
          <a:xfrm>
            <a:off x="9048400" y="1971820"/>
            <a:ext cx="2075436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ea"/>
              </a:rPr>
              <a:t>투어리스트</a:t>
            </a:r>
            <a:endParaRPr lang="en-US" altLang="ko-KR" sz="1400" b="1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ea"/>
              </a:rPr>
              <a:t>투어상세보기</a:t>
            </a:r>
            <a:endParaRPr lang="en-US" altLang="ko-KR" sz="1400" b="1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ea"/>
              </a:rPr>
              <a:t>투어등록</a:t>
            </a:r>
            <a:endParaRPr lang="en-US" altLang="ko-KR" sz="1400" b="1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ea"/>
              </a:rPr>
              <a:t>투어수정</a:t>
            </a:r>
            <a:endParaRPr lang="en-US" altLang="ko-KR" sz="1400" b="1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49AAA3-5E3A-7B46-454C-3339B7B96B2E}"/>
              </a:ext>
            </a:extLst>
          </p:cNvPr>
          <p:cNvSpPr txBox="1"/>
          <p:nvPr/>
        </p:nvSpPr>
        <p:spPr>
          <a:xfrm>
            <a:off x="6362405" y="4526213"/>
            <a:ext cx="2075436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>
                <a:latin typeface="+mn-ea"/>
              </a:rPr>
              <a:t>QnA, </a:t>
            </a:r>
            <a:r>
              <a:rPr lang="ko-KR" altLang="en-US" sz="1400" b="1">
                <a:latin typeface="+mn-ea"/>
              </a:rPr>
              <a:t>익명게시판</a:t>
            </a:r>
            <a:endParaRPr lang="en-US" altLang="ko-KR" sz="1400" b="1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ea"/>
              </a:rPr>
              <a:t>상세보기</a:t>
            </a:r>
            <a:endParaRPr lang="en-US" altLang="ko-KR" sz="1400" b="1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ea"/>
              </a:rPr>
              <a:t>수정</a:t>
            </a:r>
            <a:r>
              <a:rPr lang="en-US" altLang="ko-KR" sz="1400" b="1">
                <a:latin typeface="+mn-ea"/>
              </a:rPr>
              <a:t> / </a:t>
            </a:r>
            <a:r>
              <a:rPr lang="ko-KR" altLang="en-US" sz="1400" b="1">
                <a:latin typeface="+mn-ea"/>
              </a:rPr>
              <a:t>삭제</a:t>
            </a:r>
            <a:endParaRPr lang="en-US" altLang="ko-KR" sz="1400" b="1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ea"/>
              </a:rPr>
              <a:t>댓글</a:t>
            </a:r>
            <a:r>
              <a:rPr lang="en-US" altLang="ko-KR" sz="1400" b="1">
                <a:latin typeface="+mn-ea"/>
              </a:rPr>
              <a:t>, </a:t>
            </a:r>
            <a:r>
              <a:rPr lang="ko-KR" altLang="en-US" sz="1400" b="1">
                <a:latin typeface="+mn-ea"/>
              </a:rPr>
              <a:t>좋아요</a:t>
            </a:r>
            <a:endParaRPr lang="en-US" altLang="ko-KR" sz="1400" b="1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1B8B2B-3012-4950-9A82-F29E6262784B}"/>
              </a:ext>
            </a:extLst>
          </p:cNvPr>
          <p:cNvSpPr txBox="1"/>
          <p:nvPr/>
        </p:nvSpPr>
        <p:spPr>
          <a:xfrm>
            <a:off x="9154298" y="4526212"/>
            <a:ext cx="2163182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ea"/>
              </a:rPr>
              <a:t>후기 게시판</a:t>
            </a:r>
            <a:endParaRPr lang="en-US" altLang="ko-KR" sz="1400" b="1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ea"/>
              </a:rPr>
              <a:t>상세보기</a:t>
            </a:r>
            <a:endParaRPr lang="en-US" altLang="ko-KR" sz="1400" b="1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ea"/>
              </a:rPr>
              <a:t>수정</a:t>
            </a:r>
            <a:r>
              <a:rPr lang="en-US" altLang="ko-KR" sz="1400" b="1">
                <a:latin typeface="+mn-ea"/>
              </a:rPr>
              <a:t> /</a:t>
            </a:r>
            <a:r>
              <a:rPr lang="ko-KR" altLang="en-US" sz="1400" b="1">
                <a:latin typeface="+mn-ea"/>
              </a:rPr>
              <a:t>삭제</a:t>
            </a:r>
            <a:endParaRPr lang="en-US" altLang="ko-KR" sz="1400" b="1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ea"/>
              </a:rPr>
              <a:t>댓글 </a:t>
            </a:r>
            <a:r>
              <a:rPr lang="en-US" altLang="ko-KR" sz="1400" b="1">
                <a:latin typeface="+mn-ea"/>
              </a:rPr>
              <a:t>, </a:t>
            </a:r>
            <a:r>
              <a:rPr lang="ko-KR" altLang="en-US" sz="1400" b="1">
                <a:latin typeface="+mn-ea"/>
              </a:rPr>
              <a:t>좋아요</a:t>
            </a:r>
            <a:endParaRPr lang="en-US" altLang="ko-KR" sz="14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280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windows 10 설치하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14" y="1388741"/>
            <a:ext cx="1449490" cy="144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Oracle Database – Learnmystuf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237" y="1388741"/>
            <a:ext cx="1496774" cy="149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Oracle SQL Developer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640" y="1356277"/>
            <a:ext cx="1253303" cy="142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모서리가 둥근 직사각형 9"/>
          <p:cNvSpPr/>
          <p:nvPr/>
        </p:nvSpPr>
        <p:spPr>
          <a:xfrm>
            <a:off x="626182" y="3008939"/>
            <a:ext cx="1720754" cy="383819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kern="0">
                <a:solidFill>
                  <a:srgbClr val="27253F"/>
                </a:solidFill>
              </a:rPr>
              <a:t>OS: Windows 10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801804" y="3008943"/>
            <a:ext cx="1992017" cy="383819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>
                <a:solidFill>
                  <a:srgbClr val="27253F"/>
                </a:solidFill>
              </a:rPr>
              <a:t>DBMS: Oracle 11g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222562" y="3008939"/>
            <a:ext cx="2223264" cy="383819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>
                <a:solidFill>
                  <a:srgbClr val="27253F"/>
                </a:solidFill>
              </a:rPr>
              <a:t>language: JAVA JDK 1.8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988183" y="3008939"/>
            <a:ext cx="3577635" cy="383820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>
                <a:solidFill>
                  <a:srgbClr val="27253F"/>
                </a:solidFill>
              </a:rPr>
              <a:t>program: SQL Developer / spring(Maven)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06" y="3851748"/>
            <a:ext cx="1981477" cy="168616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132" y="3851748"/>
            <a:ext cx="1506074" cy="1620327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1296206" y="5828736"/>
            <a:ext cx="1888176" cy="383819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>
                <a:solidFill>
                  <a:srgbClr val="27253F"/>
                </a:solidFill>
              </a:rPr>
              <a:t>SVN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28528" y="5828737"/>
            <a:ext cx="1533282" cy="383819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>
                <a:solidFill>
                  <a:srgbClr val="27253F"/>
                </a:solidFill>
              </a:rPr>
              <a:t>Tomcat9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8036" y="3811389"/>
            <a:ext cx="4356868" cy="1849188"/>
          </a:xfrm>
          <a:prstGeom prst="rect">
            <a:avLst/>
          </a:prstGeom>
          <a:ln>
            <a:solidFill>
              <a:srgbClr val="27253F"/>
            </a:solidFill>
          </a:ln>
        </p:spPr>
      </p:pic>
      <p:sp>
        <p:nvSpPr>
          <p:cNvPr id="19" name="모서리가 둥근 직사각형 18"/>
          <p:cNvSpPr/>
          <p:nvPr/>
        </p:nvSpPr>
        <p:spPr>
          <a:xfrm>
            <a:off x="5956178" y="5828737"/>
            <a:ext cx="4474195" cy="383819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>
                <a:solidFill>
                  <a:srgbClr val="27253F"/>
                </a:solidFill>
              </a:rPr>
              <a:t>하드웨어</a:t>
            </a:r>
            <a:endParaRPr lang="en-US" altLang="ko-KR" sz="1400" kern="0">
              <a:solidFill>
                <a:srgbClr val="27253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1481" y="6815"/>
            <a:ext cx="11459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04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소요 자원</a:t>
            </a:r>
            <a:endParaRPr lang="en-US" altLang="ko-KR" sz="3600" b="1" kern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834074"/>
            <a:ext cx="3277683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pring] Spring 기초">
            <a:extLst>
              <a:ext uri="{FF2B5EF4-FFF2-40B4-BE49-F238E27FC236}">
                <a16:creationId xmlns:a16="http://schemas.microsoft.com/office/drawing/2014/main" id="{0DA0E086-3857-E1FF-5922-A6872EE94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777" y="1176361"/>
            <a:ext cx="2828925" cy="192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1편. 자바의 소개">
            <a:extLst>
              <a:ext uri="{FF2B5EF4-FFF2-40B4-BE49-F238E27FC236}">
                <a16:creationId xmlns:a16="http://schemas.microsoft.com/office/drawing/2014/main" id="{D2BD1887-1F3F-8063-772B-4827928FC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601" y="1329285"/>
            <a:ext cx="2319186" cy="144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56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9176" y="2656113"/>
            <a:ext cx="11300968" cy="1470025"/>
          </a:xfrm>
        </p:spPr>
        <p:txBody>
          <a:bodyPr>
            <a:normAutofit/>
          </a:bodyPr>
          <a:lstStyle/>
          <a:p>
            <a:r>
              <a:rPr lang="ko-KR" altLang="en-US" sz="9600" b="1">
                <a:ln w="381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와이어 프레임</a:t>
            </a:r>
            <a:endParaRPr lang="ko-KR" altLang="en-US" sz="9600" b="1" dirty="0">
              <a:ln w="38100"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97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>
            <a:cxnSpLocks/>
          </p:cNvCxnSpPr>
          <p:nvPr/>
        </p:nvCxnSpPr>
        <p:spPr>
          <a:xfrm>
            <a:off x="-1" y="818617"/>
            <a:ext cx="5596291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31481" y="2368"/>
            <a:ext cx="5465171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와이어 프레임 </a:t>
            </a:r>
            <a:endParaRPr lang="en-US" altLang="ko-KR" sz="3600" b="1" kern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0AAC0143-1604-0E79-58F9-1442E4E82744}"/>
              </a:ext>
            </a:extLst>
          </p:cNvPr>
          <p:cNvSpPr/>
          <p:nvPr/>
        </p:nvSpPr>
        <p:spPr>
          <a:xfrm>
            <a:off x="3645271" y="4359560"/>
            <a:ext cx="1214398" cy="387450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</a:rPr>
              <a:t>예약리스트</a:t>
            </a: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75A16449-8897-D1D6-09AC-DE203404E3DB}"/>
              </a:ext>
            </a:extLst>
          </p:cNvPr>
          <p:cNvSpPr/>
          <p:nvPr/>
        </p:nvSpPr>
        <p:spPr>
          <a:xfrm>
            <a:off x="6397524" y="4359560"/>
            <a:ext cx="1214398" cy="387450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</a:rPr>
              <a:t>예약 상세보기</a:t>
            </a:r>
          </a:p>
        </p:txBody>
      </p:sp>
      <p:sp>
        <p:nvSpPr>
          <p:cNvPr id="47" name="모서리가 둥근 직사각형 6">
            <a:extLst>
              <a:ext uri="{FF2B5EF4-FFF2-40B4-BE49-F238E27FC236}">
                <a16:creationId xmlns:a16="http://schemas.microsoft.com/office/drawing/2014/main" id="{3ECD48C1-3D0F-84A5-641B-35567B584880}"/>
              </a:ext>
            </a:extLst>
          </p:cNvPr>
          <p:cNvSpPr/>
          <p:nvPr/>
        </p:nvSpPr>
        <p:spPr>
          <a:xfrm>
            <a:off x="9149777" y="4359560"/>
            <a:ext cx="1214398" cy="387450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</a:rPr>
              <a:t>예약 수정</a:t>
            </a:r>
          </a:p>
        </p:txBody>
      </p:sp>
      <p:sp>
        <p:nvSpPr>
          <p:cNvPr id="65" name="모서리가 둥근 직사각형 8">
            <a:extLst>
              <a:ext uri="{FF2B5EF4-FFF2-40B4-BE49-F238E27FC236}">
                <a16:creationId xmlns:a16="http://schemas.microsoft.com/office/drawing/2014/main" id="{D0BBDC6A-474F-84B5-7A7F-344C0CBA94F8}"/>
              </a:ext>
            </a:extLst>
          </p:cNvPr>
          <p:cNvSpPr/>
          <p:nvPr/>
        </p:nvSpPr>
        <p:spPr>
          <a:xfrm>
            <a:off x="893018" y="4359560"/>
            <a:ext cx="1214398" cy="387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예약하기</a:t>
            </a:r>
          </a:p>
        </p:txBody>
      </p:sp>
      <p:sp>
        <p:nvSpPr>
          <p:cNvPr id="74" name="모서리가 둥근 직사각형 9">
            <a:extLst>
              <a:ext uri="{FF2B5EF4-FFF2-40B4-BE49-F238E27FC236}">
                <a16:creationId xmlns:a16="http://schemas.microsoft.com/office/drawing/2014/main" id="{593CA267-D407-2C37-DA1D-052259A54227}"/>
              </a:ext>
            </a:extLst>
          </p:cNvPr>
          <p:cNvSpPr/>
          <p:nvPr/>
        </p:nvSpPr>
        <p:spPr>
          <a:xfrm>
            <a:off x="3645271" y="4827301"/>
            <a:ext cx="2508619" cy="3874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모든 투어의 모든 예약 리스트</a:t>
            </a:r>
          </a:p>
        </p:txBody>
      </p:sp>
      <p:sp>
        <p:nvSpPr>
          <p:cNvPr id="75" name="모서리가 둥근 직사각형 10">
            <a:extLst>
              <a:ext uri="{FF2B5EF4-FFF2-40B4-BE49-F238E27FC236}">
                <a16:creationId xmlns:a16="http://schemas.microsoft.com/office/drawing/2014/main" id="{16E5B3E1-9761-724C-C159-B3FC2BAD1701}"/>
              </a:ext>
            </a:extLst>
          </p:cNvPr>
          <p:cNvSpPr/>
          <p:nvPr/>
        </p:nvSpPr>
        <p:spPr>
          <a:xfrm>
            <a:off x="3645268" y="5291728"/>
            <a:ext cx="2508620" cy="3874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본인 투어의 모든 회원 예약 리스트</a:t>
            </a:r>
          </a:p>
        </p:txBody>
      </p:sp>
      <p:sp>
        <p:nvSpPr>
          <p:cNvPr id="78" name="모서리가 둥근 직사각형 11">
            <a:extLst>
              <a:ext uri="{FF2B5EF4-FFF2-40B4-BE49-F238E27FC236}">
                <a16:creationId xmlns:a16="http://schemas.microsoft.com/office/drawing/2014/main" id="{16C0B531-D7C3-F281-9013-E633360793F7}"/>
              </a:ext>
            </a:extLst>
          </p:cNvPr>
          <p:cNvSpPr/>
          <p:nvPr/>
        </p:nvSpPr>
        <p:spPr>
          <a:xfrm>
            <a:off x="3645267" y="5756155"/>
            <a:ext cx="2508621" cy="387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본인의 예약 리스트</a:t>
            </a:r>
          </a:p>
        </p:txBody>
      </p:sp>
      <p:sp>
        <p:nvSpPr>
          <p:cNvPr id="86" name="모서리가 둥근 직사각형 12">
            <a:extLst>
              <a:ext uri="{FF2B5EF4-FFF2-40B4-BE49-F238E27FC236}">
                <a16:creationId xmlns:a16="http://schemas.microsoft.com/office/drawing/2014/main" id="{C66D5A50-535B-97A6-9E6C-8AD968258AEE}"/>
              </a:ext>
            </a:extLst>
          </p:cNvPr>
          <p:cNvSpPr/>
          <p:nvPr/>
        </p:nvSpPr>
        <p:spPr>
          <a:xfrm>
            <a:off x="9149777" y="4827301"/>
            <a:ext cx="2508619" cy="3874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모든 투어의 모든 예약 정보 수정</a:t>
            </a:r>
          </a:p>
        </p:txBody>
      </p:sp>
      <p:sp>
        <p:nvSpPr>
          <p:cNvPr id="106" name="모서리가 둥근 직사각형 13">
            <a:extLst>
              <a:ext uri="{FF2B5EF4-FFF2-40B4-BE49-F238E27FC236}">
                <a16:creationId xmlns:a16="http://schemas.microsoft.com/office/drawing/2014/main" id="{B8FD8AB6-E907-808E-9FA2-B8CB2CE6B7B7}"/>
              </a:ext>
            </a:extLst>
          </p:cNvPr>
          <p:cNvSpPr/>
          <p:nvPr/>
        </p:nvSpPr>
        <p:spPr>
          <a:xfrm>
            <a:off x="9149777" y="5295042"/>
            <a:ext cx="2508620" cy="3874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본인 투어의 투어상태 수정</a:t>
            </a:r>
          </a:p>
        </p:txBody>
      </p:sp>
      <p:sp>
        <p:nvSpPr>
          <p:cNvPr id="109" name="모서리가 둥근 직사각형 17">
            <a:extLst>
              <a:ext uri="{FF2B5EF4-FFF2-40B4-BE49-F238E27FC236}">
                <a16:creationId xmlns:a16="http://schemas.microsoft.com/office/drawing/2014/main" id="{57787616-B742-8C09-FBAF-8743A03971FD}"/>
              </a:ext>
            </a:extLst>
          </p:cNvPr>
          <p:cNvSpPr/>
          <p:nvPr/>
        </p:nvSpPr>
        <p:spPr>
          <a:xfrm>
            <a:off x="6397524" y="4842506"/>
            <a:ext cx="2508619" cy="3874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모든 투어의 모든 예약 상세보기</a:t>
            </a:r>
          </a:p>
        </p:txBody>
      </p:sp>
      <p:sp>
        <p:nvSpPr>
          <p:cNvPr id="139" name="모서리가 둥근 직사각형 18">
            <a:extLst>
              <a:ext uri="{FF2B5EF4-FFF2-40B4-BE49-F238E27FC236}">
                <a16:creationId xmlns:a16="http://schemas.microsoft.com/office/drawing/2014/main" id="{5F42BAFC-FC76-D793-A9F9-81C79F97BA10}"/>
              </a:ext>
            </a:extLst>
          </p:cNvPr>
          <p:cNvSpPr/>
          <p:nvPr/>
        </p:nvSpPr>
        <p:spPr>
          <a:xfrm>
            <a:off x="6397524" y="5310247"/>
            <a:ext cx="2508620" cy="3874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본인 투어의 모든 회원 예약 상세보기</a:t>
            </a:r>
          </a:p>
        </p:txBody>
      </p:sp>
      <p:sp>
        <p:nvSpPr>
          <p:cNvPr id="141" name="모서리가 둥근 직사각형 19">
            <a:extLst>
              <a:ext uri="{FF2B5EF4-FFF2-40B4-BE49-F238E27FC236}">
                <a16:creationId xmlns:a16="http://schemas.microsoft.com/office/drawing/2014/main" id="{3C689F1B-00DC-AE3C-60A0-DACD728F0970}"/>
              </a:ext>
            </a:extLst>
          </p:cNvPr>
          <p:cNvSpPr/>
          <p:nvPr/>
        </p:nvSpPr>
        <p:spPr>
          <a:xfrm>
            <a:off x="6397524" y="5777988"/>
            <a:ext cx="2508621" cy="387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본인의 예약 상세보기</a:t>
            </a:r>
          </a:p>
        </p:txBody>
      </p:sp>
      <p:sp>
        <p:nvSpPr>
          <p:cNvPr id="142" name="모서리가 둥근 직사각형 20">
            <a:extLst>
              <a:ext uri="{FF2B5EF4-FFF2-40B4-BE49-F238E27FC236}">
                <a16:creationId xmlns:a16="http://schemas.microsoft.com/office/drawing/2014/main" id="{68A845DC-1E51-DBEB-8B66-2D924C6A62B8}"/>
              </a:ext>
            </a:extLst>
          </p:cNvPr>
          <p:cNvSpPr/>
          <p:nvPr/>
        </p:nvSpPr>
        <p:spPr>
          <a:xfrm>
            <a:off x="9149777" y="5762783"/>
            <a:ext cx="2508620" cy="387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본인이 예약한 투어 취소</a:t>
            </a:r>
          </a:p>
        </p:txBody>
      </p:sp>
      <p:sp>
        <p:nvSpPr>
          <p:cNvPr id="144" name="모서리가 둥근 직사각형 23">
            <a:extLst>
              <a:ext uri="{FF2B5EF4-FFF2-40B4-BE49-F238E27FC236}">
                <a16:creationId xmlns:a16="http://schemas.microsoft.com/office/drawing/2014/main" id="{5BD2802B-12B6-2DE8-B2AE-ABE29CD992EE}"/>
              </a:ext>
            </a:extLst>
          </p:cNvPr>
          <p:cNvSpPr/>
          <p:nvPr/>
        </p:nvSpPr>
        <p:spPr>
          <a:xfrm>
            <a:off x="905718" y="2510602"/>
            <a:ext cx="1214398" cy="387450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</a:rPr>
              <a:t>메인</a:t>
            </a:r>
          </a:p>
        </p:txBody>
      </p:sp>
      <p:sp>
        <p:nvSpPr>
          <p:cNvPr id="145" name="모서리가 둥근 직사각형 24">
            <a:extLst>
              <a:ext uri="{FF2B5EF4-FFF2-40B4-BE49-F238E27FC236}">
                <a16:creationId xmlns:a16="http://schemas.microsoft.com/office/drawing/2014/main" id="{5626E7AC-4C23-57BC-BB02-4FFF9A6F77D8}"/>
              </a:ext>
            </a:extLst>
          </p:cNvPr>
          <p:cNvSpPr/>
          <p:nvPr/>
        </p:nvSpPr>
        <p:spPr>
          <a:xfrm>
            <a:off x="893018" y="3703079"/>
            <a:ext cx="1214398" cy="387450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</a:rPr>
              <a:t>투어상세보기</a:t>
            </a: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FA47396C-B64A-7205-6198-AB6F2B41CF4A}"/>
              </a:ext>
            </a:extLst>
          </p:cNvPr>
          <p:cNvCxnSpPr>
            <a:cxnSpLocks/>
            <a:stCxn id="144" idx="2"/>
            <a:endCxn id="172" idx="0"/>
          </p:cNvCxnSpPr>
          <p:nvPr/>
        </p:nvCxnSpPr>
        <p:spPr>
          <a:xfrm flipH="1">
            <a:off x="1506566" y="2898052"/>
            <a:ext cx="6351" cy="221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FBA8BF7-803C-FF22-B8BA-5164E33F88E6}"/>
              </a:ext>
            </a:extLst>
          </p:cNvPr>
          <p:cNvCxnSpPr>
            <a:stCxn id="145" idx="2"/>
            <a:endCxn id="65" idx="0"/>
          </p:cNvCxnSpPr>
          <p:nvPr/>
        </p:nvCxnSpPr>
        <p:spPr>
          <a:xfrm>
            <a:off x="1500217" y="4090529"/>
            <a:ext cx="0" cy="269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모서리가 둥근 직사각형 49">
            <a:extLst>
              <a:ext uri="{FF2B5EF4-FFF2-40B4-BE49-F238E27FC236}">
                <a16:creationId xmlns:a16="http://schemas.microsoft.com/office/drawing/2014/main" id="{EF33A8A1-39B8-24BF-DF8A-D9AC3155BD0C}"/>
              </a:ext>
            </a:extLst>
          </p:cNvPr>
          <p:cNvSpPr/>
          <p:nvPr/>
        </p:nvSpPr>
        <p:spPr>
          <a:xfrm>
            <a:off x="3642386" y="2492225"/>
            <a:ext cx="1302673" cy="387450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</a:rPr>
              <a:t>장바구니 리스트</a:t>
            </a:r>
          </a:p>
        </p:txBody>
      </p:sp>
      <p:sp>
        <p:nvSpPr>
          <p:cNvPr id="154" name="모서리가 둥근 직사각형 50">
            <a:extLst>
              <a:ext uri="{FF2B5EF4-FFF2-40B4-BE49-F238E27FC236}">
                <a16:creationId xmlns:a16="http://schemas.microsoft.com/office/drawing/2014/main" id="{59113CFE-3BB8-0355-BCA3-48F61B7EEAE7}"/>
              </a:ext>
            </a:extLst>
          </p:cNvPr>
          <p:cNvSpPr/>
          <p:nvPr/>
        </p:nvSpPr>
        <p:spPr>
          <a:xfrm>
            <a:off x="6396987" y="2492225"/>
            <a:ext cx="1302673" cy="387450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</a:rPr>
              <a:t>장바구니 수정</a:t>
            </a:r>
          </a:p>
        </p:txBody>
      </p:sp>
      <p:sp>
        <p:nvSpPr>
          <p:cNvPr id="155" name="모서리가 둥근 직사각형 51">
            <a:extLst>
              <a:ext uri="{FF2B5EF4-FFF2-40B4-BE49-F238E27FC236}">
                <a16:creationId xmlns:a16="http://schemas.microsoft.com/office/drawing/2014/main" id="{11259876-DC5A-A529-B24C-70111D1E4079}"/>
              </a:ext>
            </a:extLst>
          </p:cNvPr>
          <p:cNvSpPr/>
          <p:nvPr/>
        </p:nvSpPr>
        <p:spPr>
          <a:xfrm>
            <a:off x="6396986" y="3284640"/>
            <a:ext cx="1302673" cy="387450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</a:rPr>
              <a:t>장바구니 삭제</a:t>
            </a:r>
          </a:p>
        </p:txBody>
      </p:sp>
      <p:cxnSp>
        <p:nvCxnSpPr>
          <p:cNvPr id="156" name="꺾인 연결선 55">
            <a:extLst>
              <a:ext uri="{FF2B5EF4-FFF2-40B4-BE49-F238E27FC236}">
                <a16:creationId xmlns:a16="http://schemas.microsoft.com/office/drawing/2014/main" id="{B8DC2BDB-8CA9-EB1C-498F-027D5C32BEC4}"/>
              </a:ext>
            </a:extLst>
          </p:cNvPr>
          <p:cNvCxnSpPr>
            <a:cxnSpLocks/>
            <a:stCxn id="145" idx="1"/>
            <a:endCxn id="8" idx="1"/>
          </p:cNvCxnSpPr>
          <p:nvPr/>
        </p:nvCxnSpPr>
        <p:spPr>
          <a:xfrm rot="10800000" flipV="1">
            <a:off x="884668" y="3896804"/>
            <a:ext cx="8351" cy="1333152"/>
          </a:xfrm>
          <a:prstGeom prst="bentConnector3">
            <a:avLst>
              <a:gd name="adj1" fmla="val 28373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97D21907-20C7-295C-0BE0-BDC11CD0B140}"/>
              </a:ext>
            </a:extLst>
          </p:cNvPr>
          <p:cNvCxnSpPr>
            <a:cxnSpLocks/>
            <a:stCxn id="153" idx="2"/>
            <a:endCxn id="65" idx="3"/>
          </p:cNvCxnSpPr>
          <p:nvPr/>
        </p:nvCxnSpPr>
        <p:spPr>
          <a:xfrm flipH="1">
            <a:off x="2107416" y="2879675"/>
            <a:ext cx="2186307" cy="1673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꺾인 연결선 68">
            <a:extLst>
              <a:ext uri="{FF2B5EF4-FFF2-40B4-BE49-F238E27FC236}">
                <a16:creationId xmlns:a16="http://schemas.microsoft.com/office/drawing/2014/main" id="{65DFC192-84B9-F516-130B-7ED09BE76709}"/>
              </a:ext>
            </a:extLst>
          </p:cNvPr>
          <p:cNvCxnSpPr>
            <a:endCxn id="74" idx="1"/>
          </p:cNvCxnSpPr>
          <p:nvPr/>
        </p:nvCxnSpPr>
        <p:spPr>
          <a:xfrm rot="16200000" flipH="1">
            <a:off x="3323263" y="4699018"/>
            <a:ext cx="467742" cy="17627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꺾인 연결선 72">
            <a:extLst>
              <a:ext uri="{FF2B5EF4-FFF2-40B4-BE49-F238E27FC236}">
                <a16:creationId xmlns:a16="http://schemas.microsoft.com/office/drawing/2014/main" id="{9731D177-7D63-AC0D-E755-291225A3CA09}"/>
              </a:ext>
            </a:extLst>
          </p:cNvPr>
          <p:cNvCxnSpPr>
            <a:endCxn id="75" idx="1"/>
          </p:cNvCxnSpPr>
          <p:nvPr/>
        </p:nvCxnSpPr>
        <p:spPr>
          <a:xfrm rot="16200000" flipH="1">
            <a:off x="3323262" y="5163446"/>
            <a:ext cx="467741" cy="17627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꺾인 연결선 75">
            <a:extLst>
              <a:ext uri="{FF2B5EF4-FFF2-40B4-BE49-F238E27FC236}">
                <a16:creationId xmlns:a16="http://schemas.microsoft.com/office/drawing/2014/main" id="{2810D54F-B79E-F55A-340A-49B59A7460AD}"/>
              </a:ext>
            </a:extLst>
          </p:cNvPr>
          <p:cNvCxnSpPr/>
          <p:nvPr/>
        </p:nvCxnSpPr>
        <p:spPr>
          <a:xfrm rot="16200000" flipH="1">
            <a:off x="3322725" y="5627870"/>
            <a:ext cx="467741" cy="17627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꺾인 연결선 76">
            <a:extLst>
              <a:ext uri="{FF2B5EF4-FFF2-40B4-BE49-F238E27FC236}">
                <a16:creationId xmlns:a16="http://schemas.microsoft.com/office/drawing/2014/main" id="{1C407798-0FA6-B492-642A-DA1AE2F5C1FD}"/>
              </a:ext>
            </a:extLst>
          </p:cNvPr>
          <p:cNvCxnSpPr/>
          <p:nvPr/>
        </p:nvCxnSpPr>
        <p:spPr>
          <a:xfrm rot="16200000" flipH="1">
            <a:off x="6074982" y="4702045"/>
            <a:ext cx="467742" cy="17627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77">
            <a:extLst>
              <a:ext uri="{FF2B5EF4-FFF2-40B4-BE49-F238E27FC236}">
                <a16:creationId xmlns:a16="http://schemas.microsoft.com/office/drawing/2014/main" id="{E8BD008C-5163-2371-5FF2-897E28D652F2}"/>
              </a:ext>
            </a:extLst>
          </p:cNvPr>
          <p:cNvCxnSpPr/>
          <p:nvPr/>
        </p:nvCxnSpPr>
        <p:spPr>
          <a:xfrm rot="16200000" flipH="1">
            <a:off x="6074981" y="5166473"/>
            <a:ext cx="467741" cy="17627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79">
            <a:extLst>
              <a:ext uri="{FF2B5EF4-FFF2-40B4-BE49-F238E27FC236}">
                <a16:creationId xmlns:a16="http://schemas.microsoft.com/office/drawing/2014/main" id="{CD499359-7DCB-A2D0-5F85-32CF671BF645}"/>
              </a:ext>
            </a:extLst>
          </p:cNvPr>
          <p:cNvCxnSpPr/>
          <p:nvPr/>
        </p:nvCxnSpPr>
        <p:spPr>
          <a:xfrm rot="16200000" flipH="1">
            <a:off x="8827232" y="4705649"/>
            <a:ext cx="467742" cy="17627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꺾인 연결선 80">
            <a:extLst>
              <a:ext uri="{FF2B5EF4-FFF2-40B4-BE49-F238E27FC236}">
                <a16:creationId xmlns:a16="http://schemas.microsoft.com/office/drawing/2014/main" id="{CBC1939C-D43B-6D03-FD94-FF32DBFEFD8A}"/>
              </a:ext>
            </a:extLst>
          </p:cNvPr>
          <p:cNvCxnSpPr/>
          <p:nvPr/>
        </p:nvCxnSpPr>
        <p:spPr>
          <a:xfrm rot="16200000" flipH="1">
            <a:off x="8827231" y="5170077"/>
            <a:ext cx="467741" cy="17627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꺾인 연결선 81">
            <a:extLst>
              <a:ext uri="{FF2B5EF4-FFF2-40B4-BE49-F238E27FC236}">
                <a16:creationId xmlns:a16="http://schemas.microsoft.com/office/drawing/2014/main" id="{DF8A57B4-DA9E-D57D-2C82-FF4EE365511D}"/>
              </a:ext>
            </a:extLst>
          </p:cNvPr>
          <p:cNvCxnSpPr/>
          <p:nvPr/>
        </p:nvCxnSpPr>
        <p:spPr>
          <a:xfrm rot="16200000" flipH="1">
            <a:off x="8826694" y="5634501"/>
            <a:ext cx="467741" cy="17627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모서리가 둥근 직사각형 82">
            <a:extLst>
              <a:ext uri="{FF2B5EF4-FFF2-40B4-BE49-F238E27FC236}">
                <a16:creationId xmlns:a16="http://schemas.microsoft.com/office/drawing/2014/main" id="{58C625E3-ACF6-E47E-A604-D4E476303633}"/>
              </a:ext>
            </a:extLst>
          </p:cNvPr>
          <p:cNvSpPr/>
          <p:nvPr/>
        </p:nvSpPr>
        <p:spPr>
          <a:xfrm>
            <a:off x="884667" y="1665125"/>
            <a:ext cx="978717" cy="387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회원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169" name="모서리가 둥근 직사각형 83">
            <a:extLst>
              <a:ext uri="{FF2B5EF4-FFF2-40B4-BE49-F238E27FC236}">
                <a16:creationId xmlns:a16="http://schemas.microsoft.com/office/drawing/2014/main" id="{F9310F3B-1F7B-A4D4-364A-66B519863DCB}"/>
              </a:ext>
            </a:extLst>
          </p:cNvPr>
          <p:cNvSpPr/>
          <p:nvPr/>
        </p:nvSpPr>
        <p:spPr>
          <a:xfrm>
            <a:off x="2979101" y="1664610"/>
            <a:ext cx="978717" cy="3874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관리자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170" name="모서리가 둥근 직사각형 84">
            <a:extLst>
              <a:ext uri="{FF2B5EF4-FFF2-40B4-BE49-F238E27FC236}">
                <a16:creationId xmlns:a16="http://schemas.microsoft.com/office/drawing/2014/main" id="{4434538F-AE10-3487-E225-96B8D874BF8F}"/>
              </a:ext>
            </a:extLst>
          </p:cNvPr>
          <p:cNvSpPr/>
          <p:nvPr/>
        </p:nvSpPr>
        <p:spPr>
          <a:xfrm>
            <a:off x="1931884" y="1664610"/>
            <a:ext cx="978717" cy="3874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가이드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172" name="모서리가 둥근 직사각형 24">
            <a:extLst>
              <a:ext uri="{FF2B5EF4-FFF2-40B4-BE49-F238E27FC236}">
                <a16:creationId xmlns:a16="http://schemas.microsoft.com/office/drawing/2014/main" id="{AB810436-09DC-3BB7-5F1E-055F98E62FEE}"/>
              </a:ext>
            </a:extLst>
          </p:cNvPr>
          <p:cNvSpPr/>
          <p:nvPr/>
        </p:nvSpPr>
        <p:spPr>
          <a:xfrm>
            <a:off x="899367" y="3119386"/>
            <a:ext cx="1214398" cy="387450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</a:rPr>
              <a:t>투어리스트</a:t>
            </a: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9DE73F55-3DAA-9DC5-1B50-1DEACC6E8821}"/>
              </a:ext>
            </a:extLst>
          </p:cNvPr>
          <p:cNvCxnSpPr>
            <a:cxnSpLocks/>
            <a:stCxn id="172" idx="2"/>
            <a:endCxn id="145" idx="0"/>
          </p:cNvCxnSpPr>
          <p:nvPr/>
        </p:nvCxnSpPr>
        <p:spPr>
          <a:xfrm flipH="1">
            <a:off x="1500217" y="3506836"/>
            <a:ext cx="6349" cy="196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꺾인 연결선 55">
            <a:extLst>
              <a:ext uri="{FF2B5EF4-FFF2-40B4-BE49-F238E27FC236}">
                <a16:creationId xmlns:a16="http://schemas.microsoft.com/office/drawing/2014/main" id="{D16A2C6F-1701-F37B-6C06-CD9CD31640E6}"/>
              </a:ext>
            </a:extLst>
          </p:cNvPr>
          <p:cNvCxnSpPr>
            <a:cxnSpLocks/>
            <a:stCxn id="153" idx="3"/>
            <a:endCxn id="155" idx="1"/>
          </p:cNvCxnSpPr>
          <p:nvPr/>
        </p:nvCxnSpPr>
        <p:spPr>
          <a:xfrm>
            <a:off x="4945059" y="2685950"/>
            <a:ext cx="1451927" cy="79241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E2C71F72-111E-5B17-DF8F-430CA8CE8CC3}"/>
              </a:ext>
            </a:extLst>
          </p:cNvPr>
          <p:cNvCxnSpPr>
            <a:cxnSpLocks/>
            <a:stCxn id="153" idx="3"/>
            <a:endCxn id="154" idx="1"/>
          </p:cNvCxnSpPr>
          <p:nvPr/>
        </p:nvCxnSpPr>
        <p:spPr>
          <a:xfrm>
            <a:off x="4945059" y="2685950"/>
            <a:ext cx="14519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AAF9A52A-0887-9C7B-4427-0A87E3821845}"/>
              </a:ext>
            </a:extLst>
          </p:cNvPr>
          <p:cNvCxnSpPr>
            <a:cxnSpLocks/>
            <a:stCxn id="144" idx="3"/>
            <a:endCxn id="2" idx="1"/>
          </p:cNvCxnSpPr>
          <p:nvPr/>
        </p:nvCxnSpPr>
        <p:spPr>
          <a:xfrm>
            <a:off x="2120116" y="2704327"/>
            <a:ext cx="1525155" cy="18489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7717AF9E-AB6E-78EA-2D0A-A94FE098CA09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859669" y="4553285"/>
            <a:ext cx="1537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66609E23-BAEF-0F01-5792-BEA76F34B759}"/>
              </a:ext>
            </a:extLst>
          </p:cNvPr>
          <p:cNvCxnSpPr>
            <a:cxnSpLocks/>
            <a:stCxn id="4" idx="3"/>
            <a:endCxn id="47" idx="1"/>
          </p:cNvCxnSpPr>
          <p:nvPr/>
        </p:nvCxnSpPr>
        <p:spPr>
          <a:xfrm>
            <a:off x="7611922" y="4553285"/>
            <a:ext cx="1537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연결선: 꺾임 234">
            <a:extLst>
              <a:ext uri="{FF2B5EF4-FFF2-40B4-BE49-F238E27FC236}">
                <a16:creationId xmlns:a16="http://schemas.microsoft.com/office/drawing/2014/main" id="{2593A059-2D4D-8E80-D72D-16168FA94833}"/>
              </a:ext>
            </a:extLst>
          </p:cNvPr>
          <p:cNvCxnSpPr>
            <a:cxnSpLocks/>
            <a:stCxn id="141" idx="1"/>
          </p:cNvCxnSpPr>
          <p:nvPr/>
        </p:nvCxnSpPr>
        <p:spPr>
          <a:xfrm rot="10800000">
            <a:off x="6220716" y="5503683"/>
            <a:ext cx="176808" cy="46803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모서리가 둥근 직사각형 49">
            <a:extLst>
              <a:ext uri="{FF2B5EF4-FFF2-40B4-BE49-F238E27FC236}">
                <a16:creationId xmlns:a16="http://schemas.microsoft.com/office/drawing/2014/main" id="{0E4CE6FA-B188-01B9-40EF-2598D1A7FB9E}"/>
              </a:ext>
            </a:extLst>
          </p:cNvPr>
          <p:cNvSpPr/>
          <p:nvPr/>
        </p:nvSpPr>
        <p:spPr>
          <a:xfrm>
            <a:off x="884667" y="5036231"/>
            <a:ext cx="1302673" cy="387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장바구니 담기</a:t>
            </a: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CBE91492-78B0-D6B3-3204-ABEFD89ABA24}"/>
              </a:ext>
            </a:extLst>
          </p:cNvPr>
          <p:cNvCxnSpPr>
            <a:cxnSpLocks/>
            <a:stCxn id="144" idx="0"/>
            <a:endCxn id="153" idx="0"/>
          </p:cNvCxnSpPr>
          <p:nvPr/>
        </p:nvCxnSpPr>
        <p:spPr>
          <a:xfrm rot="5400000" flipH="1" flipV="1">
            <a:off x="2894132" y="1111011"/>
            <a:ext cx="18377" cy="2780806"/>
          </a:xfrm>
          <a:prstGeom prst="bentConnector3">
            <a:avLst>
              <a:gd name="adj1" fmla="val 13439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모서리가 둥근 직사각형 11">
            <a:extLst>
              <a:ext uri="{FF2B5EF4-FFF2-40B4-BE49-F238E27FC236}">
                <a16:creationId xmlns:a16="http://schemas.microsoft.com/office/drawing/2014/main" id="{584C8330-0D2B-DACC-E57B-BF65E04C870D}"/>
              </a:ext>
            </a:extLst>
          </p:cNvPr>
          <p:cNvSpPr/>
          <p:nvPr/>
        </p:nvSpPr>
        <p:spPr>
          <a:xfrm>
            <a:off x="3605358" y="3568721"/>
            <a:ext cx="2508621" cy="387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본인의 장바구니 리스트</a:t>
            </a: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731FFE11-BB96-32FD-2DBF-BA4721AA9FF6}"/>
              </a:ext>
            </a:extLst>
          </p:cNvPr>
          <p:cNvCxnSpPr>
            <a:cxnSpLocks/>
            <a:stCxn id="153" idx="1"/>
            <a:endCxn id="59" idx="1"/>
          </p:cNvCxnSpPr>
          <p:nvPr/>
        </p:nvCxnSpPr>
        <p:spPr>
          <a:xfrm rot="10800000" flipV="1">
            <a:off x="3605358" y="2685950"/>
            <a:ext cx="37028" cy="1076496"/>
          </a:xfrm>
          <a:prstGeom prst="bentConnector3">
            <a:avLst>
              <a:gd name="adj1" fmla="val 71737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모서리가 둥근 직사각형 11">
            <a:extLst>
              <a:ext uri="{FF2B5EF4-FFF2-40B4-BE49-F238E27FC236}">
                <a16:creationId xmlns:a16="http://schemas.microsoft.com/office/drawing/2014/main" id="{91E8C9E4-A027-F7B6-DDC3-7D89BAA90C7E}"/>
              </a:ext>
            </a:extLst>
          </p:cNvPr>
          <p:cNvSpPr/>
          <p:nvPr/>
        </p:nvSpPr>
        <p:spPr>
          <a:xfrm>
            <a:off x="8170462" y="2495295"/>
            <a:ext cx="2508621" cy="387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예약 인원 수정하기</a:t>
            </a:r>
          </a:p>
        </p:txBody>
      </p:sp>
      <p:sp>
        <p:nvSpPr>
          <p:cNvPr id="71" name="모서리가 둥근 직사각형 11">
            <a:extLst>
              <a:ext uri="{FF2B5EF4-FFF2-40B4-BE49-F238E27FC236}">
                <a16:creationId xmlns:a16="http://schemas.microsoft.com/office/drawing/2014/main" id="{85324625-2B7B-819E-4AF5-93D597C607DF}"/>
              </a:ext>
            </a:extLst>
          </p:cNvPr>
          <p:cNvSpPr/>
          <p:nvPr/>
        </p:nvSpPr>
        <p:spPr>
          <a:xfrm>
            <a:off x="8194687" y="3290900"/>
            <a:ext cx="2508621" cy="387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장바구니에 담은 투어 삭제하기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6849994-8708-824A-67C0-889B6D6BCAA7}"/>
              </a:ext>
            </a:extLst>
          </p:cNvPr>
          <p:cNvCxnSpPr>
            <a:cxnSpLocks/>
            <a:stCxn id="154" idx="3"/>
            <a:endCxn id="70" idx="1"/>
          </p:cNvCxnSpPr>
          <p:nvPr/>
        </p:nvCxnSpPr>
        <p:spPr>
          <a:xfrm>
            <a:off x="7699660" y="2685950"/>
            <a:ext cx="470802" cy="3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5E50F262-4F7B-CFA5-02F5-E7DF759D6118}"/>
              </a:ext>
            </a:extLst>
          </p:cNvPr>
          <p:cNvCxnSpPr>
            <a:cxnSpLocks/>
            <a:stCxn id="155" idx="3"/>
            <a:endCxn id="71" idx="1"/>
          </p:cNvCxnSpPr>
          <p:nvPr/>
        </p:nvCxnSpPr>
        <p:spPr>
          <a:xfrm>
            <a:off x="7699659" y="3478365"/>
            <a:ext cx="495028" cy="6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77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3177</TotalTime>
  <Words>3025</Words>
  <Application>Microsoft Office PowerPoint</Application>
  <PresentationFormat>와이드스크린</PresentationFormat>
  <Paragraphs>738</Paragraphs>
  <Slides>57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4" baseType="lpstr">
      <vt:lpstr>Meiryo</vt:lpstr>
      <vt:lpstr>맑은 고딕</vt:lpstr>
      <vt:lpstr>한컴 말랑말랑 Bold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와이어 프레임</vt:lpstr>
      <vt:lpstr>PowerPoint 프레젠테이션</vt:lpstr>
      <vt:lpstr>화면구현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DFD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DB 모델링</vt:lpstr>
      <vt:lpstr>PowerPoint 프레젠테이션</vt:lpstr>
      <vt:lpstr>핵심코드 및 오류수정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시연 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정 다희</cp:lastModifiedBy>
  <cp:revision>209</cp:revision>
  <dcterms:created xsi:type="dcterms:W3CDTF">2023-03-22T07:08:46Z</dcterms:created>
  <dcterms:modified xsi:type="dcterms:W3CDTF">2023-04-24T13:18:15Z</dcterms:modified>
</cp:coreProperties>
</file>