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6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3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6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4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1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9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8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2D3E-39E2-4C00-82C5-4A818227D34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593D-C39C-4782-9DD2-8D211AD85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6819" y="1318222"/>
            <a:ext cx="1770611" cy="7656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94585" y="1318223"/>
            <a:ext cx="2019300" cy="78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en-US" altLang="ko-KR" dirty="0"/>
              <a:t>NoticeController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3488" y="2546172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데이터 수집</a:t>
            </a:r>
            <a:r>
              <a:rPr lang="en-US" altLang="ko-KR" sz="1600" dirty="0"/>
              <a:t>, </a:t>
            </a:r>
            <a:r>
              <a:rPr lang="ko-KR" altLang="en-US" sz="1600" dirty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98085" y="1318223"/>
            <a:ext cx="2387600" cy="78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리스트</a:t>
            </a:r>
            <a:endParaRPr lang="en-US" altLang="ko-KR" dirty="0"/>
          </a:p>
          <a:p>
            <a:pPr algn="ctr"/>
            <a:r>
              <a:rPr lang="en-US" altLang="ko-KR" dirty="0"/>
              <a:t>NoticeListService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7266" y="8269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6016" y="8423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프로젝트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7834" y="8423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처리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98085" y="2244288"/>
            <a:ext cx="2387600" cy="78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보기</a:t>
            </a:r>
            <a:endParaRPr lang="en-US" altLang="ko-KR" dirty="0"/>
          </a:p>
          <a:p>
            <a:pPr algn="ctr"/>
            <a:r>
              <a:rPr lang="en-US" altLang="ko-KR" dirty="0"/>
              <a:t>NoticeViewService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98085" y="3170353"/>
            <a:ext cx="2387600" cy="78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등록</a:t>
            </a:r>
            <a:endParaRPr lang="en-US" altLang="ko-KR" dirty="0"/>
          </a:p>
          <a:p>
            <a:pPr algn="ctr"/>
            <a:r>
              <a:rPr lang="en-US" altLang="ko-KR" dirty="0"/>
              <a:t>NoticeWriteService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98085" y="4096417"/>
            <a:ext cx="2387600" cy="78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수정</a:t>
            </a:r>
            <a:endParaRPr lang="en-US" altLang="ko-KR" dirty="0"/>
          </a:p>
          <a:p>
            <a:pPr algn="ctr"/>
            <a:r>
              <a:rPr lang="en-US" altLang="ko-KR" dirty="0"/>
              <a:t>NoticeUpdateService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598085" y="5022482"/>
            <a:ext cx="2387600" cy="78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삭제</a:t>
            </a:r>
            <a:endParaRPr lang="en-US" altLang="ko-KR" dirty="0"/>
          </a:p>
          <a:p>
            <a:pPr algn="ctr"/>
            <a:r>
              <a:rPr lang="en-US" altLang="ko-KR" dirty="0"/>
              <a:t>NoticeDeleteService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04230" y="827715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처리 </a:t>
            </a:r>
            <a:r>
              <a:rPr lang="en-US" altLang="ko-KR" dirty="0"/>
              <a:t>- DAO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449235" y="1318223"/>
            <a:ext cx="2387600" cy="78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데이터 저장</a:t>
            </a:r>
            <a:endParaRPr lang="en-US" altLang="ko-KR" dirty="0"/>
          </a:p>
          <a:p>
            <a:pPr algn="ctr"/>
            <a:r>
              <a:rPr lang="en-US" altLang="ko-KR" dirty="0"/>
              <a:t>NoticeDAO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94585" y="3428963"/>
            <a:ext cx="2019300" cy="784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데이터</a:t>
            </a:r>
            <a:endParaRPr lang="en-US" altLang="ko-KR" dirty="0"/>
          </a:p>
          <a:p>
            <a:pPr algn="ctr"/>
            <a:r>
              <a:rPr lang="en-US" altLang="ko-KR" dirty="0"/>
              <a:t>NoticeVO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97395" y="217362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17721" y="2173628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execute()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77583" y="856077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service()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49235" y="2147075"/>
            <a:ext cx="2744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List&lt;NoticeVO&gt; list()</a:t>
            </a:r>
          </a:p>
          <a:p>
            <a:r>
              <a:rPr lang="en-US" altLang="ko-KR" dirty="0"/>
              <a:t>NoticeVO view(long no)</a:t>
            </a:r>
          </a:p>
          <a:p>
            <a:r>
              <a:rPr lang="en-US" altLang="ko-KR" dirty="0"/>
              <a:t>int increase(long no)</a:t>
            </a:r>
          </a:p>
          <a:p>
            <a:r>
              <a:rPr lang="en-US" altLang="ko-KR" dirty="0"/>
              <a:t>int write(NoticeVO vo)</a:t>
            </a:r>
          </a:p>
          <a:p>
            <a:r>
              <a:rPr lang="en-US" altLang="ko-KR" dirty="0"/>
              <a:t>int update(NoticeVO vo)</a:t>
            </a:r>
          </a:p>
          <a:p>
            <a:r>
              <a:rPr lang="en-US" altLang="ko-KR" dirty="0"/>
              <a:t>int delete(long no)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6" idx="3"/>
            <a:endCxn id="12" idx="1"/>
          </p:cNvCxnSpPr>
          <p:nvPr/>
        </p:nvCxnSpPr>
        <p:spPr>
          <a:xfrm>
            <a:off x="5013885" y="1710596"/>
            <a:ext cx="584200" cy="9260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6" idx="3"/>
            <a:endCxn id="13" idx="1"/>
          </p:cNvCxnSpPr>
          <p:nvPr/>
        </p:nvCxnSpPr>
        <p:spPr>
          <a:xfrm>
            <a:off x="5013885" y="1710596"/>
            <a:ext cx="584200" cy="18521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6" idx="3"/>
            <a:endCxn id="14" idx="1"/>
          </p:cNvCxnSpPr>
          <p:nvPr/>
        </p:nvCxnSpPr>
        <p:spPr>
          <a:xfrm>
            <a:off x="5013885" y="1710596"/>
            <a:ext cx="584200" cy="27781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3"/>
            <a:endCxn id="15" idx="1"/>
          </p:cNvCxnSpPr>
          <p:nvPr/>
        </p:nvCxnSpPr>
        <p:spPr>
          <a:xfrm>
            <a:off x="5013885" y="1710596"/>
            <a:ext cx="584200" cy="37042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2" idx="3"/>
            <a:endCxn id="17" idx="1"/>
          </p:cNvCxnSpPr>
          <p:nvPr/>
        </p:nvCxnSpPr>
        <p:spPr>
          <a:xfrm flipV="1">
            <a:off x="7985685" y="1710596"/>
            <a:ext cx="463550" cy="9260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3" idx="3"/>
            <a:endCxn id="17" idx="1"/>
          </p:cNvCxnSpPr>
          <p:nvPr/>
        </p:nvCxnSpPr>
        <p:spPr>
          <a:xfrm flipV="1">
            <a:off x="7985685" y="1710596"/>
            <a:ext cx="463550" cy="18521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3"/>
            <a:endCxn id="17" idx="1"/>
          </p:cNvCxnSpPr>
          <p:nvPr/>
        </p:nvCxnSpPr>
        <p:spPr>
          <a:xfrm flipV="1">
            <a:off x="7985685" y="1710596"/>
            <a:ext cx="463550" cy="27781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5" idx="3"/>
            <a:endCxn id="17" idx="1"/>
          </p:cNvCxnSpPr>
          <p:nvPr/>
        </p:nvCxnSpPr>
        <p:spPr>
          <a:xfrm flipV="1">
            <a:off x="7985685" y="1710596"/>
            <a:ext cx="463550" cy="37042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99719" y="508558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- </a:t>
            </a:r>
            <a:r>
              <a:rPr lang="ko-KR" altLang="en-US" dirty="0"/>
              <a:t>호출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20B6C83-C819-A228-04D8-E5622B06F9E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47430" y="1701072"/>
            <a:ext cx="447155" cy="9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EB2D02-EA31-3CBA-AED4-36FE84B963F1}"/>
              </a:ext>
            </a:extLst>
          </p:cNvPr>
          <p:cNvCxnSpPr>
            <a:endCxn id="8" idx="1"/>
          </p:cNvCxnSpPr>
          <p:nvPr/>
        </p:nvCxnSpPr>
        <p:spPr>
          <a:xfrm>
            <a:off x="5307106" y="1710596"/>
            <a:ext cx="2909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106AA1A-C5EF-50F6-A0CF-61ED6ED8F545}"/>
              </a:ext>
            </a:extLst>
          </p:cNvPr>
          <p:cNvCxnSpPr>
            <a:stCxn id="8" idx="3"/>
          </p:cNvCxnSpPr>
          <p:nvPr/>
        </p:nvCxnSpPr>
        <p:spPr>
          <a:xfrm>
            <a:off x="7985685" y="1710596"/>
            <a:ext cx="2618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4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8583" y="859904"/>
            <a:ext cx="1770612" cy="1334656"/>
            <a:chOff x="328583" y="859904"/>
            <a:chExt cx="1770612" cy="1334656"/>
          </a:xfrm>
        </p:grpSpPr>
        <p:sp>
          <p:nvSpPr>
            <p:cNvPr id="33" name="직사각형 32"/>
            <p:cNvSpPr/>
            <p:nvPr/>
          </p:nvSpPr>
          <p:spPr>
            <a:xfrm>
              <a:off x="328583" y="1707803"/>
              <a:ext cx="177061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main()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8584" y="859904"/>
              <a:ext cx="1770611" cy="8478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</a:t>
              </a:r>
              <a:endParaRPr lang="en-US" altLang="ko-KR" dirty="0"/>
            </a:p>
            <a:p>
              <a:pPr algn="ctr"/>
              <a:r>
                <a:rPr lang="en-US" altLang="ko-KR" dirty="0"/>
                <a:t>Main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01663" y="1179158"/>
            <a:ext cx="1800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수집</a:t>
            </a:r>
            <a:r>
              <a:rPr lang="en-US" altLang="ko-KR" sz="1200" dirty="0"/>
              <a:t>, </a:t>
            </a:r>
            <a:r>
              <a:rPr lang="ko-KR" altLang="en-US" sz="1200" dirty="0"/>
              <a:t>처리</a:t>
            </a:r>
            <a:r>
              <a:rPr lang="en-US" altLang="ko-KR" sz="1200" dirty="0"/>
              <a:t>,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ko-KR" altLang="en-US" sz="1200" dirty="0"/>
              <a:t>예외처리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3052" y="393150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개발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181" y="372731"/>
            <a:ext cx="1651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전체 프로젝트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2788" y="372731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처리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46887" y="405094"/>
            <a:ext cx="1773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처리 </a:t>
            </a:r>
            <a:r>
              <a:rPr lang="en-US" altLang="ko-KR" dirty="0"/>
              <a:t>- DAO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94149" y="767603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execute()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7135" y="774426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service()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96629" y="1726305"/>
            <a:ext cx="2019301" cy="1269654"/>
            <a:chOff x="2546349" y="878952"/>
            <a:chExt cx="2019301" cy="1269654"/>
          </a:xfrm>
        </p:grpSpPr>
        <p:sp>
          <p:nvSpPr>
            <p:cNvPr id="6" name="직사각형 5"/>
            <p:cNvSpPr/>
            <p:nvPr/>
          </p:nvSpPr>
          <p:spPr>
            <a:xfrm>
              <a:off x="2546350" y="878952"/>
              <a:ext cx="20193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  <a:endParaRPr lang="en-US" altLang="ko-KR" dirty="0"/>
            </a:p>
            <a:p>
              <a:pPr algn="ctr"/>
              <a:r>
                <a:rPr lang="en-US" altLang="ko-KR" dirty="0"/>
                <a:t>NoticeController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46349" y="1661849"/>
              <a:ext cx="201930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execute()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45824" y="3178335"/>
            <a:ext cx="2675890" cy="1269654"/>
            <a:chOff x="5149850" y="878952"/>
            <a:chExt cx="2675890" cy="1269654"/>
          </a:xfrm>
        </p:grpSpPr>
        <p:sp>
          <p:nvSpPr>
            <p:cNvPr id="8" name="직사각형 7"/>
            <p:cNvSpPr/>
            <p:nvPr/>
          </p:nvSpPr>
          <p:spPr>
            <a:xfrm>
              <a:off x="5149850" y="878952"/>
              <a:ext cx="267589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리스트</a:t>
              </a:r>
              <a:endParaRPr lang="en-US" altLang="ko-KR" dirty="0"/>
            </a:p>
            <a:p>
              <a:pPr algn="ctr"/>
              <a:r>
                <a:rPr lang="en-US" altLang="ko-KR" dirty="0"/>
                <a:t>NoticeListService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49850" y="1661849"/>
              <a:ext cx="267589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List&lt;NoticeVO&gt; service()</a:t>
              </a:r>
              <a:endParaRPr lang="ko-KR" altLang="en-US" sz="16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151361" y="4268660"/>
            <a:ext cx="2387600" cy="1269653"/>
            <a:chOff x="8001000" y="878952"/>
            <a:chExt cx="2387600" cy="1269653"/>
          </a:xfrm>
        </p:grpSpPr>
        <p:sp>
          <p:nvSpPr>
            <p:cNvPr id="17" name="직사각형 16"/>
            <p:cNvSpPr/>
            <p:nvPr/>
          </p:nvSpPr>
          <p:spPr>
            <a:xfrm>
              <a:off x="8001000" y="878952"/>
              <a:ext cx="23876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데이터 저장</a:t>
              </a:r>
              <a:endParaRPr lang="en-US" altLang="ko-KR" dirty="0"/>
            </a:p>
            <a:p>
              <a:pPr algn="ctr"/>
              <a:r>
                <a:rPr lang="en-US" altLang="ko-KR" dirty="0"/>
                <a:t>NoticeDAO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01000" y="1661848"/>
              <a:ext cx="238760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List&lt;NoticeVO&gt; list()</a:t>
              </a:r>
            </a:p>
          </p:txBody>
        </p:sp>
      </p:grpSp>
      <p:cxnSp>
        <p:nvCxnSpPr>
          <p:cNvPr id="31" name="꺾인 연결선 30"/>
          <p:cNvCxnSpPr>
            <a:stCxn id="33" idx="3"/>
            <a:endCxn id="35" idx="1"/>
          </p:cNvCxnSpPr>
          <p:nvPr/>
        </p:nvCxnSpPr>
        <p:spPr>
          <a:xfrm>
            <a:off x="2099194" y="1951182"/>
            <a:ext cx="797435" cy="8013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5" idx="3"/>
            <a:endCxn id="37" idx="1"/>
          </p:cNvCxnSpPr>
          <p:nvPr/>
        </p:nvCxnSpPr>
        <p:spPr>
          <a:xfrm>
            <a:off x="4915930" y="2752581"/>
            <a:ext cx="729894" cy="14520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7" idx="3"/>
            <a:endCxn id="38" idx="1"/>
          </p:cNvCxnSpPr>
          <p:nvPr/>
        </p:nvCxnSpPr>
        <p:spPr>
          <a:xfrm>
            <a:off x="8321714" y="4204611"/>
            <a:ext cx="829647" cy="10903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59273" y="5678657"/>
            <a:ext cx="29717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select no, title, startDate, endDate</a:t>
            </a:r>
          </a:p>
          <a:p>
            <a:r>
              <a:rPr lang="en-US" altLang="ko-KR" sz="1400" dirty="0"/>
              <a:t>from notice</a:t>
            </a:r>
          </a:p>
          <a:p>
            <a:r>
              <a:rPr lang="en-US" altLang="ko-KR" sz="1400" dirty="0"/>
              <a:t>order by updateDate desc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624668" y="1166270"/>
            <a:ext cx="253627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List - </a:t>
            </a:r>
            <a:r>
              <a:rPr lang="ko-KR" altLang="en-US" sz="1400" dirty="0"/>
              <a:t>데이터 리스트</a:t>
            </a:r>
            <a:endParaRPr lang="en-US" altLang="ko-KR" sz="1400" dirty="0"/>
          </a:p>
          <a:p>
            <a:r>
              <a:rPr lang="en-US" altLang="ko-KR" sz="1400" dirty="0"/>
              <a:t>     - 0</a:t>
            </a:r>
            <a:r>
              <a:rPr lang="ko-KR" altLang="en-US" sz="1400" dirty="0"/>
              <a:t>개 이상의 여러 데이터</a:t>
            </a:r>
            <a:endParaRPr lang="en-US" altLang="ko-KR" sz="1400" dirty="0"/>
          </a:p>
          <a:p>
            <a:r>
              <a:rPr lang="en-US" altLang="ko-KR" sz="1400" dirty="0"/>
              <a:t>List&lt;NoticeVO&gt;</a:t>
            </a:r>
          </a:p>
          <a:p>
            <a:r>
              <a:rPr lang="en-US" altLang="ko-KR" sz="1400" dirty="0"/>
              <a:t>     - NoticeVO </a:t>
            </a:r>
            <a:r>
              <a:rPr lang="ko-KR" altLang="en-US" sz="1400" dirty="0"/>
              <a:t>여러 개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473948" y="3651843"/>
            <a:ext cx="2353863" cy="2886182"/>
            <a:chOff x="1126262" y="3476062"/>
            <a:chExt cx="2353863" cy="2886182"/>
          </a:xfrm>
        </p:grpSpPr>
        <p:sp>
          <p:nvSpPr>
            <p:cNvPr id="18" name="직사각형 17"/>
            <p:cNvSpPr/>
            <p:nvPr/>
          </p:nvSpPr>
          <p:spPr>
            <a:xfrm>
              <a:off x="1131668" y="3476062"/>
              <a:ext cx="2348457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 데이터</a:t>
              </a:r>
              <a:endParaRPr lang="en-US" altLang="ko-KR" dirty="0"/>
            </a:p>
            <a:p>
              <a:pPr algn="ctr"/>
              <a:r>
                <a:rPr lang="en-US" altLang="ko-KR" dirty="0"/>
                <a:t>NoticeVO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6262" y="4302924"/>
              <a:ext cx="2348457" cy="205932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no – </a:t>
              </a:r>
              <a:r>
                <a:rPr lang="ko-KR" altLang="en-US" dirty="0"/>
                <a:t>번호</a:t>
              </a:r>
              <a:endParaRPr lang="en-US" altLang="ko-KR" dirty="0"/>
            </a:p>
            <a:p>
              <a:r>
                <a:rPr lang="en-US" altLang="ko-KR" dirty="0"/>
                <a:t>title – </a:t>
              </a:r>
              <a:r>
                <a:rPr lang="ko-KR" altLang="en-US" dirty="0"/>
                <a:t>제목</a:t>
              </a:r>
              <a:endParaRPr lang="en-US" altLang="ko-KR" dirty="0"/>
            </a:p>
            <a:p>
              <a:r>
                <a:rPr lang="en-US" altLang="ko-KR" dirty="0"/>
                <a:t>content – </a:t>
              </a:r>
              <a:r>
                <a:rPr lang="ko-KR" altLang="en-US" dirty="0"/>
                <a:t>내용</a:t>
              </a:r>
              <a:endParaRPr lang="en-US" altLang="ko-KR" dirty="0"/>
            </a:p>
            <a:p>
              <a:r>
                <a:rPr lang="en-US" altLang="ko-KR" dirty="0"/>
                <a:t>startDate – </a:t>
              </a:r>
              <a:r>
                <a:rPr lang="ko-KR" altLang="en-US" dirty="0"/>
                <a:t>시작일</a:t>
              </a:r>
              <a:endParaRPr lang="en-US" altLang="ko-KR" dirty="0"/>
            </a:p>
            <a:p>
              <a:r>
                <a:rPr lang="en-US" altLang="ko-KR" dirty="0"/>
                <a:t>endDate – </a:t>
              </a:r>
              <a:r>
                <a:rPr lang="ko-KR" altLang="en-US" dirty="0"/>
                <a:t>종료일</a:t>
              </a:r>
              <a:endParaRPr lang="en-US" altLang="ko-KR" dirty="0"/>
            </a:p>
            <a:p>
              <a:r>
                <a:rPr lang="en-US" altLang="ko-KR" dirty="0"/>
                <a:t>writeDate – </a:t>
              </a:r>
              <a:r>
                <a:rPr lang="ko-KR" altLang="en-US" dirty="0"/>
                <a:t>작성일</a:t>
              </a:r>
              <a:endParaRPr lang="en-US" altLang="ko-KR" dirty="0"/>
            </a:p>
            <a:p>
              <a:r>
                <a:rPr lang="en-US" altLang="ko-KR" dirty="0"/>
                <a:t>updateDate - </a:t>
              </a:r>
              <a:r>
                <a:rPr lang="ko-KR" altLang="en-US" dirty="0"/>
                <a:t>수정일</a:t>
              </a:r>
            </a:p>
          </p:txBody>
        </p:sp>
      </p:grpSp>
      <p:cxnSp>
        <p:nvCxnSpPr>
          <p:cNvPr id="53" name="구부러진 연결선 52"/>
          <p:cNvCxnSpPr>
            <a:stCxn id="17" idx="0"/>
            <a:endCxn id="8" idx="3"/>
          </p:cNvCxnSpPr>
          <p:nvPr/>
        </p:nvCxnSpPr>
        <p:spPr>
          <a:xfrm rot="16200000" flipV="1">
            <a:off x="8984462" y="2907960"/>
            <a:ext cx="697952" cy="2023447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8" idx="0"/>
            <a:endCxn id="6" idx="3"/>
          </p:cNvCxnSpPr>
          <p:nvPr/>
        </p:nvCxnSpPr>
        <p:spPr>
          <a:xfrm rot="16200000" flipV="1">
            <a:off x="5420022" y="1614587"/>
            <a:ext cx="1059657" cy="206783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774843" y="3423658"/>
            <a:ext cx="244599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List&lt;NoticeVO&gt;</a:t>
            </a:r>
          </a:p>
          <a:p>
            <a:r>
              <a:rPr lang="en-US" altLang="ko-KR" sz="1400" dirty="0"/>
              <a:t>no, title, startDate, endDate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24668" y="2290468"/>
            <a:ext cx="244599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List&lt;NoticeVO&gt;</a:t>
            </a:r>
          </a:p>
          <a:p>
            <a:r>
              <a:rPr lang="en-US" altLang="ko-KR" sz="1400" dirty="0"/>
              <a:t>no, title, startDate, endDate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462801" y="3400090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53128" y="4684625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668434" y="5669345"/>
            <a:ext cx="3954780" cy="868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 </a:t>
            </a:r>
            <a:r>
              <a:rPr lang="en-US" altLang="ko-KR" dirty="0"/>
              <a:t>DFD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650880" y="2319682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428403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8583" y="859904"/>
            <a:ext cx="1770612" cy="1334656"/>
            <a:chOff x="328583" y="859904"/>
            <a:chExt cx="1770612" cy="1334656"/>
          </a:xfrm>
        </p:grpSpPr>
        <p:sp>
          <p:nvSpPr>
            <p:cNvPr id="33" name="직사각형 32"/>
            <p:cNvSpPr/>
            <p:nvPr/>
          </p:nvSpPr>
          <p:spPr>
            <a:xfrm>
              <a:off x="328583" y="1707803"/>
              <a:ext cx="177061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main()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8584" y="859904"/>
              <a:ext cx="1770611" cy="8478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</a:t>
              </a:r>
              <a:endParaRPr lang="en-US" altLang="ko-KR" dirty="0"/>
            </a:p>
            <a:p>
              <a:pPr algn="ctr"/>
              <a:r>
                <a:rPr lang="en-US" altLang="ko-KR" dirty="0"/>
                <a:t>Main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01663" y="1160546"/>
            <a:ext cx="1800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수집</a:t>
            </a:r>
            <a:r>
              <a:rPr lang="en-US" altLang="ko-KR" sz="1200" dirty="0"/>
              <a:t>, </a:t>
            </a:r>
            <a:r>
              <a:rPr lang="ko-KR" altLang="en-US" sz="1200" dirty="0"/>
              <a:t>처리</a:t>
            </a:r>
            <a:r>
              <a:rPr lang="en-US" altLang="ko-KR" sz="1200" dirty="0"/>
              <a:t>,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ko-KR" altLang="en-US" sz="1200" dirty="0"/>
              <a:t>예외처리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3052" y="393150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개발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181" y="372731"/>
            <a:ext cx="1651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전체 프로젝트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6750" y="393150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처리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3438" y="432371"/>
            <a:ext cx="1773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처리 </a:t>
            </a:r>
            <a:r>
              <a:rPr lang="en-US" altLang="ko-KR" dirty="0"/>
              <a:t>- DAO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09510" y="769631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execute()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63242" y="771126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service()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96629" y="1726305"/>
            <a:ext cx="2019301" cy="1269654"/>
            <a:chOff x="2546349" y="878952"/>
            <a:chExt cx="2019301" cy="1269654"/>
          </a:xfrm>
        </p:grpSpPr>
        <p:sp>
          <p:nvSpPr>
            <p:cNvPr id="6" name="직사각형 5"/>
            <p:cNvSpPr/>
            <p:nvPr/>
          </p:nvSpPr>
          <p:spPr>
            <a:xfrm>
              <a:off x="2546350" y="878952"/>
              <a:ext cx="20193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  <a:endParaRPr lang="en-US" altLang="ko-KR" dirty="0"/>
            </a:p>
            <a:p>
              <a:pPr algn="ctr"/>
              <a:r>
                <a:rPr lang="en-US" altLang="ko-KR" dirty="0"/>
                <a:t>NoticeController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46349" y="1661849"/>
              <a:ext cx="201930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execute()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45824" y="3178335"/>
            <a:ext cx="2675890" cy="1269654"/>
            <a:chOff x="5149850" y="878952"/>
            <a:chExt cx="2675890" cy="1269654"/>
          </a:xfrm>
        </p:grpSpPr>
        <p:sp>
          <p:nvSpPr>
            <p:cNvPr id="8" name="직사각형 7"/>
            <p:cNvSpPr/>
            <p:nvPr/>
          </p:nvSpPr>
          <p:spPr>
            <a:xfrm>
              <a:off x="5149850" y="878952"/>
              <a:ext cx="267589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보기</a:t>
              </a:r>
              <a:endParaRPr lang="en-US" altLang="ko-KR" dirty="0"/>
            </a:p>
            <a:p>
              <a:pPr algn="ctr"/>
              <a:r>
                <a:rPr lang="en-US" altLang="ko-KR" dirty="0"/>
                <a:t>NoticeViewService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49850" y="1661849"/>
              <a:ext cx="267589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</a:rPr>
                <a:t>NoticeVO</a:t>
              </a:r>
              <a:r>
                <a:rPr lang="en-US" altLang="ko-KR" sz="1600" dirty="0"/>
                <a:t> service(</a:t>
              </a:r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</a:rPr>
                <a:t>long no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151361" y="4268660"/>
            <a:ext cx="2387600" cy="1269653"/>
            <a:chOff x="8001000" y="878952"/>
            <a:chExt cx="2387600" cy="1269653"/>
          </a:xfrm>
        </p:grpSpPr>
        <p:sp>
          <p:nvSpPr>
            <p:cNvPr id="17" name="직사각형 16"/>
            <p:cNvSpPr/>
            <p:nvPr/>
          </p:nvSpPr>
          <p:spPr>
            <a:xfrm>
              <a:off x="8001000" y="878952"/>
              <a:ext cx="23876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데이터 저장</a:t>
              </a:r>
              <a:endParaRPr lang="en-US" altLang="ko-KR" dirty="0"/>
            </a:p>
            <a:p>
              <a:pPr algn="ctr"/>
              <a:r>
                <a:rPr lang="en-US" altLang="ko-KR" dirty="0"/>
                <a:t>NoticeDAO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01000" y="1661848"/>
              <a:ext cx="238760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</a:rPr>
                <a:t>NoticeVO</a:t>
              </a:r>
              <a:r>
                <a:rPr lang="en-US" altLang="ko-KR" sz="1600" dirty="0"/>
                <a:t> view(</a:t>
              </a:r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</a:rPr>
                <a:t>long no</a:t>
              </a:r>
              <a:r>
                <a:rPr lang="en-US" altLang="ko-KR" sz="1600" dirty="0"/>
                <a:t>)</a:t>
              </a:r>
            </a:p>
          </p:txBody>
        </p:sp>
      </p:grpSp>
      <p:cxnSp>
        <p:nvCxnSpPr>
          <p:cNvPr id="31" name="꺾인 연결선 30"/>
          <p:cNvCxnSpPr>
            <a:stCxn id="33" idx="3"/>
            <a:endCxn id="35" idx="1"/>
          </p:cNvCxnSpPr>
          <p:nvPr/>
        </p:nvCxnSpPr>
        <p:spPr>
          <a:xfrm>
            <a:off x="2099194" y="1951182"/>
            <a:ext cx="797435" cy="8013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5" idx="3"/>
            <a:endCxn id="37" idx="1"/>
          </p:cNvCxnSpPr>
          <p:nvPr/>
        </p:nvCxnSpPr>
        <p:spPr>
          <a:xfrm>
            <a:off x="4915930" y="2752581"/>
            <a:ext cx="729894" cy="14520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7" idx="3"/>
            <a:endCxn id="38" idx="1"/>
          </p:cNvCxnSpPr>
          <p:nvPr/>
        </p:nvCxnSpPr>
        <p:spPr>
          <a:xfrm>
            <a:off x="8321714" y="4204611"/>
            <a:ext cx="829647" cy="10903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59273" y="5678657"/>
            <a:ext cx="30185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select no, title, content,</a:t>
            </a:r>
          </a:p>
          <a:p>
            <a:r>
              <a:rPr lang="en-US" altLang="ko-KR" sz="1400" dirty="0"/>
              <a:t>    startDate, endDate, updateDate</a:t>
            </a:r>
          </a:p>
          <a:p>
            <a:r>
              <a:rPr lang="en-US" altLang="ko-KR" sz="1400" dirty="0"/>
              <a:t>from notice</a:t>
            </a:r>
          </a:p>
          <a:p>
            <a:r>
              <a:rPr lang="en-US" altLang="ko-KR" sz="1400" dirty="0"/>
              <a:t>where no = 2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473948" y="3651843"/>
            <a:ext cx="2353863" cy="2886182"/>
            <a:chOff x="1126262" y="3476062"/>
            <a:chExt cx="2353863" cy="2886182"/>
          </a:xfrm>
        </p:grpSpPr>
        <p:sp>
          <p:nvSpPr>
            <p:cNvPr id="18" name="직사각형 17"/>
            <p:cNvSpPr/>
            <p:nvPr/>
          </p:nvSpPr>
          <p:spPr>
            <a:xfrm>
              <a:off x="1131668" y="3476062"/>
              <a:ext cx="2348457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 데이터</a:t>
              </a:r>
              <a:endParaRPr lang="en-US" altLang="ko-KR" dirty="0"/>
            </a:p>
            <a:p>
              <a:pPr algn="ctr"/>
              <a:r>
                <a:rPr lang="en-US" altLang="ko-KR" dirty="0"/>
                <a:t>NoticeVO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6262" y="4302924"/>
              <a:ext cx="2348457" cy="205932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no – </a:t>
              </a:r>
              <a:r>
                <a:rPr lang="ko-KR" altLang="en-US" dirty="0"/>
                <a:t>번호</a:t>
              </a:r>
              <a:endParaRPr lang="en-US" altLang="ko-KR" dirty="0"/>
            </a:p>
            <a:p>
              <a:r>
                <a:rPr lang="en-US" altLang="ko-KR" dirty="0"/>
                <a:t>title – </a:t>
              </a:r>
              <a:r>
                <a:rPr lang="ko-KR" altLang="en-US" dirty="0"/>
                <a:t>제목</a:t>
              </a:r>
              <a:endParaRPr lang="en-US" altLang="ko-KR" dirty="0"/>
            </a:p>
            <a:p>
              <a:r>
                <a:rPr lang="en-US" altLang="ko-KR" dirty="0"/>
                <a:t>content – </a:t>
              </a:r>
              <a:r>
                <a:rPr lang="ko-KR" altLang="en-US" dirty="0"/>
                <a:t>내용</a:t>
              </a:r>
              <a:endParaRPr lang="en-US" altLang="ko-KR" dirty="0"/>
            </a:p>
            <a:p>
              <a:r>
                <a:rPr lang="en-US" altLang="ko-KR" dirty="0"/>
                <a:t>startDate – </a:t>
              </a:r>
              <a:r>
                <a:rPr lang="ko-KR" altLang="en-US" dirty="0"/>
                <a:t>시작일</a:t>
              </a:r>
              <a:endParaRPr lang="en-US" altLang="ko-KR" dirty="0"/>
            </a:p>
            <a:p>
              <a:r>
                <a:rPr lang="en-US" altLang="ko-KR" dirty="0"/>
                <a:t>endDate – </a:t>
              </a:r>
              <a:r>
                <a:rPr lang="ko-KR" altLang="en-US" dirty="0"/>
                <a:t>종료일</a:t>
              </a:r>
              <a:endParaRPr lang="en-US" altLang="ko-KR" dirty="0"/>
            </a:p>
            <a:p>
              <a:r>
                <a:rPr lang="en-US" altLang="ko-KR" dirty="0"/>
                <a:t>writeDate – </a:t>
              </a:r>
              <a:r>
                <a:rPr lang="ko-KR" altLang="en-US" dirty="0"/>
                <a:t>작성일</a:t>
              </a:r>
              <a:endParaRPr lang="en-US" altLang="ko-KR" dirty="0"/>
            </a:p>
            <a:p>
              <a:r>
                <a:rPr lang="en-US" altLang="ko-KR" dirty="0"/>
                <a:t>updateDate - </a:t>
              </a:r>
              <a:r>
                <a:rPr lang="ko-KR" altLang="en-US" dirty="0"/>
                <a:t>수정일</a:t>
              </a:r>
            </a:p>
          </p:txBody>
        </p:sp>
      </p:grpSp>
      <p:cxnSp>
        <p:nvCxnSpPr>
          <p:cNvPr id="53" name="구부러진 연결선 52"/>
          <p:cNvCxnSpPr>
            <a:stCxn id="17" idx="0"/>
            <a:endCxn id="8" idx="3"/>
          </p:cNvCxnSpPr>
          <p:nvPr/>
        </p:nvCxnSpPr>
        <p:spPr>
          <a:xfrm rot="16200000" flipV="1">
            <a:off x="8984462" y="2907960"/>
            <a:ext cx="697952" cy="2023447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8" idx="0"/>
            <a:endCxn id="6" idx="3"/>
          </p:cNvCxnSpPr>
          <p:nvPr/>
        </p:nvCxnSpPr>
        <p:spPr>
          <a:xfrm rot="16200000" flipV="1">
            <a:off x="5420022" y="1614587"/>
            <a:ext cx="1059657" cy="206783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736537" y="3222568"/>
            <a:ext cx="27684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NoticeVO</a:t>
            </a:r>
          </a:p>
          <a:p>
            <a:r>
              <a:rPr lang="en-US" altLang="ko-KR" sz="1400" dirty="0"/>
              <a:t>no, title, content, </a:t>
            </a:r>
          </a:p>
          <a:p>
            <a:r>
              <a:rPr lang="en-US" altLang="ko-KR" sz="1400" dirty="0"/>
              <a:t>startDate, endDate, updateDate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33553" y="2023706"/>
            <a:ext cx="27684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NoticeVO</a:t>
            </a:r>
          </a:p>
          <a:p>
            <a:r>
              <a:rPr lang="en-US" altLang="ko-KR" sz="1400" dirty="0"/>
              <a:t>no, title, content, </a:t>
            </a:r>
          </a:p>
          <a:p>
            <a:r>
              <a:rPr lang="en-US" altLang="ko-KR" sz="1400" dirty="0"/>
              <a:t>startDate, endDate, updateDate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408155" y="3739196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1211" y="4893912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668434" y="5669345"/>
            <a:ext cx="3954780" cy="868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보기 </a:t>
            </a:r>
            <a:r>
              <a:rPr lang="en-US" altLang="ko-KR" dirty="0"/>
              <a:t>DFD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650880" y="2319682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653DD-44FA-EECF-51FA-AAF874EC2A03}"/>
              </a:ext>
            </a:extLst>
          </p:cNvPr>
          <p:cNvSpPr txBox="1"/>
          <p:nvPr/>
        </p:nvSpPr>
        <p:spPr>
          <a:xfrm>
            <a:off x="5018951" y="3037902"/>
            <a:ext cx="4555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no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B37DF-3532-D120-2E44-2507941BE2B5}"/>
              </a:ext>
            </a:extLst>
          </p:cNvPr>
          <p:cNvSpPr txBox="1"/>
          <p:nvPr/>
        </p:nvSpPr>
        <p:spPr>
          <a:xfrm>
            <a:off x="8504318" y="4380441"/>
            <a:ext cx="4555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no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3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8583" y="859904"/>
            <a:ext cx="1770612" cy="1334656"/>
            <a:chOff x="328583" y="859904"/>
            <a:chExt cx="1770612" cy="1334656"/>
          </a:xfrm>
        </p:grpSpPr>
        <p:sp>
          <p:nvSpPr>
            <p:cNvPr id="33" name="직사각형 32"/>
            <p:cNvSpPr/>
            <p:nvPr/>
          </p:nvSpPr>
          <p:spPr>
            <a:xfrm>
              <a:off x="328583" y="1707803"/>
              <a:ext cx="177061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main()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8584" y="859904"/>
              <a:ext cx="1770611" cy="8478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</a:t>
              </a:r>
              <a:endParaRPr lang="en-US" altLang="ko-KR" dirty="0"/>
            </a:p>
            <a:p>
              <a:pPr algn="ctr"/>
              <a:r>
                <a:rPr lang="en-US" altLang="ko-KR" dirty="0"/>
                <a:t>Main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81663" y="1151552"/>
            <a:ext cx="1800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수집</a:t>
            </a:r>
            <a:r>
              <a:rPr lang="en-US" altLang="ko-KR" sz="1200" dirty="0"/>
              <a:t>, </a:t>
            </a:r>
            <a:r>
              <a:rPr lang="ko-KR" altLang="en-US" sz="1200" dirty="0"/>
              <a:t>처리</a:t>
            </a:r>
            <a:r>
              <a:rPr lang="en-US" altLang="ko-KR" sz="1200" dirty="0"/>
              <a:t>,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ko-KR" altLang="en-US" sz="1200" dirty="0"/>
              <a:t>예외처리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67239" y="366586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개발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181" y="372731"/>
            <a:ext cx="1651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전체 프로젝트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6750" y="393150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처리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66261" y="401794"/>
            <a:ext cx="1773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처리 </a:t>
            </a:r>
            <a:r>
              <a:rPr lang="en-US" altLang="ko-KR" dirty="0"/>
              <a:t>- DAO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26839" y="725355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execute()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63242" y="771126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service()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752464" y="1726304"/>
            <a:ext cx="2019301" cy="1269654"/>
            <a:chOff x="2546349" y="878952"/>
            <a:chExt cx="2019301" cy="1269654"/>
          </a:xfrm>
        </p:grpSpPr>
        <p:sp>
          <p:nvSpPr>
            <p:cNvPr id="6" name="직사각형 5"/>
            <p:cNvSpPr/>
            <p:nvPr/>
          </p:nvSpPr>
          <p:spPr>
            <a:xfrm>
              <a:off x="2546350" y="878952"/>
              <a:ext cx="20193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  <a:endParaRPr lang="en-US" altLang="ko-KR" dirty="0"/>
            </a:p>
            <a:p>
              <a:pPr algn="ctr"/>
              <a:r>
                <a:rPr lang="en-US" altLang="ko-KR" dirty="0"/>
                <a:t>NoticeController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46349" y="1661849"/>
              <a:ext cx="201930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execute()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136992" y="2862412"/>
            <a:ext cx="1914123" cy="1269654"/>
            <a:chOff x="5149850" y="878952"/>
            <a:chExt cx="2675890" cy="1269654"/>
          </a:xfrm>
        </p:grpSpPr>
        <p:sp>
          <p:nvSpPr>
            <p:cNvPr id="8" name="직사각형 7"/>
            <p:cNvSpPr/>
            <p:nvPr/>
          </p:nvSpPr>
          <p:spPr>
            <a:xfrm>
              <a:off x="5149850" y="878952"/>
              <a:ext cx="267589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보기</a:t>
              </a:r>
              <a:endParaRPr lang="en-US" altLang="ko-KR" dirty="0"/>
            </a:p>
            <a:p>
              <a:pPr algn="ctr"/>
              <a:r>
                <a:rPr lang="en-US" altLang="ko-KR" sz="1500" dirty="0"/>
                <a:t>NoticeWriteService</a:t>
              </a:r>
              <a:endParaRPr lang="ko-KR" altLang="en-US" sz="15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49850" y="1661849"/>
              <a:ext cx="267589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</a:rPr>
                <a:t>int</a:t>
              </a:r>
              <a:r>
                <a:rPr lang="en-US" altLang="ko-KR" sz="1200" dirty="0"/>
                <a:t> service(</a:t>
              </a:r>
              <a:r>
                <a:rPr lang="en-US" altLang="ko-KR" sz="1050" b="1" dirty="0">
                  <a:solidFill>
                    <a:schemeClr val="accent5">
                      <a:lumMod val="75000"/>
                    </a:schemeClr>
                  </a:solidFill>
                </a:rPr>
                <a:t>NoticeVO</a:t>
              </a:r>
              <a:r>
                <a:rPr lang="en-US" altLang="ko-KR" sz="1200" b="1" dirty="0">
                  <a:solidFill>
                    <a:schemeClr val="accent5">
                      <a:lumMod val="75000"/>
                    </a:schemeClr>
                  </a:solidFill>
                </a:rPr>
                <a:t> vo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681882" y="3988658"/>
            <a:ext cx="2030764" cy="1269653"/>
            <a:chOff x="8001000" y="878952"/>
            <a:chExt cx="2387600" cy="1269653"/>
          </a:xfrm>
        </p:grpSpPr>
        <p:sp>
          <p:nvSpPr>
            <p:cNvPr id="17" name="직사각형 16"/>
            <p:cNvSpPr/>
            <p:nvPr/>
          </p:nvSpPr>
          <p:spPr>
            <a:xfrm>
              <a:off x="8001000" y="878952"/>
              <a:ext cx="23876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데이터 저장</a:t>
              </a:r>
              <a:endParaRPr lang="en-US" altLang="ko-KR" dirty="0"/>
            </a:p>
            <a:p>
              <a:pPr algn="ctr"/>
              <a:r>
                <a:rPr lang="en-US" altLang="ko-KR" dirty="0"/>
                <a:t>NoticeDAO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01000" y="1661848"/>
              <a:ext cx="238760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>
                      <a:lumMod val="75000"/>
                    </a:schemeClr>
                  </a:solidFill>
                </a:rPr>
                <a:t>int</a:t>
              </a:r>
              <a:r>
                <a:rPr lang="en-US" altLang="ko-KR" sz="1400" dirty="0"/>
                <a:t> write(</a:t>
              </a: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</a:rPr>
                <a:t>NoticeVO vo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cxnSp>
        <p:nvCxnSpPr>
          <p:cNvPr id="31" name="꺾인 연결선 30"/>
          <p:cNvCxnSpPr>
            <a:stCxn id="33" idx="3"/>
            <a:endCxn id="35" idx="1"/>
          </p:cNvCxnSpPr>
          <p:nvPr/>
        </p:nvCxnSpPr>
        <p:spPr>
          <a:xfrm>
            <a:off x="2099194" y="1951182"/>
            <a:ext cx="653270" cy="8013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cxnSpLocks/>
            <a:stCxn id="35" idx="3"/>
            <a:endCxn id="37" idx="1"/>
          </p:cNvCxnSpPr>
          <p:nvPr/>
        </p:nvCxnSpPr>
        <p:spPr>
          <a:xfrm>
            <a:off x="4771765" y="2752580"/>
            <a:ext cx="1365227" cy="11361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7" idx="3"/>
            <a:endCxn id="38" idx="1"/>
          </p:cNvCxnSpPr>
          <p:nvPr/>
        </p:nvCxnSpPr>
        <p:spPr>
          <a:xfrm>
            <a:off x="8051115" y="3888688"/>
            <a:ext cx="1630767" cy="11262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868238" y="5456431"/>
            <a:ext cx="302627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 into notice(no, title, content,</a:t>
            </a:r>
          </a:p>
          <a:p>
            <a:r>
              <a:rPr lang="en-US" altLang="ko-KR" sz="1400" dirty="0"/>
              <a:t>startDate, endDate) </a:t>
            </a:r>
          </a:p>
          <a:p>
            <a:r>
              <a:rPr lang="en-US" altLang="ko-KR" sz="1400" dirty="0"/>
              <a:t>values(notice_seq.nextval,</a:t>
            </a:r>
          </a:p>
          <a:p>
            <a:r>
              <a:rPr lang="en-US" altLang="ko-KR" sz="1400" dirty="0"/>
              <a:t>’</a:t>
            </a:r>
            <a:r>
              <a:rPr lang="ko-KR" altLang="en-US" sz="1400" dirty="0"/>
              <a:t>공지</a:t>
            </a:r>
            <a:r>
              <a:rPr lang="en-US" altLang="ko-KR" sz="1400" dirty="0"/>
              <a:t>’, ‘</a:t>
            </a:r>
            <a:r>
              <a:rPr lang="ko-KR" altLang="en-US" sz="1400" dirty="0"/>
              <a:t>공지</a:t>
            </a:r>
            <a:r>
              <a:rPr lang="en-US" altLang="ko-KR" sz="1400" dirty="0"/>
              <a:t>, ‘2022-12-02’,</a:t>
            </a:r>
          </a:p>
          <a:p>
            <a:r>
              <a:rPr lang="en-US" altLang="ko-KR" sz="1400" dirty="0"/>
              <a:t>‘2023-01-31’)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473948" y="3651843"/>
            <a:ext cx="2353863" cy="2886182"/>
            <a:chOff x="1126262" y="3476062"/>
            <a:chExt cx="2353863" cy="2886182"/>
          </a:xfrm>
        </p:grpSpPr>
        <p:sp>
          <p:nvSpPr>
            <p:cNvPr id="18" name="직사각형 17"/>
            <p:cNvSpPr/>
            <p:nvPr/>
          </p:nvSpPr>
          <p:spPr>
            <a:xfrm>
              <a:off x="1131668" y="3476062"/>
              <a:ext cx="2348457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 데이터</a:t>
              </a:r>
              <a:endParaRPr lang="en-US" altLang="ko-KR" dirty="0"/>
            </a:p>
            <a:p>
              <a:pPr algn="ctr"/>
              <a:r>
                <a:rPr lang="en-US" altLang="ko-KR" dirty="0"/>
                <a:t>NoticeVO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6262" y="4302924"/>
              <a:ext cx="2348457" cy="205932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no – </a:t>
              </a:r>
              <a:r>
                <a:rPr lang="ko-KR" altLang="en-US" dirty="0"/>
                <a:t>번호</a:t>
              </a:r>
              <a:endParaRPr lang="en-US" altLang="ko-KR" dirty="0"/>
            </a:p>
            <a:p>
              <a:r>
                <a:rPr lang="en-US" altLang="ko-KR" dirty="0"/>
                <a:t>title – </a:t>
              </a:r>
              <a:r>
                <a:rPr lang="ko-KR" altLang="en-US" dirty="0"/>
                <a:t>제목</a:t>
              </a:r>
              <a:endParaRPr lang="en-US" altLang="ko-KR" dirty="0"/>
            </a:p>
            <a:p>
              <a:r>
                <a:rPr lang="en-US" altLang="ko-KR" dirty="0"/>
                <a:t>content – </a:t>
              </a:r>
              <a:r>
                <a:rPr lang="ko-KR" altLang="en-US" dirty="0"/>
                <a:t>내용</a:t>
              </a:r>
              <a:endParaRPr lang="en-US" altLang="ko-KR" dirty="0"/>
            </a:p>
            <a:p>
              <a:r>
                <a:rPr lang="en-US" altLang="ko-KR" dirty="0"/>
                <a:t>startDate – </a:t>
              </a:r>
              <a:r>
                <a:rPr lang="ko-KR" altLang="en-US" dirty="0"/>
                <a:t>시작일</a:t>
              </a:r>
              <a:endParaRPr lang="en-US" altLang="ko-KR" dirty="0"/>
            </a:p>
            <a:p>
              <a:r>
                <a:rPr lang="en-US" altLang="ko-KR" dirty="0"/>
                <a:t>endDate – </a:t>
              </a:r>
              <a:r>
                <a:rPr lang="ko-KR" altLang="en-US" dirty="0"/>
                <a:t>종료일</a:t>
              </a:r>
              <a:endParaRPr lang="en-US" altLang="ko-KR" dirty="0"/>
            </a:p>
            <a:p>
              <a:r>
                <a:rPr lang="en-US" altLang="ko-KR" dirty="0"/>
                <a:t>writeDate – </a:t>
              </a:r>
              <a:r>
                <a:rPr lang="ko-KR" altLang="en-US" dirty="0"/>
                <a:t>작성일</a:t>
              </a:r>
              <a:endParaRPr lang="en-US" altLang="ko-KR" dirty="0"/>
            </a:p>
            <a:p>
              <a:r>
                <a:rPr lang="en-US" altLang="ko-KR" dirty="0"/>
                <a:t>updateDate - </a:t>
              </a:r>
              <a:r>
                <a:rPr lang="ko-KR" altLang="en-US" dirty="0"/>
                <a:t>수정일</a:t>
              </a:r>
            </a:p>
          </p:txBody>
        </p:sp>
      </p:grpSp>
      <p:cxnSp>
        <p:nvCxnSpPr>
          <p:cNvPr id="53" name="구부러진 연결선 52"/>
          <p:cNvCxnSpPr>
            <a:stCxn id="17" idx="0"/>
            <a:endCxn id="8" idx="3"/>
          </p:cNvCxnSpPr>
          <p:nvPr/>
        </p:nvCxnSpPr>
        <p:spPr>
          <a:xfrm rot="16200000" flipV="1">
            <a:off x="9007254" y="2298647"/>
            <a:ext cx="733873" cy="264614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8" idx="0"/>
            <a:endCxn id="6" idx="3"/>
          </p:cNvCxnSpPr>
          <p:nvPr/>
        </p:nvCxnSpPr>
        <p:spPr>
          <a:xfrm rot="16200000" flipV="1">
            <a:off x="5561043" y="1329400"/>
            <a:ext cx="743735" cy="232228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58277" y="1951181"/>
            <a:ext cx="50847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int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2156" y="3843412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1780" y="4955833"/>
            <a:ext cx="90601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생성</a:t>
            </a:r>
            <a:r>
              <a:rPr lang="en-US" altLang="ko-KR" sz="1100" dirty="0">
                <a:solidFill>
                  <a:srgbClr val="FF0000"/>
                </a:solidFill>
              </a:rPr>
              <a:t> - </a:t>
            </a:r>
            <a:r>
              <a:rPr lang="ko-KR" altLang="en-US" sz="11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096335" y="5664378"/>
            <a:ext cx="3954780" cy="868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등록 </a:t>
            </a:r>
            <a:r>
              <a:rPr lang="en-US" altLang="ko-KR" dirty="0"/>
              <a:t>DFD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442752" y="2355312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653DD-44FA-EECF-51FA-AAF874EC2A03}"/>
              </a:ext>
            </a:extLst>
          </p:cNvPr>
          <p:cNvSpPr txBox="1"/>
          <p:nvPr/>
        </p:nvSpPr>
        <p:spPr>
          <a:xfrm>
            <a:off x="4285573" y="3105834"/>
            <a:ext cx="149816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NoticeVO</a:t>
            </a:r>
          </a:p>
          <a:p>
            <a:r>
              <a:rPr lang="en-US" altLang="ko-KR" sz="1200" dirty="0"/>
              <a:t>title, content, </a:t>
            </a:r>
          </a:p>
          <a:p>
            <a:r>
              <a:rPr lang="en-US" altLang="ko-KR" sz="1200" dirty="0"/>
              <a:t>startDate, endDate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6F38C-B22E-56A7-850B-BB24178C41AD}"/>
              </a:ext>
            </a:extLst>
          </p:cNvPr>
          <p:cNvSpPr txBox="1"/>
          <p:nvPr/>
        </p:nvSpPr>
        <p:spPr>
          <a:xfrm>
            <a:off x="7769630" y="4227646"/>
            <a:ext cx="149816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NoticeVO</a:t>
            </a:r>
          </a:p>
          <a:p>
            <a:r>
              <a:rPr lang="en-US" altLang="ko-KR" sz="1200" dirty="0"/>
              <a:t>title, content, </a:t>
            </a:r>
          </a:p>
          <a:p>
            <a:r>
              <a:rPr lang="en-US" altLang="ko-KR" sz="1200" dirty="0"/>
              <a:t>startDate, endDate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17E30-AEFB-E3F7-5A3C-054D8BAF14DA}"/>
              </a:ext>
            </a:extLst>
          </p:cNvPr>
          <p:cNvSpPr txBox="1"/>
          <p:nvPr/>
        </p:nvSpPr>
        <p:spPr>
          <a:xfrm>
            <a:off x="9374190" y="3267829"/>
            <a:ext cx="50847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51473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8583" y="859904"/>
            <a:ext cx="1770612" cy="1334656"/>
            <a:chOff x="328583" y="859904"/>
            <a:chExt cx="1770612" cy="1334656"/>
          </a:xfrm>
        </p:grpSpPr>
        <p:sp>
          <p:nvSpPr>
            <p:cNvPr id="33" name="직사각형 32"/>
            <p:cNvSpPr/>
            <p:nvPr/>
          </p:nvSpPr>
          <p:spPr>
            <a:xfrm>
              <a:off x="328583" y="1707803"/>
              <a:ext cx="177061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main()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8584" y="859904"/>
              <a:ext cx="1770611" cy="8478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</a:t>
              </a:r>
              <a:endParaRPr lang="en-US" altLang="ko-KR" dirty="0"/>
            </a:p>
            <a:p>
              <a:pPr algn="ctr"/>
              <a:r>
                <a:rPr lang="en-US" altLang="ko-KR" dirty="0"/>
                <a:t>Main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81663" y="1151552"/>
            <a:ext cx="1800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수집</a:t>
            </a:r>
            <a:r>
              <a:rPr lang="en-US" altLang="ko-KR" sz="1200" dirty="0"/>
              <a:t>, </a:t>
            </a:r>
            <a:r>
              <a:rPr lang="ko-KR" altLang="en-US" sz="1200" dirty="0"/>
              <a:t>처리</a:t>
            </a:r>
            <a:r>
              <a:rPr lang="en-US" altLang="ko-KR" sz="1200" dirty="0"/>
              <a:t>,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ko-KR" altLang="en-US" sz="1200" dirty="0"/>
              <a:t>예외처리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67239" y="366586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개발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181" y="372731"/>
            <a:ext cx="1651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전체 프로젝트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6750" y="393150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처리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81882" y="383218"/>
            <a:ext cx="1773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처리 </a:t>
            </a:r>
            <a:r>
              <a:rPr lang="en-US" altLang="ko-KR" dirty="0"/>
              <a:t>- DAO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26839" y="725355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execute()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63242" y="771126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service()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752464" y="1726304"/>
            <a:ext cx="2019301" cy="1269654"/>
            <a:chOff x="2546349" y="878952"/>
            <a:chExt cx="2019301" cy="1269654"/>
          </a:xfrm>
        </p:grpSpPr>
        <p:sp>
          <p:nvSpPr>
            <p:cNvPr id="6" name="직사각형 5"/>
            <p:cNvSpPr/>
            <p:nvPr/>
          </p:nvSpPr>
          <p:spPr>
            <a:xfrm>
              <a:off x="2546350" y="878952"/>
              <a:ext cx="20193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  <a:endParaRPr lang="en-US" altLang="ko-KR" dirty="0"/>
            </a:p>
            <a:p>
              <a:pPr algn="ctr"/>
              <a:r>
                <a:rPr lang="en-US" altLang="ko-KR" dirty="0"/>
                <a:t>NoticeController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46349" y="1661849"/>
              <a:ext cx="201930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execute()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136992" y="2862412"/>
            <a:ext cx="1914123" cy="1269654"/>
            <a:chOff x="5149850" y="878952"/>
            <a:chExt cx="2675890" cy="1269654"/>
          </a:xfrm>
        </p:grpSpPr>
        <p:sp>
          <p:nvSpPr>
            <p:cNvPr id="8" name="직사각형 7"/>
            <p:cNvSpPr/>
            <p:nvPr/>
          </p:nvSpPr>
          <p:spPr>
            <a:xfrm>
              <a:off x="5149850" y="878952"/>
              <a:ext cx="267589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수정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NoticeUpdateService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49850" y="1661849"/>
              <a:ext cx="267589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</a:rPr>
                <a:t>int</a:t>
              </a:r>
              <a:r>
                <a:rPr lang="en-US" altLang="ko-KR" sz="1200" dirty="0"/>
                <a:t> service(</a:t>
              </a:r>
              <a:r>
                <a:rPr lang="en-US" altLang="ko-KR" sz="1050" b="1" dirty="0">
                  <a:solidFill>
                    <a:schemeClr val="accent5">
                      <a:lumMod val="75000"/>
                    </a:schemeClr>
                  </a:solidFill>
                </a:rPr>
                <a:t>NoticeVO</a:t>
              </a:r>
              <a:r>
                <a:rPr lang="en-US" altLang="ko-KR" sz="1200" b="1" dirty="0">
                  <a:solidFill>
                    <a:schemeClr val="accent5">
                      <a:lumMod val="75000"/>
                    </a:schemeClr>
                  </a:solidFill>
                </a:rPr>
                <a:t> vo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681882" y="3988658"/>
            <a:ext cx="2030764" cy="1269653"/>
            <a:chOff x="8001000" y="878952"/>
            <a:chExt cx="2387600" cy="1269653"/>
          </a:xfrm>
        </p:grpSpPr>
        <p:sp>
          <p:nvSpPr>
            <p:cNvPr id="17" name="직사각형 16"/>
            <p:cNvSpPr/>
            <p:nvPr/>
          </p:nvSpPr>
          <p:spPr>
            <a:xfrm>
              <a:off x="8001000" y="878952"/>
              <a:ext cx="23876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데이터 저장</a:t>
              </a:r>
              <a:endParaRPr lang="en-US" altLang="ko-KR" dirty="0"/>
            </a:p>
            <a:p>
              <a:pPr algn="ctr"/>
              <a:r>
                <a:rPr lang="en-US" altLang="ko-KR" dirty="0"/>
                <a:t>NoticeDAO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01000" y="1661848"/>
              <a:ext cx="238760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</a:rPr>
                <a:t>int</a:t>
              </a:r>
              <a:r>
                <a:rPr lang="en-US" altLang="ko-KR" sz="1200" dirty="0"/>
                <a:t> update(</a:t>
              </a:r>
              <a:r>
                <a:rPr lang="en-US" altLang="ko-KR" sz="1200" b="1" dirty="0">
                  <a:solidFill>
                    <a:schemeClr val="accent5">
                      <a:lumMod val="75000"/>
                    </a:schemeClr>
                  </a:solidFill>
                </a:rPr>
                <a:t>NoticeVO vo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cxnSp>
        <p:nvCxnSpPr>
          <p:cNvPr id="31" name="꺾인 연결선 30"/>
          <p:cNvCxnSpPr>
            <a:stCxn id="33" idx="3"/>
            <a:endCxn id="35" idx="1"/>
          </p:cNvCxnSpPr>
          <p:nvPr/>
        </p:nvCxnSpPr>
        <p:spPr>
          <a:xfrm>
            <a:off x="2099194" y="1951182"/>
            <a:ext cx="653270" cy="8013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cxnSpLocks/>
            <a:stCxn id="35" idx="3"/>
            <a:endCxn id="37" idx="1"/>
          </p:cNvCxnSpPr>
          <p:nvPr/>
        </p:nvCxnSpPr>
        <p:spPr>
          <a:xfrm>
            <a:off x="4771765" y="2752580"/>
            <a:ext cx="1365227" cy="11361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7" idx="3"/>
            <a:endCxn id="38" idx="1"/>
          </p:cNvCxnSpPr>
          <p:nvPr/>
        </p:nvCxnSpPr>
        <p:spPr>
          <a:xfrm>
            <a:off x="8051115" y="3888688"/>
            <a:ext cx="1630767" cy="11262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20435" y="5363507"/>
            <a:ext cx="235365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update notice set</a:t>
            </a:r>
          </a:p>
          <a:p>
            <a:r>
              <a:rPr lang="en-US" altLang="ko-KR" sz="1400" dirty="0"/>
              <a:t>title=‘</a:t>
            </a:r>
            <a:r>
              <a:rPr lang="ko-KR" altLang="en-US" sz="1400" dirty="0"/>
              <a:t>공지</a:t>
            </a:r>
            <a:r>
              <a:rPr lang="en-US" altLang="ko-KR" sz="1400" dirty="0"/>
              <a:t>‘, content=‘</a:t>
            </a:r>
            <a:r>
              <a:rPr lang="ko-KR" altLang="en-US" sz="1400" dirty="0"/>
              <a:t>공지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startDate=‘2022-12-05’, </a:t>
            </a:r>
          </a:p>
          <a:p>
            <a:r>
              <a:rPr lang="en-US" altLang="ko-KR" sz="1400" dirty="0"/>
              <a:t>endDate=‘2022-12-12’</a:t>
            </a:r>
          </a:p>
          <a:p>
            <a:r>
              <a:rPr lang="en-US" altLang="ko-KR" sz="1400" dirty="0"/>
              <a:t>where no = 2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473948" y="3651843"/>
            <a:ext cx="2353863" cy="2886182"/>
            <a:chOff x="1126262" y="3476062"/>
            <a:chExt cx="2353863" cy="2886182"/>
          </a:xfrm>
        </p:grpSpPr>
        <p:sp>
          <p:nvSpPr>
            <p:cNvPr id="18" name="직사각형 17"/>
            <p:cNvSpPr/>
            <p:nvPr/>
          </p:nvSpPr>
          <p:spPr>
            <a:xfrm>
              <a:off x="1131668" y="3476062"/>
              <a:ext cx="2348457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 데이터</a:t>
              </a:r>
              <a:endParaRPr lang="en-US" altLang="ko-KR" dirty="0"/>
            </a:p>
            <a:p>
              <a:pPr algn="ctr"/>
              <a:r>
                <a:rPr lang="en-US" altLang="ko-KR" dirty="0"/>
                <a:t>NoticeVO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6262" y="4302924"/>
              <a:ext cx="2348457" cy="205932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no – </a:t>
              </a:r>
              <a:r>
                <a:rPr lang="ko-KR" altLang="en-US" dirty="0"/>
                <a:t>번호</a:t>
              </a:r>
              <a:endParaRPr lang="en-US" altLang="ko-KR" dirty="0"/>
            </a:p>
            <a:p>
              <a:r>
                <a:rPr lang="en-US" altLang="ko-KR" dirty="0"/>
                <a:t>title – </a:t>
              </a:r>
              <a:r>
                <a:rPr lang="ko-KR" altLang="en-US" dirty="0"/>
                <a:t>제목</a:t>
              </a:r>
              <a:endParaRPr lang="en-US" altLang="ko-KR" dirty="0"/>
            </a:p>
            <a:p>
              <a:r>
                <a:rPr lang="en-US" altLang="ko-KR" dirty="0"/>
                <a:t>content – </a:t>
              </a:r>
              <a:r>
                <a:rPr lang="ko-KR" altLang="en-US" dirty="0"/>
                <a:t>내용</a:t>
              </a:r>
              <a:endParaRPr lang="en-US" altLang="ko-KR" dirty="0"/>
            </a:p>
            <a:p>
              <a:r>
                <a:rPr lang="en-US" altLang="ko-KR" dirty="0"/>
                <a:t>startDate – </a:t>
              </a:r>
              <a:r>
                <a:rPr lang="ko-KR" altLang="en-US" dirty="0"/>
                <a:t>시작일</a:t>
              </a:r>
              <a:endParaRPr lang="en-US" altLang="ko-KR" dirty="0"/>
            </a:p>
            <a:p>
              <a:r>
                <a:rPr lang="en-US" altLang="ko-KR" dirty="0"/>
                <a:t>endDate – </a:t>
              </a:r>
              <a:r>
                <a:rPr lang="ko-KR" altLang="en-US" dirty="0"/>
                <a:t>종료일</a:t>
              </a:r>
              <a:endParaRPr lang="en-US" altLang="ko-KR" dirty="0"/>
            </a:p>
            <a:p>
              <a:r>
                <a:rPr lang="en-US" altLang="ko-KR" dirty="0"/>
                <a:t>writeDate – </a:t>
              </a:r>
              <a:r>
                <a:rPr lang="ko-KR" altLang="en-US" dirty="0"/>
                <a:t>작성일</a:t>
              </a:r>
              <a:endParaRPr lang="en-US" altLang="ko-KR" dirty="0"/>
            </a:p>
            <a:p>
              <a:r>
                <a:rPr lang="en-US" altLang="ko-KR" dirty="0"/>
                <a:t>updateDate - </a:t>
              </a:r>
              <a:r>
                <a:rPr lang="ko-KR" altLang="en-US" dirty="0"/>
                <a:t>수정일</a:t>
              </a:r>
            </a:p>
          </p:txBody>
        </p:sp>
      </p:grpSp>
      <p:cxnSp>
        <p:nvCxnSpPr>
          <p:cNvPr id="53" name="구부러진 연결선 52"/>
          <p:cNvCxnSpPr>
            <a:stCxn id="17" idx="0"/>
            <a:endCxn id="8" idx="3"/>
          </p:cNvCxnSpPr>
          <p:nvPr/>
        </p:nvCxnSpPr>
        <p:spPr>
          <a:xfrm rot="16200000" flipV="1">
            <a:off x="9007254" y="2298647"/>
            <a:ext cx="733873" cy="264614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8" idx="0"/>
            <a:endCxn id="6" idx="3"/>
          </p:cNvCxnSpPr>
          <p:nvPr/>
        </p:nvCxnSpPr>
        <p:spPr>
          <a:xfrm rot="16200000" flipV="1">
            <a:off x="5561043" y="1329400"/>
            <a:ext cx="743735" cy="232228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58277" y="1951181"/>
            <a:ext cx="50847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int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2156" y="3843412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1780" y="4955833"/>
            <a:ext cx="90601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생성</a:t>
            </a:r>
            <a:r>
              <a:rPr lang="en-US" altLang="ko-KR" sz="1100" dirty="0">
                <a:solidFill>
                  <a:srgbClr val="FF0000"/>
                </a:solidFill>
              </a:rPr>
              <a:t> - </a:t>
            </a:r>
            <a:r>
              <a:rPr lang="ko-KR" altLang="en-US" sz="11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096335" y="5664378"/>
            <a:ext cx="3954780" cy="868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수정 </a:t>
            </a:r>
            <a:r>
              <a:rPr lang="en-US" altLang="ko-KR" dirty="0"/>
              <a:t>DFD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442752" y="2355312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653DD-44FA-EECF-51FA-AAF874EC2A03}"/>
              </a:ext>
            </a:extLst>
          </p:cNvPr>
          <p:cNvSpPr txBox="1"/>
          <p:nvPr/>
        </p:nvSpPr>
        <p:spPr>
          <a:xfrm>
            <a:off x="4285573" y="3105834"/>
            <a:ext cx="149816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NoticeVO</a:t>
            </a:r>
          </a:p>
          <a:p>
            <a:r>
              <a:rPr lang="en-US" altLang="ko-KR" sz="1200" dirty="0"/>
              <a:t>no, title, content, </a:t>
            </a:r>
          </a:p>
          <a:p>
            <a:r>
              <a:rPr lang="en-US" altLang="ko-KR" sz="1200" dirty="0"/>
              <a:t>startDate, endDate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6F38C-B22E-56A7-850B-BB24178C41AD}"/>
              </a:ext>
            </a:extLst>
          </p:cNvPr>
          <p:cNvSpPr txBox="1"/>
          <p:nvPr/>
        </p:nvSpPr>
        <p:spPr>
          <a:xfrm>
            <a:off x="7769630" y="4232665"/>
            <a:ext cx="149816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NoticeVO</a:t>
            </a:r>
          </a:p>
          <a:p>
            <a:r>
              <a:rPr lang="en-US" altLang="ko-KR" sz="1200" dirty="0"/>
              <a:t>no, title, content, </a:t>
            </a:r>
          </a:p>
          <a:p>
            <a:r>
              <a:rPr lang="en-US" altLang="ko-KR" sz="1200" dirty="0"/>
              <a:t>startDate, endDate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17E30-AEFB-E3F7-5A3C-054D8BAF14DA}"/>
              </a:ext>
            </a:extLst>
          </p:cNvPr>
          <p:cNvSpPr txBox="1"/>
          <p:nvPr/>
        </p:nvSpPr>
        <p:spPr>
          <a:xfrm>
            <a:off x="9267797" y="3235925"/>
            <a:ext cx="50847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5097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8583" y="859904"/>
            <a:ext cx="1770612" cy="1334656"/>
            <a:chOff x="328583" y="859904"/>
            <a:chExt cx="1770612" cy="1334656"/>
          </a:xfrm>
        </p:grpSpPr>
        <p:sp>
          <p:nvSpPr>
            <p:cNvPr id="33" name="직사각형 32"/>
            <p:cNvSpPr/>
            <p:nvPr/>
          </p:nvSpPr>
          <p:spPr>
            <a:xfrm>
              <a:off x="328583" y="1707803"/>
              <a:ext cx="177061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main()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8584" y="859904"/>
              <a:ext cx="1770611" cy="8478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</a:t>
              </a:r>
              <a:endParaRPr lang="en-US" altLang="ko-KR" dirty="0"/>
            </a:p>
            <a:p>
              <a:pPr algn="ctr"/>
              <a:r>
                <a:rPr lang="en-US" altLang="ko-KR" dirty="0"/>
                <a:t>Main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81663" y="1151552"/>
            <a:ext cx="1800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수집</a:t>
            </a:r>
            <a:r>
              <a:rPr lang="en-US" altLang="ko-KR" sz="1200" dirty="0"/>
              <a:t>, </a:t>
            </a:r>
            <a:r>
              <a:rPr lang="ko-KR" altLang="en-US" sz="1200" dirty="0"/>
              <a:t>처리</a:t>
            </a:r>
            <a:r>
              <a:rPr lang="en-US" altLang="ko-KR" sz="1200" dirty="0"/>
              <a:t>,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ko-KR" altLang="en-US" sz="1200" dirty="0"/>
              <a:t>예외처리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67239" y="366586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개발 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181" y="372731"/>
            <a:ext cx="1651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전체 프로젝트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6750" y="393150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처리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79730" y="366586"/>
            <a:ext cx="1773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처리 </a:t>
            </a:r>
            <a:r>
              <a:rPr lang="en-US" altLang="ko-KR" dirty="0"/>
              <a:t>- DAO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26839" y="725355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execute()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63242" y="771126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service()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752464" y="1726304"/>
            <a:ext cx="2019301" cy="1269654"/>
            <a:chOff x="2546349" y="878952"/>
            <a:chExt cx="2019301" cy="1269654"/>
          </a:xfrm>
        </p:grpSpPr>
        <p:sp>
          <p:nvSpPr>
            <p:cNvPr id="6" name="직사각형 5"/>
            <p:cNvSpPr/>
            <p:nvPr/>
          </p:nvSpPr>
          <p:spPr>
            <a:xfrm>
              <a:off x="2546350" y="878952"/>
              <a:ext cx="20193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  <a:endParaRPr lang="en-US" altLang="ko-KR" dirty="0"/>
            </a:p>
            <a:p>
              <a:pPr algn="ctr"/>
              <a:r>
                <a:rPr lang="en-US" altLang="ko-KR" dirty="0"/>
                <a:t>NoticeController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46349" y="1661849"/>
              <a:ext cx="2019301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void execute()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136992" y="2862412"/>
            <a:ext cx="1914123" cy="1269654"/>
            <a:chOff x="5149850" y="878952"/>
            <a:chExt cx="2675890" cy="1269654"/>
          </a:xfrm>
        </p:grpSpPr>
        <p:sp>
          <p:nvSpPr>
            <p:cNvPr id="8" name="직사각형 7"/>
            <p:cNvSpPr/>
            <p:nvPr/>
          </p:nvSpPr>
          <p:spPr>
            <a:xfrm>
              <a:off x="5149850" y="878952"/>
              <a:ext cx="267589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삭제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NoticeDeleteService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49850" y="1661849"/>
              <a:ext cx="267589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</a:rPr>
                <a:t>int</a:t>
              </a:r>
              <a:r>
                <a:rPr lang="en-US" altLang="ko-KR" sz="1600" dirty="0"/>
                <a:t> service(</a:t>
              </a: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</a:rPr>
                <a:t>long no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681882" y="3988658"/>
            <a:ext cx="2030764" cy="1269653"/>
            <a:chOff x="8001000" y="878952"/>
            <a:chExt cx="2387600" cy="1269653"/>
          </a:xfrm>
        </p:grpSpPr>
        <p:sp>
          <p:nvSpPr>
            <p:cNvPr id="17" name="직사각형 16"/>
            <p:cNvSpPr/>
            <p:nvPr/>
          </p:nvSpPr>
          <p:spPr>
            <a:xfrm>
              <a:off x="8001000" y="878952"/>
              <a:ext cx="2387600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 데이터 저장</a:t>
              </a:r>
              <a:endParaRPr lang="en-US" altLang="ko-KR" dirty="0"/>
            </a:p>
            <a:p>
              <a:pPr algn="ctr"/>
              <a:r>
                <a:rPr lang="en-US" altLang="ko-KR" dirty="0"/>
                <a:t>NoticeDAO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01000" y="1661848"/>
              <a:ext cx="2387600" cy="4867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</a:rPr>
                <a:t>int</a:t>
              </a:r>
              <a:r>
                <a:rPr lang="en-US" altLang="ko-KR" sz="1600" dirty="0"/>
                <a:t> delete(</a:t>
              </a:r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</a:rPr>
                <a:t>long no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cxnSp>
        <p:nvCxnSpPr>
          <p:cNvPr id="31" name="꺾인 연결선 30"/>
          <p:cNvCxnSpPr>
            <a:stCxn id="33" idx="3"/>
            <a:endCxn id="35" idx="1"/>
          </p:cNvCxnSpPr>
          <p:nvPr/>
        </p:nvCxnSpPr>
        <p:spPr>
          <a:xfrm>
            <a:off x="2099194" y="1951182"/>
            <a:ext cx="653270" cy="8013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cxnSpLocks/>
            <a:stCxn id="35" idx="3"/>
            <a:endCxn id="37" idx="1"/>
          </p:cNvCxnSpPr>
          <p:nvPr/>
        </p:nvCxnSpPr>
        <p:spPr>
          <a:xfrm>
            <a:off x="4771765" y="2752580"/>
            <a:ext cx="1365227" cy="11361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7" idx="3"/>
            <a:endCxn id="38" idx="1"/>
          </p:cNvCxnSpPr>
          <p:nvPr/>
        </p:nvCxnSpPr>
        <p:spPr>
          <a:xfrm>
            <a:off x="8051115" y="3888688"/>
            <a:ext cx="1630767" cy="11262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849532" y="5482995"/>
            <a:ext cx="16954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delete from notice</a:t>
            </a:r>
          </a:p>
          <a:p>
            <a:r>
              <a:rPr lang="en-US" altLang="ko-KR" sz="1400" dirty="0"/>
              <a:t>where no = 2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473948" y="3651843"/>
            <a:ext cx="2353863" cy="2886182"/>
            <a:chOff x="1126262" y="3476062"/>
            <a:chExt cx="2353863" cy="2886182"/>
          </a:xfrm>
        </p:grpSpPr>
        <p:sp>
          <p:nvSpPr>
            <p:cNvPr id="18" name="직사각형 17"/>
            <p:cNvSpPr/>
            <p:nvPr/>
          </p:nvSpPr>
          <p:spPr>
            <a:xfrm>
              <a:off x="1131668" y="3476062"/>
              <a:ext cx="2348457" cy="7847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 데이터</a:t>
              </a:r>
              <a:endParaRPr lang="en-US" altLang="ko-KR" dirty="0"/>
            </a:p>
            <a:p>
              <a:pPr algn="ctr"/>
              <a:r>
                <a:rPr lang="en-US" altLang="ko-KR" dirty="0"/>
                <a:t>NoticeVO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6262" y="4302924"/>
              <a:ext cx="2348457" cy="205932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no – </a:t>
              </a:r>
              <a:r>
                <a:rPr lang="ko-KR" altLang="en-US" dirty="0"/>
                <a:t>번호</a:t>
              </a:r>
              <a:endParaRPr lang="en-US" altLang="ko-KR" dirty="0"/>
            </a:p>
            <a:p>
              <a:r>
                <a:rPr lang="en-US" altLang="ko-KR" dirty="0"/>
                <a:t>title – </a:t>
              </a:r>
              <a:r>
                <a:rPr lang="ko-KR" altLang="en-US" dirty="0"/>
                <a:t>제목</a:t>
              </a:r>
              <a:endParaRPr lang="en-US" altLang="ko-KR" dirty="0"/>
            </a:p>
            <a:p>
              <a:r>
                <a:rPr lang="en-US" altLang="ko-KR" dirty="0"/>
                <a:t>content – </a:t>
              </a:r>
              <a:r>
                <a:rPr lang="ko-KR" altLang="en-US" dirty="0"/>
                <a:t>내용</a:t>
              </a:r>
              <a:endParaRPr lang="en-US" altLang="ko-KR" dirty="0"/>
            </a:p>
            <a:p>
              <a:r>
                <a:rPr lang="en-US" altLang="ko-KR" dirty="0"/>
                <a:t>startDate – </a:t>
              </a:r>
              <a:r>
                <a:rPr lang="ko-KR" altLang="en-US" dirty="0"/>
                <a:t>시작일</a:t>
              </a:r>
              <a:endParaRPr lang="en-US" altLang="ko-KR" dirty="0"/>
            </a:p>
            <a:p>
              <a:r>
                <a:rPr lang="en-US" altLang="ko-KR" dirty="0"/>
                <a:t>endDate – </a:t>
              </a:r>
              <a:r>
                <a:rPr lang="ko-KR" altLang="en-US" dirty="0"/>
                <a:t>종료일</a:t>
              </a:r>
              <a:endParaRPr lang="en-US" altLang="ko-KR" dirty="0"/>
            </a:p>
            <a:p>
              <a:r>
                <a:rPr lang="en-US" altLang="ko-KR" dirty="0"/>
                <a:t>writeDate – </a:t>
              </a:r>
              <a:r>
                <a:rPr lang="ko-KR" altLang="en-US" dirty="0"/>
                <a:t>작성일</a:t>
              </a:r>
              <a:endParaRPr lang="en-US" altLang="ko-KR" dirty="0"/>
            </a:p>
            <a:p>
              <a:r>
                <a:rPr lang="en-US" altLang="ko-KR" dirty="0"/>
                <a:t>updateDate - </a:t>
              </a:r>
              <a:r>
                <a:rPr lang="ko-KR" altLang="en-US" dirty="0"/>
                <a:t>수정일</a:t>
              </a:r>
            </a:p>
          </p:txBody>
        </p:sp>
      </p:grpSp>
      <p:cxnSp>
        <p:nvCxnSpPr>
          <p:cNvPr id="53" name="구부러진 연결선 52"/>
          <p:cNvCxnSpPr>
            <a:stCxn id="17" idx="0"/>
            <a:endCxn id="8" idx="3"/>
          </p:cNvCxnSpPr>
          <p:nvPr/>
        </p:nvCxnSpPr>
        <p:spPr>
          <a:xfrm rot="16200000" flipV="1">
            <a:off x="9007254" y="2298647"/>
            <a:ext cx="733873" cy="264614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8" idx="0"/>
            <a:endCxn id="6" idx="3"/>
          </p:cNvCxnSpPr>
          <p:nvPr/>
        </p:nvCxnSpPr>
        <p:spPr>
          <a:xfrm rot="16200000" flipV="1">
            <a:off x="5561043" y="1329400"/>
            <a:ext cx="743735" cy="232228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58277" y="1951181"/>
            <a:ext cx="50847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int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02847" y="3432455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69994" y="4611954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096335" y="5664378"/>
            <a:ext cx="3954780" cy="868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수정 </a:t>
            </a:r>
            <a:r>
              <a:rPr lang="en-US" altLang="ko-KR" dirty="0"/>
              <a:t>DFD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442752" y="2355312"/>
            <a:ext cx="11015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 - </a:t>
            </a:r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653DD-44FA-EECF-51FA-AAF874EC2A03}"/>
              </a:ext>
            </a:extLst>
          </p:cNvPr>
          <p:cNvSpPr txBox="1"/>
          <p:nvPr/>
        </p:nvSpPr>
        <p:spPr>
          <a:xfrm>
            <a:off x="5206866" y="2908074"/>
            <a:ext cx="43633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17E30-AEFB-E3F7-5A3C-054D8BAF14DA}"/>
              </a:ext>
            </a:extLst>
          </p:cNvPr>
          <p:cNvSpPr txBox="1"/>
          <p:nvPr/>
        </p:nvSpPr>
        <p:spPr>
          <a:xfrm>
            <a:off x="9267797" y="3235925"/>
            <a:ext cx="50847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C22D-B310-CB4D-C3CA-A7700987325C}"/>
              </a:ext>
            </a:extLst>
          </p:cNvPr>
          <p:cNvSpPr txBox="1"/>
          <p:nvPr/>
        </p:nvSpPr>
        <p:spPr>
          <a:xfrm>
            <a:off x="8648329" y="4060912"/>
            <a:ext cx="43633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7446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726</Words>
  <Application>Microsoft Office PowerPoint</Application>
  <PresentationFormat>와이드스크린</PresentationFormat>
  <Paragraphs>253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정 다희</cp:lastModifiedBy>
  <cp:revision>44</cp:revision>
  <cp:lastPrinted>2022-12-04T15:32:50Z</cp:lastPrinted>
  <dcterms:created xsi:type="dcterms:W3CDTF">2022-12-02T03:00:43Z</dcterms:created>
  <dcterms:modified xsi:type="dcterms:W3CDTF">2022-12-07T11:45:48Z</dcterms:modified>
</cp:coreProperties>
</file>