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nchor="b"/>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图像"/>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图像"/>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redisbook.com" TargetMode="External"/><Relationship Id="rId3" Type="http://schemas.openxmlformats.org/officeDocument/2006/relationships/hyperlink" Target="http://redisguide.com/" TargetMode="External"/><Relationship Id="rId4" Type="http://schemas.openxmlformats.org/officeDocument/2006/relationships/hyperlink" Target="http://gwpcn.com" TargetMode="External"/><Relationship Id="rId5" Type="http://schemas.openxmlformats.org/officeDocument/2006/relationships/hyperlink" Target="http://redisinaction.com" TargetMode="External"/><Relationship Id="rId6" Type="http://schemas.openxmlformats.org/officeDocument/2006/relationships/hyperlink" Target="http://cngolib.com" TargetMode="External"/><Relationship Id="rId7" Type="http://schemas.openxmlformats.org/officeDocument/2006/relationships/hyperlink" Target="http://redisdoc.com" TargetMode="External"/><Relationship Id="rId8" Type="http://schemas.openxmlformats.org/officeDocument/2006/relationships/hyperlink" Target="http://sicp.rtfd.org/" TargetMode="External"/><Relationship Id="rId9" Type="http://schemas.openxmlformats.org/officeDocument/2006/relationships/hyperlink" Target="http://huangz.me" TargetMode="External"/><Relationship Id="rId10" Type="http://schemas.openxmlformats.org/officeDocument/2006/relationships/image" Target="../media/image1.png"/><Relationship Id="rId11"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event-1597531.jpg" descr="event-1597531.jpg"/>
          <p:cNvPicPr>
            <a:picLocks noChangeAspect="1"/>
          </p:cNvPicPr>
          <p:nvPr>
            <p:ph type="pic" idx="13"/>
          </p:nvPr>
        </p:nvPicPr>
        <p:blipFill>
          <a:blip r:embed="rId2">
            <a:extLst/>
          </a:blip>
          <a:srcRect l="0" t="7738" r="0" b="7738"/>
          <a:stretch>
            <a:fillRect/>
          </a:stretch>
        </p:blipFill>
        <p:spPr>
          <a:prstGeom prst="rect">
            <a:avLst/>
          </a:prstGeom>
        </p:spPr>
      </p:pic>
      <p:sp>
        <p:nvSpPr>
          <p:cNvPr id="120" name="使用 Go 和 Redis 构建有趣的程序"/>
          <p:cNvSpPr txBox="1"/>
          <p:nvPr/>
        </p:nvSpPr>
        <p:spPr>
          <a:xfrm>
            <a:off x="1784520" y="3986763"/>
            <a:ext cx="17514355"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sz="9000">
                <a:solidFill>
                  <a:srgbClr val="FFFFFF"/>
                </a:solidFill>
                <a:latin typeface="Helvetica"/>
                <a:ea typeface="Helvetica"/>
                <a:cs typeface="Helvetica"/>
                <a:sym typeface="Helvetica"/>
              </a:defRPr>
            </a:lvl1pPr>
          </a:lstStyle>
          <a:p>
            <a:pPr/>
            <a:r>
              <a:t>使用 Go 和 Redis 构建有趣的程序</a:t>
            </a:r>
          </a:p>
        </p:txBody>
      </p:sp>
      <p:sp>
        <p:nvSpPr>
          <p:cNvPr id="121" name="黄健宏 @ huangz.me"/>
          <p:cNvSpPr txBox="1"/>
          <p:nvPr/>
        </p:nvSpPr>
        <p:spPr>
          <a:xfrm>
            <a:off x="1763385" y="6101924"/>
            <a:ext cx="630772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sz="5000">
                <a:solidFill>
                  <a:srgbClr val="FFFFFF"/>
                </a:solidFill>
                <a:latin typeface="Helvetica"/>
                <a:ea typeface="Helvetica"/>
                <a:cs typeface="Helvetica"/>
                <a:sym typeface="Helvetica"/>
              </a:defRPr>
            </a:lvl1pPr>
          </a:lstStyle>
          <a:p>
            <a:pPr/>
            <a:r>
              <a:t>黄健宏 @ huangz.me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47"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48"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lvl1pPr marL="502708" indent="-502708" defTabSz="457200">
              <a:spcBef>
                <a:spcPts val="0"/>
              </a:spcBef>
              <a:tabLst>
                <a:tab pos="139700" algn="l"/>
                <a:tab pos="457200" algn="l"/>
              </a:tabLst>
              <a:defRPr>
                <a:solidFill>
                  <a:srgbClr val="FFFFFF"/>
                </a:solidFill>
              </a:defRPr>
            </a:lvl1pPr>
          </a:lstStyle>
          <a:p>
            <a:pPr/>
            <a:r>
              <a:t>具有多种不同的数据结构可用，其中包括：字符串、散列、列表、集合、有序集合、位图(bitmap）、HyperLogLog、地理坐标（GEO）</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45" name="问题"/>
          <p:cNvSpPr txBox="1"/>
          <p:nvPr>
            <p:ph type="title"/>
          </p:nvPr>
        </p:nvSpPr>
        <p:spPr>
          <a:prstGeom prst="rect">
            <a:avLst/>
          </a:prstGeom>
        </p:spPr>
        <p:txBody>
          <a:bodyPr/>
          <a:lstStyle>
            <a:lvl1pPr algn="l">
              <a:defRPr>
                <a:solidFill>
                  <a:srgbClr val="FFFFFF"/>
                </a:solidFill>
              </a:defRPr>
            </a:lvl1pPr>
          </a:lstStyle>
          <a:p>
            <a:pPr/>
            <a:r>
              <a:t>问题</a:t>
            </a:r>
          </a:p>
        </p:txBody>
      </p:sp>
      <p:sp>
        <p:nvSpPr>
          <p:cNvPr id="846" name="集合的体积将随着元素的增加而增加，集合包含的元素越多，每个元素的体积越大，集合的体积也就越大。"/>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spcBef>
                <a:spcPts val="1600"/>
              </a:spcBef>
              <a:defRPr b="0" sz="3800">
                <a:solidFill>
                  <a:srgbClr val="FFFFFF"/>
                </a:solidFill>
              </a:defRPr>
            </a:lvl1pPr>
          </a:lstStyle>
          <a:p>
            <a:pPr/>
            <a:r>
              <a:t>集合的体积将随着元素的增加而增加，集合包含的元素越多，每个元素的体积越大，集合的体积也就越大。</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48" name="问题"/>
          <p:cNvSpPr txBox="1"/>
          <p:nvPr>
            <p:ph type="title"/>
          </p:nvPr>
        </p:nvSpPr>
        <p:spPr>
          <a:prstGeom prst="rect">
            <a:avLst/>
          </a:prstGeom>
        </p:spPr>
        <p:txBody>
          <a:bodyPr/>
          <a:lstStyle>
            <a:lvl1pPr algn="l">
              <a:defRPr>
                <a:solidFill>
                  <a:srgbClr val="FFFFFF"/>
                </a:solidFill>
              </a:defRPr>
            </a:lvl1pPr>
          </a:lstStyle>
          <a:p>
            <a:pPr/>
            <a:r>
              <a:t>问题</a:t>
            </a:r>
          </a:p>
        </p:txBody>
      </p:sp>
      <p:sp>
        <p:nvSpPr>
          <p:cNvPr id="849" name="集合的体积将随着元素的增加而增加，集合包含的元素越多，每个元素的体积越大，集合的体积也就越大。…"/>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集合的体积将随着元素的增加而增加，集合包含的元素越多，每个元素的体积越大，集合的体积也就越大。</a:t>
            </a:r>
          </a:p>
          <a:p>
            <a:pPr algn="l" defTabSz="457200">
              <a:spcBef>
                <a:spcPts val="1600"/>
              </a:spcBef>
              <a:defRPr b="0" sz="3800">
                <a:solidFill>
                  <a:srgbClr val="FFFFFF"/>
                </a:solidFill>
              </a:defRPr>
            </a:pPr>
            <a:r>
              <a:t>假设平均每个用户的名字长度为 10 字节，那么：</a:t>
            </a:r>
          </a:p>
          <a:p>
            <a:pPr marL="502708" indent="-502708" algn="l" defTabSz="457200">
              <a:spcBef>
                <a:spcPts val="1600"/>
              </a:spcBef>
              <a:buSzPct val="125000"/>
              <a:buChar char="•"/>
              <a:defRPr b="0" sz="3800">
                <a:solidFill>
                  <a:srgbClr val="FFFFFF"/>
                </a:solidFill>
              </a:defRPr>
            </a:pPr>
            <a:r>
              <a:t>拥有一百万用户的网站每天需要使用 10 MB 内存去储存在线用户统计信息</a:t>
            </a:r>
          </a:p>
          <a:p>
            <a:pPr marL="502708" indent="-502708" algn="l" defTabSz="457200">
              <a:spcBef>
                <a:spcPts val="1600"/>
              </a:spcBef>
              <a:buSzPct val="125000"/>
              <a:buChar char="•"/>
              <a:defRPr b="0" sz="3800">
                <a:solidFill>
                  <a:srgbClr val="FFFFFF"/>
                </a:solidFill>
              </a:defRPr>
            </a:pPr>
            <a:r>
              <a:t>拥有一千万用户的网站每天需要使用 100 MB 内存去储存在线用户统计信息</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51" name="问题"/>
          <p:cNvSpPr txBox="1"/>
          <p:nvPr>
            <p:ph type="title"/>
          </p:nvPr>
        </p:nvSpPr>
        <p:spPr>
          <a:prstGeom prst="rect">
            <a:avLst/>
          </a:prstGeom>
        </p:spPr>
        <p:txBody>
          <a:bodyPr/>
          <a:lstStyle>
            <a:lvl1pPr algn="l">
              <a:defRPr>
                <a:solidFill>
                  <a:srgbClr val="FFFFFF"/>
                </a:solidFill>
              </a:defRPr>
            </a:lvl1pPr>
          </a:lstStyle>
          <a:p>
            <a:pPr/>
            <a:r>
              <a:t>问题</a:t>
            </a:r>
          </a:p>
        </p:txBody>
      </p:sp>
      <p:sp>
        <p:nvSpPr>
          <p:cNvPr id="852" name="集合的体积将随着元素的增加而增加，集合包含的元素越多，每个元素的体积越大，集合的体积也就越大。…"/>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集合的体积将随着元素的增加而增加，集合包含的元素越多，每个元素的体积越大，集合的体积也就越大。</a:t>
            </a:r>
          </a:p>
          <a:p>
            <a:pPr algn="l" defTabSz="457200">
              <a:spcBef>
                <a:spcPts val="1600"/>
              </a:spcBef>
              <a:defRPr b="0" sz="3800">
                <a:solidFill>
                  <a:srgbClr val="FFFFFF"/>
                </a:solidFill>
              </a:defRPr>
            </a:pPr>
            <a:r>
              <a:t>假设平均每个用户的名字长度为 10 字节，那么：</a:t>
            </a:r>
          </a:p>
          <a:p>
            <a:pPr marL="502708" indent="-502708" algn="l" defTabSz="457200">
              <a:spcBef>
                <a:spcPts val="1600"/>
              </a:spcBef>
              <a:buSzPct val="125000"/>
              <a:buChar char="•"/>
              <a:defRPr b="0" sz="3800">
                <a:solidFill>
                  <a:srgbClr val="FFFFFF"/>
                </a:solidFill>
              </a:defRPr>
            </a:pPr>
            <a:r>
              <a:t>拥有一百万用户的网站每天需要使用 10 MB 内存去储存在线用户统计信息</a:t>
            </a:r>
          </a:p>
          <a:p>
            <a:pPr marL="502708" indent="-502708" algn="l" defTabSz="457200">
              <a:spcBef>
                <a:spcPts val="1600"/>
              </a:spcBef>
              <a:buSzPct val="125000"/>
              <a:buChar char="•"/>
              <a:defRPr b="0" sz="3800">
                <a:solidFill>
                  <a:srgbClr val="FFFFFF"/>
                </a:solidFill>
              </a:defRPr>
            </a:pPr>
            <a:r>
              <a:t>拥有一千万用户的网站每天需要使用 100 MB 内存去储存在线用户统计信息</a:t>
            </a:r>
          </a:p>
          <a:p>
            <a:pPr algn="l" defTabSz="457200">
              <a:spcBef>
                <a:spcPts val="1600"/>
              </a:spcBef>
              <a:defRPr b="0" sz="3800">
                <a:solidFill>
                  <a:srgbClr val="FFFFFF"/>
                </a:solidFill>
              </a:defRPr>
            </a:pPr>
            <a:r>
              <a:t>如果我们把这些信息储存一年，那么：</a:t>
            </a:r>
          </a:p>
          <a:p>
            <a:pPr marL="502708" indent="-502708" algn="l" defTabSz="457200">
              <a:spcBef>
                <a:spcPts val="1600"/>
              </a:spcBef>
              <a:buSzPct val="125000"/>
              <a:buChar char="•"/>
              <a:defRPr b="0" sz="3800">
                <a:solidFill>
                  <a:srgbClr val="FFFFFF"/>
                </a:solidFill>
              </a:defRPr>
            </a:pPr>
            <a:r>
              <a:t>拥有一百万用户的网站每年需要为此使用 3.65 GB 内存</a:t>
            </a:r>
          </a:p>
          <a:p>
            <a:pPr marL="502708" indent="-502708" algn="l" defTabSz="457200">
              <a:spcBef>
                <a:spcPts val="1600"/>
              </a:spcBef>
              <a:buSzPct val="125000"/>
              <a:buChar char="•"/>
              <a:defRPr b="0" sz="3800">
                <a:solidFill>
                  <a:srgbClr val="FFFFFF"/>
                </a:solidFill>
              </a:defRPr>
            </a:pPr>
            <a:r>
              <a:t>拥有一千万用户的网站每年需要为此使用 36.5 GB 内存</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54" name="问题"/>
          <p:cNvSpPr txBox="1"/>
          <p:nvPr>
            <p:ph type="title"/>
          </p:nvPr>
        </p:nvSpPr>
        <p:spPr>
          <a:prstGeom prst="rect">
            <a:avLst/>
          </a:prstGeom>
        </p:spPr>
        <p:txBody>
          <a:bodyPr/>
          <a:lstStyle>
            <a:lvl1pPr algn="l">
              <a:defRPr>
                <a:solidFill>
                  <a:srgbClr val="FFFFFF"/>
                </a:solidFill>
              </a:defRPr>
            </a:lvl1pPr>
          </a:lstStyle>
          <a:p>
            <a:pPr/>
            <a:r>
              <a:t>问题</a:t>
            </a:r>
          </a:p>
        </p:txBody>
      </p:sp>
      <p:sp>
        <p:nvSpPr>
          <p:cNvPr id="855" name="集合的体积将随着元素的增加而增加，集合包含的元素越多，每个元素的体积越大，集合的体积也就越大。…"/>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集合的体积将随着元素的增加而增加，集合包含的元素越多，每个元素的体积越大，集合的体积也就越大。</a:t>
            </a:r>
          </a:p>
          <a:p>
            <a:pPr algn="l" defTabSz="457200">
              <a:spcBef>
                <a:spcPts val="1600"/>
              </a:spcBef>
              <a:defRPr b="0" sz="3800">
                <a:solidFill>
                  <a:srgbClr val="FFFFFF"/>
                </a:solidFill>
              </a:defRPr>
            </a:pPr>
            <a:r>
              <a:t>假设平均每个用户的名字长度为 10 字节，那么：</a:t>
            </a:r>
          </a:p>
          <a:p>
            <a:pPr marL="502708" indent="-502708" algn="l" defTabSz="457200">
              <a:spcBef>
                <a:spcPts val="1600"/>
              </a:spcBef>
              <a:buSzPct val="125000"/>
              <a:buChar char="•"/>
              <a:defRPr b="0" sz="3800">
                <a:solidFill>
                  <a:srgbClr val="FFFFFF"/>
                </a:solidFill>
              </a:defRPr>
            </a:pPr>
            <a:r>
              <a:t>拥有一百万用户的网站每天需要使用 10 MB 内存去储存在线用户统计信息</a:t>
            </a:r>
          </a:p>
          <a:p>
            <a:pPr marL="502708" indent="-502708" algn="l" defTabSz="457200">
              <a:spcBef>
                <a:spcPts val="1600"/>
              </a:spcBef>
              <a:buSzPct val="125000"/>
              <a:buChar char="•"/>
              <a:defRPr b="0" sz="3800">
                <a:solidFill>
                  <a:srgbClr val="FFFFFF"/>
                </a:solidFill>
              </a:defRPr>
            </a:pPr>
            <a:r>
              <a:t>拥有一千万用户的网站每天需要使用 100 MB 内存去储存在线用户统计信息</a:t>
            </a:r>
          </a:p>
          <a:p>
            <a:pPr algn="l" defTabSz="457200">
              <a:spcBef>
                <a:spcPts val="1600"/>
              </a:spcBef>
              <a:defRPr b="0" sz="3800">
                <a:solidFill>
                  <a:srgbClr val="FFFFFF"/>
                </a:solidFill>
              </a:defRPr>
            </a:pPr>
            <a:r>
              <a:t>如果我们把这些信息储存一年，那么：</a:t>
            </a:r>
          </a:p>
          <a:p>
            <a:pPr marL="502708" indent="-502708" algn="l" defTabSz="457200">
              <a:spcBef>
                <a:spcPts val="1600"/>
              </a:spcBef>
              <a:buSzPct val="125000"/>
              <a:buChar char="•"/>
              <a:defRPr b="0" sz="3800">
                <a:solidFill>
                  <a:srgbClr val="FFFFFF"/>
                </a:solidFill>
              </a:defRPr>
            </a:pPr>
            <a:r>
              <a:t>拥有一百万用户的网站每年需要为此使用 3.65 GB 内存</a:t>
            </a:r>
          </a:p>
          <a:p>
            <a:pPr marL="502708" indent="-502708" algn="l" defTabSz="457200">
              <a:spcBef>
                <a:spcPts val="1600"/>
              </a:spcBef>
              <a:buSzPct val="125000"/>
              <a:buChar char="•"/>
              <a:defRPr b="0" sz="3800">
                <a:solidFill>
                  <a:srgbClr val="FFFFFF"/>
                </a:solidFill>
              </a:defRPr>
            </a:pPr>
            <a:r>
              <a:t>拥有一千万用户的网站每年需要为此使用 36.5 GB 内存</a:t>
            </a:r>
          </a:p>
          <a:p>
            <a:pPr algn="l" defTabSz="457200">
              <a:spcBef>
                <a:spcPts val="1600"/>
              </a:spcBef>
              <a:defRPr b="0" sz="3800">
                <a:solidFill>
                  <a:srgbClr val="FFFFFF"/>
                </a:solidFill>
              </a:defRPr>
            </a:pPr>
            <a:r>
              <a:t>除此之外，因为使用 Redis 储存信息还有一些额外的消耗（overhead），所以实际的内存占用数量将比这个估算值更高。</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57" name="方法二 —— 使用位图"/>
          <p:cNvSpPr txBox="1"/>
          <p:nvPr>
            <p:ph type="title"/>
          </p:nvPr>
        </p:nvSpPr>
        <p:spPr>
          <a:prstGeom prst="rect">
            <a:avLst/>
          </a:prstGeom>
        </p:spPr>
        <p:txBody>
          <a:bodyPr/>
          <a:lstStyle>
            <a:lvl1pPr algn="l">
              <a:defRPr>
                <a:solidFill>
                  <a:srgbClr val="FFFFFF"/>
                </a:solidFill>
              </a:defRPr>
            </a:lvl1pPr>
          </a:lstStyle>
          <a:p>
            <a:pPr/>
            <a:r>
              <a:t>方法二 —— 使用位图</a:t>
            </a:r>
          </a:p>
        </p:txBody>
      </p:sp>
      <p:sp>
        <p:nvSpPr>
          <p:cNvPr id="858" name="为每个用户创建一个相对应的数字 ID ，当一个用户上线时，使用他的 ID 作为索引，将位图指定索引上的二进制位设置为 1 。"/>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为每个用户创建一个相对应的数字 ID ，当一个用户上线时，使用他的 ID 作为索引，将位图指定索引上的二进制位设置为 1 。</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60" name="方法二 —— 使用位图"/>
          <p:cNvSpPr txBox="1"/>
          <p:nvPr>
            <p:ph type="title"/>
          </p:nvPr>
        </p:nvSpPr>
        <p:spPr>
          <a:prstGeom prst="rect">
            <a:avLst/>
          </a:prstGeom>
        </p:spPr>
        <p:txBody>
          <a:bodyPr/>
          <a:lstStyle>
            <a:lvl1pPr algn="l">
              <a:defRPr>
                <a:solidFill>
                  <a:srgbClr val="FFFFFF"/>
                </a:solidFill>
              </a:defRPr>
            </a:lvl1pPr>
          </a:lstStyle>
          <a:p>
            <a:pPr/>
            <a:r>
              <a:t>方法二 —— 使用位图</a:t>
            </a:r>
          </a:p>
        </p:txBody>
      </p:sp>
      <p:sp>
        <p:nvSpPr>
          <p:cNvPr id="861" name="为每个用户创建一个相对应的数字 ID ，当一个用户上线时，使用他的 ID 作为索引，将位图指定索引上的二进制位设置为 1 。"/>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为每个用户创建一个相对应的数字 ID ，当一个用户上线时，使用他的 ID 作为索引，将位图指定索引上的二进制位设置为 1 。</a:t>
            </a:r>
          </a:p>
        </p:txBody>
      </p:sp>
      <p:sp>
        <p:nvSpPr>
          <p:cNvPr id="862" name="用户名"/>
          <p:cNvSpPr txBox="1"/>
          <p:nvPr/>
        </p:nvSpPr>
        <p:spPr>
          <a:xfrm>
            <a:off x="4177713" y="5646683"/>
            <a:ext cx="1333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用户名</a:t>
            </a:r>
          </a:p>
        </p:txBody>
      </p:sp>
      <p:sp>
        <p:nvSpPr>
          <p:cNvPr id="863" name="“peter”"/>
          <p:cNvSpPr txBox="1"/>
          <p:nvPr/>
        </p:nvSpPr>
        <p:spPr>
          <a:xfrm>
            <a:off x="11997569" y="5691133"/>
            <a:ext cx="18214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“peter”</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65" name="方法二 —— 使用位图"/>
          <p:cNvSpPr txBox="1"/>
          <p:nvPr>
            <p:ph type="title"/>
          </p:nvPr>
        </p:nvSpPr>
        <p:spPr>
          <a:prstGeom prst="rect">
            <a:avLst/>
          </a:prstGeom>
        </p:spPr>
        <p:txBody>
          <a:bodyPr/>
          <a:lstStyle>
            <a:lvl1pPr algn="l">
              <a:defRPr>
                <a:solidFill>
                  <a:srgbClr val="FFFFFF"/>
                </a:solidFill>
              </a:defRPr>
            </a:lvl1pPr>
          </a:lstStyle>
          <a:p>
            <a:pPr/>
            <a:r>
              <a:t>方法二 —— 使用位图</a:t>
            </a:r>
          </a:p>
        </p:txBody>
      </p:sp>
      <p:sp>
        <p:nvSpPr>
          <p:cNvPr id="866" name="为每个用户创建一个相对应的数字 ID ，当一个用户上线时，使用他的 ID 作为索引，将位图指定索引上的二进制位设置为 1 。"/>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为每个用户创建一个相对应的数字 ID ，当一个用户上线时，使用他的 ID 作为索引，将位图指定索引上的二进制位设置为 1 。</a:t>
            </a:r>
          </a:p>
        </p:txBody>
      </p:sp>
      <p:sp>
        <p:nvSpPr>
          <p:cNvPr id="867" name="用户名"/>
          <p:cNvSpPr txBox="1"/>
          <p:nvPr/>
        </p:nvSpPr>
        <p:spPr>
          <a:xfrm>
            <a:off x="4177713" y="5646683"/>
            <a:ext cx="1333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用户名</a:t>
            </a:r>
          </a:p>
        </p:txBody>
      </p:sp>
      <p:sp>
        <p:nvSpPr>
          <p:cNvPr id="868" name="ID"/>
          <p:cNvSpPr txBox="1"/>
          <p:nvPr/>
        </p:nvSpPr>
        <p:spPr>
          <a:xfrm>
            <a:off x="4591631" y="7580963"/>
            <a:ext cx="50566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ID</a:t>
            </a:r>
          </a:p>
        </p:txBody>
      </p:sp>
      <p:sp>
        <p:nvSpPr>
          <p:cNvPr id="869" name="“peter”"/>
          <p:cNvSpPr txBox="1"/>
          <p:nvPr/>
        </p:nvSpPr>
        <p:spPr>
          <a:xfrm>
            <a:off x="11997569" y="5691133"/>
            <a:ext cx="18214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“peter”</a:t>
            </a:r>
          </a:p>
        </p:txBody>
      </p:sp>
      <p:sp>
        <p:nvSpPr>
          <p:cNvPr id="870" name="10086"/>
          <p:cNvSpPr txBox="1"/>
          <p:nvPr/>
        </p:nvSpPr>
        <p:spPr>
          <a:xfrm>
            <a:off x="12241448" y="7575274"/>
            <a:ext cx="133370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10086</a:t>
            </a:r>
          </a:p>
        </p:txBody>
      </p:sp>
      <p:sp>
        <p:nvSpPr>
          <p:cNvPr id="871" name="线条"/>
          <p:cNvSpPr/>
          <p:nvPr/>
        </p:nvSpPr>
        <p:spPr>
          <a:xfrm>
            <a:off x="12908297" y="6354673"/>
            <a:ext cx="1" cy="1141261"/>
          </a:xfrm>
          <a:prstGeom prst="line">
            <a:avLst/>
          </a:prstGeom>
          <a:ln w="762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73" name="方法二 —— 使用位图"/>
          <p:cNvSpPr txBox="1"/>
          <p:nvPr>
            <p:ph type="title"/>
          </p:nvPr>
        </p:nvSpPr>
        <p:spPr>
          <a:prstGeom prst="rect">
            <a:avLst/>
          </a:prstGeom>
        </p:spPr>
        <p:txBody>
          <a:bodyPr/>
          <a:lstStyle>
            <a:lvl1pPr algn="l">
              <a:defRPr>
                <a:solidFill>
                  <a:srgbClr val="FFFFFF"/>
                </a:solidFill>
              </a:defRPr>
            </a:lvl1pPr>
          </a:lstStyle>
          <a:p>
            <a:pPr/>
            <a:r>
              <a:t>方法二 —— 使用位图</a:t>
            </a:r>
          </a:p>
        </p:txBody>
      </p:sp>
      <p:sp>
        <p:nvSpPr>
          <p:cNvPr id="874" name="为每个用户创建一个相对应的数字 ID ，当一个用户上线时，使用他的 ID 作为索引，将位图指定索引上的二进制位设置为 1 。"/>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为每个用户创建一个相对应的数字 ID ，当一个用户上线时，使用他的 ID 作为索引，将位图指定索引上的二进制位设置为 1 。</a:t>
            </a:r>
          </a:p>
        </p:txBody>
      </p:sp>
      <p:graphicFrame>
        <p:nvGraphicFramePr>
          <p:cNvPr id="875" name="表格"/>
          <p:cNvGraphicFramePr/>
          <p:nvPr/>
        </p:nvGraphicFramePr>
        <p:xfrm>
          <a:off x="4176034" y="9194650"/>
          <a:ext cx="16038282" cy="22923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335994"/>
                <a:gridCol w="1335994"/>
                <a:gridCol w="1335994"/>
                <a:gridCol w="1335994"/>
                <a:gridCol w="1335994"/>
                <a:gridCol w="1335994"/>
                <a:gridCol w="1335994"/>
                <a:gridCol w="1335994"/>
                <a:gridCol w="1335994"/>
                <a:gridCol w="1335994"/>
                <a:gridCol w="1335994"/>
                <a:gridCol w="1335994"/>
              </a:tblGrid>
              <a:tr h="1143000">
                <a:tc>
                  <a:txBody>
                    <a:bodyPr/>
                    <a:lstStyle/>
                    <a:p>
                      <a:pPr defTabSz="914400">
                        <a:defRPr sz="1800"/>
                      </a:pPr>
                      <a:r>
                        <a:rPr sz="3200">
                          <a:solidFill>
                            <a:srgbClr val="FFFFFF"/>
                          </a:solidFill>
                          <a:sym typeface="Helvetica Neue"/>
                        </a:rPr>
                        <a:t>索引</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lnL w="0">
                      <a:miter lim="400000"/>
                    </a:lnL>
                    <a:lnR w="0">
                      <a:miter lim="400000"/>
                    </a:lnR>
                    <a:lnT w="0">
                      <a:miter lim="400000"/>
                    </a:lnT>
                    <a:noFill/>
                  </a:tcPr>
                </a:tc>
                <a:tc gridSpan="2">
                  <a:txBody>
                    <a:bodyPr/>
                    <a:lstStyle/>
                    <a:p>
                      <a:pPr defTabSz="914400">
                        <a:defRPr sz="3200">
                          <a:sym typeface="Helvetica Neue"/>
                        </a:defRPr>
                      </a:pPr>
                    </a:p>
                  </a:txBody>
                  <a:tcPr marL="50800" marR="50800" marT="50800" marB="50800" anchor="ctr" anchorCtr="0" horzOverflow="overflow">
                    <a:lnL w="0">
                      <a:miter lim="400000"/>
                    </a:lnL>
                    <a:lnR w="0">
                      <a:miter lim="400000"/>
                    </a:lnR>
                    <a:lnT w="0">
                      <a:miter lim="400000"/>
                    </a:lnT>
                    <a:noFill/>
                  </a:tcPr>
                </a:tc>
                <a:tc hMerge="1">
                  <a:tcPr/>
                </a:tc>
                <a:tc>
                  <a:txBody>
                    <a:bodyPr/>
                    <a:lstStyle/>
                    <a:p>
                      <a:pPr defTabSz="914400">
                        <a:defRPr sz="1800"/>
                      </a:pPr>
                      <a:r>
                        <a:rPr sz="3200">
                          <a:solidFill>
                            <a:srgbClr val="FFFFFF"/>
                          </a:solidFill>
                          <a:latin typeface="Courier"/>
                          <a:ea typeface="Courier"/>
                          <a:cs typeface="Courier"/>
                          <a:sym typeface="Courier"/>
                        </a:rPr>
                        <a:t>10085</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10086</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10087</a:t>
                      </a:r>
                    </a:p>
                  </a:txBody>
                  <a:tcPr marL="50800" marR="50800" marT="50800" marB="50800" anchor="ctr" anchorCtr="0" horzOverflow="overflow">
                    <a:lnL w="0">
                      <a:miter lim="400000"/>
                    </a:lnL>
                    <a:lnR w="0">
                      <a:miter lim="400000"/>
                    </a:lnR>
                    <a:lnT w="0">
                      <a:miter lim="400000"/>
                    </a:lnT>
                    <a:noFill/>
                  </a:tcPr>
                </a:tc>
                <a:tc gridSpan="2">
                  <a:txBody>
                    <a:bodyPr/>
                    <a:lstStyle/>
                    <a:p>
                      <a:pPr defTabSz="914400">
                        <a:defRPr sz="3200">
                          <a:solidFill>
                            <a:srgbClr val="FFFFFF"/>
                          </a:solidFill>
                          <a:latin typeface="Courier"/>
                          <a:ea typeface="Courier"/>
                          <a:cs typeface="Courier"/>
                          <a:sym typeface="Courier"/>
                        </a:defRPr>
                      </a:pPr>
                    </a:p>
                  </a:txBody>
                  <a:tcPr marL="50800" marR="50800" marT="50800" marB="50800" anchor="ctr" anchorCtr="0" horzOverflow="overflow">
                    <a:lnL w="0">
                      <a:miter lim="400000"/>
                    </a:lnL>
                    <a:lnR w="0">
                      <a:miter lim="400000"/>
                    </a:lnR>
                    <a:lnT w="0">
                      <a:miter lim="400000"/>
                    </a:lnT>
                    <a:noFill/>
                  </a:tcPr>
                </a:tc>
                <a:tc hMerge="1">
                  <a:tcPr/>
                </a:tc>
                <a:tc>
                  <a:txBody>
                    <a:bodyPr/>
                    <a:lstStyle/>
                    <a:p>
                      <a:pPr defTabSz="914400">
                        <a:defRPr sz="1800"/>
                      </a:pPr>
                      <a:r>
                        <a:rPr sz="3200">
                          <a:solidFill>
                            <a:srgbClr val="FFFFFF"/>
                          </a:solidFill>
                          <a:latin typeface="Courier"/>
                          <a:ea typeface="Courier"/>
                          <a:cs typeface="Courier"/>
                          <a:sym typeface="Courier"/>
                        </a:rPr>
                        <a:t>N-1</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N</a:t>
                      </a:r>
                    </a:p>
                  </a:txBody>
                  <a:tcPr marL="50800" marR="50800" marT="50800" marB="50800" anchor="ctr" anchorCtr="0" horzOverflow="overflow">
                    <a:lnL w="0">
                      <a:miter lim="400000"/>
                    </a:lnL>
                    <a:lnR w="0">
                      <a:miter lim="400000"/>
                    </a:lnR>
                    <a:lnT w="0">
                      <a:miter lim="400000"/>
                    </a:lnT>
                    <a:noFill/>
                  </a:tcPr>
                </a:tc>
              </a:tr>
              <a:tr h="1143000">
                <a:tc>
                  <a:txBody>
                    <a:bodyPr/>
                    <a:lstStyle/>
                    <a:p>
                      <a:pPr defTabSz="914400">
                        <a:defRPr sz="1800"/>
                      </a:pPr>
                      <a:r>
                        <a:rPr sz="3200">
                          <a:solidFill>
                            <a:srgbClr val="FFFFFF"/>
                          </a:solidFill>
                          <a:sym typeface="Helvetica Neue"/>
                        </a:rPr>
                        <a:t>位</a:t>
                      </a:r>
                    </a:p>
                  </a:txBody>
                  <a:tcPr marL="50800" marR="50800" marT="50800" marB="50800" anchor="ctr" anchorCtr="0" horzOverflow="overflow">
                    <a:lnL w="0">
                      <a:miter lim="400000"/>
                    </a:lnL>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gridSpan="2">
                  <a:txBody>
                    <a:bodyPr/>
                    <a:lstStyle/>
                    <a:p>
                      <a:pPr defTabSz="914400">
                        <a:defRPr sz="3200">
                          <a:sym typeface="Helvetica Neue"/>
                        </a:defRPr>
                      </a:pPr>
                      <a:r>
                        <a:rPr>
                          <a:solidFill>
                            <a:srgbClr val="FFFFFF"/>
                          </a:solidFill>
                          <a:latin typeface="Courier"/>
                          <a:ea typeface="Courier"/>
                          <a:cs typeface="Courier"/>
                          <a:sym typeface="Courier"/>
                        </a:rPr>
                        <a:t>…</a:t>
                      </a:r>
                    </a:p>
                  </a:txBody>
                  <a:tcPr marL="50800" marR="50800" marT="50800" marB="50800" anchor="ctr" anchorCtr="0" horzOverflow="overflow">
                    <a:solidFill>
                      <a:schemeClr val="accent5"/>
                    </a:solidFill>
                  </a:tcPr>
                </a:tc>
                <a:tc hMerge="1">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gridSpan="2">
                  <a:txBody>
                    <a:bodyPr/>
                    <a:lstStyle/>
                    <a:p>
                      <a:pPr defTabSz="914400">
                        <a:defRPr sz="1800"/>
                      </a:pPr>
                      <a:r>
                        <a:rPr sz="3200">
                          <a:solidFill>
                            <a:srgbClr val="FFFFFF"/>
                          </a:solidFill>
                          <a:sym typeface="Helvetica Neue"/>
                        </a:rPr>
                        <a:t>…</a:t>
                      </a:r>
                    </a:p>
                  </a:txBody>
                  <a:tcPr marL="50800" marR="50800" marT="50800" marB="50800" anchor="ctr" anchorCtr="0" horzOverflow="overflow">
                    <a:solidFill>
                      <a:schemeClr val="accent5"/>
                    </a:solidFill>
                  </a:tcPr>
                </a:tc>
                <a:tc hMerge="1">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r>
            </a:tbl>
          </a:graphicData>
        </a:graphic>
      </p:graphicFrame>
      <p:sp>
        <p:nvSpPr>
          <p:cNvPr id="876" name="用户名"/>
          <p:cNvSpPr txBox="1"/>
          <p:nvPr/>
        </p:nvSpPr>
        <p:spPr>
          <a:xfrm>
            <a:off x="4177713" y="5646683"/>
            <a:ext cx="1333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用户名</a:t>
            </a:r>
          </a:p>
        </p:txBody>
      </p:sp>
      <p:sp>
        <p:nvSpPr>
          <p:cNvPr id="877" name="ID"/>
          <p:cNvSpPr txBox="1"/>
          <p:nvPr/>
        </p:nvSpPr>
        <p:spPr>
          <a:xfrm>
            <a:off x="4591631" y="7580963"/>
            <a:ext cx="50566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ID</a:t>
            </a:r>
          </a:p>
        </p:txBody>
      </p:sp>
      <p:sp>
        <p:nvSpPr>
          <p:cNvPr id="878" name="“peter”"/>
          <p:cNvSpPr txBox="1"/>
          <p:nvPr/>
        </p:nvSpPr>
        <p:spPr>
          <a:xfrm>
            <a:off x="11997569" y="5691133"/>
            <a:ext cx="18214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“peter”</a:t>
            </a:r>
          </a:p>
        </p:txBody>
      </p:sp>
      <p:sp>
        <p:nvSpPr>
          <p:cNvPr id="879" name="10086"/>
          <p:cNvSpPr txBox="1"/>
          <p:nvPr/>
        </p:nvSpPr>
        <p:spPr>
          <a:xfrm>
            <a:off x="12241448" y="7575274"/>
            <a:ext cx="133370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10086</a:t>
            </a:r>
          </a:p>
        </p:txBody>
      </p:sp>
      <p:sp>
        <p:nvSpPr>
          <p:cNvPr id="880" name="线条"/>
          <p:cNvSpPr/>
          <p:nvPr/>
        </p:nvSpPr>
        <p:spPr>
          <a:xfrm>
            <a:off x="12908298" y="8238814"/>
            <a:ext cx="1" cy="1141261"/>
          </a:xfrm>
          <a:prstGeom prst="line">
            <a:avLst/>
          </a:prstGeom>
          <a:ln w="762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881" name="线条"/>
          <p:cNvSpPr/>
          <p:nvPr/>
        </p:nvSpPr>
        <p:spPr>
          <a:xfrm>
            <a:off x="12908297" y="6354673"/>
            <a:ext cx="1" cy="1141261"/>
          </a:xfrm>
          <a:prstGeom prst="line">
            <a:avLst/>
          </a:prstGeom>
          <a:ln w="762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83"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85"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86" name="SETBIT bitmap index value"/>
          <p:cNvSpPr txBox="1"/>
          <p:nvPr/>
        </p:nvSpPr>
        <p:spPr>
          <a:xfrm>
            <a:off x="1738768" y="3341039"/>
            <a:ext cx="1183616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SETBIT bitmap index value</a:t>
            </a:r>
          </a:p>
        </p:txBody>
      </p:sp>
      <p:sp>
        <p:nvSpPr>
          <p:cNvPr id="887" name="将位图指定索引上的二进制位设置为给定的值"/>
          <p:cNvSpPr txBox="1"/>
          <p:nvPr/>
        </p:nvSpPr>
        <p:spPr>
          <a:xfrm>
            <a:off x="3847987" y="5071437"/>
            <a:ext cx="97663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将位图指定索引上的二进制位设置为给定的值</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50"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51"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p>
            <a:pPr marL="502708" indent="-502708" defTabSz="457200">
              <a:spcBef>
                <a:spcPts val="0"/>
              </a:spcBef>
              <a:tabLst>
                <a:tab pos="139700" algn="l"/>
                <a:tab pos="457200" algn="l"/>
              </a:tabLst>
              <a:defRPr>
                <a:solidFill>
                  <a:srgbClr val="FFFFFF"/>
                </a:solidFill>
              </a:defRPr>
            </a:pPr>
            <a:r>
              <a:t>具有多种不同的数据结构可用，其中包括：字符串、散列、列表、集合、有序集合、位图(bitmap）、HyperLogLog、地理坐标（GEO）</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内存存储和基于多路复用的事件响应系统，确保了命令请求的执行速度和效率</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89"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90" name="SETBIT bitmap index value"/>
          <p:cNvSpPr txBox="1"/>
          <p:nvPr/>
        </p:nvSpPr>
        <p:spPr>
          <a:xfrm>
            <a:off x="1738768" y="3341039"/>
            <a:ext cx="1183616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SETBIT bitmap index value</a:t>
            </a:r>
          </a:p>
        </p:txBody>
      </p:sp>
      <p:sp>
        <p:nvSpPr>
          <p:cNvPr id="891" name="将位图指定索引上的二进制位设置为给定的值"/>
          <p:cNvSpPr txBox="1"/>
          <p:nvPr/>
        </p:nvSpPr>
        <p:spPr>
          <a:xfrm>
            <a:off x="3847987" y="5071437"/>
            <a:ext cx="97663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将位图指定索引上的二进制位设置为给定的值</a:t>
            </a:r>
          </a:p>
        </p:txBody>
      </p:sp>
      <p:sp>
        <p:nvSpPr>
          <p:cNvPr id="892" name="GETBIT bitmap index"/>
          <p:cNvSpPr txBox="1"/>
          <p:nvPr/>
        </p:nvSpPr>
        <p:spPr>
          <a:xfrm>
            <a:off x="1741465" y="6497035"/>
            <a:ext cx="9381729"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GETBIT bitmap index</a:t>
            </a:r>
          </a:p>
        </p:txBody>
      </p:sp>
      <p:sp>
        <p:nvSpPr>
          <p:cNvPr id="893" name="获取位图指定索引上的二进制位"/>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获取位图指定索引上的二进制位</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95"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96" name="SETBIT bitmap index value"/>
          <p:cNvSpPr txBox="1"/>
          <p:nvPr/>
        </p:nvSpPr>
        <p:spPr>
          <a:xfrm>
            <a:off x="1738768" y="3341039"/>
            <a:ext cx="1183616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SETBIT bitmap index value</a:t>
            </a:r>
          </a:p>
        </p:txBody>
      </p:sp>
      <p:sp>
        <p:nvSpPr>
          <p:cNvPr id="897" name="将位图指定索引上的二进制位设置为给定的值"/>
          <p:cNvSpPr txBox="1"/>
          <p:nvPr/>
        </p:nvSpPr>
        <p:spPr>
          <a:xfrm>
            <a:off x="3847987" y="5071437"/>
            <a:ext cx="97663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将位图指定索引上的二进制位设置为给定的值</a:t>
            </a:r>
          </a:p>
        </p:txBody>
      </p:sp>
      <p:sp>
        <p:nvSpPr>
          <p:cNvPr id="898" name="统计位图中值为 1 的二进制位的数量"/>
          <p:cNvSpPr txBox="1"/>
          <p:nvPr/>
        </p:nvSpPr>
        <p:spPr>
          <a:xfrm>
            <a:off x="3693754" y="11059821"/>
            <a:ext cx="7889952"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统计位图中值为 1 的二进制位的数量</a:t>
            </a:r>
          </a:p>
        </p:txBody>
      </p:sp>
      <p:sp>
        <p:nvSpPr>
          <p:cNvPr id="899" name="GETBIT bitmap index"/>
          <p:cNvSpPr txBox="1"/>
          <p:nvPr/>
        </p:nvSpPr>
        <p:spPr>
          <a:xfrm>
            <a:off x="1741465" y="6497035"/>
            <a:ext cx="9381729"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GETBIT bitmap index</a:t>
            </a:r>
          </a:p>
        </p:txBody>
      </p:sp>
      <p:sp>
        <p:nvSpPr>
          <p:cNvPr id="900" name="获取位图指定索引上的二进制位"/>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获取位图指定索引上的二进制位</a:t>
            </a:r>
          </a:p>
        </p:txBody>
      </p:sp>
      <p:sp>
        <p:nvSpPr>
          <p:cNvPr id="901" name="BITCOUNT bitmap"/>
          <p:cNvSpPr txBox="1"/>
          <p:nvPr/>
        </p:nvSpPr>
        <p:spPr>
          <a:xfrm>
            <a:off x="1738768" y="9544725"/>
            <a:ext cx="7430692"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r>
              <a:t>BITCOUNT bitmap</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03"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04" name="const online_user_bitmap = &quot;ONLINE_USER_BITMAP&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online_user_bitmap =</a:t>
            </a:r>
            <a:r>
              <a:t> </a:t>
            </a:r>
            <a:r>
              <a:rPr>
                <a:solidFill>
                  <a:schemeClr val="accent5"/>
                </a:solidFill>
              </a:rPr>
              <a:t>"ONLINE_USER_BITMAP"</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user_id</a:t>
            </a:r>
            <a:r>
              <a:t> </a:t>
            </a:r>
            <a:r>
              <a:rPr>
                <a:solidFill>
                  <a:schemeClr val="accent3"/>
                </a:solidFill>
              </a:rPr>
              <a:t>int64</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"SETBIT"</a:t>
            </a:r>
            <a:r>
              <a:rPr>
                <a:solidFill>
                  <a:srgbClr val="FFFFFF"/>
                </a:solidFill>
              </a:rPr>
              <a:t>, online_user_bitmap, user_id,</a:t>
            </a:r>
            <a:r>
              <a:t> </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"BITCOUNT"</a:t>
            </a:r>
            <a:r>
              <a:rPr>
                <a:solidFill>
                  <a:srgbClr val="FFFFFF"/>
                </a:solidFill>
              </a:rPr>
              <a:t>, online_user_bitmap).Int64()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user_id </a:t>
            </a:r>
            <a:r>
              <a:rPr>
                <a:solidFill>
                  <a:schemeClr val="accent3"/>
                </a:solidFill>
              </a:rPr>
              <a:t>int64</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"GETBIT"</a:t>
            </a:r>
            <a:r>
              <a:rPr>
                <a:solidFill>
                  <a:srgbClr val="FFFFFF"/>
                </a:solidFill>
              </a:rPr>
              <a:t>, online_user_bitmap, user_id).Int()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 </a:t>
            </a:r>
            <a:r>
              <a:rPr>
                <a:solidFill>
                  <a:schemeClr val="accent5"/>
                </a:solidFill>
              </a:rPr>
              <a:t>1</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06"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07" name="const online_user_bitmap = &quot;ONLINE_USER_BITMAP&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online_user_bitmap =</a:t>
            </a:r>
            <a:r>
              <a:t> </a:t>
            </a:r>
            <a:r>
              <a:rPr>
                <a:solidFill>
                  <a:schemeClr val="accent5"/>
                </a:solidFill>
              </a:rPr>
              <a:t>"ONLINE_USER_BITMAP"</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user_id</a:t>
            </a:r>
            <a:r>
              <a:t> </a:t>
            </a:r>
            <a:r>
              <a:rPr>
                <a:solidFill>
                  <a:schemeClr val="accent3"/>
                </a:solidFill>
              </a:rPr>
              <a:t>int64</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"SETBIT"</a:t>
            </a:r>
            <a:r>
              <a:rPr>
                <a:solidFill>
                  <a:srgbClr val="FFFFFF"/>
                </a:solidFill>
              </a:rPr>
              <a:t>, online_user_bitmap, user_id,</a:t>
            </a:r>
            <a:r>
              <a:t> </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"BITCOUNT"</a:t>
            </a:r>
            <a:r>
              <a:rPr>
                <a:solidFill>
                  <a:srgbClr val="FFFFFF"/>
                </a:solidFill>
              </a:rPr>
              <a:t>, online_user_bitmap).Int64()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user_id </a:t>
            </a:r>
            <a:r>
              <a:rPr>
                <a:solidFill>
                  <a:schemeClr val="accent3"/>
                </a:solidFill>
              </a:rPr>
              <a:t>int64</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"GETBIT"</a:t>
            </a:r>
            <a:r>
              <a:rPr>
                <a:solidFill>
                  <a:srgbClr val="FFFFFF"/>
                </a:solidFill>
              </a:rPr>
              <a:t>, online_user_bitmap, user_id).Int()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 </a:t>
            </a:r>
            <a:r>
              <a:rPr>
                <a:solidFill>
                  <a:schemeClr val="accent5"/>
                </a:solidFill>
              </a:rPr>
              <a:t>1</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08" name="设置二进制位"/>
          <p:cNvSpPr/>
          <p:nvPr/>
        </p:nvSpPr>
        <p:spPr>
          <a:xfrm>
            <a:off x="17632404" y="4653492"/>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8140"/>
                </a:lnTo>
                <a:lnTo>
                  <a:pt x="0" y="10300"/>
                </a:lnTo>
                <a:lnTo>
                  <a:pt x="1039" y="12460"/>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设置二进制位</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10"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11" name="const online_user_bitmap = &quot;ONLINE_USER_BITMAP&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online_user_bitmap =</a:t>
            </a:r>
            <a:r>
              <a:t> </a:t>
            </a:r>
            <a:r>
              <a:rPr>
                <a:solidFill>
                  <a:schemeClr val="accent5"/>
                </a:solidFill>
              </a:rPr>
              <a:t>"ONLINE_USER_BITMAP"</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user_id</a:t>
            </a:r>
            <a:r>
              <a:t> </a:t>
            </a:r>
            <a:r>
              <a:rPr>
                <a:solidFill>
                  <a:schemeClr val="accent3"/>
                </a:solidFill>
              </a:rPr>
              <a:t>int64</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"SETBIT"</a:t>
            </a:r>
            <a:r>
              <a:rPr>
                <a:solidFill>
                  <a:srgbClr val="FFFFFF"/>
                </a:solidFill>
              </a:rPr>
              <a:t>, online_user_bitmap, user_id,</a:t>
            </a:r>
            <a:r>
              <a:t> </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"BITCOUNT"</a:t>
            </a:r>
            <a:r>
              <a:rPr>
                <a:solidFill>
                  <a:srgbClr val="FFFFFF"/>
                </a:solidFill>
              </a:rPr>
              <a:t>, online_user_bitmap).Int64()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user_id </a:t>
            </a:r>
            <a:r>
              <a:rPr>
                <a:solidFill>
                  <a:schemeClr val="accent3"/>
                </a:solidFill>
              </a:rPr>
              <a:t>int64</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"GETBIT"</a:t>
            </a:r>
            <a:r>
              <a:rPr>
                <a:solidFill>
                  <a:srgbClr val="FFFFFF"/>
                </a:solidFill>
              </a:rPr>
              <a:t>, online_user_bitmap, user_id).Int()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 </a:t>
            </a:r>
            <a:r>
              <a:rPr>
                <a:solidFill>
                  <a:schemeClr val="accent5"/>
                </a:solidFill>
              </a:rPr>
              <a:t>1</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12" name="统计值为 1 的二进制位数量"/>
          <p:cNvSpPr/>
          <p:nvPr/>
        </p:nvSpPr>
        <p:spPr>
          <a:xfrm>
            <a:off x="20089714" y="6798705"/>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统计值为 1 的二进制位数量</a:t>
            </a:r>
          </a:p>
        </p:txBody>
      </p:sp>
      <p:sp>
        <p:nvSpPr>
          <p:cNvPr id="913" name="设置二进制位"/>
          <p:cNvSpPr/>
          <p:nvPr/>
        </p:nvSpPr>
        <p:spPr>
          <a:xfrm>
            <a:off x="17632404" y="4653492"/>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8140"/>
                </a:lnTo>
                <a:lnTo>
                  <a:pt x="0" y="10300"/>
                </a:lnTo>
                <a:lnTo>
                  <a:pt x="1039" y="12460"/>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设置二进制位</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15"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16" name="const online_user_bitmap = &quot;ONLINE_USER_BITMAP&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online_user_bitmap =</a:t>
            </a:r>
            <a:r>
              <a:t> </a:t>
            </a:r>
            <a:r>
              <a:rPr>
                <a:solidFill>
                  <a:schemeClr val="accent5"/>
                </a:solidFill>
              </a:rPr>
              <a:t>"ONLINE_USER_BITMAP"</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user_id</a:t>
            </a:r>
            <a:r>
              <a:t> </a:t>
            </a:r>
            <a:r>
              <a:rPr>
                <a:solidFill>
                  <a:schemeClr val="accent3"/>
                </a:solidFill>
              </a:rPr>
              <a:t>int64</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"SETBIT"</a:t>
            </a:r>
            <a:r>
              <a:rPr>
                <a:solidFill>
                  <a:srgbClr val="FFFFFF"/>
                </a:solidFill>
              </a:rPr>
              <a:t>, online_user_bitmap, user_id,</a:t>
            </a:r>
            <a:r>
              <a:t> </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"BITCOUNT"</a:t>
            </a:r>
            <a:r>
              <a:rPr>
                <a:solidFill>
                  <a:srgbClr val="FFFFFF"/>
                </a:solidFill>
              </a:rPr>
              <a:t>, online_user_bitmap).Int64()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user_id </a:t>
            </a:r>
            <a:r>
              <a:rPr>
                <a:solidFill>
                  <a:schemeClr val="accent3"/>
                </a:solidFill>
              </a:rPr>
              <a:t>int64</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"GETBIT"</a:t>
            </a:r>
            <a:r>
              <a:rPr>
                <a:solidFill>
                  <a:srgbClr val="FFFFFF"/>
                </a:solidFill>
              </a:rPr>
              <a:t>, online_user_bitmap, user_id).Int()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 </a:t>
            </a:r>
            <a:r>
              <a:rPr>
                <a:solidFill>
                  <a:schemeClr val="accent5"/>
                </a:solidFill>
              </a:rPr>
              <a:t>1</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17" name="统计值为 1 的二进制位数量"/>
          <p:cNvSpPr/>
          <p:nvPr/>
        </p:nvSpPr>
        <p:spPr>
          <a:xfrm>
            <a:off x="20089714" y="6798705"/>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统计值为 1 的二进制位数量</a:t>
            </a:r>
          </a:p>
        </p:txBody>
      </p:sp>
      <p:sp>
        <p:nvSpPr>
          <p:cNvPr id="918" name="设置二进制位"/>
          <p:cNvSpPr/>
          <p:nvPr/>
        </p:nvSpPr>
        <p:spPr>
          <a:xfrm>
            <a:off x="17632404" y="4653492"/>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8140"/>
                </a:lnTo>
                <a:lnTo>
                  <a:pt x="0" y="10300"/>
                </a:lnTo>
                <a:lnTo>
                  <a:pt x="1039" y="12460"/>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设置二进制位</a:t>
            </a:r>
          </a:p>
        </p:txBody>
      </p:sp>
      <p:sp>
        <p:nvSpPr>
          <p:cNvPr id="919" name="检查指定二进制位的值"/>
          <p:cNvSpPr/>
          <p:nvPr/>
        </p:nvSpPr>
        <p:spPr>
          <a:xfrm>
            <a:off x="7504846" y="10529606"/>
            <a:ext cx="4459289"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5" y="0"/>
                </a:moveTo>
                <a:cubicBezTo>
                  <a:pt x="1345" y="0"/>
                  <a:pt x="1207" y="484"/>
                  <a:pt x="1207" y="1080"/>
                </a:cubicBezTo>
                <a:lnTo>
                  <a:pt x="1207" y="1775"/>
                </a:lnTo>
                <a:lnTo>
                  <a:pt x="0" y="3928"/>
                </a:lnTo>
                <a:lnTo>
                  <a:pt x="1207" y="6088"/>
                </a:lnTo>
                <a:lnTo>
                  <a:pt x="1207" y="20520"/>
                </a:lnTo>
                <a:cubicBezTo>
                  <a:pt x="1207" y="21116"/>
                  <a:pt x="1345" y="21600"/>
                  <a:pt x="1515" y="21600"/>
                </a:cubicBezTo>
                <a:lnTo>
                  <a:pt x="21292" y="21600"/>
                </a:lnTo>
                <a:cubicBezTo>
                  <a:pt x="21462" y="21600"/>
                  <a:pt x="21600" y="21116"/>
                  <a:pt x="21600" y="20520"/>
                </a:cubicBezTo>
                <a:lnTo>
                  <a:pt x="21600" y="1080"/>
                </a:lnTo>
                <a:cubicBezTo>
                  <a:pt x="21600" y="484"/>
                  <a:pt x="21462" y="0"/>
                  <a:pt x="21292" y="0"/>
                </a:cubicBezTo>
                <a:lnTo>
                  <a:pt x="15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检查指定二进制位的值</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21" name="改进"/>
          <p:cNvSpPr txBox="1"/>
          <p:nvPr>
            <p:ph type="title"/>
          </p:nvPr>
        </p:nvSpPr>
        <p:spPr>
          <a:prstGeom prst="rect">
            <a:avLst/>
          </a:prstGeom>
        </p:spPr>
        <p:txBody>
          <a:bodyPr/>
          <a:lstStyle>
            <a:lvl1pPr algn="l">
              <a:defRPr>
                <a:solidFill>
                  <a:srgbClr val="FFFFFF"/>
                </a:solidFill>
              </a:defRPr>
            </a:lvl1pPr>
          </a:lstStyle>
          <a:p>
            <a:pPr/>
            <a:r>
              <a:t>改进</a:t>
            </a:r>
          </a:p>
        </p:txBody>
      </p:sp>
      <p:sp>
        <p:nvSpPr>
          <p:cNvPr id="922" name="虽然位图的体积仍然会随着用户数量的增多而变大，但因为记录每个用户所需的内存数量从原来的平均 10 字节变成了 1 位，所以实现方法二将节约大量内存。"/>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spcBef>
                <a:spcPts val="1600"/>
              </a:spcBef>
              <a:defRPr b="0" sz="3800">
                <a:solidFill>
                  <a:srgbClr val="FFFFFF"/>
                </a:solidFill>
              </a:defRPr>
            </a:lvl1pPr>
          </a:lstStyle>
          <a:p>
            <a:pPr/>
            <a:r>
              <a:t>虽然位图的体积仍然会随着用户数量的增多而变大，但因为记录每个用户所需的内存数量从原来的平均 10 字节变成了 1 位，所以实现方法二将节约大量内存。</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24" name="改进"/>
          <p:cNvSpPr txBox="1"/>
          <p:nvPr>
            <p:ph type="title"/>
          </p:nvPr>
        </p:nvSpPr>
        <p:spPr>
          <a:prstGeom prst="rect">
            <a:avLst/>
          </a:prstGeom>
        </p:spPr>
        <p:txBody>
          <a:bodyPr/>
          <a:lstStyle>
            <a:lvl1pPr algn="l">
              <a:defRPr>
                <a:solidFill>
                  <a:srgbClr val="FFFFFF"/>
                </a:solidFill>
              </a:defRPr>
            </a:lvl1pPr>
          </a:lstStyle>
          <a:p>
            <a:pPr/>
            <a:r>
              <a:t>改进</a:t>
            </a:r>
          </a:p>
        </p:txBody>
      </p:sp>
      <p:sp>
        <p:nvSpPr>
          <p:cNvPr id="925" name="虽然位图的体积仍然会随着用户数量的增多而变大，但因为记录每个用户所需的内存数量从原来的平均 10 字节变成了 1 位，所以实现方法二将节约大量内存。…"/>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虽然位图的体积仍然会随着用户数量的增多而变大，但因为记录每个用户所需的内存数量从原来的平均 10 字节变成了 1 位，所以实现方法二将节约大量内存。</a:t>
            </a:r>
          </a:p>
          <a:p>
            <a:pPr algn="l" defTabSz="457200">
              <a:spcBef>
                <a:spcPts val="1600"/>
              </a:spcBef>
              <a:defRPr b="0" sz="3800">
                <a:solidFill>
                  <a:srgbClr val="FFFFFF"/>
                </a:solidFill>
              </a:defRPr>
            </a:pPr>
            <a:r>
              <a:t>储存一天用户在线信息所需的内存数量：</a:t>
            </a:r>
          </a:p>
          <a:p>
            <a:pPr marL="502708" indent="-502708" algn="l" defTabSz="457200">
              <a:spcBef>
                <a:spcPts val="1600"/>
              </a:spcBef>
              <a:buSzPct val="125000"/>
              <a:buChar char="•"/>
              <a:defRPr b="0" sz="3800">
                <a:solidFill>
                  <a:srgbClr val="FFFFFF"/>
                </a:solidFill>
              </a:defRPr>
            </a:pPr>
            <a:r>
              <a:t>一百万人，125 KB ；</a:t>
            </a:r>
          </a:p>
          <a:p>
            <a:pPr marL="502708" indent="-502708" algn="l" defTabSz="457200">
              <a:spcBef>
                <a:spcPts val="1600"/>
              </a:spcBef>
              <a:buSzPct val="125000"/>
              <a:buChar char="•"/>
              <a:defRPr b="0" sz="3800">
                <a:solidFill>
                  <a:srgbClr val="FFFFFF"/>
                </a:solidFill>
              </a:defRPr>
            </a:pPr>
            <a:r>
              <a:t>一千万人， 1250 KB = 1.25 MB ；</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27" name="改进"/>
          <p:cNvSpPr txBox="1"/>
          <p:nvPr>
            <p:ph type="title"/>
          </p:nvPr>
        </p:nvSpPr>
        <p:spPr>
          <a:prstGeom prst="rect">
            <a:avLst/>
          </a:prstGeom>
        </p:spPr>
        <p:txBody>
          <a:bodyPr/>
          <a:lstStyle>
            <a:lvl1pPr algn="l">
              <a:defRPr>
                <a:solidFill>
                  <a:srgbClr val="FFFFFF"/>
                </a:solidFill>
              </a:defRPr>
            </a:lvl1pPr>
          </a:lstStyle>
          <a:p>
            <a:pPr/>
            <a:r>
              <a:t>改进</a:t>
            </a:r>
          </a:p>
        </p:txBody>
      </p:sp>
      <p:sp>
        <p:nvSpPr>
          <p:cNvPr id="928" name="虽然位图的体积仍然会随着用户数量的增多而变大，但因为记录每个用户所需的内存数量从原来的平均 10 字节变成了 1 位，所以实现方法二将节约大量内存。…"/>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虽然位图的体积仍然会随着用户数量的增多而变大，但因为记录每个用户所需的内存数量从原来的平均 10 字节变成了 1 位，所以实现方法二将节约大量内存。</a:t>
            </a:r>
          </a:p>
          <a:p>
            <a:pPr algn="l" defTabSz="457200">
              <a:spcBef>
                <a:spcPts val="1600"/>
              </a:spcBef>
              <a:defRPr b="0" sz="3800">
                <a:solidFill>
                  <a:srgbClr val="FFFFFF"/>
                </a:solidFill>
              </a:defRPr>
            </a:pPr>
            <a:r>
              <a:t>储存一天用户在线信息所需的内存数量：</a:t>
            </a:r>
          </a:p>
          <a:p>
            <a:pPr marL="502708" indent="-502708" algn="l" defTabSz="457200">
              <a:spcBef>
                <a:spcPts val="1600"/>
              </a:spcBef>
              <a:buSzPct val="125000"/>
              <a:buChar char="•"/>
              <a:defRPr b="0" sz="3800">
                <a:solidFill>
                  <a:srgbClr val="FFFFFF"/>
                </a:solidFill>
              </a:defRPr>
            </a:pPr>
            <a:r>
              <a:t>一百万人，125 KB ；</a:t>
            </a:r>
          </a:p>
          <a:p>
            <a:pPr marL="502708" indent="-502708" algn="l" defTabSz="457200">
              <a:spcBef>
                <a:spcPts val="1600"/>
              </a:spcBef>
              <a:buSzPct val="125000"/>
              <a:buChar char="•"/>
              <a:defRPr b="0" sz="3800">
                <a:solidFill>
                  <a:srgbClr val="FFFFFF"/>
                </a:solidFill>
              </a:defRPr>
            </a:pPr>
            <a:r>
              <a:t>一千万人， 1250 KB = 1.25 MB ；</a:t>
            </a:r>
          </a:p>
          <a:p>
            <a:pPr algn="l" defTabSz="457200">
              <a:spcBef>
                <a:spcPts val="1600"/>
              </a:spcBef>
              <a:defRPr b="0" sz="3800">
                <a:solidFill>
                  <a:srgbClr val="FFFFFF"/>
                </a:solidFill>
              </a:defRPr>
            </a:pPr>
            <a:r>
              <a:t>储存一年用户在线信息所需的内存数量：</a:t>
            </a:r>
          </a:p>
          <a:p>
            <a:pPr marL="502708" indent="-502708" algn="l" defTabSz="457200">
              <a:spcBef>
                <a:spcPts val="1600"/>
              </a:spcBef>
              <a:buSzPct val="125000"/>
              <a:buChar char="•"/>
              <a:defRPr b="0" sz="3800">
                <a:solidFill>
                  <a:srgbClr val="FFFFFF"/>
                </a:solidFill>
              </a:defRPr>
            </a:pPr>
            <a:r>
              <a:t>一百万人，45.625 MB</a:t>
            </a:r>
          </a:p>
          <a:p>
            <a:pPr marL="502708" indent="-502708" algn="l" defTabSz="457200">
              <a:spcBef>
                <a:spcPts val="1600"/>
              </a:spcBef>
              <a:buSzPct val="125000"/>
              <a:buChar char="•"/>
              <a:defRPr b="0" sz="3800">
                <a:solidFill>
                  <a:srgbClr val="FFFFFF"/>
                </a:solidFill>
              </a:defRPr>
            </a:pPr>
            <a:r>
              <a:t>一千万人，456.25 MB</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30"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31"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53"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54"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p>
            <a:pPr marL="502708" indent="-502708" defTabSz="457200">
              <a:spcBef>
                <a:spcPts val="0"/>
              </a:spcBef>
              <a:tabLst>
                <a:tab pos="139700" algn="l"/>
                <a:tab pos="457200" algn="l"/>
              </a:tabLst>
              <a:defRPr>
                <a:solidFill>
                  <a:srgbClr val="FFFFFF"/>
                </a:solidFill>
              </a:defRPr>
            </a:pPr>
            <a:r>
              <a:t>具有多种不同的数据结构可用，其中包括：字符串、散列、列表、集合、有序集合、位图(bitmap）、HyperLogLog、地理坐标（GEO）</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内存存储和基于多路复用的事件响应系统，确保了命令请求的执行速度和效率</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丰富的附加功能：事务、Lua 脚本、键过期机制、键淘汰机制、多种持久化方式（AOF、RDB、RDB+AOF 混合）</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33"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34"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sp>
        <p:nvSpPr>
          <p:cNvPr id="935" name="“jack”"/>
          <p:cNvSpPr txBox="1"/>
          <p:nvPr/>
        </p:nvSpPr>
        <p:spPr>
          <a:xfrm>
            <a:off x="4261033" y="7758848"/>
            <a:ext cx="180621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“jack”</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37"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38"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sp>
        <p:nvSpPr>
          <p:cNvPr id="939" name="“jack”"/>
          <p:cNvSpPr txBox="1"/>
          <p:nvPr/>
        </p:nvSpPr>
        <p:spPr>
          <a:xfrm>
            <a:off x="4261033" y="7758848"/>
            <a:ext cx="180621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“jack”</a:t>
            </a:r>
          </a:p>
        </p:txBody>
      </p:sp>
      <p:sp>
        <p:nvSpPr>
          <p:cNvPr id="940" name="线条"/>
          <p:cNvSpPr/>
          <p:nvPr/>
        </p:nvSpPr>
        <p:spPr>
          <a:xfrm>
            <a:off x="6425839" y="8089048"/>
            <a:ext cx="1134669"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41" name="HyperLogLog 算法"/>
          <p:cNvSpPr/>
          <p:nvPr/>
        </p:nvSpPr>
        <p:spPr>
          <a:xfrm>
            <a:off x="7667399" y="7449466"/>
            <a:ext cx="3515676" cy="1279165"/>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HyperLogLog 算法</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43"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44"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graphicFrame>
        <p:nvGraphicFramePr>
          <p:cNvPr id="945" name="表格"/>
          <p:cNvGraphicFramePr/>
          <p:nvPr/>
        </p:nvGraphicFramePr>
        <p:xfrm>
          <a:off x="12642231" y="6310291"/>
          <a:ext cx="2744558" cy="3570215"/>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731857"/>
              </a:tblGrid>
              <a:tr h="3557513">
                <a:tc>
                  <a:txBody>
                    <a:bodyPr/>
                    <a:lstStyle/>
                    <a:p>
                      <a:pPr defTabSz="914400">
                        <a:defRPr sz="1800"/>
                      </a:pPr>
                      <a:r>
                        <a:rPr sz="3200">
                          <a:solidFill>
                            <a:srgbClr val="FFFFFF"/>
                          </a:solidFill>
                          <a:latin typeface="Courier"/>
                          <a:ea typeface="Courier"/>
                          <a:cs typeface="Courier"/>
                          <a:sym typeface="Courier"/>
                        </a:rPr>
                        <a:t>010010101010010101010010101000101010010010101010010101010010</a:t>
                      </a:r>
                    </a:p>
                  </a:txBody>
                  <a:tcPr marL="50800" marR="50800" marT="50800" marB="50800" anchor="ctr" anchorCtr="0" horzOverflow="overflow">
                    <a:solidFill>
                      <a:schemeClr val="accent5"/>
                    </a:solidFill>
                  </a:tcPr>
                </a:tc>
              </a:tr>
            </a:tbl>
          </a:graphicData>
        </a:graphic>
      </p:graphicFrame>
      <p:sp>
        <p:nvSpPr>
          <p:cNvPr id="946" name="“jack”"/>
          <p:cNvSpPr txBox="1"/>
          <p:nvPr/>
        </p:nvSpPr>
        <p:spPr>
          <a:xfrm>
            <a:off x="4261033" y="7758848"/>
            <a:ext cx="180621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“jack”</a:t>
            </a:r>
          </a:p>
        </p:txBody>
      </p:sp>
      <p:sp>
        <p:nvSpPr>
          <p:cNvPr id="947" name="线条"/>
          <p:cNvSpPr/>
          <p:nvPr/>
        </p:nvSpPr>
        <p:spPr>
          <a:xfrm>
            <a:off x="6425839" y="8089048"/>
            <a:ext cx="1134669"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48" name="线条"/>
          <p:cNvSpPr/>
          <p:nvPr/>
        </p:nvSpPr>
        <p:spPr>
          <a:xfrm>
            <a:off x="11289966" y="8089048"/>
            <a:ext cx="1134670"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49" name="HyperLogLog 算法"/>
          <p:cNvSpPr/>
          <p:nvPr/>
        </p:nvSpPr>
        <p:spPr>
          <a:xfrm>
            <a:off x="7667399" y="7449466"/>
            <a:ext cx="3515676" cy="1279165"/>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HyperLogLog 算法</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51"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52"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graphicFrame>
        <p:nvGraphicFramePr>
          <p:cNvPr id="953" name="表格"/>
          <p:cNvGraphicFramePr/>
          <p:nvPr/>
        </p:nvGraphicFramePr>
        <p:xfrm>
          <a:off x="12642231" y="6310291"/>
          <a:ext cx="2744558" cy="3570215"/>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731857"/>
              </a:tblGrid>
              <a:tr h="3557513">
                <a:tc>
                  <a:txBody>
                    <a:bodyPr/>
                    <a:lstStyle/>
                    <a:p>
                      <a:pPr defTabSz="914400">
                        <a:defRPr sz="1800"/>
                      </a:pPr>
                      <a:r>
                        <a:rPr sz="3200">
                          <a:solidFill>
                            <a:srgbClr val="FFFFFF"/>
                          </a:solidFill>
                          <a:latin typeface="Courier"/>
                          <a:ea typeface="Courier"/>
                          <a:cs typeface="Courier"/>
                          <a:sym typeface="Courier"/>
                        </a:rPr>
                        <a:t>010010101010010101010010101000101010010010101010010101010010</a:t>
                      </a:r>
                    </a:p>
                  </a:txBody>
                  <a:tcPr marL="50800" marR="50800" marT="50800" marB="50800" anchor="ctr" anchorCtr="0" horzOverflow="overflow">
                    <a:solidFill>
                      <a:schemeClr val="accent5"/>
                    </a:solidFill>
                  </a:tcPr>
                </a:tc>
              </a:tr>
            </a:tbl>
          </a:graphicData>
        </a:graphic>
      </p:graphicFrame>
      <p:sp>
        <p:nvSpPr>
          <p:cNvPr id="954" name="“jack”"/>
          <p:cNvSpPr txBox="1"/>
          <p:nvPr/>
        </p:nvSpPr>
        <p:spPr>
          <a:xfrm>
            <a:off x="4261033" y="7758848"/>
            <a:ext cx="180621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“jack”</a:t>
            </a:r>
          </a:p>
        </p:txBody>
      </p:sp>
      <p:sp>
        <p:nvSpPr>
          <p:cNvPr id="955" name="线条"/>
          <p:cNvSpPr/>
          <p:nvPr/>
        </p:nvSpPr>
        <p:spPr>
          <a:xfrm>
            <a:off x="6425839" y="8089048"/>
            <a:ext cx="1134669"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56" name="线条"/>
          <p:cNvSpPr/>
          <p:nvPr/>
        </p:nvSpPr>
        <p:spPr>
          <a:xfrm>
            <a:off x="11289966" y="8089048"/>
            <a:ext cx="1134670"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57" name="HyperLogLog 算法"/>
          <p:cNvSpPr/>
          <p:nvPr/>
        </p:nvSpPr>
        <p:spPr>
          <a:xfrm>
            <a:off x="7667399" y="7449466"/>
            <a:ext cx="3515676" cy="1279165"/>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HyperLogLog 算法</a:t>
            </a:r>
          </a:p>
        </p:txBody>
      </p:sp>
      <p:sp>
        <p:nvSpPr>
          <p:cNvPr id="958" name="线条"/>
          <p:cNvSpPr/>
          <p:nvPr/>
        </p:nvSpPr>
        <p:spPr>
          <a:xfrm>
            <a:off x="15598035" y="8089048"/>
            <a:ext cx="1134670"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59" name="32+1"/>
          <p:cNvSpPr txBox="1"/>
          <p:nvPr/>
        </p:nvSpPr>
        <p:spPr>
          <a:xfrm>
            <a:off x="16943951" y="7758848"/>
            <a:ext cx="124224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700">
                <a:solidFill>
                  <a:srgbClr val="FFFFFF"/>
                </a:solidFill>
                <a:latin typeface="Courier"/>
                <a:ea typeface="Courier"/>
                <a:cs typeface="Courier"/>
                <a:sym typeface="Courier"/>
              </a:defRPr>
            </a:pPr>
            <a:r>
              <a:t>32</a:t>
            </a:r>
            <a:r>
              <a:rPr>
                <a:solidFill>
                  <a:schemeClr val="accent3"/>
                </a:solidFill>
              </a:rPr>
              <a:t>+1</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61"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63"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964" name="PFADD hll element [element …]"/>
          <p:cNvSpPr txBox="1"/>
          <p:nvPr/>
        </p:nvSpPr>
        <p:spPr>
          <a:xfrm>
            <a:off x="1738768" y="3341039"/>
            <a:ext cx="1378041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PFADD hll element [element …]</a:t>
            </a:r>
          </a:p>
        </p:txBody>
      </p:sp>
      <p:sp>
        <p:nvSpPr>
          <p:cNvPr id="965" name="使用 HyperLogLog 对给定元素进行计数"/>
          <p:cNvSpPr txBox="1"/>
          <p:nvPr/>
        </p:nvSpPr>
        <p:spPr>
          <a:xfrm>
            <a:off x="3847987" y="5071437"/>
            <a:ext cx="863170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使用 HyperLogLog 对给定元素进行计数</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67"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968" name="PFADD hll element [element …]"/>
          <p:cNvSpPr txBox="1"/>
          <p:nvPr/>
        </p:nvSpPr>
        <p:spPr>
          <a:xfrm>
            <a:off x="1738768" y="3341039"/>
            <a:ext cx="1378041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PFADD hll element [element …]</a:t>
            </a:r>
          </a:p>
        </p:txBody>
      </p:sp>
      <p:sp>
        <p:nvSpPr>
          <p:cNvPr id="969" name="使用 HyperLogLog 对给定元素进行计数"/>
          <p:cNvSpPr txBox="1"/>
          <p:nvPr/>
        </p:nvSpPr>
        <p:spPr>
          <a:xfrm>
            <a:off x="3847987" y="5071437"/>
            <a:ext cx="863170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使用 HyperLogLog 对给定元素进行计数</a:t>
            </a:r>
          </a:p>
        </p:txBody>
      </p:sp>
      <p:sp>
        <p:nvSpPr>
          <p:cNvPr id="970" name="PFCOUNT hll"/>
          <p:cNvSpPr txBox="1"/>
          <p:nvPr/>
        </p:nvSpPr>
        <p:spPr>
          <a:xfrm>
            <a:off x="1741465" y="6497035"/>
            <a:ext cx="5479654"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PFCOUNT hll</a:t>
            </a:r>
          </a:p>
        </p:txBody>
      </p:sp>
      <p:sp>
        <p:nvSpPr>
          <p:cNvPr id="971" name="获取 HyperLogLog 的近似基数，也即是基数的估算值"/>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 HyperLogLog 的近似基数，也即是基数的估算值</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73"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974" name="PFADD hll element [element …]"/>
          <p:cNvSpPr txBox="1"/>
          <p:nvPr/>
        </p:nvSpPr>
        <p:spPr>
          <a:xfrm>
            <a:off x="1738768" y="3341039"/>
            <a:ext cx="1378041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PFADD hll element [element …]</a:t>
            </a:r>
          </a:p>
        </p:txBody>
      </p:sp>
      <p:sp>
        <p:nvSpPr>
          <p:cNvPr id="975" name="使用 HyperLogLog 对给定元素进行计数"/>
          <p:cNvSpPr txBox="1"/>
          <p:nvPr/>
        </p:nvSpPr>
        <p:spPr>
          <a:xfrm>
            <a:off x="3847987" y="5071437"/>
            <a:ext cx="863170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使用 HyperLogLog 对给定元素进行计数</a:t>
            </a:r>
          </a:p>
        </p:txBody>
      </p:sp>
      <p:sp>
        <p:nvSpPr>
          <p:cNvPr id="976" name="PFCOUNT hll"/>
          <p:cNvSpPr txBox="1"/>
          <p:nvPr/>
        </p:nvSpPr>
        <p:spPr>
          <a:xfrm>
            <a:off x="1741465" y="6497035"/>
            <a:ext cx="5479654"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PFCOUNT hll</a:t>
            </a:r>
          </a:p>
        </p:txBody>
      </p:sp>
      <p:sp>
        <p:nvSpPr>
          <p:cNvPr id="977" name="获取 HyperLogLog 的近似基数，也即是基数的估算值"/>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 HyperLogLog 的近似基数，也即是基数的估算值</a:t>
            </a:r>
          </a:p>
        </p:txBody>
      </p:sp>
      <p:sp>
        <p:nvSpPr>
          <p:cNvPr id="978" name="缺陷：因为 HyperLogLog 的概率性质，我们无法准确地知道特定的一个用户是否在线，换句话说，这个实现只能给出在线用户的数量，无法检测用户是否在线。"/>
          <p:cNvSpPr txBox="1"/>
          <p:nvPr/>
        </p:nvSpPr>
        <p:spPr>
          <a:xfrm>
            <a:off x="1721020" y="10129304"/>
            <a:ext cx="14779721" cy="1256389"/>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FFFFFF"/>
                </a:solidFill>
                <a:latin typeface="+mn-lt"/>
                <a:ea typeface="+mn-ea"/>
                <a:cs typeface="+mn-cs"/>
                <a:sym typeface="Helvetica Neue Medium"/>
              </a:defRPr>
            </a:lvl1pPr>
          </a:lstStyle>
          <a:p>
            <a:pPr/>
            <a:r>
              <a:t>缺陷：因为 HyperLogLog 的概率性质，我们无法准确地知道特定的一个用户是否在线，换句话说，这个实现只能给出在线用户的数量，无法检测用户是否在线。</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80"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81" name="const online_user_hll = &quot;ONLINE_USER_HLL&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online_user_hll =</a:t>
            </a:r>
            <a:r>
              <a:t> </a:t>
            </a:r>
            <a:r>
              <a:rPr>
                <a:solidFill>
                  <a:schemeClr val="accent5"/>
                </a:solidFill>
              </a:rPr>
              <a:t>"ONLINE_USER_HLL"</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"PFADD"</a:t>
            </a:r>
            <a:r>
              <a:rPr>
                <a:solidFill>
                  <a:srgbClr val="FFFFFF"/>
                </a:solidFill>
              </a:rPr>
              <a:t>, online_user_hll, user)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"PFCOUNT"</a:t>
            </a:r>
            <a:r>
              <a:rPr>
                <a:solidFill>
                  <a:srgbClr val="FFFFFF"/>
                </a:solidFill>
              </a:rPr>
              <a:t>, online_user_hll).Int64()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83"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84" name="const online_user_hll = &quot;ONLINE_USER_HLL&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online_user_hll =</a:t>
            </a:r>
            <a:r>
              <a:t> </a:t>
            </a:r>
            <a:r>
              <a:rPr>
                <a:solidFill>
                  <a:schemeClr val="accent5"/>
                </a:solidFill>
              </a:rPr>
              <a:t>"ONLINE_USER_HLL"</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"PFADD"</a:t>
            </a:r>
            <a:r>
              <a:rPr>
                <a:solidFill>
                  <a:srgbClr val="FFFFFF"/>
                </a:solidFill>
              </a:rPr>
              <a:t>, online_user_hll, user)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"PFCOUNT"</a:t>
            </a:r>
            <a:r>
              <a:rPr>
                <a:solidFill>
                  <a:srgbClr val="FFFFFF"/>
                </a:solidFill>
              </a:rPr>
              <a:t>, online_user_hll).Int64()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85" name="对用户进行计数"/>
          <p:cNvSpPr/>
          <p:nvPr/>
        </p:nvSpPr>
        <p:spPr>
          <a:xfrm>
            <a:off x="14816999" y="4960921"/>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2835"/>
                </a:lnTo>
                <a:lnTo>
                  <a:pt x="0" y="4995"/>
                </a:lnTo>
                <a:lnTo>
                  <a:pt x="1039" y="7155"/>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对用户进行计数</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56"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57"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p>
            <a:pPr marL="502708" indent="-502708" defTabSz="457200">
              <a:spcBef>
                <a:spcPts val="0"/>
              </a:spcBef>
              <a:tabLst>
                <a:tab pos="139700" algn="l"/>
                <a:tab pos="457200" algn="l"/>
              </a:tabLst>
              <a:defRPr>
                <a:solidFill>
                  <a:srgbClr val="FFFFFF"/>
                </a:solidFill>
              </a:defRPr>
            </a:pPr>
            <a:r>
              <a:t>具有多种不同的数据结构可用，其中包括：字符串、散列、列表、集合、有序集合、位图(bitmap）、HyperLogLog、地理坐标（GEO）</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内存存储和基于多路复用的事件响应系统，确保了命令请求的执行速度和效率</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丰富的附加功能：事务、Lua 脚本、键过期机制、键淘汰机制、多种持久化方式（AOF、RDB、RDB+AOF 混合）</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强大的多机功能支持：主从复制（单主多从）、Sentinel（高可用）、集群（基于 Raft 算法，多主多从，内建高可用）</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87"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88" name="const online_user_hll = &quot;ONLINE_USER_HLL&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online_user_hll =</a:t>
            </a:r>
            <a:r>
              <a:t> </a:t>
            </a:r>
            <a:r>
              <a:rPr>
                <a:solidFill>
                  <a:schemeClr val="accent5"/>
                </a:solidFill>
              </a:rPr>
              <a:t>"ONLINE_USER_HLL"</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"PFADD"</a:t>
            </a:r>
            <a:r>
              <a:rPr>
                <a:solidFill>
                  <a:srgbClr val="FFFFFF"/>
                </a:solidFill>
              </a:rPr>
              <a:t>, online_user_hll, user)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"PFCOUNT"</a:t>
            </a:r>
            <a:r>
              <a:rPr>
                <a:solidFill>
                  <a:srgbClr val="FFFFFF"/>
                </a:solidFill>
              </a:rPr>
              <a:t>, online_user_hll).Int64()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89" name="获取近似基数"/>
          <p:cNvSpPr/>
          <p:nvPr/>
        </p:nvSpPr>
        <p:spPr>
          <a:xfrm>
            <a:off x="19021801" y="6814885"/>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获取近似基数</a:t>
            </a:r>
          </a:p>
        </p:txBody>
      </p:sp>
      <p:sp>
        <p:nvSpPr>
          <p:cNvPr id="990" name="对用户进行计数"/>
          <p:cNvSpPr/>
          <p:nvPr/>
        </p:nvSpPr>
        <p:spPr>
          <a:xfrm>
            <a:off x="14816999" y="4960921"/>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2835"/>
                </a:lnTo>
                <a:lnTo>
                  <a:pt x="0" y="4995"/>
                </a:lnTo>
                <a:lnTo>
                  <a:pt x="1039" y="7155"/>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对用户进行计数</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92" name="三种实现的内存消耗对比"/>
          <p:cNvSpPr txBox="1"/>
          <p:nvPr/>
        </p:nvSpPr>
        <p:spPr>
          <a:xfrm>
            <a:off x="8005233" y="1147233"/>
            <a:ext cx="90551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三种实现的内存消耗对比</a:t>
            </a:r>
          </a:p>
        </p:txBody>
      </p:sp>
      <p:graphicFrame>
        <p:nvGraphicFramePr>
          <p:cNvPr id="993" name="表格"/>
          <p:cNvGraphicFramePr/>
          <p:nvPr/>
        </p:nvGraphicFramePr>
        <p:xfrm>
          <a:off x="2029883" y="3232149"/>
          <a:ext cx="21018501" cy="9296401"/>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5251450"/>
                <a:gridCol w="5251450"/>
                <a:gridCol w="5251450"/>
                <a:gridCol w="5251450"/>
              </a:tblGrid>
              <a:tr h="1856740">
                <a:tc>
                  <a:txBody>
                    <a:bodyPr/>
                    <a:lstStyle/>
                    <a:p>
                      <a:pPr defTabSz="914400">
                        <a:defRPr b="0" sz="1800">
                          <a:solidFill>
                            <a:srgbClr val="000000"/>
                          </a:solidFill>
                        </a:defRPr>
                      </a:pPr>
                      <a:r>
                        <a:rPr b="1" sz="3200">
                          <a:solidFill>
                            <a:srgbClr val="FFFFFF"/>
                          </a:solidFill>
                          <a:sym typeface="Helvetica Neue"/>
                        </a:rPr>
                        <a:t>规模/实现</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集合</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位图</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HyperLogLog</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一百万，一天</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一千万，一天</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一百万，一年</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一千万，一年</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95" name="三种实现的内存消耗对比"/>
          <p:cNvSpPr txBox="1"/>
          <p:nvPr/>
        </p:nvSpPr>
        <p:spPr>
          <a:xfrm>
            <a:off x="8005233" y="1147233"/>
            <a:ext cx="90551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三种实现的内存消耗对比</a:t>
            </a:r>
          </a:p>
        </p:txBody>
      </p:sp>
      <p:graphicFrame>
        <p:nvGraphicFramePr>
          <p:cNvPr id="996" name="表格"/>
          <p:cNvGraphicFramePr/>
          <p:nvPr/>
        </p:nvGraphicFramePr>
        <p:xfrm>
          <a:off x="2029883" y="3232149"/>
          <a:ext cx="21018501" cy="9296401"/>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5251450"/>
                <a:gridCol w="5251450"/>
                <a:gridCol w="5251450"/>
                <a:gridCol w="5251450"/>
              </a:tblGrid>
              <a:tr h="1856740">
                <a:tc>
                  <a:txBody>
                    <a:bodyPr/>
                    <a:lstStyle/>
                    <a:p>
                      <a:pPr defTabSz="914400">
                        <a:defRPr b="0" sz="1800">
                          <a:solidFill>
                            <a:srgbClr val="000000"/>
                          </a:solidFill>
                        </a:defRPr>
                      </a:pPr>
                      <a:r>
                        <a:rPr b="1" sz="3200">
                          <a:solidFill>
                            <a:srgbClr val="FFFFFF"/>
                          </a:solidFill>
                          <a:sym typeface="Helvetica Neue"/>
                        </a:rPr>
                        <a:t>规模/实现</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集合</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位图</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HyperLogLog</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100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98" name="三种实现的内存消耗对比"/>
          <p:cNvSpPr txBox="1"/>
          <p:nvPr/>
        </p:nvSpPr>
        <p:spPr>
          <a:xfrm>
            <a:off x="8005233" y="1147233"/>
            <a:ext cx="90551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三种实现的内存消耗对比</a:t>
            </a:r>
          </a:p>
        </p:txBody>
      </p:sp>
      <p:graphicFrame>
        <p:nvGraphicFramePr>
          <p:cNvPr id="999" name="表格"/>
          <p:cNvGraphicFramePr/>
          <p:nvPr/>
        </p:nvGraphicFramePr>
        <p:xfrm>
          <a:off x="2029883" y="3232149"/>
          <a:ext cx="21018501" cy="9296401"/>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5251450"/>
                <a:gridCol w="5251450"/>
                <a:gridCol w="5251450"/>
                <a:gridCol w="5251450"/>
              </a:tblGrid>
              <a:tr h="1856740">
                <a:tc>
                  <a:txBody>
                    <a:bodyPr/>
                    <a:lstStyle/>
                    <a:p>
                      <a:pPr defTabSz="914400">
                        <a:defRPr b="0" sz="1800">
                          <a:solidFill>
                            <a:srgbClr val="000000"/>
                          </a:solidFill>
                        </a:defRPr>
                      </a:pPr>
                      <a:r>
                        <a:rPr b="1" sz="3200">
                          <a:solidFill>
                            <a:srgbClr val="FFFFFF"/>
                          </a:solidFill>
                          <a:sym typeface="Helvetica Neue"/>
                        </a:rPr>
                        <a:t>规模/实现</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集合</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位图</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HyperLogLog</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 MB</a:t>
                      </a:r>
                    </a:p>
                  </a:txBody>
                  <a:tcPr marL="50800" marR="50800" marT="50800" marB="50800" anchor="ctr" anchorCtr="0" horzOverflow="overflow"/>
                </a:tc>
                <a:tc>
                  <a:txBody>
                    <a:bodyPr/>
                    <a:lstStyle/>
                    <a:p>
                      <a:pPr defTabSz="914400">
                        <a:defRPr sz="1800"/>
                      </a:pPr>
                      <a:r>
                        <a:rPr sz="3200">
                          <a:solidFill>
                            <a:srgbClr val="5E5E5E"/>
                          </a:solidFill>
                          <a:sym typeface="Helvetica Neue"/>
                        </a:rPr>
                        <a:t>125 KB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100 MB</a:t>
                      </a:r>
                    </a:p>
                  </a:txBody>
                  <a:tcPr marL="50800" marR="50800" marT="50800" marB="50800" anchor="ctr" anchorCtr="0" horzOverflow="overflow"/>
                </a:tc>
                <a:tc>
                  <a:txBody>
                    <a:bodyPr/>
                    <a:lstStyle/>
                    <a:p>
                      <a:pPr defTabSz="914400">
                        <a:defRPr sz="1800"/>
                      </a:pPr>
                      <a:r>
                        <a:rPr sz="3200">
                          <a:solidFill>
                            <a:srgbClr val="5E5E5E"/>
                          </a:solidFill>
                          <a:sym typeface="Helvetica Neue"/>
                        </a:rPr>
                        <a:t>1.25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1800"/>
                      </a:pPr>
                      <a:r>
                        <a:rPr sz="3200">
                          <a:solidFill>
                            <a:srgbClr val="5E5E5E"/>
                          </a:solidFill>
                          <a:sym typeface="Helvetica Neue"/>
                        </a:rPr>
                        <a:t>45.625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1800"/>
                      </a:pPr>
                      <a:r>
                        <a:rPr sz="3200">
                          <a:solidFill>
                            <a:srgbClr val="5E5E5E"/>
                          </a:solidFill>
                          <a:sym typeface="Helvetica Neue"/>
                        </a:rPr>
                        <a:t>456.25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01" name="三种实现的内存消耗对比"/>
          <p:cNvSpPr txBox="1"/>
          <p:nvPr/>
        </p:nvSpPr>
        <p:spPr>
          <a:xfrm>
            <a:off x="8005233" y="1147233"/>
            <a:ext cx="90551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三种实现的内存消耗对比</a:t>
            </a:r>
          </a:p>
        </p:txBody>
      </p:sp>
      <p:graphicFrame>
        <p:nvGraphicFramePr>
          <p:cNvPr id="1002" name="表格"/>
          <p:cNvGraphicFramePr/>
          <p:nvPr/>
        </p:nvGraphicFramePr>
        <p:xfrm>
          <a:off x="2029883" y="3232149"/>
          <a:ext cx="21018501" cy="9296401"/>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5251450"/>
                <a:gridCol w="5251450"/>
                <a:gridCol w="5251450"/>
                <a:gridCol w="5251450"/>
              </a:tblGrid>
              <a:tr h="1856740">
                <a:tc>
                  <a:txBody>
                    <a:bodyPr/>
                    <a:lstStyle/>
                    <a:p>
                      <a:pPr defTabSz="914400">
                        <a:defRPr b="0" sz="1800">
                          <a:solidFill>
                            <a:srgbClr val="000000"/>
                          </a:solidFill>
                        </a:defRPr>
                      </a:pPr>
                      <a:r>
                        <a:rPr b="1" sz="3200">
                          <a:solidFill>
                            <a:srgbClr val="FFFFFF"/>
                          </a:solidFill>
                          <a:sym typeface="Helvetica Neue"/>
                        </a:rPr>
                        <a:t>规模/实现</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集合</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位图</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HyperLogLog</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 MB</a:t>
                      </a:r>
                    </a:p>
                  </a:txBody>
                  <a:tcPr marL="50800" marR="50800" marT="50800" marB="50800" anchor="ctr" anchorCtr="0" horzOverflow="overflow"/>
                </a:tc>
                <a:tc>
                  <a:txBody>
                    <a:bodyPr/>
                    <a:lstStyle/>
                    <a:p>
                      <a:pPr defTabSz="914400">
                        <a:defRPr sz="1800"/>
                      </a:pPr>
                      <a:r>
                        <a:rPr sz="3200">
                          <a:solidFill>
                            <a:srgbClr val="5E5E5E"/>
                          </a:solidFill>
                          <a:sym typeface="Helvetica Neue"/>
                        </a:rPr>
                        <a:t>125 KB</a:t>
                      </a:r>
                    </a:p>
                  </a:txBody>
                  <a:tcPr marL="50800" marR="50800" marT="50800" marB="50800" anchor="ctr" anchorCtr="0" horzOverflow="overflow"/>
                </a:tc>
                <a:tc>
                  <a:txBody>
                    <a:bodyPr/>
                    <a:lstStyle/>
                    <a:p>
                      <a:pPr defTabSz="914400">
                        <a:defRPr sz="1800"/>
                      </a:pPr>
                      <a:r>
                        <a:rPr sz="3200">
                          <a:solidFill>
                            <a:srgbClr val="5E5E5E"/>
                          </a:solidFill>
                          <a:sym typeface="Helvetica Neue"/>
                        </a:rPr>
                        <a:t>12 KB</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100 MB</a:t>
                      </a:r>
                    </a:p>
                  </a:txBody>
                  <a:tcPr marL="50800" marR="50800" marT="50800" marB="50800" anchor="ctr" anchorCtr="0" horzOverflow="overflow"/>
                </a:tc>
                <a:tc>
                  <a:txBody>
                    <a:bodyPr/>
                    <a:lstStyle/>
                    <a:p>
                      <a:pPr defTabSz="914400">
                        <a:defRPr sz="1800"/>
                      </a:pPr>
                      <a:r>
                        <a:rPr sz="3200">
                          <a:solidFill>
                            <a:srgbClr val="5E5E5E"/>
                          </a:solidFill>
                          <a:sym typeface="Helvetica Neue"/>
                        </a:rPr>
                        <a:t>1.25 MB</a:t>
                      </a:r>
                    </a:p>
                  </a:txBody>
                  <a:tcPr marL="50800" marR="50800" marT="50800" marB="50800" anchor="ctr" anchorCtr="0" horzOverflow="overflow"/>
                </a:tc>
                <a:tc>
                  <a:txBody>
                    <a:bodyPr/>
                    <a:lstStyle/>
                    <a:p>
                      <a:pPr defTabSz="914400">
                        <a:defRPr sz="1800"/>
                      </a:pPr>
                      <a:r>
                        <a:rPr sz="3200">
                          <a:solidFill>
                            <a:srgbClr val="5E5E5E"/>
                          </a:solidFill>
                          <a:sym typeface="Helvetica Neue"/>
                        </a:rPr>
                        <a:t>12 KB</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1800"/>
                      </a:pPr>
                      <a:r>
                        <a:rPr sz="3200">
                          <a:solidFill>
                            <a:srgbClr val="5E5E5E"/>
                          </a:solidFill>
                          <a:sym typeface="Helvetica Neue"/>
                        </a:rPr>
                        <a:t>45.625 MB</a:t>
                      </a:r>
                    </a:p>
                  </a:txBody>
                  <a:tcPr marL="50800" marR="50800" marT="50800" marB="50800" anchor="ctr" anchorCtr="0" horzOverflow="overflow"/>
                </a:tc>
                <a:tc>
                  <a:txBody>
                    <a:bodyPr/>
                    <a:lstStyle/>
                    <a:p>
                      <a:pPr defTabSz="914400">
                        <a:defRPr sz="1800"/>
                      </a:pPr>
                      <a:r>
                        <a:rPr sz="3200">
                          <a:solidFill>
                            <a:srgbClr val="5E5E5E"/>
                          </a:solidFill>
                          <a:sym typeface="Helvetica Neue"/>
                        </a:rPr>
                        <a:t>4.32 MB</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1800"/>
                      </a:pPr>
                      <a:r>
                        <a:rPr sz="3200">
                          <a:solidFill>
                            <a:srgbClr val="5E5E5E"/>
                          </a:solidFill>
                          <a:sym typeface="Helvetica Neue"/>
                        </a:rPr>
                        <a:t>456.25 MB</a:t>
                      </a:r>
                    </a:p>
                  </a:txBody>
                  <a:tcPr marL="50800" marR="50800" marT="50800" marB="50800" anchor="ctr" anchorCtr="0" horzOverflow="overflow"/>
                </a:tc>
                <a:tc>
                  <a:txBody>
                    <a:bodyPr/>
                    <a:lstStyle/>
                    <a:p>
                      <a:pPr defTabSz="914400">
                        <a:defRPr sz="1800"/>
                      </a:pPr>
                      <a:r>
                        <a:rPr sz="3200">
                          <a:solidFill>
                            <a:srgbClr val="5E5E5E"/>
                          </a:solidFill>
                          <a:sym typeface="Helvetica Neue"/>
                        </a:rPr>
                        <a:t>4.32 MB</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1004" name="自动补全"/>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自动补全</a:t>
            </a:r>
          </a:p>
        </p:txBody>
      </p:sp>
      <p:sp>
        <p:nvSpPr>
          <p:cNvPr id="1005" name="autocomplete"/>
          <p:cNvSpPr txBox="1"/>
          <p:nvPr>
            <p:ph type="subTitle" sz="quarter" idx="1"/>
          </p:nvPr>
        </p:nvSpPr>
        <p:spPr>
          <a:xfrm>
            <a:off x="1778000" y="7080250"/>
            <a:ext cx="20828000" cy="1587500"/>
          </a:xfrm>
          <a:prstGeom prst="rect">
            <a:avLst/>
          </a:prstGeom>
        </p:spPr>
        <p:txBody>
          <a:bodyPr/>
          <a:lstStyle>
            <a:lvl1pPr>
              <a:defRPr>
                <a:solidFill>
                  <a:srgbClr val="FFFFFF"/>
                </a:solidFill>
                <a:latin typeface="Helvetica"/>
                <a:ea typeface="Helvetica"/>
                <a:cs typeface="Helvetica"/>
                <a:sym typeface="Helvetica"/>
              </a:defRPr>
            </a:lvl1pPr>
          </a:lstStyle>
          <a:p>
            <a:pPr/>
            <a:r>
              <a:t>autocomplete</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07"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1008" name="Monosnap 2017-09-08 11-30-47.png" descr="Monosnap 2017-09-08 11-30-47.png"/>
          <p:cNvPicPr>
            <a:picLocks noChangeAspect="1"/>
          </p:cNvPicPr>
          <p:nvPr/>
        </p:nvPicPr>
        <p:blipFill>
          <a:blip r:embed="rId2">
            <a:extLst/>
          </a:blip>
          <a:stretch>
            <a:fillRect/>
          </a:stretch>
        </p:blipFill>
        <p:spPr>
          <a:xfrm>
            <a:off x="7042150" y="5181600"/>
            <a:ext cx="10299700" cy="3352800"/>
          </a:xfrm>
          <a:prstGeom prst="rect">
            <a:avLst/>
          </a:prstGeom>
          <a:ln w="12700">
            <a:miter lim="400000"/>
          </a:ln>
        </p:spPr>
      </p:pic>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10"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1011" name="Google 2017-09-08 10-40-20.png" descr="Google 2017-09-08 10-40-20.png"/>
          <p:cNvPicPr>
            <a:picLocks noChangeAspect="1"/>
          </p:cNvPicPr>
          <p:nvPr/>
        </p:nvPicPr>
        <p:blipFill>
          <a:blip r:embed="rId2">
            <a:extLst/>
          </a:blip>
          <a:stretch>
            <a:fillRect/>
          </a:stretch>
        </p:blipFill>
        <p:spPr>
          <a:xfrm>
            <a:off x="6883400" y="3651250"/>
            <a:ext cx="10617200" cy="6413500"/>
          </a:xfrm>
          <a:prstGeom prst="rect">
            <a:avLst/>
          </a:prstGeom>
          <a:ln w="12700">
            <a:miter lim="400000"/>
          </a:ln>
        </p:spPr>
      </p:pic>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13"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1014" name="Twitter 2017-09-08 11-21-21.png" descr="Twitter 2017-09-08 11-21-21.png"/>
          <p:cNvPicPr>
            <a:picLocks noChangeAspect="1"/>
          </p:cNvPicPr>
          <p:nvPr/>
        </p:nvPicPr>
        <p:blipFill>
          <a:blip r:embed="rId2">
            <a:extLst/>
          </a:blip>
          <a:stretch>
            <a:fillRect/>
          </a:stretch>
        </p:blipFill>
        <p:spPr>
          <a:xfrm>
            <a:off x="9258300" y="3130550"/>
            <a:ext cx="5867400" cy="7454900"/>
          </a:xfrm>
          <a:prstGeom prst="rect">
            <a:avLst/>
          </a:prstGeom>
          <a:ln w="12700">
            <a:miter lim="400000"/>
          </a:ln>
        </p:spPr>
      </p:pic>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16"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1017" name="新标签页 2017-09-08 10-39-19.png 2017-09-08 10-45-31.png" descr="新标签页 2017-09-08 10-39-19.png 2017-09-08 10-45-31.png"/>
          <p:cNvPicPr>
            <a:picLocks noChangeAspect="1"/>
          </p:cNvPicPr>
          <p:nvPr/>
        </p:nvPicPr>
        <p:blipFill>
          <a:blip r:embed="rId2">
            <a:extLst/>
          </a:blip>
          <a:stretch>
            <a:fillRect/>
          </a:stretch>
        </p:blipFill>
        <p:spPr>
          <a:xfrm>
            <a:off x="7581900" y="3917950"/>
            <a:ext cx="9220200" cy="58801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59"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60"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p>
            <a:pPr marL="502708" indent="-502708" defTabSz="457200">
              <a:spcBef>
                <a:spcPts val="0"/>
              </a:spcBef>
              <a:tabLst>
                <a:tab pos="139700" algn="l"/>
                <a:tab pos="457200" algn="l"/>
              </a:tabLst>
              <a:defRPr>
                <a:solidFill>
                  <a:srgbClr val="FFFFFF"/>
                </a:solidFill>
              </a:defRPr>
            </a:pPr>
            <a:r>
              <a:t>具有多种不同的数据结构可用，其中包括：字符串、散列、列表、集合、有序集合、位图(bitmap）、HyperLogLog、地理坐标（GEO）</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内存存储和基于多路复用的事件响应系统，确保了命令请求的执行速度和效率</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丰富的附加功能：事务、Lua 脚本、键过期机制、键淘汰机制、多种持久化方式（AOF、RDB、RDB+AOF 混合）</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强大的多机功能支持：主从复制（单主多从）、Sentinel（高可用）、集群（基于 Raft 算法，多主多从，内建高可用）</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拥有无限可能性的扩展模块系统：神经网络、全文搜索、JSON 数据结构等等。</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19"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21"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22" name="&gt; go"/>
          <p:cNvSpPr txBox="1"/>
          <p:nvPr/>
        </p:nvSpPr>
        <p:spPr>
          <a:xfrm>
            <a:off x="3369688" y="4229100"/>
            <a:ext cx="1943399" cy="231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24"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25" name="&gt; go…"/>
          <p:cNvSpPr txBox="1"/>
          <p:nvPr/>
        </p:nvSpPr>
        <p:spPr>
          <a:xfrm>
            <a:off x="3369688"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r>
              <a:t>“google”</a:t>
            </a:r>
          </a:p>
          <a:p>
            <a:pPr algn="l">
              <a:defRPr sz="4800">
                <a:solidFill>
                  <a:srgbClr val="FFFFFF"/>
                </a:solidFill>
                <a:latin typeface="Courier"/>
                <a:ea typeface="Courier"/>
                <a:cs typeface="Courier"/>
                <a:sym typeface="Courier"/>
              </a:defRPr>
            </a:pPr>
            <a:r>
              <a:t>“gmail”</a:t>
            </a:r>
          </a:p>
          <a:p>
            <a:pPr algn="l">
              <a:defRPr sz="4800">
                <a:solidFill>
                  <a:srgbClr val="FFFFFF"/>
                </a:solidFill>
                <a:latin typeface="Courier"/>
                <a:ea typeface="Courier"/>
                <a:cs typeface="Courier"/>
                <a:sym typeface="Courier"/>
              </a:defRPr>
            </a:pPr>
            <a:r>
              <a:t>“gopher”</a:t>
            </a:r>
          </a:p>
          <a:p>
            <a:pPr algn="l">
              <a:defRPr sz="4800">
                <a:solidFill>
                  <a:srgbClr val="FFFFFF"/>
                </a:solidFill>
                <a:latin typeface="Courier"/>
                <a:ea typeface="Courier"/>
                <a:cs typeface="Courier"/>
                <a:sym typeface="Courier"/>
              </a:defRPr>
            </a:pPr>
            <a:r>
              <a:t>“great”</a:t>
            </a:r>
          </a:p>
          <a:p>
            <a:pPr algn="l">
              <a:defRPr sz="4800">
                <a:solidFill>
                  <a:srgbClr val="FFFFFF"/>
                </a:solidFill>
                <a:latin typeface="Courier"/>
                <a:ea typeface="Courier"/>
                <a:cs typeface="Courier"/>
                <a:sym typeface="Courier"/>
              </a:defRPr>
            </a:pPr>
            <a:r>
              <a:t>“guide”</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27"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28" name="&gt; go…"/>
          <p:cNvSpPr txBox="1"/>
          <p:nvPr/>
        </p:nvSpPr>
        <p:spPr>
          <a:xfrm>
            <a:off x="3369688"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r>
              <a:t>“google”</a:t>
            </a:r>
          </a:p>
          <a:p>
            <a:pPr algn="l">
              <a:defRPr sz="4800">
                <a:solidFill>
                  <a:srgbClr val="FFFFFF"/>
                </a:solidFill>
                <a:latin typeface="Courier"/>
                <a:ea typeface="Courier"/>
                <a:cs typeface="Courier"/>
                <a:sym typeface="Courier"/>
              </a:defRPr>
            </a:pPr>
            <a:r>
              <a:t>“gmail”</a:t>
            </a:r>
          </a:p>
          <a:p>
            <a:pPr algn="l">
              <a:defRPr sz="4800">
                <a:solidFill>
                  <a:srgbClr val="FFFFFF"/>
                </a:solidFill>
                <a:latin typeface="Courier"/>
                <a:ea typeface="Courier"/>
                <a:cs typeface="Courier"/>
                <a:sym typeface="Courier"/>
              </a:defRPr>
            </a:pPr>
            <a:r>
              <a:t>“gopher”</a:t>
            </a:r>
          </a:p>
          <a:p>
            <a:pPr algn="l">
              <a:defRPr sz="4800">
                <a:solidFill>
                  <a:srgbClr val="FFFFFF"/>
                </a:solidFill>
                <a:latin typeface="Courier"/>
                <a:ea typeface="Courier"/>
                <a:cs typeface="Courier"/>
                <a:sym typeface="Courier"/>
              </a:defRPr>
            </a:pPr>
            <a:r>
              <a:t>“great”</a:t>
            </a:r>
          </a:p>
          <a:p>
            <a:pPr algn="l">
              <a:defRPr sz="4800">
                <a:solidFill>
                  <a:srgbClr val="FFFFFF"/>
                </a:solidFill>
                <a:latin typeface="Courier"/>
                <a:ea typeface="Courier"/>
                <a:cs typeface="Courier"/>
                <a:sym typeface="Courier"/>
              </a:defRPr>
            </a:pPr>
            <a:r>
              <a:t>“guide”</a:t>
            </a:r>
          </a:p>
        </p:txBody>
      </p:sp>
      <p:sp>
        <p:nvSpPr>
          <p:cNvPr id="1029" name="输入与候选结果"/>
          <p:cNvSpPr txBox="1"/>
          <p:nvPr/>
        </p:nvSpPr>
        <p:spPr>
          <a:xfrm>
            <a:off x="2975731"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输入与候选结果</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31"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32" name="&gt; go…"/>
          <p:cNvSpPr txBox="1"/>
          <p:nvPr/>
        </p:nvSpPr>
        <p:spPr>
          <a:xfrm>
            <a:off x="3369688"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r>
              <a:t>“google”</a:t>
            </a:r>
          </a:p>
          <a:p>
            <a:pPr algn="l">
              <a:defRPr sz="4800">
                <a:solidFill>
                  <a:srgbClr val="FFFFFF"/>
                </a:solidFill>
                <a:latin typeface="Courier"/>
                <a:ea typeface="Courier"/>
                <a:cs typeface="Courier"/>
                <a:sym typeface="Courier"/>
              </a:defRPr>
            </a:pPr>
            <a:r>
              <a:t>“gmail”</a:t>
            </a:r>
          </a:p>
          <a:p>
            <a:pPr algn="l">
              <a:defRPr sz="4800">
                <a:solidFill>
                  <a:srgbClr val="FFFFFF"/>
                </a:solidFill>
                <a:latin typeface="Courier"/>
                <a:ea typeface="Courier"/>
                <a:cs typeface="Courier"/>
                <a:sym typeface="Courier"/>
              </a:defRPr>
            </a:pPr>
            <a:r>
              <a:t>“gopher”</a:t>
            </a:r>
          </a:p>
          <a:p>
            <a:pPr algn="l">
              <a:defRPr sz="4800">
                <a:solidFill>
                  <a:srgbClr val="FFFFFF"/>
                </a:solidFill>
                <a:latin typeface="Courier"/>
                <a:ea typeface="Courier"/>
                <a:cs typeface="Courier"/>
                <a:sym typeface="Courier"/>
              </a:defRPr>
            </a:pPr>
            <a:r>
              <a:t>“great”</a:t>
            </a:r>
          </a:p>
          <a:p>
            <a:pPr algn="l">
              <a:defRPr sz="4800">
                <a:solidFill>
                  <a:srgbClr val="FFFFFF"/>
                </a:solidFill>
                <a:latin typeface="Courier"/>
                <a:ea typeface="Courier"/>
                <a:cs typeface="Courier"/>
                <a:sym typeface="Courier"/>
              </a:defRPr>
            </a:pPr>
            <a:r>
              <a:t>“guide”</a:t>
            </a:r>
          </a:p>
        </p:txBody>
      </p:sp>
      <p:sp>
        <p:nvSpPr>
          <p:cNvPr id="1033"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34" name="w1, “google”…"/>
          <p:cNvSpPr txBox="1"/>
          <p:nvPr/>
        </p:nvSpPr>
        <p:spPr>
          <a:xfrm>
            <a:off x="9939932" y="4965699"/>
            <a:ext cx="4869955" cy="378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w1, “google”</a:t>
            </a:r>
          </a:p>
          <a:p>
            <a:pPr algn="l">
              <a:defRPr sz="4800">
                <a:solidFill>
                  <a:srgbClr val="FFFFFF"/>
                </a:solidFill>
                <a:latin typeface="Courier"/>
                <a:ea typeface="Courier"/>
                <a:cs typeface="Courier"/>
                <a:sym typeface="Courier"/>
              </a:defRPr>
            </a:pPr>
            <a:r>
              <a:t>w2, “gmail”</a:t>
            </a:r>
          </a:p>
          <a:p>
            <a:pPr algn="l">
              <a:defRPr sz="4800">
                <a:solidFill>
                  <a:srgbClr val="FFFFFF"/>
                </a:solidFill>
                <a:latin typeface="Courier"/>
                <a:ea typeface="Courier"/>
                <a:cs typeface="Courier"/>
                <a:sym typeface="Courier"/>
              </a:defRPr>
            </a:pPr>
            <a:r>
              <a:t>w3, “gopher”</a:t>
            </a:r>
          </a:p>
          <a:p>
            <a:pPr algn="l">
              <a:defRPr sz="4800">
                <a:solidFill>
                  <a:srgbClr val="FFFFFF"/>
                </a:solidFill>
                <a:latin typeface="Courier"/>
                <a:ea typeface="Courier"/>
                <a:cs typeface="Courier"/>
                <a:sym typeface="Courier"/>
              </a:defRPr>
            </a:pPr>
            <a:r>
              <a:t>w4, “great”</a:t>
            </a:r>
          </a:p>
          <a:p>
            <a:pPr algn="l">
              <a:defRPr sz="4800">
                <a:solidFill>
                  <a:srgbClr val="FFFFFF"/>
                </a:solidFill>
                <a:latin typeface="Courier"/>
                <a:ea typeface="Courier"/>
                <a:cs typeface="Courier"/>
                <a:sym typeface="Courier"/>
              </a:defRPr>
            </a:pPr>
            <a:r>
              <a:t>w5, “guide”</a:t>
            </a:r>
          </a:p>
        </p:txBody>
      </p:sp>
      <p:sp>
        <p:nvSpPr>
          <p:cNvPr id="1035" name="输入与候选结果"/>
          <p:cNvSpPr txBox="1"/>
          <p:nvPr/>
        </p:nvSpPr>
        <p:spPr>
          <a:xfrm>
            <a:off x="2975731"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输入与候选结果</a:t>
            </a:r>
          </a:p>
        </p:txBody>
      </p:sp>
      <p:sp>
        <p:nvSpPr>
          <p:cNvPr id="1036" name="权重与候选结果"/>
          <p:cNvSpPr txBox="1"/>
          <p:nvPr/>
        </p:nvSpPr>
        <p:spPr>
          <a:xfrm>
            <a:off x="10108884"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权重与候选结果</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38"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39" name="&gt; go…"/>
          <p:cNvSpPr txBox="1"/>
          <p:nvPr/>
        </p:nvSpPr>
        <p:spPr>
          <a:xfrm>
            <a:off x="3369688"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r>
              <a:t>“google”</a:t>
            </a:r>
          </a:p>
          <a:p>
            <a:pPr algn="l">
              <a:defRPr sz="4800">
                <a:solidFill>
                  <a:srgbClr val="FFFFFF"/>
                </a:solidFill>
                <a:latin typeface="Courier"/>
                <a:ea typeface="Courier"/>
                <a:cs typeface="Courier"/>
                <a:sym typeface="Courier"/>
              </a:defRPr>
            </a:pPr>
            <a:r>
              <a:t>“gmail”</a:t>
            </a:r>
          </a:p>
          <a:p>
            <a:pPr algn="l">
              <a:defRPr sz="4800">
                <a:solidFill>
                  <a:srgbClr val="FFFFFF"/>
                </a:solidFill>
                <a:latin typeface="Courier"/>
                <a:ea typeface="Courier"/>
                <a:cs typeface="Courier"/>
                <a:sym typeface="Courier"/>
              </a:defRPr>
            </a:pPr>
            <a:r>
              <a:t>“gopher”</a:t>
            </a:r>
          </a:p>
          <a:p>
            <a:pPr algn="l">
              <a:defRPr sz="4800">
                <a:solidFill>
                  <a:srgbClr val="FFFFFF"/>
                </a:solidFill>
                <a:latin typeface="Courier"/>
                <a:ea typeface="Courier"/>
                <a:cs typeface="Courier"/>
                <a:sym typeface="Courier"/>
              </a:defRPr>
            </a:pPr>
            <a:r>
              <a:t>“great”</a:t>
            </a:r>
          </a:p>
          <a:p>
            <a:pPr algn="l">
              <a:defRPr sz="4800">
                <a:solidFill>
                  <a:srgbClr val="FFFFFF"/>
                </a:solidFill>
                <a:latin typeface="Courier"/>
                <a:ea typeface="Courier"/>
                <a:cs typeface="Courier"/>
                <a:sym typeface="Courier"/>
              </a:defRPr>
            </a:pPr>
            <a:r>
              <a:t>“guide”</a:t>
            </a:r>
          </a:p>
        </p:txBody>
      </p:sp>
      <p:sp>
        <p:nvSpPr>
          <p:cNvPr id="1040"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041" name="表格"/>
          <p:cNvGraphicFramePr/>
          <p:nvPr/>
        </p:nvGraphicFramePr>
        <p:xfrm>
          <a:off x="17241815" y="3546224"/>
          <a:ext cx="5077670"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w1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w2</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w3</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w4</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w5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42"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43" name="w1, “google”…"/>
          <p:cNvSpPr txBox="1"/>
          <p:nvPr/>
        </p:nvSpPr>
        <p:spPr>
          <a:xfrm>
            <a:off x="9939932" y="4965699"/>
            <a:ext cx="4869955" cy="378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w1, “google”</a:t>
            </a:r>
          </a:p>
          <a:p>
            <a:pPr algn="l">
              <a:defRPr sz="4800">
                <a:solidFill>
                  <a:srgbClr val="FFFFFF"/>
                </a:solidFill>
                <a:latin typeface="Courier"/>
                <a:ea typeface="Courier"/>
                <a:cs typeface="Courier"/>
                <a:sym typeface="Courier"/>
              </a:defRPr>
            </a:pPr>
            <a:r>
              <a:t>w2, “gmail”</a:t>
            </a:r>
          </a:p>
          <a:p>
            <a:pPr algn="l">
              <a:defRPr sz="4800">
                <a:solidFill>
                  <a:srgbClr val="FFFFFF"/>
                </a:solidFill>
                <a:latin typeface="Courier"/>
                <a:ea typeface="Courier"/>
                <a:cs typeface="Courier"/>
                <a:sym typeface="Courier"/>
              </a:defRPr>
            </a:pPr>
            <a:r>
              <a:t>w3, “gopher”</a:t>
            </a:r>
          </a:p>
          <a:p>
            <a:pPr algn="l">
              <a:defRPr sz="4800">
                <a:solidFill>
                  <a:srgbClr val="FFFFFF"/>
                </a:solidFill>
                <a:latin typeface="Courier"/>
                <a:ea typeface="Courier"/>
                <a:cs typeface="Courier"/>
                <a:sym typeface="Courier"/>
              </a:defRPr>
            </a:pPr>
            <a:r>
              <a:t>w4, “great”</a:t>
            </a:r>
          </a:p>
          <a:p>
            <a:pPr algn="l">
              <a:defRPr sz="4800">
                <a:solidFill>
                  <a:srgbClr val="FFFFFF"/>
                </a:solidFill>
                <a:latin typeface="Courier"/>
                <a:ea typeface="Courier"/>
                <a:cs typeface="Courier"/>
                <a:sym typeface="Courier"/>
              </a:defRPr>
            </a:pPr>
            <a:r>
              <a:t>w5, “guide”</a:t>
            </a:r>
          </a:p>
        </p:txBody>
      </p:sp>
      <p:sp>
        <p:nvSpPr>
          <p:cNvPr id="1044" name="输入与候选结果"/>
          <p:cNvSpPr txBox="1"/>
          <p:nvPr/>
        </p:nvSpPr>
        <p:spPr>
          <a:xfrm>
            <a:off x="2975731"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输入与候选结果</a:t>
            </a:r>
          </a:p>
        </p:txBody>
      </p:sp>
      <p:sp>
        <p:nvSpPr>
          <p:cNvPr id="1045" name="权重与候选结果"/>
          <p:cNvSpPr txBox="1"/>
          <p:nvPr/>
        </p:nvSpPr>
        <p:spPr>
          <a:xfrm>
            <a:off x="10108884"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权重与候选结果</a:t>
            </a:r>
          </a:p>
        </p:txBody>
      </p:sp>
      <p:sp>
        <p:nvSpPr>
          <p:cNvPr id="1046" name="使用有序集合储存权重表"/>
          <p:cNvSpPr txBox="1"/>
          <p:nvPr/>
        </p:nvSpPr>
        <p:spPr>
          <a:xfrm>
            <a:off x="17481950" y="10903918"/>
            <a:ext cx="4584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使用有序集合储存权重表</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48" name="构建权重表"/>
          <p:cNvSpPr txBox="1"/>
          <p:nvPr>
            <p:ph type="title"/>
          </p:nvPr>
        </p:nvSpPr>
        <p:spPr>
          <a:prstGeom prst="rect">
            <a:avLst/>
          </a:prstGeom>
        </p:spPr>
        <p:txBody>
          <a:bodyPr/>
          <a:lstStyle>
            <a:lvl1pPr algn="l">
              <a:defRPr>
                <a:solidFill>
                  <a:srgbClr val="FFFFFF"/>
                </a:solidFill>
              </a:defRPr>
            </a:lvl1pPr>
          </a:lstStyle>
          <a:p>
            <a:pPr/>
            <a:r>
              <a:t>构建权重表</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50" name="构建权重表"/>
          <p:cNvSpPr txBox="1"/>
          <p:nvPr>
            <p:ph type="title"/>
          </p:nvPr>
        </p:nvSpPr>
        <p:spPr>
          <a:prstGeom prst="rect">
            <a:avLst/>
          </a:prstGeom>
        </p:spPr>
        <p:txBody>
          <a:bodyPr/>
          <a:lstStyle>
            <a:lvl1pPr algn="l">
              <a:defRPr>
                <a:solidFill>
                  <a:srgbClr val="FFFFFF"/>
                </a:solidFill>
              </a:defRPr>
            </a:lvl1pPr>
          </a:lstStyle>
          <a:p>
            <a:pPr/>
            <a:r>
              <a:t>构建权重表</a:t>
            </a:r>
          </a:p>
        </p:txBody>
      </p:sp>
      <p:sp>
        <p:nvSpPr>
          <p:cNvPr id="1051" name="现有的权重表"/>
          <p:cNvSpPr txBox="1"/>
          <p:nvPr/>
        </p:nvSpPr>
        <p:spPr>
          <a:xfrm>
            <a:off x="3178931" y="10903918"/>
            <a:ext cx="2552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现有的权重表</a:t>
            </a:r>
          </a:p>
        </p:txBody>
      </p:sp>
      <p:graphicFrame>
        <p:nvGraphicFramePr>
          <p:cNvPr id="1052" name="表格"/>
          <p:cNvGraphicFramePr/>
          <p:nvPr/>
        </p:nvGraphicFramePr>
        <p:xfrm>
          <a:off x="1922797"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277</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54" name="构建权重表"/>
          <p:cNvSpPr txBox="1"/>
          <p:nvPr>
            <p:ph type="title"/>
          </p:nvPr>
        </p:nvSpPr>
        <p:spPr>
          <a:prstGeom prst="rect">
            <a:avLst/>
          </a:prstGeom>
        </p:spPr>
        <p:txBody>
          <a:bodyPr/>
          <a:lstStyle>
            <a:lvl1pPr algn="l">
              <a:defRPr>
                <a:solidFill>
                  <a:srgbClr val="FFFFFF"/>
                </a:solidFill>
              </a:defRPr>
            </a:lvl1pPr>
          </a:lstStyle>
          <a:p>
            <a:pPr/>
            <a:r>
              <a:t>构建权重表</a:t>
            </a:r>
          </a:p>
        </p:txBody>
      </p:sp>
      <p:sp>
        <p:nvSpPr>
          <p:cNvPr id="1055"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56" name="现有的权重表"/>
          <p:cNvSpPr txBox="1"/>
          <p:nvPr/>
        </p:nvSpPr>
        <p:spPr>
          <a:xfrm>
            <a:off x="3178931" y="10903918"/>
            <a:ext cx="2552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现有的权重表</a:t>
            </a:r>
          </a:p>
        </p:txBody>
      </p:sp>
      <p:sp>
        <p:nvSpPr>
          <p:cNvPr id="1057" name="获得三个新的输入"/>
          <p:cNvSpPr txBox="1"/>
          <p:nvPr/>
        </p:nvSpPr>
        <p:spPr>
          <a:xfrm>
            <a:off x="10432040" y="10903918"/>
            <a:ext cx="33655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获得三个新的输入</a:t>
            </a:r>
          </a:p>
        </p:txBody>
      </p:sp>
      <p:graphicFrame>
        <p:nvGraphicFramePr>
          <p:cNvPr id="1058" name="表格"/>
          <p:cNvGraphicFramePr/>
          <p:nvPr/>
        </p:nvGraphicFramePr>
        <p:xfrm>
          <a:off x="1922797"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277</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59" name="&gt; gopher…"/>
          <p:cNvSpPr txBox="1"/>
          <p:nvPr/>
        </p:nvSpPr>
        <p:spPr>
          <a:xfrm>
            <a:off x="10411452" y="5673790"/>
            <a:ext cx="3406677"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gopher</a:t>
            </a:r>
          </a:p>
          <a:p>
            <a:pPr algn="l">
              <a:defRPr sz="4800">
                <a:solidFill>
                  <a:srgbClr val="FFFFFF"/>
                </a:solidFill>
                <a:latin typeface="Courier"/>
                <a:ea typeface="Courier"/>
                <a:cs typeface="Courier"/>
                <a:sym typeface="Courier"/>
              </a:defRPr>
            </a:pPr>
            <a:r>
              <a:t>&gt; gopher</a:t>
            </a:r>
          </a:p>
          <a:p>
            <a:pPr algn="l">
              <a:defRPr sz="4800">
                <a:solidFill>
                  <a:srgbClr val="FFFFFF"/>
                </a:solidFill>
                <a:latin typeface="Courier"/>
                <a:ea typeface="Courier"/>
                <a:cs typeface="Courier"/>
                <a:sym typeface="Courier"/>
              </a:defRPr>
            </a:pPr>
            <a:r>
              <a:t>&gt; gopher</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61" name="构建权重表"/>
          <p:cNvSpPr txBox="1"/>
          <p:nvPr>
            <p:ph type="title"/>
          </p:nvPr>
        </p:nvSpPr>
        <p:spPr>
          <a:prstGeom prst="rect">
            <a:avLst/>
          </a:prstGeom>
        </p:spPr>
        <p:txBody>
          <a:bodyPr/>
          <a:lstStyle>
            <a:lvl1pPr algn="l">
              <a:defRPr>
                <a:solidFill>
                  <a:srgbClr val="FFFFFF"/>
                </a:solidFill>
              </a:defRPr>
            </a:lvl1pPr>
          </a:lstStyle>
          <a:p>
            <a:pPr/>
            <a:r>
              <a:t>构建权重表</a:t>
            </a:r>
          </a:p>
        </p:txBody>
      </p:sp>
      <p:sp>
        <p:nvSpPr>
          <p:cNvPr id="1062"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063" name="表格"/>
          <p:cNvGraphicFramePr/>
          <p:nvPr/>
        </p:nvGraphicFramePr>
        <p:xfrm>
          <a:off x="17235465" y="3972409"/>
          <a:ext cx="5077670"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64"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65" name="现有的权重表"/>
          <p:cNvSpPr txBox="1"/>
          <p:nvPr/>
        </p:nvSpPr>
        <p:spPr>
          <a:xfrm>
            <a:off x="3178931" y="10903918"/>
            <a:ext cx="2552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现有的权重表</a:t>
            </a:r>
          </a:p>
        </p:txBody>
      </p:sp>
      <p:sp>
        <p:nvSpPr>
          <p:cNvPr id="1066" name="获得三个新的输入"/>
          <p:cNvSpPr txBox="1"/>
          <p:nvPr/>
        </p:nvSpPr>
        <p:spPr>
          <a:xfrm>
            <a:off x="10432040" y="10903918"/>
            <a:ext cx="33655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获得三个新的输入</a:t>
            </a:r>
          </a:p>
        </p:txBody>
      </p:sp>
      <p:sp>
        <p:nvSpPr>
          <p:cNvPr id="1067" name="根据输入更新权重"/>
          <p:cNvSpPr txBox="1"/>
          <p:nvPr/>
        </p:nvSpPr>
        <p:spPr>
          <a:xfrm>
            <a:off x="18091549" y="10903918"/>
            <a:ext cx="33655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根据输入更新权重</a:t>
            </a:r>
          </a:p>
        </p:txBody>
      </p:sp>
      <p:graphicFrame>
        <p:nvGraphicFramePr>
          <p:cNvPr id="1068" name="表格"/>
          <p:cNvGraphicFramePr/>
          <p:nvPr/>
        </p:nvGraphicFramePr>
        <p:xfrm>
          <a:off x="1922797"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277</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69" name="&gt; gopher…"/>
          <p:cNvSpPr txBox="1"/>
          <p:nvPr/>
        </p:nvSpPr>
        <p:spPr>
          <a:xfrm>
            <a:off x="10411452" y="5673790"/>
            <a:ext cx="3406677"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gopher</a:t>
            </a:r>
          </a:p>
          <a:p>
            <a:pPr algn="l">
              <a:defRPr sz="4800">
                <a:solidFill>
                  <a:srgbClr val="FFFFFF"/>
                </a:solidFill>
                <a:latin typeface="Courier"/>
                <a:ea typeface="Courier"/>
                <a:cs typeface="Courier"/>
                <a:sym typeface="Courier"/>
              </a:defRPr>
            </a:pPr>
            <a:r>
              <a:t>&gt; gopher</a:t>
            </a:r>
          </a:p>
          <a:p>
            <a:pPr algn="l">
              <a:defRPr sz="4800">
                <a:solidFill>
                  <a:srgbClr val="FFFFFF"/>
                </a:solidFill>
                <a:latin typeface="Courier"/>
                <a:ea typeface="Courier"/>
                <a:cs typeface="Courier"/>
                <a:sym typeface="Courier"/>
              </a:defRPr>
            </a:pPr>
            <a:r>
              <a:t>&gt; gopher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lumOff val="-13575"/>
          </a:schemeClr>
        </a:solidFill>
      </p:bgPr>
    </p:bg>
    <p:spTree>
      <p:nvGrpSpPr>
        <p:cNvPr id="1" name=""/>
        <p:cNvGrpSpPr/>
        <p:nvPr/>
      </p:nvGrpSpPr>
      <p:grpSpPr>
        <a:xfrm>
          <a:off x="0" y="0"/>
          <a:ext cx="0" cy="0"/>
          <a:chOff x="0" y="0"/>
          <a:chExt cx="0" cy="0"/>
        </a:xfrm>
      </p:grpSpPr>
      <p:sp>
        <p:nvSpPr>
          <p:cNvPr id="162" name="数据结构"/>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数据结构</a:t>
            </a:r>
          </a:p>
        </p:txBody>
      </p:sp>
      <p:sp>
        <p:nvSpPr>
          <p:cNvPr id="163" name="data structures"/>
          <p:cNvSpPr txBox="1"/>
          <p:nvPr>
            <p:ph type="subTitle" sz="quarter" idx="1"/>
          </p:nvPr>
        </p:nvSpPr>
        <p:spPr>
          <a:prstGeom prst="rect">
            <a:avLst/>
          </a:prstGeom>
        </p:spPr>
        <p:txBody>
          <a:bodyPr/>
          <a:lstStyle>
            <a:lvl1pPr>
              <a:defRPr>
                <a:solidFill>
                  <a:srgbClr val="FFFFFF"/>
                </a:solidFill>
                <a:latin typeface="Helvetica"/>
                <a:ea typeface="Helvetica"/>
                <a:cs typeface="Helvetica"/>
                <a:sym typeface="Helvetica"/>
              </a:defRPr>
            </a:lvl1pPr>
          </a:lstStyle>
          <a:p>
            <a:pPr/>
            <a:r>
              <a:t>data structures</a:t>
            </a: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71" name="构建多个权重表"/>
          <p:cNvSpPr txBox="1"/>
          <p:nvPr>
            <p:ph type="title"/>
          </p:nvPr>
        </p:nvSpPr>
        <p:spPr>
          <a:prstGeom prst="rect">
            <a:avLst/>
          </a:prstGeom>
        </p:spPr>
        <p:txBody>
          <a:bodyPr/>
          <a:lstStyle>
            <a:lvl1pPr algn="l">
              <a:defRPr>
                <a:solidFill>
                  <a:srgbClr val="FFFFFF"/>
                </a:solidFill>
              </a:defRPr>
            </a:lvl1pPr>
          </a:lstStyle>
          <a:p>
            <a:pPr/>
            <a:r>
              <a:t>构建多个权重表</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73" name="构建多个权重表"/>
          <p:cNvSpPr txBox="1"/>
          <p:nvPr>
            <p:ph type="title"/>
          </p:nvPr>
        </p:nvSpPr>
        <p:spPr>
          <a:prstGeom prst="rect">
            <a:avLst/>
          </a:prstGeom>
        </p:spPr>
        <p:txBody>
          <a:bodyPr/>
          <a:lstStyle>
            <a:lvl1pPr algn="l">
              <a:defRPr>
                <a:solidFill>
                  <a:srgbClr val="FFFFFF"/>
                </a:solidFill>
              </a:defRPr>
            </a:lvl1pPr>
          </a:lstStyle>
          <a:p>
            <a:pPr/>
            <a:r>
              <a:t>构建多个权重表</a:t>
            </a:r>
          </a:p>
        </p:txBody>
      </p:sp>
      <p:sp>
        <p:nvSpPr>
          <p:cNvPr id="1074" name="根据输入"/>
          <p:cNvSpPr txBox="1"/>
          <p:nvPr/>
        </p:nvSpPr>
        <p:spPr>
          <a:xfrm>
            <a:off x="3585331" y="10903918"/>
            <a:ext cx="17399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根据输入</a:t>
            </a:r>
          </a:p>
        </p:txBody>
      </p:sp>
      <p:sp>
        <p:nvSpPr>
          <p:cNvPr id="1075" name="&gt; gopher"/>
          <p:cNvSpPr txBox="1"/>
          <p:nvPr/>
        </p:nvSpPr>
        <p:spPr>
          <a:xfrm>
            <a:off x="2934853" y="6438899"/>
            <a:ext cx="304085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gopher</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77" name="构建多个权重表"/>
          <p:cNvSpPr txBox="1"/>
          <p:nvPr>
            <p:ph type="title"/>
          </p:nvPr>
        </p:nvSpPr>
        <p:spPr>
          <a:prstGeom prst="rect">
            <a:avLst/>
          </a:prstGeom>
        </p:spPr>
        <p:txBody>
          <a:bodyPr/>
          <a:lstStyle>
            <a:lvl1pPr algn="l">
              <a:defRPr>
                <a:solidFill>
                  <a:srgbClr val="FFFFFF"/>
                </a:solidFill>
              </a:defRPr>
            </a:lvl1pPr>
          </a:lstStyle>
          <a:p>
            <a:pPr/>
            <a:r>
              <a:t>构建多个权重表</a:t>
            </a:r>
          </a:p>
        </p:txBody>
      </p:sp>
      <p:sp>
        <p:nvSpPr>
          <p:cNvPr id="1078"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79" name="根据输入"/>
          <p:cNvSpPr txBox="1"/>
          <p:nvPr/>
        </p:nvSpPr>
        <p:spPr>
          <a:xfrm>
            <a:off x="3585331" y="10903918"/>
            <a:ext cx="17399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根据输入</a:t>
            </a:r>
          </a:p>
        </p:txBody>
      </p:sp>
      <p:sp>
        <p:nvSpPr>
          <p:cNvPr id="1080" name="&gt; gopher"/>
          <p:cNvSpPr txBox="1"/>
          <p:nvPr/>
        </p:nvSpPr>
        <p:spPr>
          <a:xfrm>
            <a:off x="2934853" y="6438899"/>
            <a:ext cx="304085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gopher</a:t>
            </a:r>
          </a:p>
        </p:txBody>
      </p:sp>
      <p:sp>
        <p:nvSpPr>
          <p:cNvPr id="1081" name="”g“…"/>
          <p:cNvSpPr txBox="1"/>
          <p:nvPr/>
        </p:nvSpPr>
        <p:spPr>
          <a:xfrm>
            <a:off x="10792174"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a:t>
            </a:r>
          </a:p>
          <a:p>
            <a:pPr algn="l">
              <a:defRPr sz="4800">
                <a:solidFill>
                  <a:srgbClr val="FFFFFF"/>
                </a:solidFill>
                <a:latin typeface="Courier"/>
                <a:ea typeface="Courier"/>
                <a:cs typeface="Courier"/>
                <a:sym typeface="Courier"/>
              </a:defRPr>
            </a:pPr>
            <a:r>
              <a:t>”go“</a:t>
            </a:r>
          </a:p>
          <a:p>
            <a:pPr algn="l">
              <a:defRPr sz="4800">
                <a:solidFill>
                  <a:srgbClr val="FFFFFF"/>
                </a:solidFill>
                <a:latin typeface="Courier"/>
                <a:ea typeface="Courier"/>
                <a:cs typeface="Courier"/>
                <a:sym typeface="Courier"/>
              </a:defRPr>
            </a:pPr>
            <a:r>
              <a:t>”gop“</a:t>
            </a:r>
          </a:p>
          <a:p>
            <a:pPr algn="l">
              <a:defRPr sz="4800">
                <a:solidFill>
                  <a:srgbClr val="FFFFFF"/>
                </a:solidFill>
                <a:latin typeface="Courier"/>
                <a:ea typeface="Courier"/>
                <a:cs typeface="Courier"/>
                <a:sym typeface="Courier"/>
              </a:defRPr>
            </a:pPr>
            <a:r>
              <a:t>”goph“</a:t>
            </a:r>
          </a:p>
          <a:p>
            <a:pPr algn="l">
              <a:defRPr sz="4800">
                <a:solidFill>
                  <a:srgbClr val="FFFFFF"/>
                </a:solidFill>
                <a:latin typeface="Courier"/>
                <a:ea typeface="Courier"/>
                <a:cs typeface="Courier"/>
                <a:sym typeface="Courier"/>
              </a:defRPr>
            </a:pPr>
            <a:r>
              <a:t>”gophe“</a:t>
            </a:r>
          </a:p>
          <a:p>
            <a:pPr algn="l">
              <a:defRPr sz="4800">
                <a:solidFill>
                  <a:srgbClr val="FFFFFF"/>
                </a:solidFill>
                <a:latin typeface="Courier"/>
                <a:ea typeface="Courier"/>
                <a:cs typeface="Courier"/>
                <a:sym typeface="Courier"/>
              </a:defRPr>
            </a:pPr>
            <a:r>
              <a:t>”gopher“</a:t>
            </a:r>
          </a:p>
        </p:txBody>
      </p:sp>
      <p:sp>
        <p:nvSpPr>
          <p:cNvPr id="1082" name="枚举出字符串的组成排列"/>
          <p:cNvSpPr txBox="1"/>
          <p:nvPr/>
        </p:nvSpPr>
        <p:spPr>
          <a:xfrm>
            <a:off x="9822440" y="10903918"/>
            <a:ext cx="4584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枚举出字符串的组成排列</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84" name="构建多个权重表"/>
          <p:cNvSpPr txBox="1"/>
          <p:nvPr>
            <p:ph type="title"/>
          </p:nvPr>
        </p:nvSpPr>
        <p:spPr>
          <a:prstGeom prst="rect">
            <a:avLst/>
          </a:prstGeom>
        </p:spPr>
        <p:txBody>
          <a:bodyPr/>
          <a:lstStyle>
            <a:lvl1pPr algn="l">
              <a:defRPr>
                <a:solidFill>
                  <a:srgbClr val="FFFFFF"/>
                </a:solidFill>
              </a:defRPr>
            </a:lvl1pPr>
          </a:lstStyle>
          <a:p>
            <a:pPr/>
            <a:r>
              <a:t>构建多个权重表</a:t>
            </a:r>
          </a:p>
        </p:txBody>
      </p:sp>
      <p:sp>
        <p:nvSpPr>
          <p:cNvPr id="1085"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086" name="表格"/>
          <p:cNvGraphicFramePr/>
          <p:nvPr/>
        </p:nvGraphicFramePr>
        <p:xfrm>
          <a:off x="17241815" y="3745882"/>
          <a:ext cx="5077670"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87"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88" name="根据输入"/>
          <p:cNvSpPr txBox="1"/>
          <p:nvPr/>
        </p:nvSpPr>
        <p:spPr>
          <a:xfrm>
            <a:off x="3585331" y="10903918"/>
            <a:ext cx="17399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根据输入</a:t>
            </a:r>
          </a:p>
        </p:txBody>
      </p:sp>
      <p:sp>
        <p:nvSpPr>
          <p:cNvPr id="1089" name="枚举出字符串的组成排列"/>
          <p:cNvSpPr txBox="1"/>
          <p:nvPr/>
        </p:nvSpPr>
        <p:spPr>
          <a:xfrm>
            <a:off x="9822440" y="10903918"/>
            <a:ext cx="4584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枚举出字符串的组成排列</a:t>
            </a:r>
          </a:p>
        </p:txBody>
      </p:sp>
      <p:sp>
        <p:nvSpPr>
          <p:cNvPr id="1090" name="根据排列对各个权重表进行更新"/>
          <p:cNvSpPr txBox="1"/>
          <p:nvPr/>
        </p:nvSpPr>
        <p:spPr>
          <a:xfrm>
            <a:off x="16872349" y="10903918"/>
            <a:ext cx="58039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根据排列对各个权重表进行更新</a:t>
            </a:r>
          </a:p>
        </p:txBody>
      </p:sp>
      <p:sp>
        <p:nvSpPr>
          <p:cNvPr id="1091" name="&gt; gopher"/>
          <p:cNvSpPr txBox="1"/>
          <p:nvPr/>
        </p:nvSpPr>
        <p:spPr>
          <a:xfrm>
            <a:off x="2934853" y="6438899"/>
            <a:ext cx="304085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gopher</a:t>
            </a:r>
          </a:p>
        </p:txBody>
      </p:sp>
      <p:sp>
        <p:nvSpPr>
          <p:cNvPr id="1092" name="”g“…"/>
          <p:cNvSpPr txBox="1"/>
          <p:nvPr/>
        </p:nvSpPr>
        <p:spPr>
          <a:xfrm>
            <a:off x="10792174"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a:t>
            </a:r>
          </a:p>
          <a:p>
            <a:pPr algn="l">
              <a:defRPr sz="4800">
                <a:solidFill>
                  <a:srgbClr val="FFFFFF"/>
                </a:solidFill>
                <a:latin typeface="Courier"/>
                <a:ea typeface="Courier"/>
                <a:cs typeface="Courier"/>
                <a:sym typeface="Courier"/>
              </a:defRPr>
            </a:pPr>
            <a:r>
              <a:t>”go“</a:t>
            </a:r>
          </a:p>
          <a:p>
            <a:pPr algn="l">
              <a:defRPr sz="4800">
                <a:solidFill>
                  <a:srgbClr val="FFFFFF"/>
                </a:solidFill>
                <a:latin typeface="Courier"/>
                <a:ea typeface="Courier"/>
                <a:cs typeface="Courier"/>
                <a:sym typeface="Courier"/>
              </a:defRPr>
            </a:pPr>
            <a:r>
              <a:t>”gop“</a:t>
            </a:r>
          </a:p>
          <a:p>
            <a:pPr algn="l">
              <a:defRPr sz="4800">
                <a:solidFill>
                  <a:srgbClr val="FFFFFF"/>
                </a:solidFill>
                <a:latin typeface="Courier"/>
                <a:ea typeface="Courier"/>
                <a:cs typeface="Courier"/>
                <a:sym typeface="Courier"/>
              </a:defRPr>
            </a:pPr>
            <a:r>
              <a:t>”goph“</a:t>
            </a:r>
          </a:p>
          <a:p>
            <a:pPr algn="l">
              <a:defRPr sz="4800">
                <a:solidFill>
                  <a:srgbClr val="FFFFFF"/>
                </a:solidFill>
                <a:latin typeface="Courier"/>
                <a:ea typeface="Courier"/>
                <a:cs typeface="Courier"/>
                <a:sym typeface="Courier"/>
              </a:defRPr>
            </a:pPr>
            <a:r>
              <a:t>”gophe“</a:t>
            </a:r>
          </a:p>
          <a:p>
            <a:pPr algn="l">
              <a:defRPr sz="4800">
                <a:solidFill>
                  <a:srgbClr val="FFFFFF"/>
                </a:solidFill>
                <a:latin typeface="Courier"/>
                <a:ea typeface="Courier"/>
                <a:cs typeface="Courier"/>
                <a:sym typeface="Courier"/>
              </a:defRPr>
            </a:pPr>
            <a:r>
              <a:t>”gopher“</a:t>
            </a:r>
          </a:p>
        </p:txBody>
      </p:sp>
      <p:sp>
        <p:nvSpPr>
          <p:cNvPr id="1093" name="+1"/>
          <p:cNvSpPr txBox="1"/>
          <p:nvPr/>
        </p:nvSpPr>
        <p:spPr>
          <a:xfrm>
            <a:off x="19015314" y="6708624"/>
            <a:ext cx="584100" cy="585113"/>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+1</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95"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97"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098"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00"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graphicFrame>
        <p:nvGraphicFramePr>
          <p:cNvPr id="1101"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02"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04"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105"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106"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07"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sp>
        <p:nvSpPr>
          <p:cNvPr id="1108" name="&gt; go"/>
          <p:cNvSpPr txBox="1"/>
          <p:nvPr/>
        </p:nvSpPr>
        <p:spPr>
          <a:xfrm>
            <a:off x="11326001" y="10453068"/>
            <a:ext cx="194339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10"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111"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112"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13"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graphicFrame>
        <p:nvGraphicFramePr>
          <p:cNvPr id="1114" name="表格"/>
          <p:cNvGraphicFramePr/>
          <p:nvPr/>
        </p:nvGraphicFramePr>
        <p:xfrm>
          <a:off x="9582306"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255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“goodbye”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230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“gold”</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188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“gossip”</a:t>
                      </a:r>
                    </a:p>
                  </a:txBody>
                  <a:tcPr marL="50800" marR="50800" marT="50800" marB="50800" anchor="ctr" anchorCtr="0" horzOverflow="overflow">
                    <a:solidFill>
                      <a:schemeClr val="accent5"/>
                    </a:solidFill>
                  </a:tcPr>
                </a:tc>
              </a:tr>
            </a:tbl>
          </a:graphicData>
        </a:graphic>
      </p:graphicFrame>
      <p:sp>
        <p:nvSpPr>
          <p:cNvPr id="1115" name="&gt; go"/>
          <p:cNvSpPr txBox="1"/>
          <p:nvPr/>
        </p:nvSpPr>
        <p:spPr>
          <a:xfrm>
            <a:off x="11326001" y="10453068"/>
            <a:ext cx="194339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17"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118"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119"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20"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121"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graphicFrame>
        <p:nvGraphicFramePr>
          <p:cNvPr id="1122" name="表格"/>
          <p:cNvGraphicFramePr/>
          <p:nvPr/>
        </p:nvGraphicFramePr>
        <p:xfrm>
          <a:off x="9582306"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255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“goodbye”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230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“gold”</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188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“gossip”</a:t>
                      </a:r>
                    </a:p>
                  </a:txBody>
                  <a:tcPr marL="50800" marR="50800" marT="50800" marB="50800" anchor="ctr" anchorCtr="0" horzOverflow="overflow">
                    <a:solidFill>
                      <a:schemeClr val="accent5"/>
                    </a:solidFill>
                  </a:tcPr>
                </a:tc>
              </a:tr>
            </a:tbl>
          </a:graphicData>
        </a:graphic>
      </p:graphicFrame>
      <p:sp>
        <p:nvSpPr>
          <p:cNvPr id="1123" name="&gt; go"/>
          <p:cNvSpPr txBox="1"/>
          <p:nvPr/>
        </p:nvSpPr>
        <p:spPr>
          <a:xfrm>
            <a:off x="11326001" y="10453068"/>
            <a:ext cx="194339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a:t>
            </a:r>
          </a:p>
        </p:txBody>
      </p:sp>
      <p:sp>
        <p:nvSpPr>
          <p:cNvPr id="1124" name="&gt; gop"/>
          <p:cNvSpPr txBox="1"/>
          <p:nvPr/>
        </p:nvSpPr>
        <p:spPr>
          <a:xfrm>
            <a:off x="18593043" y="10453068"/>
            <a:ext cx="2309218"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65" name="表格"/>
          <p:cNvGraphicFramePr/>
          <p:nvPr/>
        </p:nvGraphicFramePr>
        <p:xfrm>
          <a:off x="4516272" y="5780566"/>
          <a:ext cx="15364156" cy="223824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80881"/>
                <a:gridCol w="1180881"/>
                <a:gridCol w="1180881"/>
                <a:gridCol w="1180881"/>
                <a:gridCol w="1180881"/>
                <a:gridCol w="1180881"/>
                <a:gridCol w="1180881"/>
                <a:gridCol w="1180881"/>
                <a:gridCol w="1180881"/>
                <a:gridCol w="1180881"/>
                <a:gridCol w="1180881"/>
                <a:gridCol w="1180881"/>
                <a:gridCol w="1180881"/>
              </a:tblGrid>
              <a:tr h="1115946">
                <a:tc>
                  <a:txBody>
                    <a:bodyPr/>
                    <a:lstStyle/>
                    <a:p>
                      <a:pPr defTabSz="914400">
                        <a:defRPr sz="1800"/>
                      </a:pPr>
                      <a:r>
                        <a:rPr sz="3200">
                          <a:solidFill>
                            <a:srgbClr val="FFFFFF"/>
                          </a:solidFill>
                          <a:sym typeface="Helvetica Neue"/>
                        </a:rPr>
                        <a:t>索引</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2</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3</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4</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5</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6</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7</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8</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9</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11</a:t>
                      </a:r>
                    </a:p>
                  </a:txBody>
                  <a:tcPr marL="50800" marR="50800" marT="50800" marB="50800" anchor="ctr" anchorCtr="0" horzOverflow="overflow">
                    <a:lnL w="0">
                      <a:miter lim="400000"/>
                    </a:lnL>
                    <a:lnR w="0">
                      <a:miter lim="400000"/>
                    </a:lnR>
                    <a:lnT w="0">
                      <a:miter lim="400000"/>
                    </a:lnT>
                    <a:noFill/>
                  </a:tcPr>
                </a:tc>
              </a:tr>
              <a:tr h="1115946">
                <a:tc>
                  <a:txBody>
                    <a:bodyPr/>
                    <a:lstStyle/>
                    <a:p>
                      <a:pPr defTabSz="914400">
                        <a:defRPr sz="1800"/>
                      </a:pPr>
                      <a:r>
                        <a:rPr sz="3200">
                          <a:solidFill>
                            <a:srgbClr val="FFFFFF"/>
                          </a:solidFill>
                          <a:sym typeface="Helvetica Neue"/>
                        </a:rPr>
                        <a:t>字符</a:t>
                      </a:r>
                    </a:p>
                  </a:txBody>
                  <a:tcPr marL="50800" marR="50800" marT="50800" marB="50800" anchor="ctr" anchorCtr="0" horzOverflow="overflow">
                    <a:lnL w="0">
                      <a:miter lim="400000"/>
                    </a:lnL>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‘h’</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‘e’</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‘l’</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‘l’</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‘o’</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 ’</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‘w’</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‘o’</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‘r’</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‘l’</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‘d’</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r>
            </a:tbl>
          </a:graphicData>
        </a:graphic>
      </p:graphicFrame>
      <p:sp>
        <p:nvSpPr>
          <p:cNvPr id="166" name="字符串"/>
          <p:cNvSpPr txBox="1"/>
          <p:nvPr/>
        </p:nvSpPr>
        <p:spPr>
          <a:xfrm>
            <a:off x="10915650" y="1672166"/>
            <a:ext cx="25527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字符串</a:t>
            </a:r>
          </a:p>
        </p:txBody>
      </p:sp>
      <p:sp>
        <p:nvSpPr>
          <p:cNvPr id="167" name="带索引、带长度记录、二进制安全、带有内存预分配策略的字符串实现"/>
          <p:cNvSpPr txBox="1"/>
          <p:nvPr/>
        </p:nvSpPr>
        <p:spPr>
          <a:xfrm>
            <a:off x="5835649" y="10876260"/>
            <a:ext cx="127127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带索引、带长度记录、二进制安全、带有内存预分配策略的字符串实现</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26"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127"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128"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29"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130"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graphicFrame>
        <p:nvGraphicFramePr>
          <p:cNvPr id="1131" name="表格"/>
          <p:cNvGraphicFramePr/>
          <p:nvPr/>
        </p:nvGraphicFramePr>
        <p:xfrm>
          <a:off x="9582306"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255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“goodbye”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230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“gold”</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188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“gossip”</a:t>
                      </a:r>
                    </a:p>
                  </a:txBody>
                  <a:tcPr marL="50800" marR="50800" marT="50800" marB="50800" anchor="ctr" anchorCtr="0" horzOverflow="overflow">
                    <a:solidFill>
                      <a:schemeClr val="accent5"/>
                    </a:solidFill>
                  </a:tcPr>
                </a:tc>
              </a:tr>
            </a:tbl>
          </a:graphicData>
        </a:graphic>
      </p:graphicFrame>
      <p:sp>
        <p:nvSpPr>
          <p:cNvPr id="1132" name="&gt; go"/>
          <p:cNvSpPr txBox="1"/>
          <p:nvPr/>
        </p:nvSpPr>
        <p:spPr>
          <a:xfrm>
            <a:off x="11326001" y="10453068"/>
            <a:ext cx="194339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a:t>
            </a:r>
          </a:p>
        </p:txBody>
      </p:sp>
      <p:graphicFrame>
        <p:nvGraphicFramePr>
          <p:cNvPr id="1133" name="表格"/>
          <p:cNvGraphicFramePr/>
          <p:nvPr/>
        </p:nvGraphicFramePr>
        <p:xfrm>
          <a:off x="17032258" y="3981934"/>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3429000"/>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255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“gopak”</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232</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“gopher hold”</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180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“gopura”</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75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“gophering“</a:t>
                      </a:r>
                    </a:p>
                  </a:txBody>
                  <a:tcPr marL="50800" marR="50800" marT="50800" marB="50800" anchor="ctr" anchorCtr="0" horzOverflow="overflow">
                    <a:solidFill>
                      <a:schemeClr val="accent5"/>
                    </a:solidFill>
                  </a:tcPr>
                </a:tc>
              </a:tr>
            </a:tbl>
          </a:graphicData>
        </a:graphic>
      </p:graphicFrame>
      <p:sp>
        <p:nvSpPr>
          <p:cNvPr id="1134" name="&gt; gop"/>
          <p:cNvSpPr txBox="1"/>
          <p:nvPr/>
        </p:nvSpPr>
        <p:spPr>
          <a:xfrm>
            <a:off x="18593043" y="10453068"/>
            <a:ext cx="2309218"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36"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38"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1139" name="ZINCRBY zset increment member"/>
          <p:cNvSpPr txBox="1"/>
          <p:nvPr/>
        </p:nvSpPr>
        <p:spPr>
          <a:xfrm>
            <a:off x="1738768" y="3341039"/>
            <a:ext cx="14290285"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ZINCRBY zset increment member</a:t>
            </a:r>
          </a:p>
        </p:txBody>
      </p:sp>
      <p:sp>
        <p:nvSpPr>
          <p:cNvPr id="1140" name="对给定成员的分值执行自增操作"/>
          <p:cNvSpPr txBox="1"/>
          <p:nvPr/>
        </p:nvSpPr>
        <p:spPr>
          <a:xfrm>
            <a:off x="3847987" y="5071437"/>
            <a:ext cx="68707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对给定成员的分值执行自增操作</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42"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1143" name="ZINCRBY zset increment member"/>
          <p:cNvSpPr txBox="1"/>
          <p:nvPr/>
        </p:nvSpPr>
        <p:spPr>
          <a:xfrm>
            <a:off x="1738768" y="3341039"/>
            <a:ext cx="14290285"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ZINCRBY zset increment member</a:t>
            </a:r>
          </a:p>
        </p:txBody>
      </p:sp>
      <p:sp>
        <p:nvSpPr>
          <p:cNvPr id="1144" name="对给定成员的分值执行自增操作"/>
          <p:cNvSpPr txBox="1"/>
          <p:nvPr/>
        </p:nvSpPr>
        <p:spPr>
          <a:xfrm>
            <a:off x="3847987" y="5071437"/>
            <a:ext cx="68707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对给定成员的分值执行自增操作</a:t>
            </a:r>
          </a:p>
        </p:txBody>
      </p:sp>
      <p:sp>
        <p:nvSpPr>
          <p:cNvPr id="1145" name="ZREVRANGE zset start end [WITHSCORES]"/>
          <p:cNvSpPr txBox="1"/>
          <p:nvPr/>
        </p:nvSpPr>
        <p:spPr>
          <a:xfrm>
            <a:off x="1741465" y="6497035"/>
            <a:ext cx="1816139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ZREVRANGE zset start end [WITHSCORES]</a:t>
            </a:r>
          </a:p>
        </p:txBody>
      </p:sp>
      <p:sp>
        <p:nvSpPr>
          <p:cNvPr id="1146" name="按照分值从大到小的顺序，从有序集合里面获取指定索引范围内的成员"/>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按照分值从大到小的顺序，从有序集合里面获取指定索引范围内的成员</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48"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49"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_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51"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52"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53"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55"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56"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57"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
        <p:nvSpPr>
          <p:cNvPr id="1158" name="拼接出各个权重表的键名"/>
          <p:cNvSpPr/>
          <p:nvPr/>
        </p:nvSpPr>
        <p:spPr>
          <a:xfrm>
            <a:off x="12293941" y="5122726"/>
            <a:ext cx="49911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cubicBezTo>
                  <a:pt x="877" y="0"/>
                  <a:pt x="754" y="484"/>
                  <a:pt x="754" y="1080"/>
                </a:cubicBezTo>
                <a:lnTo>
                  <a:pt x="754" y="14715"/>
                </a:lnTo>
                <a:lnTo>
                  <a:pt x="0" y="16868"/>
                </a:lnTo>
                <a:lnTo>
                  <a:pt x="754" y="19028"/>
                </a:lnTo>
                <a:lnTo>
                  <a:pt x="754" y="20520"/>
                </a:lnTo>
                <a:cubicBezTo>
                  <a:pt x="754" y="21116"/>
                  <a:pt x="877" y="21600"/>
                  <a:pt x="1029" y="21600"/>
                </a:cubicBezTo>
                <a:lnTo>
                  <a:pt x="21325" y="21600"/>
                </a:lnTo>
                <a:cubicBezTo>
                  <a:pt x="21477" y="21600"/>
                  <a:pt x="21600" y="21116"/>
                  <a:pt x="21600" y="20520"/>
                </a:cubicBezTo>
                <a:lnTo>
                  <a:pt x="21600" y="1080"/>
                </a:lnTo>
                <a:cubicBezTo>
                  <a:pt x="21600" y="484"/>
                  <a:pt x="21477" y="0"/>
                  <a:pt x="21325" y="0"/>
                </a:cubicBezTo>
                <a:lnTo>
                  <a:pt x="102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拼接出各个权重表的键名</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60"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61"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62"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
        <p:nvSpPr>
          <p:cNvPr id="1163" name="拼接出各个权重表的键名"/>
          <p:cNvSpPr/>
          <p:nvPr/>
        </p:nvSpPr>
        <p:spPr>
          <a:xfrm>
            <a:off x="12293941" y="5122726"/>
            <a:ext cx="49911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cubicBezTo>
                  <a:pt x="877" y="0"/>
                  <a:pt x="754" y="484"/>
                  <a:pt x="754" y="1080"/>
                </a:cubicBezTo>
                <a:lnTo>
                  <a:pt x="754" y="14715"/>
                </a:lnTo>
                <a:lnTo>
                  <a:pt x="0" y="16868"/>
                </a:lnTo>
                <a:lnTo>
                  <a:pt x="754" y="19028"/>
                </a:lnTo>
                <a:lnTo>
                  <a:pt x="754" y="20520"/>
                </a:lnTo>
                <a:cubicBezTo>
                  <a:pt x="754" y="21116"/>
                  <a:pt x="877" y="21600"/>
                  <a:pt x="1029" y="21600"/>
                </a:cubicBezTo>
                <a:lnTo>
                  <a:pt x="21325" y="21600"/>
                </a:lnTo>
                <a:cubicBezTo>
                  <a:pt x="21477" y="21600"/>
                  <a:pt x="21600" y="21116"/>
                  <a:pt x="21600" y="20520"/>
                </a:cubicBezTo>
                <a:lnTo>
                  <a:pt x="21600" y="1080"/>
                </a:lnTo>
                <a:cubicBezTo>
                  <a:pt x="21600" y="484"/>
                  <a:pt x="21477" y="0"/>
                  <a:pt x="21325" y="0"/>
                </a:cubicBezTo>
                <a:lnTo>
                  <a:pt x="102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拼接出各个权重表的键名</a:t>
            </a:r>
          </a:p>
        </p:txBody>
      </p:sp>
      <p:sp>
        <p:nvSpPr>
          <p:cNvPr id="1164" name="对各个权重表进行更新"/>
          <p:cNvSpPr/>
          <p:nvPr/>
        </p:nvSpPr>
        <p:spPr>
          <a:xfrm>
            <a:off x="16193988" y="6463263"/>
            <a:ext cx="5020470"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9" y="0"/>
                </a:moveTo>
                <a:cubicBezTo>
                  <a:pt x="998" y="0"/>
                  <a:pt x="876" y="484"/>
                  <a:pt x="876" y="1080"/>
                </a:cubicBezTo>
                <a:lnTo>
                  <a:pt x="876" y="3112"/>
                </a:lnTo>
                <a:lnTo>
                  <a:pt x="0" y="5272"/>
                </a:lnTo>
                <a:lnTo>
                  <a:pt x="876" y="7432"/>
                </a:lnTo>
                <a:lnTo>
                  <a:pt x="876" y="20520"/>
                </a:lnTo>
                <a:cubicBezTo>
                  <a:pt x="876" y="21116"/>
                  <a:pt x="998" y="21600"/>
                  <a:pt x="1149" y="21600"/>
                </a:cubicBezTo>
                <a:lnTo>
                  <a:pt x="21327" y="21600"/>
                </a:lnTo>
                <a:cubicBezTo>
                  <a:pt x="21478" y="21600"/>
                  <a:pt x="21600" y="21116"/>
                  <a:pt x="21600" y="20520"/>
                </a:cubicBezTo>
                <a:lnTo>
                  <a:pt x="21600" y="1080"/>
                </a:lnTo>
                <a:cubicBezTo>
                  <a:pt x="21600" y="484"/>
                  <a:pt x="21478" y="0"/>
                  <a:pt x="21327" y="0"/>
                </a:cubicBezTo>
                <a:lnTo>
                  <a:pt x="114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对各个权重表进行更新</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66"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67"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68"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
        <p:nvSpPr>
          <p:cNvPr id="1169" name="拼接出各个权重表的键名"/>
          <p:cNvSpPr/>
          <p:nvPr/>
        </p:nvSpPr>
        <p:spPr>
          <a:xfrm>
            <a:off x="12293941" y="5122726"/>
            <a:ext cx="49911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cubicBezTo>
                  <a:pt x="877" y="0"/>
                  <a:pt x="754" y="484"/>
                  <a:pt x="754" y="1080"/>
                </a:cubicBezTo>
                <a:lnTo>
                  <a:pt x="754" y="14715"/>
                </a:lnTo>
                <a:lnTo>
                  <a:pt x="0" y="16868"/>
                </a:lnTo>
                <a:lnTo>
                  <a:pt x="754" y="19028"/>
                </a:lnTo>
                <a:lnTo>
                  <a:pt x="754" y="20520"/>
                </a:lnTo>
                <a:cubicBezTo>
                  <a:pt x="754" y="21116"/>
                  <a:pt x="877" y="21600"/>
                  <a:pt x="1029" y="21600"/>
                </a:cubicBezTo>
                <a:lnTo>
                  <a:pt x="21325" y="21600"/>
                </a:lnTo>
                <a:cubicBezTo>
                  <a:pt x="21477" y="21600"/>
                  <a:pt x="21600" y="21116"/>
                  <a:pt x="21600" y="20520"/>
                </a:cubicBezTo>
                <a:lnTo>
                  <a:pt x="21600" y="1080"/>
                </a:lnTo>
                <a:cubicBezTo>
                  <a:pt x="21600" y="484"/>
                  <a:pt x="21477" y="0"/>
                  <a:pt x="21325" y="0"/>
                </a:cubicBezTo>
                <a:lnTo>
                  <a:pt x="102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拼接出各个权重表的键名</a:t>
            </a:r>
          </a:p>
        </p:txBody>
      </p:sp>
      <p:sp>
        <p:nvSpPr>
          <p:cNvPr id="1170" name="对各个权重表进行更新"/>
          <p:cNvSpPr/>
          <p:nvPr/>
        </p:nvSpPr>
        <p:spPr>
          <a:xfrm>
            <a:off x="16193988" y="6463263"/>
            <a:ext cx="5020470"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9" y="0"/>
                </a:moveTo>
                <a:cubicBezTo>
                  <a:pt x="998" y="0"/>
                  <a:pt x="876" y="484"/>
                  <a:pt x="876" y="1080"/>
                </a:cubicBezTo>
                <a:lnTo>
                  <a:pt x="876" y="3112"/>
                </a:lnTo>
                <a:lnTo>
                  <a:pt x="0" y="5272"/>
                </a:lnTo>
                <a:lnTo>
                  <a:pt x="876" y="7432"/>
                </a:lnTo>
                <a:lnTo>
                  <a:pt x="876" y="20520"/>
                </a:lnTo>
                <a:cubicBezTo>
                  <a:pt x="876" y="21116"/>
                  <a:pt x="998" y="21600"/>
                  <a:pt x="1149" y="21600"/>
                </a:cubicBezTo>
                <a:lnTo>
                  <a:pt x="21327" y="21600"/>
                </a:lnTo>
                <a:cubicBezTo>
                  <a:pt x="21478" y="21600"/>
                  <a:pt x="21600" y="21116"/>
                  <a:pt x="21600" y="20520"/>
                </a:cubicBezTo>
                <a:lnTo>
                  <a:pt x="21600" y="1080"/>
                </a:lnTo>
                <a:cubicBezTo>
                  <a:pt x="21600" y="484"/>
                  <a:pt x="21478" y="0"/>
                  <a:pt x="21327" y="0"/>
                </a:cubicBezTo>
                <a:lnTo>
                  <a:pt x="114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对各个权重表进行更新</a:t>
            </a:r>
          </a:p>
        </p:txBody>
      </p:sp>
      <p:sp>
        <p:nvSpPr>
          <p:cNvPr id="1171" name="拼接出权重表的键名"/>
          <p:cNvSpPr/>
          <p:nvPr/>
        </p:nvSpPr>
        <p:spPr>
          <a:xfrm>
            <a:off x="372268" y="9226470"/>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拼接出权重表的键名</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73"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74"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75"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
        <p:nvSpPr>
          <p:cNvPr id="1176" name="拼接出各个权重表的键名"/>
          <p:cNvSpPr/>
          <p:nvPr/>
        </p:nvSpPr>
        <p:spPr>
          <a:xfrm>
            <a:off x="12293941" y="5122726"/>
            <a:ext cx="49911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cubicBezTo>
                  <a:pt x="877" y="0"/>
                  <a:pt x="754" y="484"/>
                  <a:pt x="754" y="1080"/>
                </a:cubicBezTo>
                <a:lnTo>
                  <a:pt x="754" y="14715"/>
                </a:lnTo>
                <a:lnTo>
                  <a:pt x="0" y="16868"/>
                </a:lnTo>
                <a:lnTo>
                  <a:pt x="754" y="19028"/>
                </a:lnTo>
                <a:lnTo>
                  <a:pt x="754" y="20520"/>
                </a:lnTo>
                <a:cubicBezTo>
                  <a:pt x="754" y="21116"/>
                  <a:pt x="877" y="21600"/>
                  <a:pt x="1029" y="21600"/>
                </a:cubicBezTo>
                <a:lnTo>
                  <a:pt x="21325" y="21600"/>
                </a:lnTo>
                <a:cubicBezTo>
                  <a:pt x="21477" y="21600"/>
                  <a:pt x="21600" y="21116"/>
                  <a:pt x="21600" y="20520"/>
                </a:cubicBezTo>
                <a:lnTo>
                  <a:pt x="21600" y="1080"/>
                </a:lnTo>
                <a:cubicBezTo>
                  <a:pt x="21600" y="484"/>
                  <a:pt x="21477" y="0"/>
                  <a:pt x="21325" y="0"/>
                </a:cubicBezTo>
                <a:lnTo>
                  <a:pt x="102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拼接出各个权重表的键名</a:t>
            </a:r>
          </a:p>
        </p:txBody>
      </p:sp>
      <p:sp>
        <p:nvSpPr>
          <p:cNvPr id="1177" name="对各个权重表进行更新"/>
          <p:cNvSpPr/>
          <p:nvPr/>
        </p:nvSpPr>
        <p:spPr>
          <a:xfrm>
            <a:off x="16193988" y="6463263"/>
            <a:ext cx="5020470"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9" y="0"/>
                </a:moveTo>
                <a:cubicBezTo>
                  <a:pt x="998" y="0"/>
                  <a:pt x="876" y="484"/>
                  <a:pt x="876" y="1080"/>
                </a:cubicBezTo>
                <a:lnTo>
                  <a:pt x="876" y="3112"/>
                </a:lnTo>
                <a:lnTo>
                  <a:pt x="0" y="5272"/>
                </a:lnTo>
                <a:lnTo>
                  <a:pt x="876" y="7432"/>
                </a:lnTo>
                <a:lnTo>
                  <a:pt x="876" y="20520"/>
                </a:lnTo>
                <a:cubicBezTo>
                  <a:pt x="876" y="21116"/>
                  <a:pt x="998" y="21600"/>
                  <a:pt x="1149" y="21600"/>
                </a:cubicBezTo>
                <a:lnTo>
                  <a:pt x="21327" y="21600"/>
                </a:lnTo>
                <a:cubicBezTo>
                  <a:pt x="21478" y="21600"/>
                  <a:pt x="21600" y="21116"/>
                  <a:pt x="21600" y="20520"/>
                </a:cubicBezTo>
                <a:lnTo>
                  <a:pt x="21600" y="1080"/>
                </a:lnTo>
                <a:cubicBezTo>
                  <a:pt x="21600" y="484"/>
                  <a:pt x="21478" y="0"/>
                  <a:pt x="21327" y="0"/>
                </a:cubicBezTo>
                <a:lnTo>
                  <a:pt x="114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对各个权重表进行更新</a:t>
            </a:r>
          </a:p>
        </p:txBody>
      </p:sp>
      <p:sp>
        <p:nvSpPr>
          <p:cNvPr id="1178" name="拼接出权重表的键名"/>
          <p:cNvSpPr/>
          <p:nvPr/>
        </p:nvSpPr>
        <p:spPr>
          <a:xfrm>
            <a:off x="372268" y="9226470"/>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拼接出权重表的键名</a:t>
            </a:r>
          </a:p>
        </p:txBody>
      </p:sp>
      <p:sp>
        <p:nvSpPr>
          <p:cNvPr id="1179" name="按权重从大到小获取候选结果"/>
          <p:cNvSpPr/>
          <p:nvPr/>
        </p:nvSpPr>
        <p:spPr>
          <a:xfrm>
            <a:off x="19945418" y="9742711"/>
            <a:ext cx="3371057"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1" y="0"/>
                </a:moveTo>
                <a:cubicBezTo>
                  <a:pt x="1487" y="0"/>
                  <a:pt x="1305" y="484"/>
                  <a:pt x="1305" y="1080"/>
                </a:cubicBezTo>
                <a:lnTo>
                  <a:pt x="1305" y="3112"/>
                </a:lnTo>
                <a:lnTo>
                  <a:pt x="0" y="5272"/>
                </a:lnTo>
                <a:lnTo>
                  <a:pt x="1305" y="7432"/>
                </a:lnTo>
                <a:lnTo>
                  <a:pt x="1305" y="20520"/>
                </a:lnTo>
                <a:cubicBezTo>
                  <a:pt x="1305" y="21116"/>
                  <a:pt x="1487" y="21600"/>
                  <a:pt x="1711" y="21600"/>
                </a:cubicBezTo>
                <a:lnTo>
                  <a:pt x="21193" y="21600"/>
                </a:lnTo>
                <a:cubicBezTo>
                  <a:pt x="21418" y="21600"/>
                  <a:pt x="21600" y="21116"/>
                  <a:pt x="21600" y="20520"/>
                </a:cubicBezTo>
                <a:lnTo>
                  <a:pt x="21600" y="1080"/>
                </a:lnTo>
                <a:cubicBezTo>
                  <a:pt x="21600" y="484"/>
                  <a:pt x="21418" y="0"/>
                  <a:pt x="21193" y="0"/>
                </a:cubicBezTo>
                <a:lnTo>
                  <a:pt x="171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按权重从大到小获取候选结果</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69" name="表格"/>
          <p:cNvGraphicFramePr/>
          <p:nvPr/>
        </p:nvGraphicFramePr>
        <p:xfrm>
          <a:off x="7883872" y="4621212"/>
          <a:ext cx="3983270" cy="287760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117600">
                <a:tc>
                  <a:txBody>
                    <a:bodyPr/>
                    <a:lstStyle/>
                    <a:p>
                      <a:pPr defTabSz="914400">
                        <a:defRPr sz="1800"/>
                      </a:pPr>
                      <a:r>
                        <a:rPr sz="3200">
                          <a:solidFill>
                            <a:srgbClr val="FFFFFF"/>
                          </a:solidFill>
                          <a:latin typeface="Courier"/>
                          <a:ea typeface="Courier"/>
                          <a:cs typeface="Courier"/>
                          <a:sym typeface="Courier"/>
                        </a:rPr>
                        <a:t>键</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“name”</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“age”</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“gender”</a:t>
                      </a:r>
                    </a:p>
                  </a:txBody>
                  <a:tcPr marL="50800" marR="50800" marT="50800" marB="50800" anchor="ctr" anchorCtr="0" horzOverflow="overflow">
                    <a:solidFill>
                      <a:schemeClr val="accent5"/>
                    </a:solidFill>
                  </a:tcPr>
                </a:tc>
              </a:tr>
            </a:tbl>
          </a:graphicData>
        </a:graphic>
      </p:graphicFrame>
      <p:sp>
        <p:nvSpPr>
          <p:cNvPr id="170" name="散列"/>
          <p:cNvSpPr txBox="1"/>
          <p:nvPr/>
        </p:nvSpPr>
        <p:spPr>
          <a:xfrm>
            <a:off x="11322049" y="1672166"/>
            <a:ext cx="17399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散列</a:t>
            </a:r>
          </a:p>
        </p:txBody>
      </p:sp>
      <p:sp>
        <p:nvSpPr>
          <p:cNvPr id="171" name="使用哈希表储存键值对、每个键都各不相同、获取单个键值对的复杂度为常数"/>
          <p:cNvSpPr txBox="1"/>
          <p:nvPr/>
        </p:nvSpPr>
        <p:spPr>
          <a:xfrm>
            <a:off x="5226049" y="10876260"/>
            <a:ext cx="139319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使用哈希表储存键值对、每个键都各不相同、获取单个键值对的复杂度为常数</a:t>
            </a:r>
          </a:p>
        </p:txBody>
      </p:sp>
      <p:graphicFrame>
        <p:nvGraphicFramePr>
          <p:cNvPr id="172" name="表格"/>
          <p:cNvGraphicFramePr/>
          <p:nvPr/>
        </p:nvGraphicFramePr>
        <p:xfrm>
          <a:off x="12481272" y="4624387"/>
          <a:ext cx="2410190" cy="223189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1117600">
                <a:tc>
                  <a:txBody>
                    <a:bodyPr/>
                    <a:lstStyle/>
                    <a:p>
                      <a:pPr defTabSz="914400">
                        <a:defRPr sz="1800"/>
                      </a:pPr>
                      <a:r>
                        <a:rPr sz="3200">
                          <a:solidFill>
                            <a:srgbClr val="FFFFFF"/>
                          </a:solidFill>
                          <a:latin typeface="Courier"/>
                          <a:ea typeface="Courier"/>
                          <a:cs typeface="Courier"/>
                          <a:sym typeface="Courier"/>
                        </a:rPr>
                        <a:t>值</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“peter”</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32</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“male”</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173" name="线条"/>
          <p:cNvSpPr/>
          <p:nvPr/>
        </p:nvSpPr>
        <p:spPr>
          <a:xfrm>
            <a:off x="11850505" y="6315475"/>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74" name="线条"/>
          <p:cNvSpPr/>
          <p:nvPr/>
        </p:nvSpPr>
        <p:spPr>
          <a:xfrm>
            <a:off x="11850505" y="7452783"/>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75" name="线条"/>
          <p:cNvSpPr/>
          <p:nvPr/>
        </p:nvSpPr>
        <p:spPr>
          <a:xfrm>
            <a:off x="11850505" y="8590091"/>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81" name="总结"/>
          <p:cNvSpPr txBox="1"/>
          <p:nvPr>
            <p:ph type="title"/>
          </p:nvPr>
        </p:nvSpPr>
        <p:spPr>
          <a:prstGeom prst="rect">
            <a:avLst/>
          </a:prstGeom>
        </p:spPr>
        <p:txBody>
          <a:bodyPr/>
          <a:lstStyle>
            <a:lvl1pPr algn="l">
              <a:defRPr>
                <a:solidFill>
                  <a:srgbClr val="FFFFFF"/>
                </a:solidFill>
              </a:defRPr>
            </a:lvl1pPr>
          </a:lstStyle>
          <a:p>
            <a:pPr/>
            <a:r>
              <a:t>总结</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83" name="总结"/>
          <p:cNvSpPr txBox="1"/>
          <p:nvPr>
            <p:ph type="title"/>
          </p:nvPr>
        </p:nvSpPr>
        <p:spPr>
          <a:prstGeom prst="rect">
            <a:avLst/>
          </a:prstGeom>
        </p:spPr>
        <p:txBody>
          <a:bodyPr/>
          <a:lstStyle>
            <a:lvl1pPr algn="l">
              <a:defRPr>
                <a:solidFill>
                  <a:srgbClr val="FFFFFF"/>
                </a:solidFill>
              </a:defRPr>
            </a:lvl1pPr>
          </a:lstStyle>
          <a:p>
            <a:pPr/>
            <a:r>
              <a:t>总结</a:t>
            </a:r>
          </a:p>
        </p:txBody>
      </p:sp>
      <p:sp>
        <p:nvSpPr>
          <p:cNvPr id="1184" name="Go 和 Redis 都是简单且强大的工具，组合使用它们能够轻而易举地解决很多过去非常难以实现或者需要很多代码才能实现的特性（又黑我大 JAVA ，放学别走！）。"/>
          <p:cNvSpPr txBox="1"/>
          <p:nvPr>
            <p:ph type="body" idx="1"/>
          </p:nvPr>
        </p:nvSpPr>
        <p:spPr>
          <a:xfrm>
            <a:off x="1562100" y="2908697"/>
            <a:ext cx="21005800" cy="9463333"/>
          </a:xfrm>
          <a:prstGeom prst="rect">
            <a:avLst/>
          </a:prstGeom>
        </p:spPr>
        <p:txBody>
          <a:bodyPr anchor="t"/>
          <a:lstStyle>
            <a:lvl1pPr marL="502708" indent="-502708">
              <a:defRPr>
                <a:solidFill>
                  <a:srgbClr val="FFFFFF"/>
                </a:solidFill>
              </a:defRPr>
            </a:lvl1pPr>
          </a:lstStyle>
          <a:p>
            <a:pPr/>
            <a:r>
              <a:t>Go 和 Redis 都是简单且强大的工具，组合使用它们能够轻而易举地解决很多过去非常难以实现或者需要很多代码才能实现的特性（又黑我大 JAVA ，放学别走！）。</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86" name="总结"/>
          <p:cNvSpPr txBox="1"/>
          <p:nvPr>
            <p:ph type="title"/>
          </p:nvPr>
        </p:nvSpPr>
        <p:spPr>
          <a:prstGeom prst="rect">
            <a:avLst/>
          </a:prstGeom>
        </p:spPr>
        <p:txBody>
          <a:bodyPr/>
          <a:lstStyle>
            <a:lvl1pPr algn="l">
              <a:defRPr>
                <a:solidFill>
                  <a:srgbClr val="FFFFFF"/>
                </a:solidFill>
              </a:defRPr>
            </a:lvl1pPr>
          </a:lstStyle>
          <a:p>
            <a:pPr/>
            <a:r>
              <a:t>总结</a:t>
            </a:r>
          </a:p>
        </p:txBody>
      </p:sp>
      <p:sp>
        <p:nvSpPr>
          <p:cNvPr id="1187" name="Go 和 Redis 都是简单且强大的工具，组合使用它们能够轻而易举地解决很多过去非常难以实现或者需要很多代码才能实现的特性（又黑我大 JAVA ，放学别走！）。…"/>
          <p:cNvSpPr txBox="1"/>
          <p:nvPr>
            <p:ph type="body" idx="1"/>
          </p:nvPr>
        </p:nvSpPr>
        <p:spPr>
          <a:xfrm>
            <a:off x="1562100" y="2908697"/>
            <a:ext cx="21005800" cy="9463333"/>
          </a:xfrm>
          <a:prstGeom prst="rect">
            <a:avLst/>
          </a:prstGeom>
        </p:spPr>
        <p:txBody>
          <a:bodyPr anchor="t"/>
          <a:lstStyle/>
          <a:p>
            <a:pPr marL="502708" indent="-502708">
              <a:defRPr>
                <a:solidFill>
                  <a:srgbClr val="FFFFFF"/>
                </a:solidFill>
              </a:defRPr>
            </a:pPr>
            <a:r>
              <a:t>Go 和 Redis 都是简单且强大的工具，组合使用它们能够轻而易举地解决很多过去非常难以实现或者需要很多代码才能实现的特性（又黑我大 JAVA ，放学别走！）。</a:t>
            </a:r>
          </a:p>
          <a:p>
            <a:pPr marL="502708" indent="-502708">
              <a:defRPr>
                <a:solidFill>
                  <a:srgbClr val="FFFFFF"/>
                </a:solidFill>
              </a:defRPr>
            </a:pPr>
            <a:r>
              <a:t>在构建程序的时候一定要确保程序的正确性和安全性，虽然为了保证这两点常常会使得程序变得复杂，但有时候工具本身也会提供一些鱼和熊掌兼得的方案。</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89" name="总结"/>
          <p:cNvSpPr txBox="1"/>
          <p:nvPr>
            <p:ph type="title"/>
          </p:nvPr>
        </p:nvSpPr>
        <p:spPr>
          <a:prstGeom prst="rect">
            <a:avLst/>
          </a:prstGeom>
        </p:spPr>
        <p:txBody>
          <a:bodyPr/>
          <a:lstStyle>
            <a:lvl1pPr algn="l">
              <a:defRPr>
                <a:solidFill>
                  <a:srgbClr val="FFFFFF"/>
                </a:solidFill>
              </a:defRPr>
            </a:lvl1pPr>
          </a:lstStyle>
          <a:p>
            <a:pPr/>
            <a:r>
              <a:t>总结</a:t>
            </a:r>
          </a:p>
        </p:txBody>
      </p:sp>
      <p:sp>
        <p:nvSpPr>
          <p:cNvPr id="1190" name="Go 和 Redis 都是简单且强大的工具，组合使用它们能够轻而易举地解决很多过去非常难以实现或者需要很多代码才能实现的特性（又黑我大 JAVA ，放学别走！）。…"/>
          <p:cNvSpPr txBox="1"/>
          <p:nvPr>
            <p:ph type="body" idx="1"/>
          </p:nvPr>
        </p:nvSpPr>
        <p:spPr>
          <a:xfrm>
            <a:off x="1562100" y="2908697"/>
            <a:ext cx="21005800" cy="9463333"/>
          </a:xfrm>
          <a:prstGeom prst="rect">
            <a:avLst/>
          </a:prstGeom>
        </p:spPr>
        <p:txBody>
          <a:bodyPr anchor="t"/>
          <a:lstStyle/>
          <a:p>
            <a:pPr marL="502708" indent="-502708">
              <a:defRPr>
                <a:solidFill>
                  <a:srgbClr val="FFFFFF"/>
                </a:solidFill>
              </a:defRPr>
            </a:pPr>
            <a:r>
              <a:t>Go 和 Redis 都是简单且强大的工具，组合使用它们能够轻而易举地解决很多过去非常难以实现或者需要很多代码才能实现的特性（又黑我大 JAVA ，放学别走！）。</a:t>
            </a:r>
          </a:p>
          <a:p>
            <a:pPr marL="502708" indent="-502708">
              <a:defRPr>
                <a:solidFill>
                  <a:srgbClr val="FFFFFF"/>
                </a:solidFill>
              </a:defRPr>
            </a:pPr>
            <a:r>
              <a:t>在构建程序的时候一定要确保程序的正确性和安全性，虽然为了保证这两点常常会使得程序变得复杂，但有时候工具本身也会提供一些鱼和熊掌兼得的方案。</a:t>
            </a:r>
          </a:p>
          <a:p>
            <a:pPr marL="502708" indent="-502708">
              <a:defRPr>
                <a:solidFill>
                  <a:srgbClr val="FFFFFF"/>
                </a:solidFill>
              </a:defRPr>
            </a:pPr>
            <a:r>
              <a:t>解决一个问题通常会有很多不同的方式可选，但我们必须对正在使用的工具足够熟悉，才能找到这些方法。</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92" name="总结"/>
          <p:cNvSpPr txBox="1"/>
          <p:nvPr>
            <p:ph type="title"/>
          </p:nvPr>
        </p:nvSpPr>
        <p:spPr>
          <a:prstGeom prst="rect">
            <a:avLst/>
          </a:prstGeom>
        </p:spPr>
        <p:txBody>
          <a:bodyPr/>
          <a:lstStyle>
            <a:lvl1pPr algn="l">
              <a:defRPr>
                <a:solidFill>
                  <a:srgbClr val="FFFFFF"/>
                </a:solidFill>
              </a:defRPr>
            </a:lvl1pPr>
          </a:lstStyle>
          <a:p>
            <a:pPr/>
            <a:r>
              <a:t>总结</a:t>
            </a:r>
          </a:p>
        </p:txBody>
      </p:sp>
      <p:sp>
        <p:nvSpPr>
          <p:cNvPr id="1193" name="Go 和 Redis 都是简单且强大的工具，组合使用它们能够轻而易举地解决很多过去非常难以实现或者需要很多代码才能实现的特性（又黑我大 JAVA ，放学别走！）。…"/>
          <p:cNvSpPr txBox="1"/>
          <p:nvPr>
            <p:ph type="body" idx="1"/>
          </p:nvPr>
        </p:nvSpPr>
        <p:spPr>
          <a:xfrm>
            <a:off x="1562100" y="2908697"/>
            <a:ext cx="21005800" cy="9463333"/>
          </a:xfrm>
          <a:prstGeom prst="rect">
            <a:avLst/>
          </a:prstGeom>
        </p:spPr>
        <p:txBody>
          <a:bodyPr anchor="t"/>
          <a:lstStyle/>
          <a:p>
            <a:pPr marL="502708" indent="-502708">
              <a:defRPr>
                <a:solidFill>
                  <a:srgbClr val="FFFFFF"/>
                </a:solidFill>
              </a:defRPr>
            </a:pPr>
            <a:r>
              <a:t>Go 和 Redis 都是简单且强大的工具，组合使用它们能够轻而易举地解决很多过去非常难以实现或者需要很多代码才能实现的特性（又黑我大 JAVA ，放学别走！）。</a:t>
            </a:r>
          </a:p>
          <a:p>
            <a:pPr marL="502708" indent="-502708">
              <a:defRPr>
                <a:solidFill>
                  <a:srgbClr val="FFFFFF"/>
                </a:solidFill>
              </a:defRPr>
            </a:pPr>
            <a:r>
              <a:t>在构建程序的时候一定要确保程序的正确性和安全性，虽然为了保证这两点常常会使得程序变得复杂，但有时候工具本身也会提供一些鱼和熊掌兼得的方案。</a:t>
            </a:r>
          </a:p>
          <a:p>
            <a:pPr marL="502708" indent="-502708">
              <a:defRPr>
                <a:solidFill>
                  <a:srgbClr val="FFFFFF"/>
                </a:solidFill>
              </a:defRPr>
            </a:pPr>
            <a:r>
              <a:t>解决一个问题通常会有很多不同的方式可选，但我们必须对正在使用的工具足够熟悉，才能找到这些方法。</a:t>
            </a:r>
          </a:p>
          <a:p>
            <a:pPr marL="502708" indent="-502708">
              <a:defRPr>
                <a:solidFill>
                  <a:srgbClr val="FFFFFF"/>
                </a:solidFill>
              </a:defRPr>
            </a:pPr>
            <a:r>
              <a:t>最后，不同实现的效率和功能通常也会有所不同，我们要根据自身的情况进行选择，不要盲目的相信所谓的“最优解”。</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1195" name="多谢大家，得闲饮茶！"/>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多谢大家，得闲饮茶！</a:t>
            </a:r>
          </a:p>
        </p:txBody>
      </p:sp>
      <p:sp>
        <p:nvSpPr>
          <p:cNvPr id="1196" name="thank you!"/>
          <p:cNvSpPr txBox="1"/>
          <p:nvPr>
            <p:ph type="subTitle" sz="quarter" idx="1"/>
          </p:nvPr>
        </p:nvSpPr>
        <p:spPr>
          <a:xfrm>
            <a:off x="1778000" y="7080250"/>
            <a:ext cx="20828000" cy="1587500"/>
          </a:xfrm>
          <a:prstGeom prst="rect">
            <a:avLst/>
          </a:prstGeom>
        </p:spPr>
        <p:txBody>
          <a:bodyPr/>
          <a:lstStyle>
            <a:lvl1pPr>
              <a:defRPr>
                <a:solidFill>
                  <a:srgbClr val="FFFFFF"/>
                </a:solidFill>
                <a:latin typeface="Helvetica"/>
                <a:ea typeface="Helvetica"/>
                <a:cs typeface="Helvetica"/>
                <a:sym typeface="Helvetica"/>
              </a:defRPr>
            </a:lvl1pPr>
          </a:lstStyle>
          <a:p>
            <a:pPr/>
            <a:r>
              <a:t>thank you!</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8" name="©黄健宏, 2017 · 保留所有权利，禁止未经许可的转载和商用"/>
          <p:cNvSpPr txBox="1"/>
          <p:nvPr/>
        </p:nvSpPr>
        <p:spPr>
          <a:xfrm>
            <a:off x="7102982" y="6540500"/>
            <a:ext cx="10178035"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©黄健宏, 2017 · 保留所有权利，禁止未经许可的转载和商用</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77" name="表格"/>
          <p:cNvGraphicFramePr/>
          <p:nvPr/>
        </p:nvGraphicFramePr>
        <p:xfrm>
          <a:off x="3302000" y="5780566"/>
          <a:ext cx="15364156" cy="223824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556000"/>
                <a:gridCol w="3556000"/>
                <a:gridCol w="3556000"/>
                <a:gridCol w="3556000"/>
                <a:gridCol w="3556000"/>
              </a:tblGrid>
              <a:tr h="1115946">
                <a:tc>
                  <a:txBody>
                    <a:bodyPr/>
                    <a:lstStyle/>
                    <a:p>
                      <a:pPr defTabSz="914400">
                        <a:defRPr sz="1800"/>
                      </a:pPr>
                      <a:r>
                        <a:rPr sz="3200">
                          <a:solidFill>
                            <a:srgbClr val="FFFFFF"/>
                          </a:solidFill>
                          <a:sym typeface="Helvetica Neue"/>
                        </a:rPr>
                        <a:t>索引</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2</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3</a:t>
                      </a:r>
                    </a:p>
                  </a:txBody>
                  <a:tcPr marL="50800" marR="50800" marT="50800" marB="50800" anchor="ctr" anchorCtr="0" horzOverflow="overflow">
                    <a:lnL w="0">
                      <a:miter lim="400000"/>
                    </a:lnL>
                    <a:lnR w="0">
                      <a:miter lim="400000"/>
                    </a:lnR>
                    <a:lnT w="0">
                      <a:miter lim="400000"/>
                    </a:lnT>
                    <a:noFill/>
                  </a:tcPr>
                </a:tc>
              </a:tr>
              <a:tr h="1115946">
                <a:tc>
                  <a:txBody>
                    <a:bodyPr/>
                    <a:lstStyle/>
                    <a:p>
                      <a:pPr defTabSz="914400">
                        <a:defRPr sz="1800"/>
                      </a:pPr>
                      <a:r>
                        <a:rPr sz="3200">
                          <a:solidFill>
                            <a:srgbClr val="FFFFFF"/>
                          </a:solidFill>
                          <a:sym typeface="Helvetica Neue"/>
                        </a:rPr>
                        <a:t>项</a:t>
                      </a:r>
                    </a:p>
                  </a:txBody>
                  <a:tcPr marL="50800" marR="50800" marT="50800" marB="50800" anchor="ctr" anchorCtr="0" horzOverflow="overflow">
                    <a:lnL w="0">
                      <a:miter lim="400000"/>
                    </a:lnL>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“job::6379”</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“msg::10086”</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“request::256”</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“user::peter”</a:t>
                      </a:r>
                    </a:p>
                  </a:txBody>
                  <a:tcPr marL="50800" marR="50800" marT="50800" marB="50800" anchor="ctr" anchorCtr="0" horzOverflow="overflow">
                    <a:solidFill>
                      <a:schemeClr val="accent5"/>
                    </a:solidFill>
                  </a:tcPr>
                </a:tc>
              </a:tr>
            </a:tbl>
          </a:graphicData>
        </a:graphic>
      </p:graphicFrame>
      <p:sp>
        <p:nvSpPr>
          <p:cNvPr id="178" name="列表"/>
          <p:cNvSpPr txBox="1"/>
          <p:nvPr/>
        </p:nvSpPr>
        <p:spPr>
          <a:xfrm>
            <a:off x="11322049" y="1672166"/>
            <a:ext cx="17399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列表</a:t>
            </a:r>
          </a:p>
        </p:txBody>
      </p:sp>
      <p:sp>
        <p:nvSpPr>
          <p:cNvPr id="179" name="使用双端链表实现的有序序列、针对两端的操作为常数复杂度、其他列表操作多为线性复杂度、允许重复元素"/>
          <p:cNvSpPr txBox="1"/>
          <p:nvPr/>
        </p:nvSpPr>
        <p:spPr>
          <a:xfrm>
            <a:off x="2381250" y="10876260"/>
            <a:ext cx="19621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使用双端链表实现的有序序列、针对两端的操作为常数复杂度、其他列表操作多为线性复杂度、允许重复元素</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81" name="集合"/>
          <p:cNvSpPr txBox="1"/>
          <p:nvPr/>
        </p:nvSpPr>
        <p:spPr>
          <a:xfrm>
            <a:off x="11322049" y="1672166"/>
            <a:ext cx="17399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集合</a:t>
            </a:r>
          </a:p>
        </p:txBody>
      </p:sp>
      <p:sp>
        <p:nvSpPr>
          <p:cNvPr id="182" name="以无序方式储存任意多个各不相同的元素、针对单个元素的操作都为常数复杂度、可执行并集交集等常见的集合计算"/>
          <p:cNvSpPr txBox="1"/>
          <p:nvPr/>
        </p:nvSpPr>
        <p:spPr>
          <a:xfrm>
            <a:off x="1771650" y="10876260"/>
            <a:ext cx="208407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以无序方式储存任意多个各不相同的元素、针对单个元素的操作都为常数复杂度、可执行并集交集等常见的集合计算</a:t>
            </a:r>
          </a:p>
        </p:txBody>
      </p:sp>
      <p:sp>
        <p:nvSpPr>
          <p:cNvPr id="183" name="圆形"/>
          <p:cNvSpPr/>
          <p:nvPr/>
        </p:nvSpPr>
        <p:spPr>
          <a:xfrm>
            <a:off x="9304254" y="3970254"/>
            <a:ext cx="5775492" cy="5775492"/>
          </a:xfrm>
          <a:prstGeom prst="ellipse">
            <a:avLst/>
          </a:prstGeom>
          <a:solidFill>
            <a:schemeClr val="accent5"/>
          </a:solidFill>
          <a:ln w="254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4" name="“peter”"/>
          <p:cNvSpPr txBox="1"/>
          <p:nvPr/>
        </p:nvSpPr>
        <p:spPr>
          <a:xfrm>
            <a:off x="10019441" y="5507980"/>
            <a:ext cx="182145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“peter”</a:t>
            </a:r>
          </a:p>
        </p:txBody>
      </p:sp>
      <p:sp>
        <p:nvSpPr>
          <p:cNvPr id="185" name="“jack”"/>
          <p:cNvSpPr txBox="1"/>
          <p:nvPr/>
        </p:nvSpPr>
        <p:spPr>
          <a:xfrm>
            <a:off x="11589477" y="6435080"/>
            <a:ext cx="157757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“jack”</a:t>
            </a:r>
          </a:p>
        </p:txBody>
      </p:sp>
      <p:sp>
        <p:nvSpPr>
          <p:cNvPr id="186" name="“tom”"/>
          <p:cNvSpPr txBox="1"/>
          <p:nvPr/>
        </p:nvSpPr>
        <p:spPr>
          <a:xfrm>
            <a:off x="12354588" y="4678246"/>
            <a:ext cx="133369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“tom”</a:t>
            </a:r>
          </a:p>
        </p:txBody>
      </p:sp>
      <p:sp>
        <p:nvSpPr>
          <p:cNvPr id="187" name="“mary”"/>
          <p:cNvSpPr txBox="1"/>
          <p:nvPr/>
        </p:nvSpPr>
        <p:spPr>
          <a:xfrm>
            <a:off x="10742514" y="8187068"/>
            <a:ext cx="157757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“mary”</a:t>
            </a:r>
          </a:p>
        </p:txBody>
      </p:sp>
      <p:sp>
        <p:nvSpPr>
          <p:cNvPr id="188" name="“david”"/>
          <p:cNvSpPr txBox="1"/>
          <p:nvPr/>
        </p:nvSpPr>
        <p:spPr>
          <a:xfrm>
            <a:off x="12737241" y="7362180"/>
            <a:ext cx="182145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“david”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23" name="关于我"/>
          <p:cNvSpPr txBox="1"/>
          <p:nvPr>
            <p:ph type="title"/>
          </p:nvPr>
        </p:nvSpPr>
        <p:spPr>
          <a:prstGeom prst="rect">
            <a:avLst/>
          </a:prstGeom>
        </p:spPr>
        <p:txBody>
          <a:bodyPr/>
          <a:lstStyle>
            <a:lvl1pPr algn="l">
              <a:defRPr>
                <a:solidFill>
                  <a:srgbClr val="FFFFFF"/>
                </a:solidFill>
              </a:defRPr>
            </a:lvl1pPr>
          </a:lstStyle>
          <a:p>
            <a:pPr/>
            <a:r>
              <a:t>关于我</a:t>
            </a:r>
          </a:p>
        </p:txBody>
      </p:sp>
      <p:sp>
        <p:nvSpPr>
          <p:cNvPr id="124" name="黄健宏，网名 huangz ，广东清远人。…"/>
          <p:cNvSpPr txBox="1"/>
          <p:nvPr>
            <p:ph type="body" idx="1"/>
          </p:nvPr>
        </p:nvSpPr>
        <p:spPr>
          <a:xfrm>
            <a:off x="1562100" y="2908697"/>
            <a:ext cx="18746986" cy="9092931"/>
          </a:xfrm>
          <a:prstGeom prst="rect">
            <a:avLst/>
          </a:prstGeom>
        </p:spPr>
        <p:txBody>
          <a:bodyPr/>
          <a:lstStyle/>
          <a:p>
            <a:pPr>
              <a:defRPr>
                <a:solidFill>
                  <a:srgbClr val="FFFFFF"/>
                </a:solidFill>
              </a:defRPr>
            </a:pPr>
            <a:r>
              <a:t>黄健宏，网名 huangz ，广东清远人。</a:t>
            </a:r>
          </a:p>
          <a:p>
            <a:pPr>
              <a:defRPr>
                <a:solidFill>
                  <a:srgbClr val="FFFFFF"/>
                </a:solidFill>
              </a:defRPr>
            </a:pPr>
            <a:r>
              <a:t>计算机技术图书作者和译者，偶尔也写一点小程序自娱自乐。</a:t>
            </a:r>
          </a:p>
          <a:p>
            <a:pPr>
              <a:defRPr>
                <a:solidFill>
                  <a:srgbClr val="FFFFFF"/>
                </a:solidFill>
              </a:defRPr>
            </a:pPr>
            <a:r>
              <a:t>精通 Go、 Python 、 Ruby 、 PHP、 C 等数十种语言……的 Hello World ！</a:t>
            </a:r>
          </a:p>
          <a:p>
            <a:pPr>
              <a:defRPr>
                <a:solidFill>
                  <a:srgbClr val="FFFFFF"/>
                </a:solidFill>
              </a:defRPr>
            </a:pPr>
            <a:r>
              <a:t>著作：《</a:t>
            </a:r>
            <a:r>
              <a:rPr u="sng">
                <a:hlinkClick r:id="rId2" invalidUrl="" action="" tgtFrame="" tooltip="" history="1" highlightClick="0" endSnd="0"/>
              </a:rPr>
              <a:t>Redis 设计与实现</a:t>
            </a:r>
            <a:r>
              <a:t>》，《</a:t>
            </a:r>
            <a:r>
              <a:rPr u="sng">
                <a:hlinkClick r:id="rId3" invalidUrl="" action="" tgtFrame="" tooltip="" history="1" highlightClick="0" endSnd="0"/>
              </a:rPr>
              <a:t>Redis 使用教程</a:t>
            </a:r>
            <a:r>
              <a:t>》（写作中）。</a:t>
            </a:r>
          </a:p>
          <a:p>
            <a:pPr>
              <a:defRPr>
                <a:solidFill>
                  <a:srgbClr val="FFFFFF"/>
                </a:solidFill>
              </a:defRPr>
            </a:pPr>
            <a:r>
              <a:t>翻译：《</a:t>
            </a:r>
            <a:r>
              <a:rPr u="sng">
                <a:hlinkClick r:id="rId4" invalidUrl="" action="" tgtFrame="" tooltip="" history="1" highlightClick="0" endSnd="0"/>
              </a:rPr>
              <a:t>Go Web 编程</a:t>
            </a:r>
            <a:r>
              <a:t>》，《</a:t>
            </a:r>
            <a:r>
              <a:rPr u="sng">
                <a:hlinkClick r:id="rId5" invalidUrl="" action="" tgtFrame="" tooltip="" history="1" highlightClick="0" endSnd="0"/>
              </a:rPr>
              <a:t>Redis 实战</a:t>
            </a:r>
            <a:r>
              <a:t>》。</a:t>
            </a:r>
          </a:p>
          <a:p>
            <a:pPr>
              <a:defRPr>
                <a:solidFill>
                  <a:srgbClr val="FFFFFF"/>
                </a:solidFill>
              </a:defRPr>
            </a:pPr>
            <a:r>
              <a:t>开源文档：《</a:t>
            </a:r>
            <a:r>
              <a:rPr u="sng">
                <a:hlinkClick r:id="rId6" invalidUrl="" action="" tgtFrame="" tooltip="" history="1" highlightClick="0" endSnd="0"/>
              </a:rPr>
              <a:t>Go 标准库中文文档</a:t>
            </a:r>
            <a:r>
              <a:t>》，《</a:t>
            </a:r>
            <a:r>
              <a:rPr u="sng">
                <a:hlinkClick r:id="rId7" invalidUrl="" action="" tgtFrame="" tooltip="" history="1" highlightClick="0" endSnd="0"/>
              </a:rPr>
              <a:t>Redis 命令参考</a:t>
            </a:r>
            <a:r>
              <a:t>》，《</a:t>
            </a:r>
            <a:r>
              <a:rPr u="sng">
                <a:hlinkClick r:id="rId8" invalidUrl="" action="" tgtFrame="" tooltip="" history="1" highlightClick="0" endSnd="0"/>
              </a:rPr>
              <a:t>SICP 解题集</a:t>
            </a:r>
            <a:r>
              <a:t>》等。</a:t>
            </a:r>
          </a:p>
          <a:p>
            <a:pPr>
              <a:defRPr>
                <a:solidFill>
                  <a:srgbClr val="FFFFFF"/>
                </a:solidFill>
              </a:defRPr>
            </a:pPr>
            <a:r>
              <a:t>个人网站： </a:t>
            </a:r>
            <a:r>
              <a:rPr u="sng">
                <a:hlinkClick r:id="rId9" invalidUrl="" action="" tgtFrame="" tooltip="" history="1" highlightClick="0" endSnd="0"/>
              </a:rPr>
              <a:t>huangz.me</a:t>
            </a:r>
            <a:r>
              <a:t> 。</a:t>
            </a:r>
          </a:p>
        </p:txBody>
      </p:sp>
      <p:pic>
        <p:nvPicPr>
          <p:cNvPr id="125" name="gwp-cover.png" descr="gwp-cover.png"/>
          <p:cNvPicPr>
            <a:picLocks noChangeAspect="0"/>
          </p:cNvPicPr>
          <p:nvPr/>
        </p:nvPicPr>
        <p:blipFill>
          <a:blip r:embed="rId10">
            <a:extLst/>
          </a:blip>
          <a:stretch>
            <a:fillRect/>
          </a:stretch>
        </p:blipFill>
        <p:spPr>
          <a:xfrm>
            <a:off x="20258275" y="2873349"/>
            <a:ext cx="2624693" cy="3729739"/>
          </a:xfrm>
          <a:prstGeom prst="rect">
            <a:avLst/>
          </a:prstGeom>
          <a:effectLst>
            <a:outerShdw sx="100000" sy="100000" kx="0" ky="0" algn="b" rotWithShape="0" blurRad="63500" dist="25400" dir="5400000">
              <a:srgbClr val="D5D5D5">
                <a:alpha val="50000"/>
              </a:srgbClr>
            </a:outerShdw>
          </a:effectLst>
        </p:spPr>
      </p:pic>
      <p:pic>
        <p:nvPicPr>
          <p:cNvPr id="126" name="redisguide-cover.jpg" descr="redisguide-cover.jpg"/>
          <p:cNvPicPr>
            <a:picLocks noChangeAspect="0"/>
          </p:cNvPicPr>
          <p:nvPr/>
        </p:nvPicPr>
        <p:blipFill>
          <a:blip r:embed="rId11">
            <a:extLst/>
          </a:blip>
          <a:stretch>
            <a:fillRect/>
          </a:stretch>
        </p:blipFill>
        <p:spPr>
          <a:xfrm>
            <a:off x="20258275" y="6834837"/>
            <a:ext cx="2624693" cy="3823826"/>
          </a:xfrm>
          <a:prstGeom prst="rect">
            <a:avLst/>
          </a:prstGeom>
          <a:effectLst>
            <a:outerShdw sx="100000" sy="100000" kx="0" ky="0" algn="b" rotWithShape="0" blurRad="63500" dist="25400" dir="5400000">
              <a:srgbClr val="D5D5D5">
                <a:alpha val="50000"/>
              </a:srgbClr>
            </a:outerShdw>
          </a:effectLst>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90" name="表格"/>
          <p:cNvGraphicFramePr/>
          <p:nvPr/>
        </p:nvGraphicFramePr>
        <p:xfrm>
          <a:off x="9659515" y="4102513"/>
          <a:ext cx="5077670"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1117600">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1.5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”banana”</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2.5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“cherry”</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3.7</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“apple”</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8.3</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“durian”</a:t>
                      </a:r>
                    </a:p>
                  </a:txBody>
                  <a:tcPr marL="50800" marR="50800" marT="50800" marB="50800" anchor="ctr" anchorCtr="0" horzOverflow="overflow">
                    <a:solidFill>
                      <a:schemeClr val="accent5"/>
                    </a:solidFill>
                  </a:tcPr>
                </a:tc>
              </a:tr>
            </a:tbl>
          </a:graphicData>
        </a:graphic>
      </p:graphicFrame>
      <p:sp>
        <p:nvSpPr>
          <p:cNvPr id="191" name="有序集合"/>
          <p:cNvSpPr txBox="1"/>
          <p:nvPr/>
        </p:nvSpPr>
        <p:spPr>
          <a:xfrm>
            <a:off x="10509249" y="1672166"/>
            <a:ext cx="33655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有序集合</a:t>
            </a:r>
          </a:p>
        </p:txBody>
      </p:sp>
      <p:sp>
        <p:nvSpPr>
          <p:cNvPr id="192" name="各不相同的多个成员按分值大小进行排列、可以按分值顺序或者成员顺序执行多项有序操作、使用 Skip List 实现"/>
          <p:cNvSpPr txBox="1"/>
          <p:nvPr/>
        </p:nvSpPr>
        <p:spPr>
          <a:xfrm>
            <a:off x="2094941" y="10876260"/>
            <a:ext cx="20194118"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各不相同的多个成员按分值大小进行排列、可以按分值顺序或者成员顺序执行多项有序操作、使用 Skip List 实现</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94" name="表格"/>
          <p:cNvGraphicFramePr/>
          <p:nvPr/>
        </p:nvGraphicFramePr>
        <p:xfrm>
          <a:off x="6877050" y="5780566"/>
          <a:ext cx="15364156" cy="223824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81100"/>
                <a:gridCol w="1181100"/>
                <a:gridCol w="1181100"/>
                <a:gridCol w="1181100"/>
                <a:gridCol w="1181100"/>
                <a:gridCol w="1181100"/>
                <a:gridCol w="1181100"/>
                <a:gridCol w="1181100"/>
                <a:gridCol w="1181100"/>
              </a:tblGrid>
              <a:tr h="1115946">
                <a:tc>
                  <a:txBody>
                    <a:bodyPr/>
                    <a:lstStyle/>
                    <a:p>
                      <a:pPr defTabSz="914400">
                        <a:defRPr sz="1800"/>
                      </a:pPr>
                      <a:r>
                        <a:rPr sz="3200">
                          <a:solidFill>
                            <a:srgbClr val="FFFFFF"/>
                          </a:solidFill>
                          <a:sym typeface="Helvetica Neue"/>
                        </a:rPr>
                        <a:t>索引</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2</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3</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4</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5</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6</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7</a:t>
                      </a:r>
                    </a:p>
                  </a:txBody>
                  <a:tcPr marL="50800" marR="50800" marT="50800" marB="50800" anchor="ctr" anchorCtr="0" horzOverflow="overflow">
                    <a:lnL w="0">
                      <a:miter lim="400000"/>
                    </a:lnL>
                    <a:lnR w="0">
                      <a:miter lim="400000"/>
                    </a:lnR>
                    <a:lnT w="0">
                      <a:miter lim="400000"/>
                    </a:lnT>
                    <a:noFill/>
                  </a:tcPr>
                </a:tc>
              </a:tr>
              <a:tr h="1115946">
                <a:tc>
                  <a:txBody>
                    <a:bodyPr/>
                    <a:lstStyle/>
                    <a:p>
                      <a:pPr defTabSz="914400">
                        <a:defRPr sz="1800"/>
                      </a:pPr>
                      <a:r>
                        <a:rPr sz="3200">
                          <a:solidFill>
                            <a:srgbClr val="FFFFFF"/>
                          </a:solidFill>
                          <a:sym typeface="Helvetica Neue"/>
                        </a:rPr>
                        <a:t>位</a:t>
                      </a:r>
                    </a:p>
                  </a:txBody>
                  <a:tcPr marL="50800" marR="50800" marT="50800" marB="50800" anchor="ctr" anchorCtr="0" horzOverflow="overflow">
                    <a:lnL w="0">
                      <a:miter lim="400000"/>
                    </a:lnL>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r>
            </a:tbl>
          </a:graphicData>
        </a:graphic>
      </p:graphicFrame>
      <p:sp>
        <p:nvSpPr>
          <p:cNvPr id="195" name="位图（bitmap）"/>
          <p:cNvSpPr txBox="1"/>
          <p:nvPr/>
        </p:nvSpPr>
        <p:spPr>
          <a:xfrm>
            <a:off x="9163253" y="1672166"/>
            <a:ext cx="605749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位图（bitmap）</a:t>
            </a:r>
          </a:p>
        </p:txBody>
      </p:sp>
      <p:sp>
        <p:nvSpPr>
          <p:cNvPr id="196" name="由一连串二进制位组成、可单独设置指定的位、可获取指定范围的多个位又或者对它们进行计数"/>
          <p:cNvSpPr txBox="1"/>
          <p:nvPr/>
        </p:nvSpPr>
        <p:spPr>
          <a:xfrm>
            <a:off x="3600450" y="10876260"/>
            <a:ext cx="171831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由一连串二进制位组成、可单独设置指定的位、可获取指定范围的多个位又或者对它们进行计数</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98" name="表格"/>
          <p:cNvGraphicFramePr/>
          <p:nvPr/>
        </p:nvGraphicFramePr>
        <p:xfrm>
          <a:off x="13963099" y="5079243"/>
          <a:ext cx="2744558" cy="357021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731857"/>
              </a:tblGrid>
              <a:tr h="3557513">
                <a:tc>
                  <a:txBody>
                    <a:bodyPr/>
                    <a:lstStyle/>
                    <a:p>
                      <a:pPr defTabSz="914400">
                        <a:defRPr sz="1800"/>
                      </a:pPr>
                      <a:r>
                        <a:rPr sz="3200">
                          <a:solidFill>
                            <a:srgbClr val="FFFFFF"/>
                          </a:solidFill>
                          <a:latin typeface="Courier"/>
                          <a:ea typeface="Courier"/>
                          <a:cs typeface="Courier"/>
                          <a:sym typeface="Courier"/>
                        </a:rPr>
                        <a:t>010010101010010101010010101000101010010010101010010101010010</a:t>
                      </a:r>
                    </a:p>
                  </a:txBody>
                  <a:tcPr marL="50800" marR="50800" marT="50800" marB="50800" anchor="ctr" anchorCtr="0" horzOverflow="overflow">
                    <a:solidFill>
                      <a:schemeClr val="accent5"/>
                    </a:solidFill>
                  </a:tcPr>
                </a:tc>
              </a:tr>
            </a:tbl>
          </a:graphicData>
        </a:graphic>
      </p:graphicFrame>
      <p:sp>
        <p:nvSpPr>
          <p:cNvPr id="199" name="HyperLogLog"/>
          <p:cNvSpPr txBox="1"/>
          <p:nvPr/>
        </p:nvSpPr>
        <p:spPr>
          <a:xfrm>
            <a:off x="9507880" y="1760154"/>
            <a:ext cx="5368240" cy="106862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HyperLogLog</a:t>
            </a:r>
          </a:p>
        </p:txBody>
      </p:sp>
      <p:sp>
        <p:nvSpPr>
          <p:cNvPr id="200" name="基于概率算法实现、可以计算出给定集合的近似基数、只使用固定大小的内存"/>
          <p:cNvSpPr txBox="1"/>
          <p:nvPr/>
        </p:nvSpPr>
        <p:spPr>
          <a:xfrm>
            <a:off x="5226049" y="10876260"/>
            <a:ext cx="139319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基于概率算法实现、可以计算出给定集合的近似基数、只使用固定大小的内存</a:t>
            </a:r>
          </a:p>
        </p:txBody>
      </p:sp>
      <p:sp>
        <p:nvSpPr>
          <p:cNvPr id="201" name="“peter”"/>
          <p:cNvSpPr txBox="1"/>
          <p:nvPr/>
        </p:nvSpPr>
        <p:spPr>
          <a:xfrm>
            <a:off x="5440907" y="6527800"/>
            <a:ext cx="2088203"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“peter”</a:t>
            </a:r>
          </a:p>
        </p:txBody>
      </p:sp>
      <p:sp>
        <p:nvSpPr>
          <p:cNvPr id="202" name="线条"/>
          <p:cNvSpPr/>
          <p:nvPr/>
        </p:nvSpPr>
        <p:spPr>
          <a:xfrm>
            <a:off x="7746706" y="6858000"/>
            <a:ext cx="1134669" cy="0"/>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03" name="线条"/>
          <p:cNvSpPr/>
          <p:nvPr/>
        </p:nvSpPr>
        <p:spPr>
          <a:xfrm>
            <a:off x="12610834" y="6858000"/>
            <a:ext cx="1134669" cy="0"/>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04" name="HyperLogLog 算法"/>
          <p:cNvSpPr/>
          <p:nvPr/>
        </p:nvSpPr>
        <p:spPr>
          <a:xfrm>
            <a:off x="8988266" y="6218417"/>
            <a:ext cx="3515677" cy="1279166"/>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HyperLogLog 算法</a:t>
            </a:r>
          </a:p>
        </p:txBody>
      </p:sp>
      <p:sp>
        <p:nvSpPr>
          <p:cNvPr id="205" name="线条"/>
          <p:cNvSpPr/>
          <p:nvPr/>
        </p:nvSpPr>
        <p:spPr>
          <a:xfrm>
            <a:off x="16918903" y="6858000"/>
            <a:ext cx="1134670" cy="0"/>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06" name="32"/>
          <p:cNvSpPr txBox="1"/>
          <p:nvPr/>
        </p:nvSpPr>
        <p:spPr>
          <a:xfrm>
            <a:off x="18264820" y="6527800"/>
            <a:ext cx="678272"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32</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pic>
        <p:nvPicPr>
          <p:cNvPr id="208" name="清远市 - Google地图 2017-09-08 21-31-48.png" descr="清远市 - Google地图 2017-09-08 21-31-48.png"/>
          <p:cNvPicPr>
            <a:picLocks noChangeAspect="1"/>
          </p:cNvPicPr>
          <p:nvPr/>
        </p:nvPicPr>
        <p:blipFill>
          <a:blip r:embed="rId2">
            <a:extLst/>
          </a:blip>
          <a:stretch>
            <a:fillRect/>
          </a:stretch>
        </p:blipFill>
        <p:spPr>
          <a:xfrm>
            <a:off x="8050295" y="3431980"/>
            <a:ext cx="7720632" cy="6929067"/>
          </a:xfrm>
          <a:prstGeom prst="rect">
            <a:avLst/>
          </a:prstGeom>
          <a:ln w="12700">
            <a:miter lim="400000"/>
          </a:ln>
        </p:spPr>
      </p:pic>
      <p:sp>
        <p:nvSpPr>
          <p:cNvPr id="209" name="地理位置（GEO）"/>
          <p:cNvSpPr txBox="1"/>
          <p:nvPr/>
        </p:nvSpPr>
        <p:spPr>
          <a:xfrm>
            <a:off x="8808465" y="1672166"/>
            <a:ext cx="676706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地理位置（GEO）</a:t>
            </a:r>
          </a:p>
        </p:txBody>
      </p:sp>
      <p:sp>
        <p:nvSpPr>
          <p:cNvPr id="210" name="储存经纬度坐标、可以进行范围计算、或者计算两地间的距离"/>
          <p:cNvSpPr txBox="1"/>
          <p:nvPr/>
        </p:nvSpPr>
        <p:spPr>
          <a:xfrm>
            <a:off x="6648450" y="10876260"/>
            <a:ext cx="110871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储存经纬度坐标、可以进行范围计算、或者计算两地间的距离</a:t>
            </a:r>
          </a:p>
        </p:txBody>
      </p:sp>
      <p:sp>
        <p:nvSpPr>
          <p:cNvPr id="211" name="113.2099647, 23.593675…"/>
          <p:cNvSpPr txBox="1"/>
          <p:nvPr/>
        </p:nvSpPr>
        <p:spPr>
          <a:xfrm>
            <a:off x="1339612" y="4013200"/>
            <a:ext cx="6329944"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6000"/>
              </a:lnSpc>
              <a:defRPr b="0" sz="3700">
                <a:solidFill>
                  <a:srgbClr val="FFFFFF"/>
                </a:solidFill>
                <a:latin typeface="Courier"/>
                <a:ea typeface="Courier"/>
                <a:cs typeface="Courier"/>
                <a:sym typeface="Courier"/>
              </a:defRPr>
            </a:pPr>
            <a:r>
              <a:t>113.2099647, 23.593675 </a:t>
            </a:r>
          </a:p>
          <a:p>
            <a:pPr algn="l" defTabSz="457200">
              <a:lnSpc>
                <a:spcPts val="6000"/>
              </a:lnSpc>
              <a:defRPr b="0" sz="3700">
                <a:solidFill>
                  <a:srgbClr val="FFFFFF"/>
                </a:solidFill>
                <a:latin typeface="Courier"/>
                <a:ea typeface="Courier"/>
                <a:cs typeface="Courier"/>
                <a:sym typeface="Courier"/>
              </a:defRPr>
            </a:pPr>
            <a:r>
              <a:t>“Qingyuan“</a:t>
            </a:r>
          </a:p>
        </p:txBody>
      </p:sp>
      <p:sp>
        <p:nvSpPr>
          <p:cNvPr id="212" name="113.106308, 23.0088312…"/>
          <p:cNvSpPr txBox="1"/>
          <p:nvPr/>
        </p:nvSpPr>
        <p:spPr>
          <a:xfrm>
            <a:off x="16151666" y="8422737"/>
            <a:ext cx="6599977"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700">
                <a:solidFill>
                  <a:srgbClr val="FFFFFF"/>
                </a:solidFill>
                <a:latin typeface="Courier"/>
                <a:ea typeface="Courier"/>
                <a:cs typeface="Courier"/>
                <a:sym typeface="Courier"/>
              </a:defRPr>
            </a:pPr>
            <a:r>
              <a:t>113.106308, 23.0088312</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700">
                <a:solidFill>
                  <a:srgbClr val="FFFFFF"/>
                </a:solidFill>
                <a:latin typeface="Courier"/>
                <a:ea typeface="Courier"/>
                <a:cs typeface="Courier"/>
                <a:sym typeface="Courier"/>
              </a:defRPr>
            </a:pPr>
            <a:r>
              <a:t>“Guangzhou”</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14" name="线条"/>
          <p:cNvSpPr/>
          <p:nvPr/>
        </p:nvSpPr>
        <p:spPr>
          <a:xfrm>
            <a:off x="7092858" y="10741000"/>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215" name="表格"/>
          <p:cNvGraphicFramePr/>
          <p:nvPr/>
        </p:nvGraphicFramePr>
        <p:xfrm>
          <a:off x="8110545" y="3254350"/>
          <a:ext cx="13158292" cy="61275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289300"/>
              </a:tblGrid>
              <a:tr h="596900">
                <a:tc>
                  <a:txBody>
                    <a:bodyPr/>
                    <a:lstStyle/>
                    <a:p>
                      <a:pPr defTabSz="914400">
                        <a:defRPr sz="1800"/>
                      </a:pPr>
                      <a:r>
                        <a:rPr sz="3200">
                          <a:solidFill>
                            <a:srgbClr val="FFFFFF"/>
                          </a:solidFill>
                          <a:latin typeface="Courier"/>
                          <a:ea typeface="Courier"/>
                          <a:cs typeface="Courier"/>
                          <a:sym typeface="Courier"/>
                        </a:rPr>
                        <a:t>“hello world”</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graphicFrame>
        <p:nvGraphicFramePr>
          <p:cNvPr id="216" name="表格"/>
          <p:cNvGraphicFramePr/>
          <p:nvPr/>
        </p:nvGraphicFramePr>
        <p:xfrm>
          <a:off x="3128954" y="2732240"/>
          <a:ext cx="3983270" cy="109411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790700">
                <a:tc>
                  <a:txBody>
                    <a:bodyPr/>
                    <a:lstStyle/>
                    <a:p>
                      <a:pPr defTabSz="914400">
                        <a:defRPr sz="1800"/>
                      </a:pPr>
                      <a:r>
                        <a:rPr sz="3200">
                          <a:solidFill>
                            <a:srgbClr val="FFFFFF"/>
                          </a:solidFill>
                          <a:latin typeface="Courier"/>
                          <a:ea typeface="Courier"/>
                          <a:cs typeface="Courier"/>
                          <a:sym typeface="Courier"/>
                        </a:rPr>
                        <a:t>“msg”</a:t>
                      </a:r>
                    </a:p>
                  </a:txBody>
                  <a:tcPr marL="50800" marR="50800" marT="50800" marB="50800" anchor="ctr" anchorCtr="0" horzOverflow="overflow">
                    <a:solidFill>
                      <a:schemeClr val="accent1">
                        <a:lumOff val="-13575"/>
                      </a:schemeClr>
                    </a:solidFill>
                  </a:tcPr>
                </a:tc>
              </a:tr>
              <a:tr h="1790700">
                <a:tc>
                  <a:txBody>
                    <a:bodyPr/>
                    <a:lstStyle/>
                    <a:p>
                      <a:pPr defTabSz="914400">
                        <a:defRPr sz="1800"/>
                      </a:pPr>
                      <a:r>
                        <a:rPr sz="3200">
                          <a:solidFill>
                            <a:srgbClr val="FFFFFF"/>
                          </a:solidFill>
                          <a:latin typeface="Courier"/>
                          <a:ea typeface="Courier"/>
                          <a:cs typeface="Courier"/>
                          <a:sym typeface="Courier"/>
                        </a:rPr>
                        <a:t>“profile”</a:t>
                      </a:r>
                    </a:p>
                  </a:txBody>
                  <a:tcPr marL="50800" marR="50800" marT="50800" marB="50800" anchor="ctr" anchorCtr="0" horzOverflow="overflow">
                    <a:solidFill>
                      <a:schemeClr val="accent1">
                        <a:lumOff val="-13575"/>
                      </a:schemeClr>
                    </a:solidFill>
                  </a:tcPr>
                </a:tc>
              </a:tr>
              <a:tr h="1790700">
                <a:tc>
                  <a:txBody>
                    <a:bodyPr/>
                    <a:lstStyle/>
                    <a:p>
                      <a:pPr defTabSz="914400">
                        <a:defRPr sz="1800"/>
                      </a:pPr>
                      <a:r>
                        <a:rPr sz="3200">
                          <a:solidFill>
                            <a:srgbClr val="FFFFFF"/>
                          </a:solidFill>
                          <a:latin typeface="Courier"/>
                          <a:ea typeface="Courier"/>
                          <a:cs typeface="Courier"/>
                          <a:sym typeface="Courier"/>
                        </a:rPr>
                        <a:t>“job-queue”</a:t>
                      </a:r>
                    </a:p>
                  </a:txBody>
                  <a:tcPr marL="50800" marR="50800" marT="50800" marB="50800" anchor="ctr" anchorCtr="0" horzOverflow="overflow">
                    <a:solidFill>
                      <a:schemeClr val="accent1">
                        <a:lumOff val="-13575"/>
                      </a:schemeClr>
                    </a:solidFill>
                  </a:tcPr>
                </a:tc>
              </a:tr>
              <a:tr h="1790700">
                <a:tc>
                  <a:txBody>
                    <a:bodyPr/>
                    <a:lstStyle/>
                    <a:p>
                      <a:pPr defTabSz="914400">
                        <a:defRPr sz="1800"/>
                      </a:pPr>
                      <a:r>
                        <a:rPr sz="3200">
                          <a:solidFill>
                            <a:srgbClr val="FFFFFF"/>
                          </a:solidFill>
                          <a:latin typeface="Courier"/>
                          <a:ea typeface="Courier"/>
                          <a:cs typeface="Courier"/>
                          <a:sym typeface="Courier"/>
                        </a:rPr>
                        <a:t>“team-member”</a:t>
                      </a:r>
                    </a:p>
                  </a:txBody>
                  <a:tcPr marL="50800" marR="50800" marT="50800" marB="50800" anchor="ctr" anchorCtr="0" horzOverflow="overflow">
                    <a:solidFill>
                      <a:schemeClr val="accent1">
                        <a:lumOff val="-13575"/>
                      </a:schemeClr>
                    </a:solidFill>
                  </a:tcPr>
                </a:tc>
              </a:tr>
              <a:tr h="1790700">
                <a:tc>
                  <a:txBody>
                    <a:bodyPr/>
                    <a:lstStyle/>
                    <a:p>
                      <a:pPr defTabSz="914400">
                        <a:defRPr sz="1800"/>
                      </a:pPr>
                      <a:r>
                        <a:rPr sz="3200">
                          <a:solidFill>
                            <a:srgbClr val="FFFFFF"/>
                          </a:solidFill>
                          <a:latin typeface="Courier"/>
                          <a:ea typeface="Courier"/>
                          <a:cs typeface="Courier"/>
                          <a:sym typeface="Courier"/>
                        </a:rPr>
                        <a:t>“fruit-price”</a:t>
                      </a:r>
                    </a:p>
                  </a:txBody>
                  <a:tcPr marL="50800" marR="50800" marT="50800" marB="50800" anchor="ctr" anchorCtr="0" horzOverflow="overflow">
                    <a:solidFill>
                      <a:schemeClr val="accent1">
                        <a:lumOff val="-13575"/>
                      </a:schemeClr>
                    </a:solidFill>
                  </a:tcPr>
                </a:tc>
              </a:tr>
            </a:tbl>
          </a:graphicData>
        </a:graphic>
      </p:graphicFrame>
      <p:sp>
        <p:nvSpPr>
          <p:cNvPr id="217" name="线条"/>
          <p:cNvSpPr/>
          <p:nvPr/>
        </p:nvSpPr>
        <p:spPr>
          <a:xfrm>
            <a:off x="7092858" y="3552800"/>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218" name="表格"/>
          <p:cNvGraphicFramePr/>
          <p:nvPr/>
        </p:nvGraphicFramePr>
        <p:xfrm>
          <a:off x="8093612" y="4485545"/>
          <a:ext cx="2634557" cy="314285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70100"/>
              </a:tblGrid>
              <a:tr h="596900">
                <a:tc>
                  <a:txBody>
                    <a:bodyPr/>
                    <a:lstStyle/>
                    <a:p>
                      <a:pPr defTabSz="914400">
                        <a:defRPr sz="1800"/>
                      </a:pPr>
                      <a:r>
                        <a:rPr sz="3200">
                          <a:solidFill>
                            <a:srgbClr val="FFFFFF"/>
                          </a:solidFill>
                          <a:latin typeface="Courier"/>
                          <a:ea typeface="Courier"/>
                          <a:cs typeface="Courier"/>
                          <a:sym typeface="Courier"/>
                        </a:rPr>
                        <a:t>“name”</a:t>
                      </a:r>
                    </a:p>
                  </a:txBody>
                  <a:tcPr marL="50800" marR="50800" marT="50800" marB="50800" anchor="ctr" anchorCtr="0" horzOverflow="overflow">
                    <a:solidFill>
                      <a:schemeClr val="accent5"/>
                    </a:solidFill>
                  </a:tcPr>
                </a:tc>
              </a:tr>
              <a:tr h="596900">
                <a:tc>
                  <a:txBody>
                    <a:bodyPr/>
                    <a:lstStyle/>
                    <a:p>
                      <a:pPr defTabSz="914400">
                        <a:defRPr sz="1800"/>
                      </a:pPr>
                      <a:r>
                        <a:rPr sz="3200">
                          <a:solidFill>
                            <a:srgbClr val="FFFFFF"/>
                          </a:solidFill>
                          <a:latin typeface="Courier"/>
                          <a:ea typeface="Courier"/>
                          <a:cs typeface="Courier"/>
                          <a:sym typeface="Courier"/>
                        </a:rPr>
                        <a:t>“age”</a:t>
                      </a:r>
                    </a:p>
                  </a:txBody>
                  <a:tcPr marL="50800" marR="50800" marT="50800" marB="50800" anchor="ctr" anchorCtr="0" horzOverflow="overflow">
                    <a:solidFill>
                      <a:schemeClr val="accent5"/>
                    </a:solidFill>
                  </a:tcPr>
                </a:tc>
              </a:tr>
              <a:tr h="596900">
                <a:tc>
                  <a:txBody>
                    <a:bodyPr/>
                    <a:lstStyle/>
                    <a:p>
                      <a:pPr defTabSz="914400">
                        <a:defRPr sz="1800"/>
                      </a:pPr>
                      <a:r>
                        <a:rPr sz="3200">
                          <a:solidFill>
                            <a:srgbClr val="FFFFFF"/>
                          </a:solidFill>
                          <a:latin typeface="Courier"/>
                          <a:ea typeface="Courier"/>
                          <a:cs typeface="Courier"/>
                          <a:sym typeface="Courier"/>
                        </a:rPr>
                        <a:t>“gender”</a:t>
                      </a:r>
                    </a:p>
                  </a:txBody>
                  <a:tcPr marL="50800" marR="50800" marT="50800" marB="50800" anchor="ctr" anchorCtr="0" horzOverflow="overflow">
                    <a:solidFill>
                      <a:schemeClr val="accent5"/>
                    </a:solidFill>
                  </a:tcPr>
                </a:tc>
              </a:tr>
            </a:tbl>
          </a:graphicData>
        </a:graphic>
      </p:graphicFrame>
      <p:graphicFrame>
        <p:nvGraphicFramePr>
          <p:cNvPr id="219" name="表格"/>
          <p:cNvGraphicFramePr/>
          <p:nvPr/>
        </p:nvGraphicFramePr>
        <p:xfrm>
          <a:off x="10535204" y="4485545"/>
          <a:ext cx="2410189" cy="223189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596900">
                <a:tc>
                  <a:txBody>
                    <a:bodyPr/>
                    <a:lstStyle/>
                    <a:p>
                      <a:pPr defTabSz="914400">
                        <a:defRPr sz="1800"/>
                      </a:pPr>
                      <a:r>
                        <a:rPr sz="3200">
                          <a:solidFill>
                            <a:srgbClr val="FFFFFF"/>
                          </a:solidFill>
                          <a:latin typeface="Courier"/>
                          <a:ea typeface="Courier"/>
                          <a:cs typeface="Courier"/>
                          <a:sym typeface="Courier"/>
                        </a:rPr>
                        <a:t>“peter”</a:t>
                      </a:r>
                    </a:p>
                  </a:txBody>
                  <a:tcPr marL="50800" marR="50800" marT="50800" marB="50800" anchor="ctr" anchorCtr="0" horzOverflow="overflow">
                    <a:lnL w="0">
                      <a:miter lim="400000"/>
                    </a:lnL>
                    <a:lnR w="0">
                      <a:miter lim="400000"/>
                    </a:lnR>
                    <a:lnT w="0">
                      <a:miter lim="400000"/>
                    </a:lnT>
                    <a:lnB w="0">
                      <a:miter lim="400000"/>
                    </a:lnB>
                    <a:noFill/>
                  </a:tcPr>
                </a:tc>
              </a:tr>
              <a:tr h="596900">
                <a:tc>
                  <a:txBody>
                    <a:bodyPr/>
                    <a:lstStyle/>
                    <a:p>
                      <a:pPr defTabSz="914400">
                        <a:defRPr sz="1800"/>
                      </a:pPr>
                      <a:r>
                        <a:rPr sz="3200">
                          <a:solidFill>
                            <a:srgbClr val="FFFFFF"/>
                          </a:solidFill>
                          <a:latin typeface="Courier"/>
                          <a:ea typeface="Courier"/>
                          <a:cs typeface="Courier"/>
                          <a:sym typeface="Courier"/>
                        </a:rPr>
                        <a:t>32</a:t>
                      </a:r>
                    </a:p>
                  </a:txBody>
                  <a:tcPr marL="50800" marR="50800" marT="50800" marB="50800" anchor="ctr" anchorCtr="0" horzOverflow="overflow">
                    <a:lnL w="0">
                      <a:miter lim="400000"/>
                    </a:lnL>
                    <a:lnR w="0">
                      <a:miter lim="400000"/>
                    </a:lnR>
                    <a:lnT w="0">
                      <a:miter lim="400000"/>
                    </a:lnT>
                    <a:lnB w="0">
                      <a:miter lim="400000"/>
                    </a:lnB>
                    <a:noFill/>
                  </a:tcPr>
                </a:tc>
              </a:tr>
              <a:tr h="596900">
                <a:tc>
                  <a:txBody>
                    <a:bodyPr/>
                    <a:lstStyle/>
                    <a:p>
                      <a:pPr defTabSz="914400">
                        <a:defRPr sz="1800"/>
                      </a:pPr>
                      <a:r>
                        <a:rPr sz="3200">
                          <a:solidFill>
                            <a:srgbClr val="FFFFFF"/>
                          </a:solidFill>
                          <a:latin typeface="Courier"/>
                          <a:ea typeface="Courier"/>
                          <a:cs typeface="Courier"/>
                          <a:sym typeface="Courier"/>
                        </a:rPr>
                        <a:t>“male”</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220" name="线条"/>
          <p:cNvSpPr/>
          <p:nvPr/>
        </p:nvSpPr>
        <p:spPr>
          <a:xfrm>
            <a:off x="10175370" y="4788229"/>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1" name="线条"/>
          <p:cNvSpPr/>
          <p:nvPr/>
        </p:nvSpPr>
        <p:spPr>
          <a:xfrm>
            <a:off x="10175370" y="5380895"/>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2" name="线条"/>
          <p:cNvSpPr/>
          <p:nvPr/>
        </p:nvSpPr>
        <p:spPr>
          <a:xfrm>
            <a:off x="10175370" y="5973562"/>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223" name="表格"/>
          <p:cNvGraphicFramePr/>
          <p:nvPr/>
        </p:nvGraphicFramePr>
        <p:xfrm>
          <a:off x="8088990" y="6899299"/>
          <a:ext cx="15364156" cy="223824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806700"/>
                <a:gridCol w="3048000"/>
                <a:gridCol w="3530600"/>
                <a:gridCol w="3289300"/>
              </a:tblGrid>
              <a:tr h="596900">
                <a:tc>
                  <a:txBody>
                    <a:bodyPr/>
                    <a:lstStyle/>
                    <a:p>
                      <a:pPr defTabSz="914400">
                        <a:defRPr sz="1800"/>
                      </a:pPr>
                      <a:r>
                        <a:rPr sz="3200">
                          <a:solidFill>
                            <a:srgbClr val="FFFFFF"/>
                          </a:solidFill>
                          <a:latin typeface="Courier"/>
                          <a:ea typeface="Courier"/>
                          <a:cs typeface="Courier"/>
                          <a:sym typeface="Courier"/>
                        </a:rPr>
                        <a:t>“job::6379”</a:t>
                      </a:r>
                    </a:p>
                  </a:txBody>
                  <a:tcPr marL="50800" marR="50800" marT="50800" marB="50800" anchor="ctr" anchorCtr="0" horzOverflow="overflow">
                    <a:solidFill>
                      <a:schemeClr val="accent4">
                        <a:hueOff val="-461056"/>
                        <a:satOff val="4338"/>
                        <a:lumOff val="-10225"/>
                      </a:schemeClr>
                    </a:solidFill>
                  </a:tcPr>
                </a:tc>
                <a:tc>
                  <a:txBody>
                    <a:bodyPr/>
                    <a:lstStyle/>
                    <a:p>
                      <a:pPr defTabSz="914400">
                        <a:defRPr sz="1800"/>
                      </a:pPr>
                      <a:r>
                        <a:rPr sz="3200">
                          <a:solidFill>
                            <a:srgbClr val="FFFFFF"/>
                          </a:solidFill>
                          <a:latin typeface="Courier"/>
                          <a:ea typeface="Courier"/>
                          <a:cs typeface="Courier"/>
                          <a:sym typeface="Courier"/>
                        </a:rPr>
                        <a:t>“msg::10086”</a:t>
                      </a:r>
                    </a:p>
                  </a:txBody>
                  <a:tcPr marL="50800" marR="50800" marT="50800" marB="50800" anchor="ctr" anchorCtr="0" horzOverflow="overflow">
                    <a:solidFill>
                      <a:schemeClr val="accent4">
                        <a:hueOff val="-461056"/>
                        <a:satOff val="4338"/>
                        <a:lumOff val="-10225"/>
                      </a:schemeClr>
                    </a:solidFill>
                  </a:tcPr>
                </a:tc>
                <a:tc>
                  <a:txBody>
                    <a:bodyPr/>
                    <a:lstStyle/>
                    <a:p>
                      <a:pPr defTabSz="914400">
                        <a:defRPr sz="1800"/>
                      </a:pPr>
                      <a:r>
                        <a:rPr sz="3200">
                          <a:solidFill>
                            <a:srgbClr val="FFFFFF"/>
                          </a:solidFill>
                          <a:latin typeface="Courier"/>
                          <a:ea typeface="Courier"/>
                          <a:cs typeface="Courier"/>
                          <a:sym typeface="Courier"/>
                        </a:rPr>
                        <a:t>“request::256”</a:t>
                      </a:r>
                    </a:p>
                  </a:txBody>
                  <a:tcPr marL="50800" marR="50800" marT="50800" marB="50800" anchor="ctr" anchorCtr="0" horzOverflow="overflow">
                    <a:solidFill>
                      <a:schemeClr val="accent4">
                        <a:hueOff val="-461056"/>
                        <a:satOff val="4338"/>
                        <a:lumOff val="-10225"/>
                      </a:schemeClr>
                    </a:solidFill>
                  </a:tcPr>
                </a:tc>
                <a:tc>
                  <a:txBody>
                    <a:bodyPr/>
                    <a:lstStyle/>
                    <a:p>
                      <a:pPr defTabSz="914400">
                        <a:defRPr sz="1800"/>
                      </a:pPr>
                      <a:r>
                        <a:rPr sz="3200">
                          <a:solidFill>
                            <a:srgbClr val="FFFFFF"/>
                          </a:solidFill>
                          <a:latin typeface="Courier"/>
                          <a:ea typeface="Courier"/>
                          <a:cs typeface="Courier"/>
                          <a:sym typeface="Courier"/>
                        </a:rPr>
                        <a:t>“user::peter”</a:t>
                      </a:r>
                    </a:p>
                  </a:txBody>
                  <a:tcPr marL="50800" marR="50800" marT="50800" marB="50800" anchor="ctr" anchorCtr="0" horzOverflow="overflow">
                    <a:solidFill>
                      <a:schemeClr val="accent4">
                        <a:hueOff val="-461056"/>
                        <a:satOff val="4338"/>
                        <a:lumOff val="-10225"/>
                      </a:schemeClr>
                    </a:solidFill>
                  </a:tcPr>
                </a:tc>
              </a:tr>
            </a:tbl>
          </a:graphicData>
        </a:graphic>
      </p:graphicFrame>
      <p:sp>
        <p:nvSpPr>
          <p:cNvPr id="224" name="“peter”, “jack”, “tom”, “mary”, “david”"/>
          <p:cNvSpPr/>
          <p:nvPr/>
        </p:nvSpPr>
        <p:spPr>
          <a:xfrm>
            <a:off x="8093248" y="8738636"/>
            <a:ext cx="9922604" cy="596901"/>
          </a:xfrm>
          <a:prstGeom prst="roundRect">
            <a:avLst>
              <a:gd name="adj" fmla="val 29041"/>
            </a:avLst>
          </a:prstGeom>
          <a:solidFill>
            <a:schemeClr val="accent6"/>
          </a:solidFill>
          <a:ln w="127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Courier"/>
                <a:ea typeface="Courier"/>
                <a:cs typeface="Courier"/>
                <a:sym typeface="Courier"/>
              </a:defRPr>
            </a:lvl1pPr>
          </a:lstStyle>
          <a:p>
            <a:pPr/>
            <a:r>
              <a:t>“peter”, “jack”, “tom”, “mary”, “david”</a:t>
            </a:r>
          </a:p>
        </p:txBody>
      </p:sp>
      <p:graphicFrame>
        <p:nvGraphicFramePr>
          <p:cNvPr id="225" name="表格"/>
          <p:cNvGraphicFramePr/>
          <p:nvPr/>
        </p:nvGraphicFramePr>
        <p:xfrm>
          <a:off x="8108429" y="9547200"/>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850900"/>
                <a:gridCol w="2070100"/>
              </a:tblGrid>
              <a:tr h="596900">
                <a:tc>
                  <a:txBody>
                    <a:bodyPr/>
                    <a:lstStyle/>
                    <a:p>
                      <a:pPr defTabSz="914400">
                        <a:defRPr sz="1800"/>
                      </a:pPr>
                      <a:r>
                        <a:rPr sz="3200">
                          <a:solidFill>
                            <a:srgbClr val="FFFFFF"/>
                          </a:solidFill>
                          <a:latin typeface="Courier"/>
                          <a:ea typeface="Courier"/>
                          <a:cs typeface="Courier"/>
                          <a:sym typeface="Courier"/>
                        </a:rPr>
                        <a:t>1.5</a:t>
                      </a:r>
                    </a:p>
                  </a:txBody>
                  <a:tcPr marL="50800" marR="50800" marT="50800" marB="50800" anchor="ctr" anchorCtr="0" horzOverflow="overflow">
                    <a:solidFill>
                      <a:schemeClr val="accent3">
                        <a:hueOff val="362282"/>
                        <a:satOff val="31803"/>
                        <a:lumOff val="-18242"/>
                      </a:schemeClr>
                    </a:solidFill>
                  </a:tcPr>
                </a:tc>
                <a:tc>
                  <a:txBody>
                    <a:bodyPr/>
                    <a:lstStyle/>
                    <a:p>
                      <a:pPr defTabSz="914400">
                        <a:defRPr sz="1800"/>
                      </a:pPr>
                      <a:r>
                        <a:rPr sz="3200">
                          <a:solidFill>
                            <a:srgbClr val="FFFFFF"/>
                          </a:solidFill>
                          <a:latin typeface="Courier"/>
                          <a:ea typeface="Courier"/>
                          <a:cs typeface="Courier"/>
                          <a:sym typeface="Courier"/>
                        </a:rPr>
                        <a:t>”banana”</a:t>
                      </a:r>
                    </a:p>
                  </a:txBody>
                  <a:tcPr marL="50800" marR="50800" marT="50800" marB="50800" anchor="ctr" anchorCtr="0" horzOverflow="overflow">
                    <a:solidFill>
                      <a:schemeClr val="accent3">
                        <a:hueOff val="362282"/>
                        <a:satOff val="31803"/>
                        <a:lumOff val="-18242"/>
                      </a:schemeClr>
                    </a:solidFill>
                  </a:tcPr>
                </a:tc>
              </a:tr>
              <a:tr h="596900">
                <a:tc>
                  <a:txBody>
                    <a:bodyPr/>
                    <a:lstStyle/>
                    <a:p>
                      <a:pPr defTabSz="914400">
                        <a:defRPr sz="1800"/>
                      </a:pPr>
                      <a:r>
                        <a:rPr sz="3200">
                          <a:solidFill>
                            <a:srgbClr val="FFFFFF"/>
                          </a:solidFill>
                          <a:latin typeface="Courier"/>
                          <a:ea typeface="Courier"/>
                          <a:cs typeface="Courier"/>
                          <a:sym typeface="Courier"/>
                        </a:rPr>
                        <a:t>2.5</a:t>
                      </a:r>
                    </a:p>
                  </a:txBody>
                  <a:tcPr marL="50800" marR="50800" marT="50800" marB="50800" anchor="ctr" anchorCtr="0" horzOverflow="overflow">
                    <a:solidFill>
                      <a:schemeClr val="accent3">
                        <a:hueOff val="362282"/>
                        <a:satOff val="31803"/>
                        <a:lumOff val="-18242"/>
                      </a:schemeClr>
                    </a:solidFill>
                  </a:tcPr>
                </a:tc>
                <a:tc>
                  <a:txBody>
                    <a:bodyPr/>
                    <a:lstStyle/>
                    <a:p>
                      <a:pPr defTabSz="914400">
                        <a:defRPr sz="1800"/>
                      </a:pPr>
                      <a:r>
                        <a:rPr sz="3200">
                          <a:solidFill>
                            <a:srgbClr val="FFFFFF"/>
                          </a:solidFill>
                          <a:latin typeface="Courier"/>
                          <a:ea typeface="Courier"/>
                          <a:cs typeface="Courier"/>
                          <a:sym typeface="Courier"/>
                        </a:rPr>
                        <a:t>“cherry”</a:t>
                      </a:r>
                    </a:p>
                  </a:txBody>
                  <a:tcPr marL="50800" marR="50800" marT="50800" marB="50800" anchor="ctr" anchorCtr="0" horzOverflow="overflow">
                    <a:solidFill>
                      <a:schemeClr val="accent3">
                        <a:hueOff val="362282"/>
                        <a:satOff val="31803"/>
                        <a:lumOff val="-18242"/>
                      </a:schemeClr>
                    </a:solidFill>
                  </a:tcPr>
                </a:tc>
              </a:tr>
              <a:tr h="596900">
                <a:tc>
                  <a:txBody>
                    <a:bodyPr/>
                    <a:lstStyle/>
                    <a:p>
                      <a:pPr defTabSz="914400">
                        <a:defRPr sz="1800"/>
                      </a:pPr>
                      <a:r>
                        <a:rPr sz="3200">
                          <a:solidFill>
                            <a:srgbClr val="FFFFFF"/>
                          </a:solidFill>
                          <a:latin typeface="Courier"/>
                          <a:ea typeface="Courier"/>
                          <a:cs typeface="Courier"/>
                          <a:sym typeface="Courier"/>
                        </a:rPr>
                        <a:t>3.7</a:t>
                      </a:r>
                    </a:p>
                  </a:txBody>
                  <a:tcPr marL="50800" marR="50800" marT="50800" marB="50800" anchor="ctr" anchorCtr="0" horzOverflow="overflow">
                    <a:solidFill>
                      <a:schemeClr val="accent3">
                        <a:hueOff val="362282"/>
                        <a:satOff val="31803"/>
                        <a:lumOff val="-18242"/>
                      </a:schemeClr>
                    </a:solidFill>
                  </a:tcPr>
                </a:tc>
                <a:tc>
                  <a:txBody>
                    <a:bodyPr/>
                    <a:lstStyle/>
                    <a:p>
                      <a:pPr defTabSz="914400">
                        <a:defRPr sz="1800"/>
                      </a:pPr>
                      <a:r>
                        <a:rPr sz="3200">
                          <a:solidFill>
                            <a:srgbClr val="FFFFFF"/>
                          </a:solidFill>
                          <a:latin typeface="Courier"/>
                          <a:ea typeface="Courier"/>
                          <a:cs typeface="Courier"/>
                          <a:sym typeface="Courier"/>
                        </a:rPr>
                        <a:t>“apple”</a:t>
                      </a:r>
                    </a:p>
                  </a:txBody>
                  <a:tcPr marL="50800" marR="50800" marT="50800" marB="50800" anchor="ctr" anchorCtr="0" horzOverflow="overflow">
                    <a:solidFill>
                      <a:schemeClr val="accent3">
                        <a:hueOff val="362282"/>
                        <a:satOff val="31803"/>
                        <a:lumOff val="-18242"/>
                      </a:schemeClr>
                    </a:solidFill>
                  </a:tcPr>
                </a:tc>
              </a:tr>
              <a:tr h="596900">
                <a:tc>
                  <a:txBody>
                    <a:bodyPr/>
                    <a:lstStyle/>
                    <a:p>
                      <a:pPr defTabSz="914400">
                        <a:defRPr sz="1800"/>
                      </a:pPr>
                      <a:r>
                        <a:rPr sz="3200">
                          <a:solidFill>
                            <a:srgbClr val="FFFFFF"/>
                          </a:solidFill>
                          <a:latin typeface="Courier"/>
                          <a:ea typeface="Courier"/>
                          <a:cs typeface="Courier"/>
                          <a:sym typeface="Courier"/>
                        </a:rPr>
                        <a:t>8.3</a:t>
                      </a:r>
                    </a:p>
                  </a:txBody>
                  <a:tcPr marL="50800" marR="50800" marT="50800" marB="50800" anchor="ctr" anchorCtr="0" horzOverflow="overflow">
                    <a:solidFill>
                      <a:schemeClr val="accent3">
                        <a:hueOff val="362282"/>
                        <a:satOff val="31803"/>
                        <a:lumOff val="-18242"/>
                      </a:schemeClr>
                    </a:solidFill>
                  </a:tcPr>
                </a:tc>
                <a:tc>
                  <a:txBody>
                    <a:bodyPr/>
                    <a:lstStyle/>
                    <a:p>
                      <a:pPr defTabSz="914400">
                        <a:defRPr sz="1800"/>
                      </a:pPr>
                      <a:r>
                        <a:rPr sz="3200">
                          <a:solidFill>
                            <a:srgbClr val="FFFFFF"/>
                          </a:solidFill>
                          <a:latin typeface="Courier"/>
                          <a:ea typeface="Courier"/>
                          <a:cs typeface="Courier"/>
                          <a:sym typeface="Courier"/>
                        </a:rPr>
                        <a:t>“durian”</a:t>
                      </a:r>
                    </a:p>
                  </a:txBody>
                  <a:tcPr marL="50800" marR="50800" marT="50800" marB="50800" anchor="ctr" anchorCtr="0" horzOverflow="overflow">
                    <a:solidFill>
                      <a:schemeClr val="accent3">
                        <a:hueOff val="362282"/>
                        <a:satOff val="31803"/>
                        <a:lumOff val="-18242"/>
                      </a:schemeClr>
                    </a:solidFill>
                  </a:tcPr>
                </a:tc>
              </a:tr>
            </a:tbl>
          </a:graphicData>
        </a:graphic>
      </p:graphicFrame>
      <p:sp>
        <p:nvSpPr>
          <p:cNvPr id="226" name="线条"/>
          <p:cNvSpPr/>
          <p:nvPr/>
        </p:nvSpPr>
        <p:spPr>
          <a:xfrm>
            <a:off x="7092858" y="5380895"/>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7" name="线条"/>
          <p:cNvSpPr/>
          <p:nvPr/>
        </p:nvSpPr>
        <p:spPr>
          <a:xfrm>
            <a:off x="7092858" y="7208990"/>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8" name="线条"/>
          <p:cNvSpPr/>
          <p:nvPr/>
        </p:nvSpPr>
        <p:spPr>
          <a:xfrm>
            <a:off x="7092858" y="9037086"/>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9" name="键"/>
          <p:cNvSpPr txBox="1"/>
          <p:nvPr/>
        </p:nvSpPr>
        <p:spPr>
          <a:xfrm>
            <a:off x="4866589" y="1755799"/>
            <a:ext cx="495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键</a:t>
            </a:r>
          </a:p>
        </p:txBody>
      </p:sp>
      <p:sp>
        <p:nvSpPr>
          <p:cNvPr id="230" name="值"/>
          <p:cNvSpPr txBox="1"/>
          <p:nvPr/>
        </p:nvSpPr>
        <p:spPr>
          <a:xfrm>
            <a:off x="14435692" y="1755799"/>
            <a:ext cx="495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值</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32" name="命令请求"/>
          <p:cNvSpPr txBox="1"/>
          <p:nvPr/>
        </p:nvSpPr>
        <p:spPr>
          <a:xfrm>
            <a:off x="10509249" y="1672166"/>
            <a:ext cx="33655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命令请求</a:t>
            </a:r>
          </a:p>
        </p:txBody>
      </p:sp>
      <p:sp>
        <p:nvSpPr>
          <p:cNvPr id="233" name="COMMAND &lt;key&gt; &lt;arg1&gt; &lt;arg2&gt; &lt;arg3&gt; … OPTION1 &lt;value1&gt; &lt;value2&gt; …"/>
          <p:cNvSpPr txBox="1"/>
          <p:nvPr/>
        </p:nvSpPr>
        <p:spPr>
          <a:xfrm>
            <a:off x="2379662" y="4876799"/>
            <a:ext cx="196246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Courier"/>
                <a:ea typeface="Courier"/>
                <a:cs typeface="Courier"/>
                <a:sym typeface="Courier"/>
              </a:defRPr>
            </a:pPr>
            <a:r>
              <a:rPr>
                <a:solidFill>
                  <a:schemeClr val="accent5"/>
                </a:solidFill>
              </a:rPr>
              <a:t>COMMAND</a:t>
            </a:r>
            <a:r>
              <a:t> </a:t>
            </a:r>
            <a:r>
              <a:rPr>
                <a:solidFill>
                  <a:schemeClr val="accent1"/>
                </a:solidFill>
              </a:rPr>
              <a:t>&lt;key&gt;</a:t>
            </a:r>
            <a:r>
              <a:t> </a:t>
            </a:r>
            <a:r>
              <a:rPr>
                <a:solidFill>
                  <a:schemeClr val="accent4">
                    <a:hueOff val="-461056"/>
                    <a:satOff val="4338"/>
                    <a:lumOff val="-10225"/>
                  </a:schemeClr>
                </a:solidFill>
              </a:rPr>
              <a:t>&lt;arg1&gt; &lt;arg2&gt; &lt;arg3&gt; …</a:t>
            </a:r>
            <a:r>
              <a:t> </a:t>
            </a:r>
            <a:r>
              <a:rPr>
                <a:solidFill>
                  <a:schemeClr val="accent2">
                    <a:hueOff val="167855"/>
                    <a:satOff val="17755"/>
                    <a:lumOff val="-16671"/>
                  </a:schemeClr>
                </a:solidFill>
              </a:rPr>
              <a:t>OPTION1</a:t>
            </a:r>
            <a:r>
              <a:t> </a:t>
            </a:r>
            <a:r>
              <a:rPr>
                <a:solidFill>
                  <a:schemeClr val="accent6"/>
                </a:solidFill>
              </a:rPr>
              <a:t>&lt;value1&gt; &lt;value2&gt; …</a:t>
            </a:r>
          </a:p>
        </p:txBody>
      </p:sp>
      <p:sp>
        <p:nvSpPr>
          <p:cNvPr id="234" name="命令"/>
          <p:cNvSpPr txBox="1"/>
          <p:nvPr/>
        </p:nvSpPr>
        <p:spPr>
          <a:xfrm>
            <a:off x="306705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命令</a:t>
            </a:r>
          </a:p>
        </p:txBody>
      </p:sp>
      <p:sp>
        <p:nvSpPr>
          <p:cNvPr id="235" name="键"/>
          <p:cNvSpPr txBox="1"/>
          <p:nvPr/>
        </p:nvSpPr>
        <p:spPr>
          <a:xfrm>
            <a:off x="5348816" y="5880100"/>
            <a:ext cx="495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键</a:t>
            </a:r>
          </a:p>
        </p:txBody>
      </p:sp>
      <p:sp>
        <p:nvSpPr>
          <p:cNvPr id="236" name="参数"/>
          <p:cNvSpPr txBox="1"/>
          <p:nvPr/>
        </p:nvSpPr>
        <p:spPr>
          <a:xfrm>
            <a:off x="909320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参数</a:t>
            </a:r>
          </a:p>
        </p:txBody>
      </p:sp>
      <p:sp>
        <p:nvSpPr>
          <p:cNvPr id="237" name="选项"/>
          <p:cNvSpPr txBox="1"/>
          <p:nvPr/>
        </p:nvSpPr>
        <p:spPr>
          <a:xfrm>
            <a:off x="1431925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选项</a:t>
            </a:r>
          </a:p>
        </p:txBody>
      </p:sp>
      <p:sp>
        <p:nvSpPr>
          <p:cNvPr id="238" name="选项的值"/>
          <p:cNvSpPr txBox="1"/>
          <p:nvPr/>
        </p:nvSpPr>
        <p:spPr>
          <a:xfrm>
            <a:off x="18239316" y="58801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选项的值</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40" name="命令请求"/>
          <p:cNvSpPr txBox="1"/>
          <p:nvPr/>
        </p:nvSpPr>
        <p:spPr>
          <a:xfrm>
            <a:off x="10509249" y="1672166"/>
            <a:ext cx="33655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命令请求</a:t>
            </a:r>
          </a:p>
        </p:txBody>
      </p:sp>
      <p:sp>
        <p:nvSpPr>
          <p:cNvPr id="241" name="COMMAND &lt;key&gt; &lt;arg1&gt; &lt;arg2&gt; &lt;arg3&gt; … OPTION1 &lt;value1&gt; &lt;value2&gt; …"/>
          <p:cNvSpPr txBox="1"/>
          <p:nvPr/>
        </p:nvSpPr>
        <p:spPr>
          <a:xfrm>
            <a:off x="2379662" y="4876799"/>
            <a:ext cx="196246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Courier"/>
                <a:ea typeface="Courier"/>
                <a:cs typeface="Courier"/>
                <a:sym typeface="Courier"/>
              </a:defRPr>
            </a:pPr>
            <a:r>
              <a:rPr>
                <a:solidFill>
                  <a:schemeClr val="accent5"/>
                </a:solidFill>
              </a:rPr>
              <a:t>COMMAND</a:t>
            </a:r>
            <a:r>
              <a:t> </a:t>
            </a:r>
            <a:r>
              <a:rPr>
                <a:solidFill>
                  <a:schemeClr val="accent1"/>
                </a:solidFill>
              </a:rPr>
              <a:t>&lt;key&gt;</a:t>
            </a:r>
            <a:r>
              <a:t> </a:t>
            </a:r>
            <a:r>
              <a:rPr>
                <a:solidFill>
                  <a:schemeClr val="accent4">
                    <a:hueOff val="-461056"/>
                    <a:satOff val="4338"/>
                    <a:lumOff val="-10225"/>
                  </a:schemeClr>
                </a:solidFill>
              </a:rPr>
              <a:t>&lt;arg1&gt; &lt;arg2&gt; &lt;arg3&gt; …</a:t>
            </a:r>
            <a:r>
              <a:t> </a:t>
            </a:r>
            <a:r>
              <a:rPr>
                <a:solidFill>
                  <a:schemeClr val="accent2">
                    <a:hueOff val="167855"/>
                    <a:satOff val="17755"/>
                    <a:lumOff val="-16671"/>
                  </a:schemeClr>
                </a:solidFill>
              </a:rPr>
              <a:t>OPTION1</a:t>
            </a:r>
            <a:r>
              <a:t> </a:t>
            </a:r>
            <a:r>
              <a:rPr>
                <a:solidFill>
                  <a:schemeClr val="accent6"/>
                </a:solidFill>
              </a:rPr>
              <a:t>&lt;value1&gt; &lt;value2&gt; …</a:t>
            </a:r>
          </a:p>
        </p:txBody>
      </p:sp>
      <p:sp>
        <p:nvSpPr>
          <p:cNvPr id="242" name="命令"/>
          <p:cNvSpPr txBox="1"/>
          <p:nvPr/>
        </p:nvSpPr>
        <p:spPr>
          <a:xfrm>
            <a:off x="306705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命令</a:t>
            </a:r>
          </a:p>
        </p:txBody>
      </p:sp>
      <p:sp>
        <p:nvSpPr>
          <p:cNvPr id="243" name="键"/>
          <p:cNvSpPr txBox="1"/>
          <p:nvPr/>
        </p:nvSpPr>
        <p:spPr>
          <a:xfrm>
            <a:off x="5348816" y="5880100"/>
            <a:ext cx="495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键</a:t>
            </a:r>
          </a:p>
        </p:txBody>
      </p:sp>
      <p:sp>
        <p:nvSpPr>
          <p:cNvPr id="244" name="参数"/>
          <p:cNvSpPr txBox="1"/>
          <p:nvPr/>
        </p:nvSpPr>
        <p:spPr>
          <a:xfrm>
            <a:off x="909320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参数</a:t>
            </a:r>
          </a:p>
        </p:txBody>
      </p:sp>
      <p:sp>
        <p:nvSpPr>
          <p:cNvPr id="245" name="选项"/>
          <p:cNvSpPr txBox="1"/>
          <p:nvPr/>
        </p:nvSpPr>
        <p:spPr>
          <a:xfrm>
            <a:off x="1431925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选项</a:t>
            </a:r>
          </a:p>
        </p:txBody>
      </p:sp>
      <p:sp>
        <p:nvSpPr>
          <p:cNvPr id="246" name="选项的值"/>
          <p:cNvSpPr txBox="1"/>
          <p:nvPr/>
        </p:nvSpPr>
        <p:spPr>
          <a:xfrm>
            <a:off x="18239316" y="58801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选项的值</a:t>
            </a:r>
          </a:p>
        </p:txBody>
      </p:sp>
      <p:graphicFrame>
        <p:nvGraphicFramePr>
          <p:cNvPr id="247" name="表格"/>
          <p:cNvGraphicFramePr/>
          <p:nvPr/>
        </p:nvGraphicFramePr>
        <p:xfrm>
          <a:off x="4327260" y="8411633"/>
          <a:ext cx="15729480" cy="4174993"/>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5729479"/>
              </a:tblGrid>
              <a:tr h="695832">
                <a:tc>
                  <a:txBody>
                    <a:bodyPr/>
                    <a:lstStyle/>
                    <a:p>
                      <a:pPr defTabSz="914400">
                        <a:defRPr sz="1800"/>
                      </a:pPr>
                      <a:r>
                        <a:rPr sz="3200">
                          <a:solidFill>
                            <a:srgbClr val="5E5E5E"/>
                          </a:solidFill>
                          <a:latin typeface="Courier"/>
                          <a:ea typeface="Courier"/>
                          <a:cs typeface="Courier"/>
                          <a:sym typeface="Courier"/>
                        </a:rPr>
                        <a:t>PING</a:t>
                      </a:r>
                    </a:p>
                  </a:txBody>
                  <a:tcPr marL="50800" marR="50800" marT="50800" marB="50800" anchor="ctr" anchorCtr="0" horzOverflow="overflow">
                    <a:lnL w="12700">
                      <a:solidFill>
                        <a:srgbClr val="606060"/>
                      </a:solidFill>
                      <a:miter lim="400000"/>
                    </a:lnL>
                    <a:lnR w="12700">
                      <a:solidFill>
                        <a:srgbClr val="606060"/>
                      </a:solidFill>
                      <a:miter lim="400000"/>
                    </a:lnR>
                    <a:lnT w="12700">
                      <a:solidFill>
                        <a:srgbClr val="606060"/>
                      </a:solidFill>
                      <a:miter lim="400000"/>
                    </a:lnT>
                  </a:tcPr>
                </a:tc>
              </a:tr>
              <a:tr h="695832">
                <a:tc>
                  <a:txBody>
                    <a:bodyPr/>
                    <a:lstStyle/>
                    <a:p>
                      <a:pPr defTabSz="914400">
                        <a:defRPr sz="1800"/>
                      </a:pPr>
                      <a:r>
                        <a:rPr sz="3200">
                          <a:solidFill>
                            <a:srgbClr val="5E5E5E"/>
                          </a:solidFill>
                          <a:latin typeface="Courier"/>
                          <a:ea typeface="Courier"/>
                          <a:cs typeface="Courier"/>
                          <a:sym typeface="Courier"/>
                        </a:rPr>
                        <a:t>SET msg “hello world”</a:t>
                      </a:r>
                    </a:p>
                  </a:txBody>
                  <a:tcPr marL="50800" marR="50800" marT="50800" marB="50800" anchor="ctr" anchorCtr="0" horzOverflow="overflow">
                    <a:lnL w="12700">
                      <a:solidFill>
                        <a:srgbClr val="606060"/>
                      </a:solidFill>
                      <a:miter lim="400000"/>
                    </a:lnL>
                    <a:lnR w="12700">
                      <a:solidFill>
                        <a:srgbClr val="606060"/>
                      </a:solidFill>
                      <a:miter lim="400000"/>
                    </a:lnR>
                  </a:tcPr>
                </a:tc>
              </a:tr>
              <a:tr h="695832">
                <a:tc>
                  <a:txBody>
                    <a:bodyPr/>
                    <a:lstStyle/>
                    <a:p>
                      <a:pPr defTabSz="914400">
                        <a:defRPr sz="1800"/>
                      </a:pPr>
                      <a:r>
                        <a:rPr sz="3200">
                          <a:solidFill>
                            <a:srgbClr val="5E5E5E"/>
                          </a:solidFill>
                          <a:latin typeface="Courier"/>
                          <a:ea typeface="Courier"/>
                          <a:cs typeface="Courier"/>
                          <a:sym typeface="Courier"/>
                        </a:rPr>
                        <a:t>SORT fruit ALPHA GET *-price</a:t>
                      </a:r>
                    </a:p>
                  </a:txBody>
                  <a:tcPr marL="50800" marR="50800" marT="50800" marB="50800" anchor="ctr" anchorCtr="0" horzOverflow="overflow">
                    <a:lnL w="12700">
                      <a:solidFill>
                        <a:srgbClr val="606060"/>
                      </a:solidFill>
                      <a:miter lim="400000"/>
                    </a:lnL>
                    <a:lnR w="12700">
                      <a:solidFill>
                        <a:srgbClr val="606060"/>
                      </a:solidFill>
                      <a:miter lim="400000"/>
                    </a:lnR>
                  </a:tcPr>
                </a:tc>
              </a:tr>
              <a:tr h="695832">
                <a:tc>
                  <a:txBody>
                    <a:bodyPr/>
                    <a:lstStyle/>
                    <a:p>
                      <a:pPr defTabSz="914400">
                        <a:defRPr sz="1800"/>
                      </a:pPr>
                      <a:r>
                        <a:rPr sz="3200">
                          <a:solidFill>
                            <a:srgbClr val="5E5E5E"/>
                          </a:solidFill>
                          <a:latin typeface="Courier"/>
                          <a:ea typeface="Courier"/>
                          <a:cs typeface="Courier"/>
                          <a:sym typeface="Courier"/>
                        </a:rPr>
                        <a:t>HMSET profile “name” “peter” “age” 32 “gender” “male”</a:t>
                      </a:r>
                    </a:p>
                  </a:txBody>
                  <a:tcPr marL="50800" marR="50800" marT="50800" marB="50800" anchor="ctr" anchorCtr="0" horzOverflow="overflow">
                    <a:lnL w="12700">
                      <a:solidFill>
                        <a:srgbClr val="606060"/>
                      </a:solidFill>
                      <a:miter lim="400000"/>
                    </a:lnL>
                    <a:lnR w="12700">
                      <a:solidFill>
                        <a:srgbClr val="606060"/>
                      </a:solidFill>
                      <a:miter lim="400000"/>
                    </a:lnR>
                  </a:tcPr>
                </a:tc>
              </a:tr>
              <a:tr h="695832">
                <a:tc>
                  <a:txBody>
                    <a:bodyPr/>
                    <a:lstStyle/>
                    <a:p>
                      <a:pPr defTabSz="914400">
                        <a:defRPr sz="1800"/>
                      </a:pPr>
                      <a:r>
                        <a:rPr sz="3200">
                          <a:solidFill>
                            <a:srgbClr val="5E5E5E"/>
                          </a:solidFill>
                          <a:latin typeface="Courier"/>
                          <a:ea typeface="Courier"/>
                          <a:cs typeface="Courier"/>
                          <a:sym typeface="Courier"/>
                        </a:rPr>
                        <a:t>RPUSH “job-queue” “job::6379” “msg::10086” “request::256” “user::peter”</a:t>
                      </a:r>
                    </a:p>
                  </a:txBody>
                  <a:tcPr marL="50800" marR="50800" marT="50800" marB="50800" anchor="ctr" anchorCtr="0" horzOverflow="overflow">
                    <a:lnL w="12700">
                      <a:solidFill>
                        <a:srgbClr val="606060"/>
                      </a:solidFill>
                      <a:miter lim="400000"/>
                    </a:lnL>
                    <a:lnR w="12700">
                      <a:solidFill>
                        <a:srgbClr val="606060"/>
                      </a:solidFill>
                      <a:miter lim="400000"/>
                    </a:lnR>
                  </a:tcPr>
                </a:tc>
              </a:tr>
              <a:tr h="695832">
                <a:tc>
                  <a:txBody>
                    <a:bodyPr/>
                    <a:lstStyle/>
                    <a:p>
                      <a:pPr defTabSz="914400">
                        <a:defRPr sz="1800"/>
                      </a:pPr>
                      <a:r>
                        <a:rPr sz="3200">
                          <a:solidFill>
                            <a:srgbClr val="5E5E5E"/>
                          </a:solidFill>
                          <a:latin typeface="Courier"/>
                          <a:ea typeface="Courier"/>
                          <a:cs typeface="Courier"/>
                          <a:sym typeface="Courier"/>
                        </a:rPr>
                        <a:t>…</a:t>
                      </a:r>
                    </a:p>
                  </a:txBody>
                  <a:tcPr marL="50800" marR="50800" marT="50800" marB="50800" anchor="ctr" anchorCtr="0" horzOverflow="overflow">
                    <a:lnL w="12700">
                      <a:solidFill>
                        <a:srgbClr val="606060"/>
                      </a:solidFill>
                      <a:miter lim="400000"/>
                    </a:lnL>
                    <a:lnR w="12700">
                      <a:solidFill>
                        <a:srgbClr val="606060"/>
                      </a:solidFill>
                      <a:miter lim="400000"/>
                    </a:lnR>
                    <a:lnB w="12700">
                      <a:solidFill>
                        <a:srgbClr val="606060"/>
                      </a:solidFill>
                      <a:miter lim="400000"/>
                    </a:lnB>
                  </a:tcPr>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49" name="获取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获取客户端</a:t>
            </a:r>
          </a:p>
        </p:txBody>
      </p:sp>
      <p:pic>
        <p:nvPicPr>
          <p:cNvPr id="250" name="goclients.png" descr="goclients.png"/>
          <p:cNvPicPr>
            <a:picLocks noChangeAspect="1"/>
          </p:cNvPicPr>
          <p:nvPr/>
        </p:nvPicPr>
        <p:blipFill>
          <a:blip r:embed="rId2">
            <a:extLst/>
          </a:blip>
          <a:stretch>
            <a:fillRect/>
          </a:stretch>
        </p:blipFill>
        <p:spPr>
          <a:xfrm>
            <a:off x="6775450" y="5299009"/>
            <a:ext cx="10833100" cy="24384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52" name="获取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获取客户端</a:t>
            </a:r>
          </a:p>
        </p:txBody>
      </p:sp>
      <p:sp>
        <p:nvSpPr>
          <p:cNvPr id="253" name="go get github.com/mediocregopher/radix.v2"/>
          <p:cNvSpPr txBox="1"/>
          <p:nvPr/>
        </p:nvSpPr>
        <p:spPr>
          <a:xfrm>
            <a:off x="3315374" y="9332949"/>
            <a:ext cx="17300198"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8500"/>
              </a:lnSpc>
              <a:defRPr b="0" sz="5500">
                <a:solidFill>
                  <a:schemeClr val="accent5"/>
                </a:solidFill>
                <a:latin typeface="Courier"/>
                <a:ea typeface="Courier"/>
                <a:cs typeface="Courier"/>
                <a:sym typeface="Courier"/>
              </a:defRPr>
            </a:lvl1pPr>
          </a:lstStyle>
          <a:p>
            <a:pPr/>
            <a:r>
              <a:t>go get github.com/mediocregopher/radix.v2</a:t>
            </a:r>
          </a:p>
        </p:txBody>
      </p:sp>
      <p:pic>
        <p:nvPicPr>
          <p:cNvPr id="254" name="goclients.png" descr="goclients.png"/>
          <p:cNvPicPr>
            <a:picLocks noChangeAspect="1"/>
          </p:cNvPicPr>
          <p:nvPr/>
        </p:nvPicPr>
        <p:blipFill>
          <a:blip r:embed="rId2">
            <a:extLst/>
          </a:blip>
          <a:stretch>
            <a:fillRect/>
          </a:stretch>
        </p:blipFill>
        <p:spPr>
          <a:xfrm>
            <a:off x="6775450" y="5299009"/>
            <a:ext cx="10833100" cy="24384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56" name="连接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连接客户端</a:t>
            </a:r>
          </a:p>
        </p:txBody>
      </p:sp>
      <p:sp>
        <p:nvSpPr>
          <p:cNvPr id="257" name="package main…"/>
          <p:cNvSpPr txBox="1"/>
          <p:nvPr/>
        </p:nvSpPr>
        <p:spPr>
          <a:xfrm>
            <a:off x="5696777" y="3962400"/>
            <a:ext cx="12990446" cy="782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package</a:t>
            </a:r>
            <a:r>
              <a:t> main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import</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5"/>
                </a:solidFill>
              </a:rPr>
              <a:t>"fmt"</a:t>
            </a:r>
            <a:endParaRPr>
              <a:solidFill>
                <a:schemeClr val="accent5"/>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chemeClr val="accent5"/>
                </a:solidFill>
                <a:latin typeface="Courier"/>
                <a:ea typeface="Courier"/>
                <a:cs typeface="Courier"/>
                <a:sym typeface="Courier"/>
              </a:defRPr>
            </a:pPr>
            <a:r>
              <a:t>    "github.com/mediocregopher/radix.v2/redis"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func</a:t>
            </a:r>
            <a:r>
              <a:t> main()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client, _ := redis.Dial(</a:t>
            </a:r>
            <a:r>
              <a:rPr>
                <a:solidFill>
                  <a:schemeClr val="accent5"/>
                </a:solidFill>
              </a:rPr>
              <a:t>"tcp"</a:t>
            </a:r>
            <a:r>
              <a:t>, </a:t>
            </a:r>
            <a:r>
              <a:rPr>
                <a:solidFill>
                  <a:schemeClr val="accent5"/>
                </a:solidFill>
              </a:rPr>
              <a:t>"localhost:6379"</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4">
                    <a:hueOff val="-461056"/>
                    <a:satOff val="4338"/>
                    <a:lumOff val="-10225"/>
                  </a:schemeClr>
                </a:solidFill>
              </a:rPr>
              <a:t>defer</a:t>
            </a:r>
            <a:r>
              <a:t> client.Close()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repl := client.Cmd(</a:t>
            </a:r>
            <a:r>
              <a:rPr>
                <a:solidFill>
                  <a:schemeClr val="accent5"/>
                </a:solidFill>
              </a:rPr>
              <a:t>"PING"</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content, _ := repl.Str()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fmt.Println(content) </a:t>
            </a:r>
            <a:r>
              <a:rPr>
                <a:solidFill>
                  <a:schemeClr val="accent1"/>
                </a:solidFill>
              </a:rPr>
              <a:t>// "PONG"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28" name="路线图"/>
          <p:cNvSpPr txBox="1"/>
          <p:nvPr>
            <p:ph type="title"/>
          </p:nvPr>
        </p:nvSpPr>
        <p:spPr>
          <a:prstGeom prst="rect">
            <a:avLst/>
          </a:prstGeom>
        </p:spPr>
        <p:txBody>
          <a:bodyPr/>
          <a:lstStyle>
            <a:lvl1pPr algn="l">
              <a:defRPr>
                <a:solidFill>
                  <a:srgbClr val="FFFFFF"/>
                </a:solidFill>
              </a:defRPr>
            </a:lvl1pPr>
          </a:lstStyle>
          <a:p>
            <a:pPr/>
            <a:r>
              <a:t>路线图</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59" name="连接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连接客户端</a:t>
            </a:r>
          </a:p>
        </p:txBody>
      </p:sp>
      <p:sp>
        <p:nvSpPr>
          <p:cNvPr id="260" name="package main…"/>
          <p:cNvSpPr txBox="1"/>
          <p:nvPr/>
        </p:nvSpPr>
        <p:spPr>
          <a:xfrm>
            <a:off x="5696777" y="3962400"/>
            <a:ext cx="12990446" cy="782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package</a:t>
            </a:r>
            <a:r>
              <a:t> main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import</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5"/>
                </a:solidFill>
              </a:rPr>
              <a:t>"fmt"</a:t>
            </a:r>
            <a:endParaRPr>
              <a:solidFill>
                <a:schemeClr val="accent5"/>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chemeClr val="accent5"/>
                </a:solidFill>
                <a:latin typeface="Courier"/>
                <a:ea typeface="Courier"/>
                <a:cs typeface="Courier"/>
                <a:sym typeface="Courier"/>
              </a:defRPr>
            </a:pPr>
            <a:r>
              <a:t>    "github.com/mediocregopher/radix.v2/redis"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func</a:t>
            </a:r>
            <a:r>
              <a:t> main()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client, _ := redis.Dial(</a:t>
            </a:r>
            <a:r>
              <a:rPr>
                <a:solidFill>
                  <a:schemeClr val="accent5"/>
                </a:solidFill>
              </a:rPr>
              <a:t>"tcp"</a:t>
            </a:r>
            <a:r>
              <a:t>, </a:t>
            </a:r>
            <a:r>
              <a:rPr>
                <a:solidFill>
                  <a:schemeClr val="accent5"/>
                </a:solidFill>
              </a:rPr>
              <a:t>"localhost:6379"</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4">
                    <a:hueOff val="-461056"/>
                    <a:satOff val="4338"/>
                    <a:lumOff val="-10225"/>
                  </a:schemeClr>
                </a:solidFill>
              </a:rPr>
              <a:t>defer</a:t>
            </a:r>
            <a:r>
              <a:t> client.Close()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repl := client.Cmd(</a:t>
            </a:r>
            <a:r>
              <a:rPr>
                <a:solidFill>
                  <a:schemeClr val="accent5"/>
                </a:solidFill>
              </a:rPr>
              <a:t>"PING"</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content, _ := repl.Str()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fmt.Println(content) </a:t>
            </a:r>
            <a:r>
              <a:rPr>
                <a:solidFill>
                  <a:schemeClr val="accent1"/>
                </a:solidFill>
              </a:rPr>
              <a:t>// "PONG"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p:txBody>
      </p:sp>
      <p:sp>
        <p:nvSpPr>
          <p:cNvPr id="261" name="连接服务器"/>
          <p:cNvSpPr/>
          <p:nvPr/>
        </p:nvSpPr>
        <p:spPr>
          <a:xfrm>
            <a:off x="18508380" y="7517439"/>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连接服务器</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63" name="连接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连接客户端</a:t>
            </a:r>
          </a:p>
        </p:txBody>
      </p:sp>
      <p:sp>
        <p:nvSpPr>
          <p:cNvPr id="264" name="package main…"/>
          <p:cNvSpPr txBox="1"/>
          <p:nvPr/>
        </p:nvSpPr>
        <p:spPr>
          <a:xfrm>
            <a:off x="5696777" y="3962400"/>
            <a:ext cx="12990446" cy="782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package</a:t>
            </a:r>
            <a:r>
              <a:t> main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import</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5"/>
                </a:solidFill>
              </a:rPr>
              <a:t>"fmt"</a:t>
            </a:r>
            <a:endParaRPr>
              <a:solidFill>
                <a:schemeClr val="accent5"/>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chemeClr val="accent5"/>
                </a:solidFill>
                <a:latin typeface="Courier"/>
                <a:ea typeface="Courier"/>
                <a:cs typeface="Courier"/>
                <a:sym typeface="Courier"/>
              </a:defRPr>
            </a:pPr>
            <a:r>
              <a:t>    "github.com/mediocregopher/radix.v2/redis"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func</a:t>
            </a:r>
            <a:r>
              <a:t> main()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client, _ := redis.Dial(</a:t>
            </a:r>
            <a:r>
              <a:rPr>
                <a:solidFill>
                  <a:schemeClr val="accent5"/>
                </a:solidFill>
              </a:rPr>
              <a:t>"tcp"</a:t>
            </a:r>
            <a:r>
              <a:t>, </a:t>
            </a:r>
            <a:r>
              <a:rPr>
                <a:solidFill>
                  <a:schemeClr val="accent5"/>
                </a:solidFill>
              </a:rPr>
              <a:t>"localhost:6379"</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4">
                    <a:hueOff val="-461056"/>
                    <a:satOff val="4338"/>
                    <a:lumOff val="-10225"/>
                  </a:schemeClr>
                </a:solidFill>
              </a:rPr>
              <a:t>defer</a:t>
            </a:r>
            <a:r>
              <a:t> client.Close()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repl := client.Cmd(</a:t>
            </a:r>
            <a:r>
              <a:rPr>
                <a:solidFill>
                  <a:schemeClr val="accent5"/>
                </a:solidFill>
              </a:rPr>
              <a:t>"PING"</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content, _ := repl.Str()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fmt.Println(content) </a:t>
            </a:r>
            <a:r>
              <a:rPr>
                <a:solidFill>
                  <a:schemeClr val="accent1"/>
                </a:solidFill>
              </a:rPr>
              <a:t>// "PONG"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p:txBody>
      </p:sp>
      <p:sp>
        <p:nvSpPr>
          <p:cNvPr id="265" name="连接服务器"/>
          <p:cNvSpPr/>
          <p:nvPr/>
        </p:nvSpPr>
        <p:spPr>
          <a:xfrm>
            <a:off x="18508380" y="7517439"/>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连接服务器</a:t>
            </a:r>
          </a:p>
        </p:txBody>
      </p:sp>
      <p:sp>
        <p:nvSpPr>
          <p:cNvPr id="266" name="执行命令并获取回复"/>
          <p:cNvSpPr/>
          <p:nvPr/>
        </p:nvSpPr>
        <p:spPr>
          <a:xfrm>
            <a:off x="13168817" y="8957502"/>
            <a:ext cx="4331892"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3" y="0"/>
                </a:moveTo>
                <a:cubicBezTo>
                  <a:pt x="1408" y="0"/>
                  <a:pt x="1267" y="484"/>
                  <a:pt x="1267" y="1080"/>
                </a:cubicBezTo>
                <a:lnTo>
                  <a:pt x="1267" y="8640"/>
                </a:lnTo>
                <a:lnTo>
                  <a:pt x="0" y="10800"/>
                </a:lnTo>
                <a:lnTo>
                  <a:pt x="1267" y="12960"/>
                </a:lnTo>
                <a:lnTo>
                  <a:pt x="1267" y="20520"/>
                </a:lnTo>
                <a:cubicBezTo>
                  <a:pt x="1267" y="21116"/>
                  <a:pt x="1408" y="21600"/>
                  <a:pt x="1583" y="21600"/>
                </a:cubicBezTo>
                <a:lnTo>
                  <a:pt x="21283" y="21600"/>
                </a:lnTo>
                <a:cubicBezTo>
                  <a:pt x="21458" y="21600"/>
                  <a:pt x="21600" y="21116"/>
                  <a:pt x="21600" y="20520"/>
                </a:cubicBezTo>
                <a:lnTo>
                  <a:pt x="21600" y="1080"/>
                </a:lnTo>
                <a:cubicBezTo>
                  <a:pt x="21600" y="484"/>
                  <a:pt x="21458" y="0"/>
                  <a:pt x="21283" y="0"/>
                </a:cubicBezTo>
                <a:lnTo>
                  <a:pt x="158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执行命令并获取回复</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68" name="连接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连接客户端</a:t>
            </a:r>
          </a:p>
        </p:txBody>
      </p:sp>
      <p:sp>
        <p:nvSpPr>
          <p:cNvPr id="269" name="package main…"/>
          <p:cNvSpPr txBox="1"/>
          <p:nvPr/>
        </p:nvSpPr>
        <p:spPr>
          <a:xfrm>
            <a:off x="5696777" y="3962400"/>
            <a:ext cx="12990446" cy="782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package</a:t>
            </a:r>
            <a:r>
              <a:t> main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import</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5"/>
                </a:solidFill>
              </a:rPr>
              <a:t>"fmt"</a:t>
            </a:r>
            <a:endParaRPr>
              <a:solidFill>
                <a:schemeClr val="accent5"/>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chemeClr val="accent5"/>
                </a:solidFill>
                <a:latin typeface="Courier"/>
                <a:ea typeface="Courier"/>
                <a:cs typeface="Courier"/>
                <a:sym typeface="Courier"/>
              </a:defRPr>
            </a:pPr>
            <a:r>
              <a:t>    "github.com/mediocregopher/radix.v2/redis"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func</a:t>
            </a:r>
            <a:r>
              <a:t> main()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client, _ := redis.Dial(</a:t>
            </a:r>
            <a:r>
              <a:rPr>
                <a:solidFill>
                  <a:schemeClr val="accent5"/>
                </a:solidFill>
              </a:rPr>
              <a:t>"tcp"</a:t>
            </a:r>
            <a:r>
              <a:t>, </a:t>
            </a:r>
            <a:r>
              <a:rPr>
                <a:solidFill>
                  <a:schemeClr val="accent5"/>
                </a:solidFill>
              </a:rPr>
              <a:t>"localhost:6379"</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4">
                    <a:hueOff val="-461056"/>
                    <a:satOff val="4338"/>
                    <a:lumOff val="-10225"/>
                  </a:schemeClr>
                </a:solidFill>
              </a:rPr>
              <a:t>defer</a:t>
            </a:r>
            <a:r>
              <a:t> client.Close()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repl := client.Cmd(</a:t>
            </a:r>
            <a:r>
              <a:rPr>
                <a:solidFill>
                  <a:schemeClr val="accent5"/>
                </a:solidFill>
              </a:rPr>
              <a:t>"PING"</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content, _ := repl.Str()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fmt.Println(content) </a:t>
            </a:r>
            <a:r>
              <a:rPr>
                <a:solidFill>
                  <a:schemeClr val="accent1"/>
                </a:solidFill>
              </a:rPr>
              <a:t>// "PONG"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p:txBody>
      </p:sp>
      <p:sp>
        <p:nvSpPr>
          <p:cNvPr id="270" name="连接服务器"/>
          <p:cNvSpPr/>
          <p:nvPr/>
        </p:nvSpPr>
        <p:spPr>
          <a:xfrm>
            <a:off x="18508380" y="7517439"/>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连接服务器</a:t>
            </a:r>
          </a:p>
        </p:txBody>
      </p:sp>
      <p:sp>
        <p:nvSpPr>
          <p:cNvPr id="271" name="执行命令并获取回复"/>
          <p:cNvSpPr/>
          <p:nvPr/>
        </p:nvSpPr>
        <p:spPr>
          <a:xfrm>
            <a:off x="13168817" y="8957502"/>
            <a:ext cx="4331892"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3" y="0"/>
                </a:moveTo>
                <a:cubicBezTo>
                  <a:pt x="1408" y="0"/>
                  <a:pt x="1267" y="484"/>
                  <a:pt x="1267" y="1080"/>
                </a:cubicBezTo>
                <a:lnTo>
                  <a:pt x="1267" y="8640"/>
                </a:lnTo>
                <a:lnTo>
                  <a:pt x="0" y="10800"/>
                </a:lnTo>
                <a:lnTo>
                  <a:pt x="1267" y="12960"/>
                </a:lnTo>
                <a:lnTo>
                  <a:pt x="1267" y="20520"/>
                </a:lnTo>
                <a:cubicBezTo>
                  <a:pt x="1267" y="21116"/>
                  <a:pt x="1408" y="21600"/>
                  <a:pt x="1583" y="21600"/>
                </a:cubicBezTo>
                <a:lnTo>
                  <a:pt x="21283" y="21600"/>
                </a:lnTo>
                <a:cubicBezTo>
                  <a:pt x="21458" y="21600"/>
                  <a:pt x="21600" y="21116"/>
                  <a:pt x="21600" y="20520"/>
                </a:cubicBezTo>
                <a:lnTo>
                  <a:pt x="21600" y="1080"/>
                </a:lnTo>
                <a:cubicBezTo>
                  <a:pt x="21600" y="484"/>
                  <a:pt x="21458" y="0"/>
                  <a:pt x="21283" y="0"/>
                </a:cubicBezTo>
                <a:lnTo>
                  <a:pt x="158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执行命令并获取回复</a:t>
            </a:r>
          </a:p>
        </p:txBody>
      </p:sp>
      <p:sp>
        <p:nvSpPr>
          <p:cNvPr id="272" name="将回复转换为字符串"/>
          <p:cNvSpPr/>
          <p:nvPr/>
        </p:nvSpPr>
        <p:spPr>
          <a:xfrm>
            <a:off x="2212535" y="9507639"/>
            <a:ext cx="4331892"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7" y="0"/>
                </a:moveTo>
                <a:cubicBezTo>
                  <a:pt x="142" y="0"/>
                  <a:pt x="0" y="484"/>
                  <a:pt x="0" y="1080"/>
                </a:cubicBezTo>
                <a:lnTo>
                  <a:pt x="0" y="20520"/>
                </a:lnTo>
                <a:cubicBezTo>
                  <a:pt x="0" y="21116"/>
                  <a:pt x="142" y="21600"/>
                  <a:pt x="317" y="21600"/>
                </a:cubicBezTo>
                <a:lnTo>
                  <a:pt x="19973" y="21600"/>
                </a:lnTo>
                <a:cubicBezTo>
                  <a:pt x="20148" y="21600"/>
                  <a:pt x="20290" y="21116"/>
                  <a:pt x="20290" y="20520"/>
                </a:cubicBezTo>
                <a:lnTo>
                  <a:pt x="20290" y="12798"/>
                </a:lnTo>
                <a:lnTo>
                  <a:pt x="21600" y="10638"/>
                </a:lnTo>
                <a:lnTo>
                  <a:pt x="20290" y="8478"/>
                </a:lnTo>
                <a:lnTo>
                  <a:pt x="20290" y="1080"/>
                </a:lnTo>
                <a:cubicBezTo>
                  <a:pt x="20290" y="484"/>
                  <a:pt x="20148" y="0"/>
                  <a:pt x="19973" y="0"/>
                </a:cubicBezTo>
                <a:lnTo>
                  <a:pt x="31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将回复转换为字符串</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274" name="锁"/>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锁</a:t>
            </a:r>
          </a:p>
        </p:txBody>
      </p:sp>
      <p:sp>
        <p:nvSpPr>
          <p:cNvPr id="275" name="lock"/>
          <p:cNvSpPr txBox="1"/>
          <p:nvPr>
            <p:ph type="subTitle" sz="quarter" idx="1"/>
          </p:nvPr>
        </p:nvSpPr>
        <p:spPr>
          <a:xfrm>
            <a:off x="1778000" y="7080250"/>
            <a:ext cx="20828000" cy="1587500"/>
          </a:xfrm>
          <a:prstGeom prst="rect">
            <a:avLst/>
          </a:prstGeom>
        </p:spPr>
        <p:txBody>
          <a:bodyPr/>
          <a:lstStyle>
            <a:lvl1pPr>
              <a:defRPr>
                <a:solidFill>
                  <a:srgbClr val="FFFFFF"/>
                </a:solidFill>
                <a:latin typeface="Helvetica"/>
                <a:ea typeface="Helvetica"/>
                <a:cs typeface="Helvetica"/>
                <a:sym typeface="Helvetica"/>
              </a:defRPr>
            </a:lvl1pPr>
          </a:lstStyle>
          <a:p>
            <a:pPr/>
            <a:r>
              <a:t>lock</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77" name="锁"/>
          <p:cNvSpPr txBox="1"/>
          <p:nvPr>
            <p:ph type="title"/>
          </p:nvPr>
        </p:nvSpPr>
        <p:spPr>
          <a:prstGeom prst="rect">
            <a:avLst/>
          </a:prstGeom>
        </p:spPr>
        <p:txBody>
          <a:bodyPr/>
          <a:lstStyle>
            <a:lvl1pPr algn="l">
              <a:defRPr>
                <a:solidFill>
                  <a:srgbClr val="FFFFFF"/>
                </a:solidFill>
              </a:defRPr>
            </a:lvl1pPr>
          </a:lstStyle>
          <a:p>
            <a:pPr/>
            <a:r>
              <a:t>锁</a:t>
            </a:r>
          </a:p>
        </p:txBody>
      </p:sp>
      <p:sp>
        <p:nvSpPr>
          <p:cNvPr id="278" name="锁是一种同步机制， 它可以保证一项资源在任何时候只能被一个进程使用， 如果有其他进程想要使用相同的资源， 那么它们就必须等待， 直到正在使用资源的进程放弃使用权为止。"/>
          <p:cNvSpPr txBox="1"/>
          <p:nvPr>
            <p:ph type="body" idx="1"/>
          </p:nvPr>
        </p:nvSpPr>
        <p:spPr>
          <a:xfrm>
            <a:off x="1562100" y="2908697"/>
            <a:ext cx="21005800" cy="7898606"/>
          </a:xfrm>
          <a:prstGeom prst="rect">
            <a:avLst/>
          </a:prstGeom>
        </p:spPr>
        <p:txBody>
          <a:bodyPr anchor="t"/>
          <a:lstStyle/>
          <a:p>
            <a:pPr marL="0" indent="0" defTabSz="457200">
              <a:spcBef>
                <a:spcPts val="1600"/>
              </a:spcBef>
              <a:buSzTx/>
              <a:buNone/>
              <a:defRPr>
                <a:solidFill>
                  <a:srgbClr val="FFFFFF"/>
                </a:solidFill>
              </a:defRPr>
            </a:pPr>
            <a:r>
              <a:t>锁是一种同步机制， 它可以保证一项资源在任何时候只能被一个进程使用， 如果有其他进程想要使用相同的资源， 那么它们就必须等待， 直到正在使用资源的进程放弃使用权为止。</a:t>
            </a:r>
          </a:p>
          <a:p>
            <a:pPr marL="0" indent="0" defTabSz="457200">
              <a:spcBef>
                <a:spcPts val="1600"/>
              </a:spcBef>
              <a:buSzTx/>
              <a:buNone/>
              <a:defRPr>
                <a:solidFill>
                  <a:srgbClr val="FFFFFF"/>
                </a:solidFill>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80" name="锁"/>
          <p:cNvSpPr txBox="1"/>
          <p:nvPr>
            <p:ph type="title"/>
          </p:nvPr>
        </p:nvSpPr>
        <p:spPr>
          <a:prstGeom prst="rect">
            <a:avLst/>
          </a:prstGeom>
        </p:spPr>
        <p:txBody>
          <a:bodyPr/>
          <a:lstStyle>
            <a:lvl1pPr algn="l">
              <a:defRPr>
                <a:solidFill>
                  <a:srgbClr val="FFFFFF"/>
                </a:solidFill>
              </a:defRPr>
            </a:lvl1pPr>
          </a:lstStyle>
          <a:p>
            <a:pPr/>
            <a:r>
              <a:t>锁</a:t>
            </a:r>
          </a:p>
        </p:txBody>
      </p:sp>
      <p:sp>
        <p:nvSpPr>
          <p:cNvPr id="281" name="锁是一种同步机制， 它可以保证一项资源在任何时候只能被一个进程使用， 如果有其他进程想要使用相同的资源， 那么它们就必须等待， 直到正在使用资源的进程放弃使用权为止。…"/>
          <p:cNvSpPr txBox="1"/>
          <p:nvPr>
            <p:ph type="body" idx="1"/>
          </p:nvPr>
        </p:nvSpPr>
        <p:spPr>
          <a:xfrm>
            <a:off x="1562100" y="2908697"/>
            <a:ext cx="21005800" cy="7898606"/>
          </a:xfrm>
          <a:prstGeom prst="rect">
            <a:avLst/>
          </a:prstGeom>
        </p:spPr>
        <p:txBody>
          <a:bodyPr anchor="t"/>
          <a:lstStyle/>
          <a:p>
            <a:pPr marL="0" indent="0" defTabSz="457200">
              <a:spcBef>
                <a:spcPts val="1600"/>
              </a:spcBef>
              <a:buSzTx/>
              <a:buNone/>
              <a:defRPr>
                <a:solidFill>
                  <a:srgbClr val="FFFFFF"/>
                </a:solidFill>
              </a:defRPr>
            </a:pPr>
            <a:r>
              <a:t>锁是一种同步机制， 它可以保证一项资源在任何时候只能被一个进程使用， 如果有其他进程想要使用相同的资源， 那么它们就必须等待， 直到正在使用资源的进程放弃使用权为止。</a:t>
            </a:r>
          </a:p>
          <a:p>
            <a:pPr marL="0" indent="0" defTabSz="457200">
              <a:spcBef>
                <a:spcPts val="1600"/>
              </a:spcBef>
              <a:buSzTx/>
              <a:buNone/>
              <a:defRPr>
                <a:solidFill>
                  <a:srgbClr val="FFFFFF"/>
                </a:solidFill>
              </a:defRPr>
            </a:pPr>
            <a:r>
              <a:t>一个锁实现通常会有获取（acquire）和释放（release）这两种操作：</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83" name="锁"/>
          <p:cNvSpPr txBox="1"/>
          <p:nvPr>
            <p:ph type="title"/>
          </p:nvPr>
        </p:nvSpPr>
        <p:spPr>
          <a:prstGeom prst="rect">
            <a:avLst/>
          </a:prstGeom>
        </p:spPr>
        <p:txBody>
          <a:bodyPr/>
          <a:lstStyle>
            <a:lvl1pPr algn="l">
              <a:defRPr>
                <a:solidFill>
                  <a:srgbClr val="FFFFFF"/>
                </a:solidFill>
              </a:defRPr>
            </a:lvl1pPr>
          </a:lstStyle>
          <a:p>
            <a:pPr/>
            <a:r>
              <a:t>锁</a:t>
            </a:r>
          </a:p>
        </p:txBody>
      </p:sp>
      <p:sp>
        <p:nvSpPr>
          <p:cNvPr id="284" name="锁是一种同步机制， 它可以保证一项资源在任何时候只能被一个进程使用， 如果有其他进程想要使用相同的资源， 那么它们就必须等待， 直到正在使用资源的进程放弃使用权为止。…"/>
          <p:cNvSpPr txBox="1"/>
          <p:nvPr>
            <p:ph type="body" idx="1"/>
          </p:nvPr>
        </p:nvSpPr>
        <p:spPr>
          <a:xfrm>
            <a:off x="1562100" y="2908697"/>
            <a:ext cx="21005800" cy="7898606"/>
          </a:xfrm>
          <a:prstGeom prst="rect">
            <a:avLst/>
          </a:prstGeom>
        </p:spPr>
        <p:txBody>
          <a:bodyPr anchor="t"/>
          <a:lstStyle/>
          <a:p>
            <a:pPr marL="0" indent="0" defTabSz="457200">
              <a:spcBef>
                <a:spcPts val="1600"/>
              </a:spcBef>
              <a:buSzTx/>
              <a:buNone/>
              <a:defRPr>
                <a:solidFill>
                  <a:srgbClr val="FFFFFF"/>
                </a:solidFill>
              </a:defRPr>
            </a:pPr>
            <a:r>
              <a:t>锁是一种同步机制， 它可以保证一项资源在任何时候只能被一个进程使用， 如果有其他进程想要使用相同的资源， 那么它们就必须等待， 直到正在使用资源的进程放弃使用权为止。</a:t>
            </a:r>
          </a:p>
          <a:p>
            <a:pPr marL="0" indent="0" defTabSz="457200">
              <a:spcBef>
                <a:spcPts val="1600"/>
              </a:spcBef>
              <a:buSzTx/>
              <a:buNone/>
              <a:defRPr>
                <a:solidFill>
                  <a:srgbClr val="FFFFFF"/>
                </a:solidFill>
              </a:defRPr>
            </a:pPr>
            <a:r>
              <a:t>一个锁实现通常会有获取（acquire）和释放（release）这两种操作：</a:t>
            </a:r>
          </a:p>
          <a:p>
            <a:pPr marL="502708" indent="-502708" defTabSz="457200">
              <a:spcBef>
                <a:spcPts val="1600"/>
              </a:spcBef>
              <a:defRPr>
                <a:solidFill>
                  <a:srgbClr val="FFFFFF"/>
                </a:solidFill>
              </a:defRPr>
            </a:pPr>
            <a:r>
              <a:t>获取操作用于取得资源的独占使用权。 在任何时候， 最多只能有一个进程取得锁， 我们把成功取得锁的进程称之为锁的持有者。 在锁已经被持有的情况下， 所有尝试再次获取锁的操作都会失败。</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86" name="锁"/>
          <p:cNvSpPr txBox="1"/>
          <p:nvPr>
            <p:ph type="title"/>
          </p:nvPr>
        </p:nvSpPr>
        <p:spPr>
          <a:prstGeom prst="rect">
            <a:avLst/>
          </a:prstGeom>
        </p:spPr>
        <p:txBody>
          <a:bodyPr/>
          <a:lstStyle>
            <a:lvl1pPr algn="l">
              <a:defRPr>
                <a:solidFill>
                  <a:srgbClr val="FFFFFF"/>
                </a:solidFill>
              </a:defRPr>
            </a:lvl1pPr>
          </a:lstStyle>
          <a:p>
            <a:pPr/>
            <a:r>
              <a:t>锁</a:t>
            </a:r>
          </a:p>
        </p:txBody>
      </p:sp>
      <p:sp>
        <p:nvSpPr>
          <p:cNvPr id="287" name="锁是一种同步机制， 它可以保证一项资源在任何时候只能被一个进程使用， 如果有其他进程想要使用相同的资源， 那么它们就必须等待， 直到正在使用资源的进程放弃使用权为止。…"/>
          <p:cNvSpPr txBox="1"/>
          <p:nvPr>
            <p:ph type="body" idx="1"/>
          </p:nvPr>
        </p:nvSpPr>
        <p:spPr>
          <a:xfrm>
            <a:off x="1562100" y="2908697"/>
            <a:ext cx="21005800" cy="7898606"/>
          </a:xfrm>
          <a:prstGeom prst="rect">
            <a:avLst/>
          </a:prstGeom>
        </p:spPr>
        <p:txBody>
          <a:bodyPr anchor="t"/>
          <a:lstStyle/>
          <a:p>
            <a:pPr marL="0" indent="0" defTabSz="457200">
              <a:spcBef>
                <a:spcPts val="1600"/>
              </a:spcBef>
              <a:buSzTx/>
              <a:buNone/>
              <a:defRPr>
                <a:solidFill>
                  <a:srgbClr val="FFFFFF"/>
                </a:solidFill>
              </a:defRPr>
            </a:pPr>
            <a:r>
              <a:t>锁是一种同步机制， 它可以保证一项资源在任何时候只能被一个进程使用， 如果有其他进程想要使用相同的资源， 那么它们就必须等待， 直到正在使用资源的进程放弃使用权为止。</a:t>
            </a:r>
          </a:p>
          <a:p>
            <a:pPr marL="0" indent="0" defTabSz="457200">
              <a:spcBef>
                <a:spcPts val="1600"/>
              </a:spcBef>
              <a:buSzTx/>
              <a:buNone/>
              <a:defRPr>
                <a:solidFill>
                  <a:srgbClr val="FFFFFF"/>
                </a:solidFill>
              </a:defRPr>
            </a:pPr>
            <a:r>
              <a:t>一个锁实现通常会有获取（acquire）和释放（release）这两种操作：</a:t>
            </a:r>
          </a:p>
          <a:p>
            <a:pPr marL="502708" indent="-502708" defTabSz="457200">
              <a:spcBef>
                <a:spcPts val="1600"/>
              </a:spcBef>
              <a:defRPr>
                <a:solidFill>
                  <a:srgbClr val="FFFFFF"/>
                </a:solidFill>
              </a:defRPr>
            </a:pPr>
            <a:r>
              <a:t>获取操作用于取得资源的独占使用权。 在任何时候， 最多只能有一个进程取得锁， 我们把成功取得锁的进程称之为锁的持有者。 在锁已经被持有的情况下， 所有尝试再次获取锁的操作都会失败。</a:t>
            </a:r>
          </a:p>
          <a:p>
            <a:pPr marL="502708" indent="-502708" defTabSz="457200">
              <a:spcBef>
                <a:spcPts val="0"/>
              </a:spcBef>
              <a:tabLst>
                <a:tab pos="139700" algn="l"/>
                <a:tab pos="457200" algn="l"/>
              </a:tabLst>
              <a:defRPr>
                <a:solidFill>
                  <a:srgbClr val="FFFFFF"/>
                </a:solidFill>
              </a:defRPr>
            </a:pPr>
            <a:r>
              <a:t>释放操作用于放弃资源的独占使用权， 一般由锁的持有者调用。 在锁被释放之后， 其他进程就可以尝试再次获取这个锁了。</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89" name="方法一 —— 使用字符串"/>
          <p:cNvSpPr txBox="1"/>
          <p:nvPr>
            <p:ph type="title"/>
          </p:nvPr>
        </p:nvSpPr>
        <p:spPr>
          <a:prstGeom prst="rect">
            <a:avLst/>
          </a:prstGeom>
        </p:spPr>
        <p:txBody>
          <a:bodyPr/>
          <a:lstStyle>
            <a:lvl1pPr algn="l">
              <a:defRPr>
                <a:solidFill>
                  <a:srgbClr val="FFFFFF"/>
                </a:solidFill>
              </a:defRPr>
            </a:lvl1pPr>
          </a:lstStyle>
          <a:p>
            <a:pPr/>
            <a:r>
              <a:t>方法一 —— 使用字符串</a:t>
            </a:r>
          </a:p>
        </p:txBody>
      </p:sp>
      <p:sp>
        <p:nvSpPr>
          <p:cNvPr id="290" name="将一个字符串键用作锁，如果这个键有值，那么说明锁已被获取；反之，如果键没有值，那么说明锁未被获取，程序可以通过为其设置值来获取锁。"/>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将一个字符串键用作锁，如果这个键有值，那么说明锁已被获取；反之，如果键没有值，那么说明锁未被获取，程序可以通过为其设置值来获取锁。</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92" name="方法一 —— 使用字符串"/>
          <p:cNvSpPr txBox="1"/>
          <p:nvPr>
            <p:ph type="title"/>
          </p:nvPr>
        </p:nvSpPr>
        <p:spPr>
          <a:prstGeom prst="rect">
            <a:avLst/>
          </a:prstGeom>
        </p:spPr>
        <p:txBody>
          <a:bodyPr/>
          <a:lstStyle>
            <a:lvl1pPr algn="l">
              <a:defRPr>
                <a:solidFill>
                  <a:srgbClr val="FFFFFF"/>
                </a:solidFill>
              </a:defRPr>
            </a:lvl1pPr>
          </a:lstStyle>
          <a:p>
            <a:pPr/>
            <a:r>
              <a:t>方法一 —— 使用字符串</a:t>
            </a:r>
          </a:p>
        </p:txBody>
      </p:sp>
      <p:sp>
        <p:nvSpPr>
          <p:cNvPr id="293" name="将一个字符串键用作锁，如果这个键有值，那么说明锁已被获取；反之，如果键没有值，那么说明锁未被获取，程序可以通过为其设置值来获取锁。"/>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将一个字符串键用作锁，如果这个键有值，那么说明锁已被获取；反之，如果键没有值，那么说明锁未被获取，程序可以通过为其设置值来获取锁。</a:t>
            </a:r>
          </a:p>
        </p:txBody>
      </p:sp>
      <p:graphicFrame>
        <p:nvGraphicFramePr>
          <p:cNvPr id="294" name="表格"/>
          <p:cNvGraphicFramePr/>
          <p:nvPr/>
        </p:nvGraphicFramePr>
        <p:xfrm>
          <a:off x="3265305" y="7772841"/>
          <a:ext cx="3983270" cy="287760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117600">
                <a:tc>
                  <a:txBody>
                    <a:bodyPr/>
                    <a:lstStyle/>
                    <a:p>
                      <a:pPr defTabSz="914400">
                        <a:defRPr sz="1800"/>
                      </a:pPr>
                      <a:r>
                        <a:rPr sz="3200">
                          <a:solidFill>
                            <a:srgbClr val="FFFFFF"/>
                          </a:solidFill>
                          <a:latin typeface="Courier"/>
                          <a:ea typeface="Courier"/>
                          <a:cs typeface="Courier"/>
                          <a:sym typeface="Courier"/>
                        </a:rPr>
                        <a:t>键</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“LOCK_KEY”</a:t>
                      </a:r>
                    </a:p>
                  </a:txBody>
                  <a:tcPr marL="50800" marR="50800" marT="50800" marB="50800" anchor="ctr" anchorCtr="0" horzOverflow="overflow">
                    <a:solidFill>
                      <a:schemeClr val="accent5"/>
                    </a:solidFill>
                  </a:tcPr>
                </a:tc>
              </a:tr>
            </a:tbl>
          </a:graphicData>
        </a:graphic>
      </p:graphicFrame>
      <p:graphicFrame>
        <p:nvGraphicFramePr>
          <p:cNvPr id="295" name="表格"/>
          <p:cNvGraphicFramePr/>
          <p:nvPr/>
        </p:nvGraphicFramePr>
        <p:xfrm>
          <a:off x="7862705" y="7776016"/>
          <a:ext cx="2410190" cy="2231893"/>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1117600">
                <a:tc>
                  <a:txBody>
                    <a:bodyPr/>
                    <a:lstStyle/>
                    <a:p>
                      <a:pPr defTabSz="914400">
                        <a:defRPr sz="1800"/>
                      </a:pPr>
                      <a:r>
                        <a:rPr sz="3200">
                          <a:solidFill>
                            <a:srgbClr val="FFFFFF"/>
                          </a:solidFill>
                          <a:latin typeface="Courier"/>
                          <a:ea typeface="Courier"/>
                          <a:cs typeface="Courier"/>
                          <a:sym typeface="Courier"/>
                        </a:rPr>
                        <a:t>值</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nil</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296" name="线条"/>
          <p:cNvSpPr/>
          <p:nvPr/>
        </p:nvSpPr>
        <p:spPr>
          <a:xfrm>
            <a:off x="7231939" y="9467103"/>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97"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298" name="未加锁" descr="未加锁"/>
          <p:cNvPicPr>
            <a:picLocks noChangeAspect="0"/>
          </p:cNvPicPr>
          <p:nvPr/>
        </p:nvPicPr>
        <p:blipFill>
          <a:blip r:embed="rId2">
            <a:extLst/>
          </a:blip>
          <a:stretch>
            <a:fillRect/>
          </a:stretch>
        </p:blipFill>
        <p:spPr>
          <a:xfrm>
            <a:off x="2289224" y="5625009"/>
            <a:ext cx="8648701" cy="1358901"/>
          </a:xfrm>
          <a:prstGeom prst="rect">
            <a:avLst/>
          </a:prstGeom>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30" name="路线图"/>
          <p:cNvSpPr txBox="1"/>
          <p:nvPr>
            <p:ph type="title"/>
          </p:nvPr>
        </p:nvSpPr>
        <p:spPr>
          <a:prstGeom prst="rect">
            <a:avLst/>
          </a:prstGeom>
        </p:spPr>
        <p:txBody>
          <a:bodyPr/>
          <a:lstStyle>
            <a:lvl1pPr algn="l">
              <a:defRPr>
                <a:solidFill>
                  <a:srgbClr val="FFFFFF"/>
                </a:solidFill>
              </a:defRPr>
            </a:lvl1pPr>
          </a:lstStyle>
          <a:p>
            <a:pPr/>
            <a:r>
              <a:t>路线图</a:t>
            </a:r>
          </a:p>
        </p:txBody>
      </p:sp>
      <p:sp>
        <p:nvSpPr>
          <p:cNvPr id="131" name="Redis 简介"/>
          <p:cNvSpPr txBox="1"/>
          <p:nvPr>
            <p:ph type="body" sz="half" idx="1"/>
          </p:nvPr>
        </p:nvSpPr>
        <p:spPr>
          <a:xfrm>
            <a:off x="1562100" y="2908697"/>
            <a:ext cx="18746986" cy="5459673"/>
          </a:xfrm>
          <a:prstGeom prst="rect">
            <a:avLst/>
          </a:prstGeom>
        </p:spPr>
        <p:txBody>
          <a:bodyPr anchor="t"/>
          <a:lstStyle>
            <a:lvl1pPr marL="703791" indent="-703791">
              <a:buSzPct val="100000"/>
              <a:buAutoNum type="ea1ChsPeriod" startAt="1"/>
              <a:defRPr>
                <a:solidFill>
                  <a:srgbClr val="FFFFFF"/>
                </a:solidFill>
              </a:defRPr>
            </a:lvl1pPr>
          </a:lstStyle>
          <a:p>
            <a:pPr/>
            <a:r>
              <a:t>Redis 简介</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00" name="方法一 —— 使用字符串"/>
          <p:cNvSpPr txBox="1"/>
          <p:nvPr>
            <p:ph type="title"/>
          </p:nvPr>
        </p:nvSpPr>
        <p:spPr>
          <a:prstGeom prst="rect">
            <a:avLst/>
          </a:prstGeom>
        </p:spPr>
        <p:txBody>
          <a:bodyPr/>
          <a:lstStyle>
            <a:lvl1pPr algn="l">
              <a:defRPr>
                <a:solidFill>
                  <a:srgbClr val="FFFFFF"/>
                </a:solidFill>
              </a:defRPr>
            </a:lvl1pPr>
          </a:lstStyle>
          <a:p>
            <a:pPr/>
            <a:r>
              <a:t>方法一 —— 使用字符串</a:t>
            </a:r>
          </a:p>
        </p:txBody>
      </p:sp>
      <p:sp>
        <p:nvSpPr>
          <p:cNvPr id="301" name="将一个字符串键用作锁，如果这个键有值，那么说明锁已被获取；反之，如果键没有值，那么说明锁未被获取，程序可以通过为其设置值来获取锁。"/>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将一个字符串键用作锁，如果这个键有值，那么说明锁已被获取；反之，如果键没有值，那么说明锁未被获取，程序可以通过为其设置值来获取锁。</a:t>
            </a:r>
          </a:p>
        </p:txBody>
      </p:sp>
      <p:graphicFrame>
        <p:nvGraphicFramePr>
          <p:cNvPr id="302" name="表格"/>
          <p:cNvGraphicFramePr/>
          <p:nvPr/>
        </p:nvGraphicFramePr>
        <p:xfrm>
          <a:off x="3265305" y="7772841"/>
          <a:ext cx="3983270" cy="287760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117600">
                <a:tc>
                  <a:txBody>
                    <a:bodyPr/>
                    <a:lstStyle/>
                    <a:p>
                      <a:pPr defTabSz="914400">
                        <a:defRPr sz="1800"/>
                      </a:pPr>
                      <a:r>
                        <a:rPr sz="3200">
                          <a:solidFill>
                            <a:srgbClr val="FFFFFF"/>
                          </a:solidFill>
                          <a:latin typeface="Courier"/>
                          <a:ea typeface="Courier"/>
                          <a:cs typeface="Courier"/>
                          <a:sym typeface="Courier"/>
                        </a:rPr>
                        <a:t>键</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“LOCK_KEY”</a:t>
                      </a:r>
                    </a:p>
                  </a:txBody>
                  <a:tcPr marL="50800" marR="50800" marT="50800" marB="50800" anchor="ctr" anchorCtr="0" horzOverflow="overflow">
                    <a:solidFill>
                      <a:schemeClr val="accent5"/>
                    </a:solidFill>
                  </a:tcPr>
                </a:tc>
              </a:tr>
            </a:tbl>
          </a:graphicData>
        </a:graphic>
      </p:graphicFrame>
      <p:graphicFrame>
        <p:nvGraphicFramePr>
          <p:cNvPr id="303" name="表格"/>
          <p:cNvGraphicFramePr/>
          <p:nvPr/>
        </p:nvGraphicFramePr>
        <p:xfrm>
          <a:off x="7862705" y="7776016"/>
          <a:ext cx="2410190" cy="2231893"/>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1117600">
                <a:tc>
                  <a:txBody>
                    <a:bodyPr/>
                    <a:lstStyle/>
                    <a:p>
                      <a:pPr defTabSz="914400">
                        <a:defRPr sz="1800"/>
                      </a:pPr>
                      <a:r>
                        <a:rPr sz="3200">
                          <a:solidFill>
                            <a:srgbClr val="FFFFFF"/>
                          </a:solidFill>
                          <a:latin typeface="Courier"/>
                          <a:ea typeface="Courier"/>
                          <a:cs typeface="Courier"/>
                          <a:sym typeface="Courier"/>
                        </a:rPr>
                        <a:t>值</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nil</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304" name="线条"/>
          <p:cNvSpPr/>
          <p:nvPr/>
        </p:nvSpPr>
        <p:spPr>
          <a:xfrm>
            <a:off x="7231939" y="9467103"/>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305" name="表格"/>
          <p:cNvGraphicFramePr/>
          <p:nvPr/>
        </p:nvGraphicFramePr>
        <p:xfrm>
          <a:off x="14390506" y="7774428"/>
          <a:ext cx="3983269" cy="287760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117600">
                <a:tc>
                  <a:txBody>
                    <a:bodyPr/>
                    <a:lstStyle/>
                    <a:p>
                      <a:pPr defTabSz="914400">
                        <a:defRPr sz="1800"/>
                      </a:pPr>
                      <a:r>
                        <a:rPr sz="3200">
                          <a:solidFill>
                            <a:srgbClr val="FFFFFF"/>
                          </a:solidFill>
                          <a:latin typeface="Courier"/>
                          <a:ea typeface="Courier"/>
                          <a:cs typeface="Courier"/>
                          <a:sym typeface="Courier"/>
                        </a:rPr>
                        <a:t>键</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“LOCK_KEY”</a:t>
                      </a:r>
                    </a:p>
                  </a:txBody>
                  <a:tcPr marL="50800" marR="50800" marT="50800" marB="50800" anchor="ctr" anchorCtr="0" horzOverflow="overflow">
                    <a:solidFill>
                      <a:schemeClr val="accent5"/>
                    </a:solidFill>
                  </a:tcPr>
                </a:tc>
              </a:tr>
            </a:tbl>
          </a:graphicData>
        </a:graphic>
      </p:graphicFrame>
      <p:graphicFrame>
        <p:nvGraphicFramePr>
          <p:cNvPr id="306" name="表格"/>
          <p:cNvGraphicFramePr/>
          <p:nvPr/>
        </p:nvGraphicFramePr>
        <p:xfrm>
          <a:off x="18987906" y="7777603"/>
          <a:ext cx="2410189" cy="223189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1117600">
                <a:tc>
                  <a:txBody>
                    <a:bodyPr/>
                    <a:lstStyle/>
                    <a:p>
                      <a:pPr defTabSz="914400">
                        <a:defRPr sz="1800"/>
                      </a:pPr>
                      <a:r>
                        <a:rPr sz="3200">
                          <a:solidFill>
                            <a:srgbClr val="FFFFFF"/>
                          </a:solidFill>
                          <a:latin typeface="Courier"/>
                          <a:ea typeface="Courier"/>
                          <a:cs typeface="Courier"/>
                          <a:sym typeface="Courier"/>
                        </a:rPr>
                        <a:t>值</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“LOCKING”</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307" name="线条"/>
          <p:cNvSpPr/>
          <p:nvPr/>
        </p:nvSpPr>
        <p:spPr>
          <a:xfrm>
            <a:off x="18357139" y="9468691"/>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08"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309" name="未加锁" descr="未加锁"/>
          <p:cNvPicPr>
            <a:picLocks noChangeAspect="0"/>
          </p:cNvPicPr>
          <p:nvPr/>
        </p:nvPicPr>
        <p:blipFill>
          <a:blip r:embed="rId2">
            <a:extLst/>
          </a:blip>
          <a:stretch>
            <a:fillRect/>
          </a:stretch>
        </p:blipFill>
        <p:spPr>
          <a:xfrm>
            <a:off x="2289224" y="5625009"/>
            <a:ext cx="8648701" cy="1358901"/>
          </a:xfrm>
          <a:prstGeom prst="rect">
            <a:avLst/>
          </a:prstGeom>
        </p:spPr>
      </p:pic>
      <p:pic>
        <p:nvPicPr>
          <p:cNvPr id="310" name="已加锁" descr="已加锁"/>
          <p:cNvPicPr>
            <a:picLocks noChangeAspect="0"/>
          </p:cNvPicPr>
          <p:nvPr/>
        </p:nvPicPr>
        <p:blipFill>
          <a:blip r:embed="rId3">
            <a:extLst/>
          </a:blip>
          <a:stretch>
            <a:fillRect/>
          </a:stretch>
        </p:blipFill>
        <p:spPr>
          <a:xfrm>
            <a:off x="13446075" y="5625009"/>
            <a:ext cx="8648701" cy="1358901"/>
          </a:xfrm>
          <a:prstGeom prst="rect">
            <a:avLst/>
          </a:prstGeom>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12"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14"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315" name="GET key"/>
          <p:cNvSpPr txBox="1"/>
          <p:nvPr/>
        </p:nvSpPr>
        <p:spPr>
          <a:xfrm>
            <a:off x="1738768" y="3341039"/>
            <a:ext cx="352861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GET key</a:t>
            </a:r>
          </a:p>
        </p:txBody>
      </p:sp>
      <p:sp>
        <p:nvSpPr>
          <p:cNvPr id="316" name="获取字符串键 key 的值，如果该键尚未有值，那么返回一个空值（nil）"/>
          <p:cNvSpPr txBox="1"/>
          <p:nvPr/>
        </p:nvSpPr>
        <p:spPr>
          <a:xfrm>
            <a:off x="3847987" y="5071437"/>
            <a:ext cx="1563307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获取字符串键 </a:t>
            </a:r>
            <a:r>
              <a:rPr>
                <a:latin typeface="Courier"/>
                <a:ea typeface="Courier"/>
                <a:cs typeface="Courier"/>
                <a:sym typeface="Courier"/>
              </a:rPr>
              <a:t>key</a:t>
            </a:r>
            <a:r>
              <a:t> 的值，如果该键尚未有值，那么返回一个空值（</a:t>
            </a:r>
            <a:r>
              <a:rPr>
                <a:latin typeface="Courier"/>
                <a:ea typeface="Courier"/>
                <a:cs typeface="Courier"/>
                <a:sym typeface="Courier"/>
              </a:rPr>
              <a:t>nil</a:t>
            </a: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18"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319" name="GET key"/>
          <p:cNvSpPr txBox="1"/>
          <p:nvPr/>
        </p:nvSpPr>
        <p:spPr>
          <a:xfrm>
            <a:off x="1738768" y="3341039"/>
            <a:ext cx="352861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GET key</a:t>
            </a:r>
          </a:p>
        </p:txBody>
      </p:sp>
      <p:sp>
        <p:nvSpPr>
          <p:cNvPr id="320" name="获取字符串键 key 的值，如果该键尚未有值，那么返回一个空值（nil）"/>
          <p:cNvSpPr txBox="1"/>
          <p:nvPr/>
        </p:nvSpPr>
        <p:spPr>
          <a:xfrm>
            <a:off x="3847987" y="5071437"/>
            <a:ext cx="1563307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获取字符串键 </a:t>
            </a:r>
            <a:r>
              <a:rPr>
                <a:latin typeface="Courier"/>
                <a:ea typeface="Courier"/>
                <a:cs typeface="Courier"/>
                <a:sym typeface="Courier"/>
              </a:rPr>
              <a:t>key</a:t>
            </a:r>
            <a:r>
              <a:t> 的值，如果该键尚未有值，那么返回一个空值（</a:t>
            </a:r>
            <a:r>
              <a:rPr>
                <a:latin typeface="Courier"/>
                <a:ea typeface="Courier"/>
                <a:cs typeface="Courier"/>
                <a:sym typeface="Courier"/>
              </a:rPr>
              <a:t>nil</a:t>
            </a:r>
            <a:r>
              <a:t>）</a:t>
            </a:r>
          </a:p>
        </p:txBody>
      </p:sp>
      <p:sp>
        <p:nvSpPr>
          <p:cNvPr id="321" name="SET key value"/>
          <p:cNvSpPr txBox="1"/>
          <p:nvPr/>
        </p:nvSpPr>
        <p:spPr>
          <a:xfrm>
            <a:off x="1741465" y="6497035"/>
            <a:ext cx="6455173"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SET key value</a:t>
            </a:r>
          </a:p>
        </p:txBody>
      </p:sp>
      <p:sp>
        <p:nvSpPr>
          <p:cNvPr id="322" name="将字符串键 key 的值设置为 value ，如果键已经有值，那么默认使用新值去覆盖旧值"/>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600"/>
              </a:spcBef>
              <a:defRPr b="0" sz="3800">
                <a:solidFill>
                  <a:srgbClr val="FFFFFF"/>
                </a:solidFill>
              </a:defRPr>
            </a:pPr>
            <a:r>
              <a:t>将字符串键 </a:t>
            </a:r>
            <a:r>
              <a:rPr>
                <a:latin typeface="Courier"/>
                <a:ea typeface="Courier"/>
                <a:cs typeface="Courier"/>
                <a:sym typeface="Courier"/>
              </a:rPr>
              <a:t>key</a:t>
            </a:r>
            <a:r>
              <a:t> 的值设置为 </a:t>
            </a:r>
            <a:r>
              <a:rPr>
                <a:latin typeface="Courier"/>
                <a:ea typeface="Courier"/>
                <a:cs typeface="Courier"/>
                <a:sym typeface="Courier"/>
              </a:rPr>
              <a:t>value</a:t>
            </a:r>
            <a:r>
              <a:t> ，如果键已经有值，那么默认使用新值去覆盖旧值</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24"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325" name="GET key"/>
          <p:cNvSpPr txBox="1"/>
          <p:nvPr/>
        </p:nvSpPr>
        <p:spPr>
          <a:xfrm>
            <a:off x="1738768" y="3341039"/>
            <a:ext cx="352861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GET key</a:t>
            </a:r>
          </a:p>
        </p:txBody>
      </p:sp>
      <p:sp>
        <p:nvSpPr>
          <p:cNvPr id="326" name="获取字符串键 key 的值，如果该键尚未有值，那么返回一个空值（nil）"/>
          <p:cNvSpPr txBox="1"/>
          <p:nvPr/>
        </p:nvSpPr>
        <p:spPr>
          <a:xfrm>
            <a:off x="3847987" y="5071437"/>
            <a:ext cx="1563307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获取字符串键 </a:t>
            </a:r>
            <a:r>
              <a:rPr>
                <a:latin typeface="Courier"/>
                <a:ea typeface="Courier"/>
                <a:cs typeface="Courier"/>
                <a:sym typeface="Courier"/>
              </a:rPr>
              <a:t>key</a:t>
            </a:r>
            <a:r>
              <a:t> 的值，如果该键尚未有值，那么返回一个空值（</a:t>
            </a:r>
            <a:r>
              <a:rPr>
                <a:latin typeface="Courier"/>
                <a:ea typeface="Courier"/>
                <a:cs typeface="Courier"/>
                <a:sym typeface="Courier"/>
              </a:rPr>
              <a:t>nil</a:t>
            </a:r>
            <a:r>
              <a:t>）</a:t>
            </a:r>
          </a:p>
        </p:txBody>
      </p:sp>
      <p:sp>
        <p:nvSpPr>
          <p:cNvPr id="327" name="删除给定的键 key"/>
          <p:cNvSpPr txBox="1"/>
          <p:nvPr/>
        </p:nvSpPr>
        <p:spPr>
          <a:xfrm>
            <a:off x="3693754" y="11059821"/>
            <a:ext cx="401288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删除给定的键 </a:t>
            </a:r>
            <a:r>
              <a:rPr>
                <a:latin typeface="Courier"/>
                <a:ea typeface="Courier"/>
                <a:cs typeface="Courier"/>
                <a:sym typeface="Courier"/>
              </a:rPr>
              <a:t>key</a:t>
            </a:r>
          </a:p>
        </p:txBody>
      </p:sp>
      <p:sp>
        <p:nvSpPr>
          <p:cNvPr id="328" name="SET key value"/>
          <p:cNvSpPr txBox="1"/>
          <p:nvPr/>
        </p:nvSpPr>
        <p:spPr>
          <a:xfrm>
            <a:off x="1741465" y="6497035"/>
            <a:ext cx="6455173"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SET key value</a:t>
            </a:r>
          </a:p>
        </p:txBody>
      </p:sp>
      <p:sp>
        <p:nvSpPr>
          <p:cNvPr id="329" name="将字符串键 key 的值设置为 value ，如果键已经有值，那么默认使用新值去覆盖旧值"/>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600"/>
              </a:spcBef>
              <a:defRPr b="0" sz="3800">
                <a:solidFill>
                  <a:srgbClr val="FFFFFF"/>
                </a:solidFill>
              </a:defRPr>
            </a:pPr>
            <a:r>
              <a:t>将字符串键 </a:t>
            </a:r>
            <a:r>
              <a:rPr>
                <a:latin typeface="Courier"/>
                <a:ea typeface="Courier"/>
                <a:cs typeface="Courier"/>
                <a:sym typeface="Courier"/>
              </a:rPr>
              <a:t>key</a:t>
            </a:r>
            <a:r>
              <a:t> 的值设置为 </a:t>
            </a:r>
            <a:r>
              <a:rPr>
                <a:latin typeface="Courier"/>
                <a:ea typeface="Courier"/>
                <a:cs typeface="Courier"/>
                <a:sym typeface="Courier"/>
              </a:rPr>
              <a:t>value</a:t>
            </a:r>
            <a:r>
              <a:t> ，如果键已经有值，那么默认使用新值去覆盖旧值</a:t>
            </a:r>
          </a:p>
        </p:txBody>
      </p:sp>
      <p:sp>
        <p:nvSpPr>
          <p:cNvPr id="330" name="DEL key"/>
          <p:cNvSpPr txBox="1"/>
          <p:nvPr/>
        </p:nvSpPr>
        <p:spPr>
          <a:xfrm>
            <a:off x="1738768" y="9544725"/>
            <a:ext cx="352861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DEL key</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32"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333"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35"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336"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337" name="获取键的值"/>
          <p:cNvSpPr/>
          <p:nvPr/>
        </p:nvSpPr>
        <p:spPr>
          <a:xfrm>
            <a:off x="18601109" y="5190044"/>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获取键的值</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39"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340"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341" name="获取键的值"/>
          <p:cNvSpPr/>
          <p:nvPr/>
        </p:nvSpPr>
        <p:spPr>
          <a:xfrm>
            <a:off x="18601109" y="5190044"/>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获取键的值</a:t>
            </a:r>
          </a:p>
        </p:txBody>
      </p:sp>
      <p:sp>
        <p:nvSpPr>
          <p:cNvPr id="342" name="为键设置值"/>
          <p:cNvSpPr/>
          <p:nvPr/>
        </p:nvSpPr>
        <p:spPr>
          <a:xfrm>
            <a:off x="15337003" y="6223000"/>
            <a:ext cx="34036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为键设置值</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44"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345"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346" name="获取键的值"/>
          <p:cNvSpPr/>
          <p:nvPr/>
        </p:nvSpPr>
        <p:spPr>
          <a:xfrm>
            <a:off x="18601109" y="5190044"/>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获取键的值</a:t>
            </a:r>
          </a:p>
        </p:txBody>
      </p:sp>
      <p:sp>
        <p:nvSpPr>
          <p:cNvPr id="347" name="为键设置值"/>
          <p:cNvSpPr/>
          <p:nvPr/>
        </p:nvSpPr>
        <p:spPr>
          <a:xfrm>
            <a:off x="15337003" y="6223000"/>
            <a:ext cx="34036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为键设置值</a:t>
            </a:r>
          </a:p>
        </p:txBody>
      </p:sp>
      <p:sp>
        <p:nvSpPr>
          <p:cNvPr id="348" name="删除键"/>
          <p:cNvSpPr/>
          <p:nvPr/>
        </p:nvSpPr>
        <p:spPr>
          <a:xfrm>
            <a:off x="12214169" y="10788494"/>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删除键</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50" name="竞争条件"/>
          <p:cNvSpPr txBox="1"/>
          <p:nvPr>
            <p:ph type="title"/>
          </p:nvPr>
        </p:nvSpPr>
        <p:spPr>
          <a:prstGeom prst="rect">
            <a:avLst/>
          </a:prstGeom>
        </p:spPr>
        <p:txBody>
          <a:bodyPr/>
          <a:lstStyle>
            <a:lvl1pPr algn="l">
              <a:defRPr>
                <a:solidFill>
                  <a:srgbClr val="FFFFFF"/>
                </a:solidFill>
              </a:defRPr>
            </a:lvl1pPr>
          </a:lstStyle>
          <a:p>
            <a:pPr/>
            <a:r>
              <a:t>竞争条件</a:t>
            </a:r>
          </a:p>
        </p:txBody>
      </p:sp>
      <p:sp>
        <p:nvSpPr>
          <p:cNvPr id="351"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client.Cmd("GET",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client.Cmd("SET",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pic>
        <p:nvPicPr>
          <p:cNvPr id="352" name="因为 GET 和 SET 在两个不同的请求中执行，在它们之间可能有其他请求已经改变了锁键的值，导致“锁键为空”这一判断不再为真，从而引发多个客户端之间的竞争条件。" descr="因为 GET 和 SET 在两个不同的请求中执行，在它们之间可能有其他请求已经改变了锁键的值，导致“锁键为空”这一判断不再为真，从而引发多个客户端之间的竞争条件。"/>
          <p:cNvPicPr>
            <a:picLocks noChangeAspect="0"/>
          </p:cNvPicPr>
          <p:nvPr/>
        </p:nvPicPr>
        <p:blipFill>
          <a:blip r:embed="rId2">
            <a:extLst/>
          </a:blip>
          <a:stretch>
            <a:fillRect/>
          </a:stretch>
        </p:blipFill>
        <p:spPr>
          <a:xfrm>
            <a:off x="12470043" y="7489050"/>
            <a:ext cx="10848513" cy="2542912"/>
          </a:xfrm>
          <a:prstGeom prst="rect">
            <a:avLst/>
          </a:prstGeom>
          <a:effectLst>
            <a:outerShdw sx="100000" sy="100000" kx="0" ky="0" algn="b" rotWithShape="0" blurRad="50800" dist="63500" dir="2700000">
              <a:srgbClr val="000000">
                <a:alpha val="50000"/>
              </a:srgbClr>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33" name="路线图"/>
          <p:cNvSpPr txBox="1"/>
          <p:nvPr>
            <p:ph type="title"/>
          </p:nvPr>
        </p:nvSpPr>
        <p:spPr>
          <a:prstGeom prst="rect">
            <a:avLst/>
          </a:prstGeom>
        </p:spPr>
        <p:txBody>
          <a:bodyPr/>
          <a:lstStyle>
            <a:lvl1pPr algn="l">
              <a:defRPr>
                <a:solidFill>
                  <a:srgbClr val="FFFFFF"/>
                </a:solidFill>
              </a:defRPr>
            </a:lvl1pPr>
          </a:lstStyle>
          <a:p>
            <a:pPr/>
            <a:r>
              <a:t>路线图</a:t>
            </a:r>
          </a:p>
        </p:txBody>
      </p:sp>
      <p:sp>
        <p:nvSpPr>
          <p:cNvPr id="134" name="Redis 简介…"/>
          <p:cNvSpPr txBox="1"/>
          <p:nvPr>
            <p:ph type="body" sz="half" idx="1"/>
          </p:nvPr>
        </p:nvSpPr>
        <p:spPr>
          <a:xfrm>
            <a:off x="1562100" y="2908697"/>
            <a:ext cx="18746986" cy="5459673"/>
          </a:xfrm>
          <a:prstGeom prst="rect">
            <a:avLst/>
          </a:prstGeom>
        </p:spPr>
        <p:txBody>
          <a:bodyPr anchor="t"/>
          <a:lstStyle/>
          <a:p>
            <a:pPr marL="703791" indent="-703791">
              <a:buSzPct val="100000"/>
              <a:buAutoNum type="ea1ChsPeriod" startAt="1"/>
              <a:defRPr>
                <a:solidFill>
                  <a:srgbClr val="FFFFFF"/>
                </a:solidFill>
              </a:defRPr>
            </a:pPr>
            <a:r>
              <a:t>Redis 简介</a:t>
            </a:r>
          </a:p>
          <a:p>
            <a:pPr marL="703791" indent="-703791">
              <a:buSzPct val="100000"/>
              <a:buAutoNum type="ea1ChsPeriod" startAt="1"/>
              <a:defRPr>
                <a:solidFill>
                  <a:srgbClr val="FFFFFF"/>
                </a:solidFill>
              </a:defRPr>
            </a:pPr>
            <a:r>
              <a:t>使用 Redis 构建锁</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54"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55"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56"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57"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358"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60"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61"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62"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63"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364"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65"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66"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67"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68"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70"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71"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72"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73"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374"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75"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76"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77"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78"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79"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80"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82"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83"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84"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85"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386"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87"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88"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89"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90"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91"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92"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393" name="成功获取锁"/>
          <p:cNvSpPr/>
          <p:nvPr/>
        </p:nvSpPr>
        <p:spPr>
          <a:xfrm>
            <a:off x="13538200" y="771986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394" name="线条"/>
          <p:cNvSpPr/>
          <p:nvPr/>
        </p:nvSpPr>
        <p:spPr>
          <a:xfrm>
            <a:off x="15574103" y="731133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96"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97"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98"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99"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400"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01"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02" name="线条"/>
          <p:cNvSpPr/>
          <p:nvPr/>
        </p:nvSpPr>
        <p:spPr>
          <a:xfrm>
            <a:off x="8809897" y="5778551"/>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03"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04"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05"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06"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07"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08" name="成功获取锁"/>
          <p:cNvSpPr/>
          <p:nvPr/>
        </p:nvSpPr>
        <p:spPr>
          <a:xfrm>
            <a:off x="13538200" y="771986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409" name="线条"/>
          <p:cNvSpPr/>
          <p:nvPr/>
        </p:nvSpPr>
        <p:spPr>
          <a:xfrm>
            <a:off x="15574103" y="731133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11"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12"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13"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414"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415"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16"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17" name="线条"/>
          <p:cNvSpPr/>
          <p:nvPr/>
        </p:nvSpPr>
        <p:spPr>
          <a:xfrm>
            <a:off x="8809897" y="5778551"/>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18" name="SET LOCK_KEY"/>
          <p:cNvSpPr/>
          <p:nvPr/>
        </p:nvSpPr>
        <p:spPr>
          <a:xfrm>
            <a:off x="6773994" y="778722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19"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20"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21"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22"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23"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24" name="成功获取锁"/>
          <p:cNvSpPr/>
          <p:nvPr/>
        </p:nvSpPr>
        <p:spPr>
          <a:xfrm>
            <a:off x="13538200" y="771986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425" name="线条"/>
          <p:cNvSpPr/>
          <p:nvPr/>
        </p:nvSpPr>
        <p:spPr>
          <a:xfrm>
            <a:off x="15574103" y="731133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26" name="不知道锁键已被修改，继续执行 SET 命令。"/>
          <p:cNvSpPr/>
          <p:nvPr/>
        </p:nvSpPr>
        <p:spPr>
          <a:xfrm>
            <a:off x="2944283" y="7478189"/>
            <a:ext cx="3529013" cy="173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38" y="0"/>
                </a:moveTo>
                <a:cubicBezTo>
                  <a:pt x="19232" y="0"/>
                  <a:pt x="19470" y="483"/>
                  <a:pt x="19470" y="1079"/>
                </a:cubicBezTo>
                <a:lnTo>
                  <a:pt x="19470" y="8642"/>
                </a:lnTo>
                <a:lnTo>
                  <a:pt x="21600" y="10800"/>
                </a:lnTo>
                <a:lnTo>
                  <a:pt x="19470" y="12963"/>
                </a:lnTo>
                <a:lnTo>
                  <a:pt x="19470" y="20521"/>
                </a:lnTo>
                <a:cubicBezTo>
                  <a:pt x="19470" y="21117"/>
                  <a:pt x="19232" y="21600"/>
                  <a:pt x="18938" y="21600"/>
                </a:cubicBezTo>
                <a:lnTo>
                  <a:pt x="532" y="21600"/>
                </a:lnTo>
                <a:cubicBezTo>
                  <a:pt x="238" y="21600"/>
                  <a:pt x="0" y="21117"/>
                  <a:pt x="0" y="20521"/>
                </a:cubicBezTo>
                <a:lnTo>
                  <a:pt x="0" y="1079"/>
                </a:lnTo>
                <a:cubicBezTo>
                  <a:pt x="0" y="483"/>
                  <a:pt x="238" y="0"/>
                  <a:pt x="532" y="0"/>
                </a:cubicBezTo>
                <a:lnTo>
                  <a:pt x="18938"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不知道锁键已被修改，继续执行 SET 命令。</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28"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9"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30"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431"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432"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33"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34" name="线条"/>
          <p:cNvSpPr/>
          <p:nvPr/>
        </p:nvSpPr>
        <p:spPr>
          <a:xfrm>
            <a:off x="8809897" y="5778551"/>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35" name="SET LOCK_KEY"/>
          <p:cNvSpPr/>
          <p:nvPr/>
        </p:nvSpPr>
        <p:spPr>
          <a:xfrm>
            <a:off x="6773994" y="778722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36" name="线条"/>
          <p:cNvSpPr/>
          <p:nvPr/>
        </p:nvSpPr>
        <p:spPr>
          <a:xfrm>
            <a:off x="8809897" y="8945159"/>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37" name="成功获取锁"/>
          <p:cNvSpPr/>
          <p:nvPr/>
        </p:nvSpPr>
        <p:spPr>
          <a:xfrm>
            <a:off x="6773994" y="9353687"/>
            <a:ext cx="4071806" cy="1121835"/>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438"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39"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40"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41"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42"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43" name="成功获取锁"/>
          <p:cNvSpPr/>
          <p:nvPr/>
        </p:nvSpPr>
        <p:spPr>
          <a:xfrm>
            <a:off x="13538200" y="771986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444" name="线条"/>
          <p:cNvSpPr/>
          <p:nvPr/>
        </p:nvSpPr>
        <p:spPr>
          <a:xfrm>
            <a:off x="15574103" y="731133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45" name="不知道锁键已被修改，继续执行 SET 命令。"/>
          <p:cNvSpPr/>
          <p:nvPr/>
        </p:nvSpPr>
        <p:spPr>
          <a:xfrm>
            <a:off x="2944283" y="7478189"/>
            <a:ext cx="3529013" cy="173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38" y="0"/>
                </a:moveTo>
                <a:cubicBezTo>
                  <a:pt x="19232" y="0"/>
                  <a:pt x="19470" y="483"/>
                  <a:pt x="19470" y="1079"/>
                </a:cubicBezTo>
                <a:lnTo>
                  <a:pt x="19470" y="8642"/>
                </a:lnTo>
                <a:lnTo>
                  <a:pt x="21600" y="10800"/>
                </a:lnTo>
                <a:lnTo>
                  <a:pt x="19470" y="12963"/>
                </a:lnTo>
                <a:lnTo>
                  <a:pt x="19470" y="20521"/>
                </a:lnTo>
                <a:cubicBezTo>
                  <a:pt x="19470" y="21117"/>
                  <a:pt x="19232" y="21600"/>
                  <a:pt x="18938" y="21600"/>
                </a:cubicBezTo>
                <a:lnTo>
                  <a:pt x="532" y="21600"/>
                </a:lnTo>
                <a:cubicBezTo>
                  <a:pt x="238" y="21600"/>
                  <a:pt x="0" y="21117"/>
                  <a:pt x="0" y="20521"/>
                </a:cubicBezTo>
                <a:lnTo>
                  <a:pt x="0" y="1079"/>
                </a:lnTo>
                <a:cubicBezTo>
                  <a:pt x="0" y="483"/>
                  <a:pt x="238" y="0"/>
                  <a:pt x="532" y="0"/>
                </a:cubicBezTo>
                <a:lnTo>
                  <a:pt x="18938"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不知道锁键已被修改，继续执行 SET 命令。</a:t>
            </a:r>
          </a:p>
        </p:txBody>
      </p:sp>
      <p:sp>
        <p:nvSpPr>
          <p:cNvPr id="446" name="同时存在两个锁，出错！"/>
          <p:cNvSpPr/>
          <p:nvPr/>
        </p:nvSpPr>
        <p:spPr>
          <a:xfrm>
            <a:off x="1469159" y="9466136"/>
            <a:ext cx="5078413" cy="896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30" y="0"/>
                </a:moveTo>
                <a:cubicBezTo>
                  <a:pt x="19834" y="0"/>
                  <a:pt x="20000" y="936"/>
                  <a:pt x="20000" y="2093"/>
                </a:cubicBezTo>
                <a:lnTo>
                  <a:pt x="20000" y="7732"/>
                </a:lnTo>
                <a:lnTo>
                  <a:pt x="21600" y="11928"/>
                </a:lnTo>
                <a:lnTo>
                  <a:pt x="20000" y="16124"/>
                </a:lnTo>
                <a:lnTo>
                  <a:pt x="20000" y="19507"/>
                </a:lnTo>
                <a:cubicBezTo>
                  <a:pt x="20000" y="20664"/>
                  <a:pt x="19834" y="21600"/>
                  <a:pt x="19630" y="21600"/>
                </a:cubicBezTo>
                <a:lnTo>
                  <a:pt x="370" y="21600"/>
                </a:lnTo>
                <a:cubicBezTo>
                  <a:pt x="165" y="21600"/>
                  <a:pt x="0" y="20664"/>
                  <a:pt x="0" y="19507"/>
                </a:cubicBezTo>
                <a:lnTo>
                  <a:pt x="0" y="2093"/>
                </a:lnTo>
                <a:cubicBezTo>
                  <a:pt x="0" y="936"/>
                  <a:pt x="165" y="0"/>
                  <a:pt x="370" y="0"/>
                </a:cubicBezTo>
                <a:lnTo>
                  <a:pt x="1963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同时存在两个锁，出错！</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48" name="方法二 —— 使用事务保证安全性"/>
          <p:cNvSpPr txBox="1"/>
          <p:nvPr>
            <p:ph type="title"/>
          </p:nvPr>
        </p:nvSpPr>
        <p:spPr>
          <a:prstGeom prst="rect">
            <a:avLst/>
          </a:prstGeom>
        </p:spPr>
        <p:txBody>
          <a:bodyPr/>
          <a:lstStyle>
            <a:lvl1pPr algn="l">
              <a:defRPr>
                <a:solidFill>
                  <a:srgbClr val="FFFFFF"/>
                </a:solidFill>
              </a:defRPr>
            </a:lvl1pPr>
          </a:lstStyle>
          <a:p>
            <a:pPr/>
            <a:r>
              <a:t>方法二 —— 使用事务保证安全性</a:t>
            </a:r>
          </a:p>
        </p:txBody>
      </p:sp>
      <p:sp>
        <p:nvSpPr>
          <p:cNvPr id="449" name="锁的基本实现方法跟之前一样，但使用 Redis 的事务特性保证操作的安全性。"/>
          <p:cNvSpPr txBox="1"/>
          <p:nvPr>
            <p:ph type="body" sz="quarter" idx="1"/>
          </p:nvPr>
        </p:nvSpPr>
        <p:spPr>
          <a:xfrm>
            <a:off x="1562100" y="3209952"/>
            <a:ext cx="21005800" cy="1952781"/>
          </a:xfrm>
          <a:prstGeom prst="rect">
            <a:avLst/>
          </a:prstGeom>
        </p:spPr>
        <p:txBody>
          <a:bodyPr anchor="t"/>
          <a:lstStyle>
            <a:lvl1pPr marL="0" indent="0" defTabSz="457200">
              <a:spcBef>
                <a:spcPts val="1600"/>
              </a:spcBef>
              <a:buSzTx/>
              <a:buNone/>
              <a:defRPr>
                <a:solidFill>
                  <a:srgbClr val="FFFFFF"/>
                </a:solidFill>
              </a:defRPr>
            </a:lvl1pPr>
          </a:lstStyle>
          <a:p>
            <a:pPr/>
            <a:r>
              <a:t>锁的基本实现方法跟之前一样，但使用 Redis 的事务特性保证操作的安全性。</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51" name="方法二 —— 使用事务保证安全性"/>
          <p:cNvSpPr txBox="1"/>
          <p:nvPr>
            <p:ph type="title"/>
          </p:nvPr>
        </p:nvSpPr>
        <p:spPr>
          <a:prstGeom prst="rect">
            <a:avLst/>
          </a:prstGeom>
        </p:spPr>
        <p:txBody>
          <a:bodyPr/>
          <a:lstStyle>
            <a:lvl1pPr algn="l">
              <a:defRPr>
                <a:solidFill>
                  <a:srgbClr val="FFFFFF"/>
                </a:solidFill>
              </a:defRPr>
            </a:lvl1pPr>
          </a:lstStyle>
          <a:p>
            <a:pPr/>
            <a:r>
              <a:t>方法二 —— 使用事务保证安全性</a:t>
            </a:r>
          </a:p>
        </p:txBody>
      </p:sp>
      <p:sp>
        <p:nvSpPr>
          <p:cNvPr id="452" name="锁的基本实现方法跟之前一样，但使用 Redis 的事务特性保证操作的安全性。"/>
          <p:cNvSpPr txBox="1"/>
          <p:nvPr>
            <p:ph type="body" sz="quarter" idx="1"/>
          </p:nvPr>
        </p:nvSpPr>
        <p:spPr>
          <a:xfrm>
            <a:off x="1562100" y="3209952"/>
            <a:ext cx="21005800" cy="1952781"/>
          </a:xfrm>
          <a:prstGeom prst="rect">
            <a:avLst/>
          </a:prstGeom>
        </p:spPr>
        <p:txBody>
          <a:bodyPr anchor="t"/>
          <a:lstStyle>
            <a:lvl1pPr marL="0" indent="0" defTabSz="457200">
              <a:spcBef>
                <a:spcPts val="1600"/>
              </a:spcBef>
              <a:buSzTx/>
              <a:buNone/>
              <a:defRPr>
                <a:solidFill>
                  <a:srgbClr val="FFFFFF"/>
                </a:solidFill>
              </a:defRPr>
            </a:lvl1pPr>
          </a:lstStyle>
          <a:p>
            <a:pPr/>
            <a:r>
              <a:t>锁的基本实现方法跟之前一样，但使用 Redis 的事务特性保证操作的安全性。</a:t>
            </a:r>
          </a:p>
        </p:txBody>
      </p:sp>
      <p:sp>
        <p:nvSpPr>
          <p:cNvPr id="453"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454" name="非事务命令" descr="非事务命令"/>
          <p:cNvPicPr>
            <a:picLocks noChangeAspect="0"/>
          </p:cNvPicPr>
          <p:nvPr/>
        </p:nvPicPr>
        <p:blipFill>
          <a:blip r:embed="rId2">
            <a:extLst/>
          </a:blip>
          <a:stretch>
            <a:fillRect/>
          </a:stretch>
        </p:blipFill>
        <p:spPr>
          <a:xfrm>
            <a:off x="2444750" y="5625009"/>
            <a:ext cx="8648700" cy="1358901"/>
          </a:xfrm>
          <a:prstGeom prst="rect">
            <a:avLst/>
          </a:prstGeom>
        </p:spPr>
      </p:pic>
      <p:sp>
        <p:nvSpPr>
          <p:cNvPr id="455" name="执行器"/>
          <p:cNvSpPr/>
          <p:nvPr/>
        </p:nvSpPr>
        <p:spPr>
          <a:xfrm>
            <a:off x="8438311" y="8121608"/>
            <a:ext cx="1593895" cy="1593895"/>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执行器</a:t>
            </a:r>
          </a:p>
        </p:txBody>
      </p:sp>
      <p:sp>
        <p:nvSpPr>
          <p:cNvPr id="456" name="线条"/>
          <p:cNvSpPr/>
          <p:nvPr/>
        </p:nvSpPr>
        <p:spPr>
          <a:xfrm>
            <a:off x="7690350" y="8918554"/>
            <a:ext cx="672374"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57" name="命令"/>
          <p:cNvSpPr/>
          <p:nvPr/>
        </p:nvSpPr>
        <p:spPr>
          <a:xfrm>
            <a:off x="6942390"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58" name="命令"/>
          <p:cNvSpPr/>
          <p:nvPr/>
        </p:nvSpPr>
        <p:spPr>
          <a:xfrm>
            <a:off x="6194429"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59" name="命令"/>
          <p:cNvSpPr/>
          <p:nvPr/>
        </p:nvSpPr>
        <p:spPr>
          <a:xfrm>
            <a:off x="5446469"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60" name="命令"/>
          <p:cNvSpPr/>
          <p:nvPr/>
        </p:nvSpPr>
        <p:spPr>
          <a:xfrm>
            <a:off x="4698508"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61" name="命令"/>
          <p:cNvSpPr/>
          <p:nvPr/>
        </p:nvSpPr>
        <p:spPr>
          <a:xfrm>
            <a:off x="3950548"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63" name="方法二 —— 使用事务保证安全性"/>
          <p:cNvSpPr txBox="1"/>
          <p:nvPr>
            <p:ph type="title"/>
          </p:nvPr>
        </p:nvSpPr>
        <p:spPr>
          <a:prstGeom prst="rect">
            <a:avLst/>
          </a:prstGeom>
        </p:spPr>
        <p:txBody>
          <a:bodyPr/>
          <a:lstStyle>
            <a:lvl1pPr algn="l">
              <a:defRPr>
                <a:solidFill>
                  <a:srgbClr val="FFFFFF"/>
                </a:solidFill>
              </a:defRPr>
            </a:lvl1pPr>
          </a:lstStyle>
          <a:p>
            <a:pPr/>
            <a:r>
              <a:t>方法二 —— 使用事务保证安全性</a:t>
            </a:r>
          </a:p>
        </p:txBody>
      </p:sp>
      <p:sp>
        <p:nvSpPr>
          <p:cNvPr id="464" name="锁的基本实现方法跟之前一样，但使用 Redis 的事务特性保证操作的安全性。"/>
          <p:cNvSpPr txBox="1"/>
          <p:nvPr>
            <p:ph type="body" sz="quarter" idx="1"/>
          </p:nvPr>
        </p:nvSpPr>
        <p:spPr>
          <a:xfrm>
            <a:off x="1562100" y="3209952"/>
            <a:ext cx="21005800" cy="1952781"/>
          </a:xfrm>
          <a:prstGeom prst="rect">
            <a:avLst/>
          </a:prstGeom>
        </p:spPr>
        <p:txBody>
          <a:bodyPr anchor="t"/>
          <a:lstStyle>
            <a:lvl1pPr marL="0" indent="0" defTabSz="457200">
              <a:spcBef>
                <a:spcPts val="1600"/>
              </a:spcBef>
              <a:buSzTx/>
              <a:buNone/>
              <a:defRPr>
                <a:solidFill>
                  <a:srgbClr val="FFFFFF"/>
                </a:solidFill>
              </a:defRPr>
            </a:lvl1pPr>
          </a:lstStyle>
          <a:p>
            <a:pPr/>
            <a:r>
              <a:t>锁的基本实现方法跟之前一样，但使用 Redis 的事务特性保证操作的安全性。</a:t>
            </a:r>
          </a:p>
        </p:txBody>
      </p:sp>
      <p:sp>
        <p:nvSpPr>
          <p:cNvPr id="465"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466" name="非事务命令" descr="非事务命令"/>
          <p:cNvPicPr>
            <a:picLocks noChangeAspect="0"/>
          </p:cNvPicPr>
          <p:nvPr/>
        </p:nvPicPr>
        <p:blipFill>
          <a:blip r:embed="rId2">
            <a:extLst/>
          </a:blip>
          <a:stretch>
            <a:fillRect/>
          </a:stretch>
        </p:blipFill>
        <p:spPr>
          <a:xfrm>
            <a:off x="2444750" y="5625009"/>
            <a:ext cx="8648700" cy="1358901"/>
          </a:xfrm>
          <a:prstGeom prst="rect">
            <a:avLst/>
          </a:prstGeom>
        </p:spPr>
      </p:pic>
      <p:pic>
        <p:nvPicPr>
          <p:cNvPr id="467" name="事务命令" descr="事务命令"/>
          <p:cNvPicPr>
            <a:picLocks noChangeAspect="0"/>
          </p:cNvPicPr>
          <p:nvPr/>
        </p:nvPicPr>
        <p:blipFill>
          <a:blip r:embed="rId3">
            <a:extLst/>
          </a:blip>
          <a:stretch>
            <a:fillRect/>
          </a:stretch>
        </p:blipFill>
        <p:spPr>
          <a:xfrm>
            <a:off x="13692618" y="5625009"/>
            <a:ext cx="8403364" cy="1358901"/>
          </a:xfrm>
          <a:prstGeom prst="rect">
            <a:avLst/>
          </a:prstGeom>
        </p:spPr>
      </p:pic>
      <p:sp>
        <p:nvSpPr>
          <p:cNvPr id="468" name="执行器"/>
          <p:cNvSpPr/>
          <p:nvPr/>
        </p:nvSpPr>
        <p:spPr>
          <a:xfrm>
            <a:off x="8438311" y="8121608"/>
            <a:ext cx="1593895" cy="1593895"/>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执行器</a:t>
            </a:r>
          </a:p>
        </p:txBody>
      </p:sp>
      <p:sp>
        <p:nvSpPr>
          <p:cNvPr id="469" name="线条"/>
          <p:cNvSpPr/>
          <p:nvPr/>
        </p:nvSpPr>
        <p:spPr>
          <a:xfrm>
            <a:off x="7690350" y="8918554"/>
            <a:ext cx="672374"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70" name="命令"/>
          <p:cNvSpPr/>
          <p:nvPr/>
        </p:nvSpPr>
        <p:spPr>
          <a:xfrm>
            <a:off x="6942390"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1" name="命令"/>
          <p:cNvSpPr/>
          <p:nvPr/>
        </p:nvSpPr>
        <p:spPr>
          <a:xfrm>
            <a:off x="6194429"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2" name="命令"/>
          <p:cNvSpPr/>
          <p:nvPr/>
        </p:nvSpPr>
        <p:spPr>
          <a:xfrm>
            <a:off x="5446469"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3" name="命令"/>
          <p:cNvSpPr/>
          <p:nvPr/>
        </p:nvSpPr>
        <p:spPr>
          <a:xfrm>
            <a:off x="4698508"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4" name="命令"/>
          <p:cNvSpPr/>
          <p:nvPr/>
        </p:nvSpPr>
        <p:spPr>
          <a:xfrm>
            <a:off x="3950548"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5" name="执行器"/>
          <p:cNvSpPr/>
          <p:nvPr/>
        </p:nvSpPr>
        <p:spPr>
          <a:xfrm>
            <a:off x="19341234" y="8137788"/>
            <a:ext cx="1593896" cy="1593895"/>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执行器</a:t>
            </a:r>
          </a:p>
        </p:txBody>
      </p:sp>
      <p:sp>
        <p:nvSpPr>
          <p:cNvPr id="476" name="线条"/>
          <p:cNvSpPr/>
          <p:nvPr/>
        </p:nvSpPr>
        <p:spPr>
          <a:xfrm>
            <a:off x="18593274" y="8934736"/>
            <a:ext cx="672374"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77" name="命令"/>
          <p:cNvSpPr/>
          <p:nvPr/>
        </p:nvSpPr>
        <p:spPr>
          <a:xfrm>
            <a:off x="17845313" y="7958346"/>
            <a:ext cx="672374" cy="1952780"/>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8" name="事务"/>
          <p:cNvSpPr/>
          <p:nvPr/>
        </p:nvSpPr>
        <p:spPr>
          <a:xfrm>
            <a:off x="17097353" y="7958346"/>
            <a:ext cx="672374" cy="1952780"/>
          </a:xfrm>
          <a:prstGeom prst="roundRect">
            <a:avLst>
              <a:gd name="adj" fmla="val 28332"/>
            </a:avLst>
          </a:prstGeom>
          <a:solidFill>
            <a:schemeClr val="accent5"/>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a:t>
            </a:r>
          </a:p>
        </p:txBody>
      </p:sp>
      <p:sp>
        <p:nvSpPr>
          <p:cNvPr id="479" name="命令"/>
          <p:cNvSpPr/>
          <p:nvPr/>
        </p:nvSpPr>
        <p:spPr>
          <a:xfrm>
            <a:off x="16349392" y="7958346"/>
            <a:ext cx="672374" cy="1952780"/>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80" name="命令"/>
          <p:cNvSpPr/>
          <p:nvPr/>
        </p:nvSpPr>
        <p:spPr>
          <a:xfrm>
            <a:off x="15601432" y="7958346"/>
            <a:ext cx="672374" cy="1952780"/>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81" name="命令"/>
          <p:cNvSpPr/>
          <p:nvPr/>
        </p:nvSpPr>
        <p:spPr>
          <a:xfrm>
            <a:off x="14853471" y="7958346"/>
            <a:ext cx="672374" cy="1952780"/>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82" name="命令A…"/>
          <p:cNvSpPr/>
          <p:nvPr/>
        </p:nvSpPr>
        <p:spPr>
          <a:xfrm>
            <a:off x="16139614" y="10025877"/>
            <a:ext cx="2588023" cy="2193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8" y="0"/>
                </a:moveTo>
                <a:lnTo>
                  <a:pt x="9258" y="3341"/>
                </a:lnTo>
                <a:lnTo>
                  <a:pt x="775" y="3341"/>
                </a:lnTo>
                <a:cubicBezTo>
                  <a:pt x="348" y="3341"/>
                  <a:pt x="0" y="3751"/>
                  <a:pt x="0" y="4255"/>
                </a:cubicBezTo>
                <a:lnTo>
                  <a:pt x="0" y="20686"/>
                </a:lnTo>
                <a:cubicBezTo>
                  <a:pt x="0" y="21190"/>
                  <a:pt x="348" y="21600"/>
                  <a:pt x="775" y="21600"/>
                </a:cubicBezTo>
                <a:lnTo>
                  <a:pt x="20825" y="21600"/>
                </a:lnTo>
                <a:cubicBezTo>
                  <a:pt x="21252" y="21600"/>
                  <a:pt x="21600" y="21190"/>
                  <a:pt x="21600" y="20686"/>
                </a:cubicBezTo>
                <a:lnTo>
                  <a:pt x="21600" y="4255"/>
                </a:lnTo>
                <a:cubicBezTo>
                  <a:pt x="21600" y="3751"/>
                  <a:pt x="21252" y="3341"/>
                  <a:pt x="20825" y="3341"/>
                </a:cubicBezTo>
                <a:lnTo>
                  <a:pt x="12355" y="3341"/>
                </a:lnTo>
                <a:lnTo>
                  <a:pt x="10808" y="0"/>
                </a:lnTo>
                <a:close/>
              </a:path>
            </a:pathLst>
          </a:custGeom>
          <a:solidFill>
            <a:schemeClr val="accent2">
              <a:hueOff val="167855"/>
              <a:satOff val="17755"/>
              <a:lumOff val="-16671"/>
            </a:schemeClr>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3200">
                <a:solidFill>
                  <a:srgbClr val="FFFFFF"/>
                </a:solidFill>
                <a:latin typeface="+mn-lt"/>
                <a:ea typeface="+mn-ea"/>
                <a:cs typeface="+mn-cs"/>
                <a:sym typeface="Helvetica Neue Medium"/>
              </a:defRPr>
            </a:pPr>
            <a:r>
              <a:t>命令A</a:t>
            </a:r>
          </a:p>
          <a:p>
            <a:pPr>
              <a:defRPr b="0" sz="3200">
                <a:solidFill>
                  <a:srgbClr val="FFFFFF"/>
                </a:solidFill>
                <a:latin typeface="+mn-lt"/>
                <a:ea typeface="+mn-ea"/>
                <a:cs typeface="+mn-cs"/>
                <a:sym typeface="Helvetica Neue Medium"/>
              </a:defRPr>
            </a:pPr>
            <a:r>
              <a:t>命令B</a:t>
            </a:r>
          </a:p>
          <a:p>
            <a:pPr>
              <a:defRPr b="0" sz="3200">
                <a:solidFill>
                  <a:srgbClr val="FFFFFF"/>
                </a:solidFill>
                <a:latin typeface="+mn-lt"/>
                <a:ea typeface="+mn-ea"/>
                <a:cs typeface="+mn-cs"/>
                <a:sym typeface="Helvetica Neue Medium"/>
              </a:defRPr>
            </a:pPr>
            <a:r>
              <a:t>命令C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36" name="路线图"/>
          <p:cNvSpPr txBox="1"/>
          <p:nvPr>
            <p:ph type="title"/>
          </p:nvPr>
        </p:nvSpPr>
        <p:spPr>
          <a:prstGeom prst="rect">
            <a:avLst/>
          </a:prstGeom>
        </p:spPr>
        <p:txBody>
          <a:bodyPr/>
          <a:lstStyle>
            <a:lvl1pPr algn="l">
              <a:defRPr>
                <a:solidFill>
                  <a:srgbClr val="FFFFFF"/>
                </a:solidFill>
              </a:defRPr>
            </a:lvl1pPr>
          </a:lstStyle>
          <a:p>
            <a:pPr/>
            <a:r>
              <a:t>路线图</a:t>
            </a:r>
          </a:p>
        </p:txBody>
      </p:sp>
      <p:sp>
        <p:nvSpPr>
          <p:cNvPr id="137" name="Redis 简介…"/>
          <p:cNvSpPr txBox="1"/>
          <p:nvPr>
            <p:ph type="body" sz="half" idx="1"/>
          </p:nvPr>
        </p:nvSpPr>
        <p:spPr>
          <a:xfrm>
            <a:off x="1562100" y="2908697"/>
            <a:ext cx="18746986" cy="5459673"/>
          </a:xfrm>
          <a:prstGeom prst="rect">
            <a:avLst/>
          </a:prstGeom>
        </p:spPr>
        <p:txBody>
          <a:bodyPr anchor="t"/>
          <a:lstStyle/>
          <a:p>
            <a:pPr marL="703791" indent="-703791">
              <a:buSzPct val="100000"/>
              <a:buAutoNum type="ea1ChsPeriod" startAt="1"/>
              <a:defRPr>
                <a:solidFill>
                  <a:srgbClr val="FFFFFF"/>
                </a:solidFill>
              </a:defRPr>
            </a:pPr>
            <a:r>
              <a:t>Redis 简介</a:t>
            </a:r>
          </a:p>
          <a:p>
            <a:pPr marL="703791" indent="-703791">
              <a:buSzPct val="100000"/>
              <a:buAutoNum type="ea1ChsPeriod" startAt="1"/>
              <a:defRPr>
                <a:solidFill>
                  <a:srgbClr val="FFFFFF"/>
                </a:solidFill>
              </a:defRPr>
            </a:pPr>
            <a:r>
              <a:t>使用 Redis 构建锁</a:t>
            </a:r>
          </a:p>
          <a:p>
            <a:pPr marL="703791" indent="-703791">
              <a:buSzPct val="100000"/>
              <a:buAutoNum type="ea1ChsPeriod" startAt="1"/>
              <a:defRPr>
                <a:solidFill>
                  <a:srgbClr val="FFFFFF"/>
                </a:solidFill>
              </a:defRPr>
            </a:pPr>
            <a:r>
              <a:t>使用 Redis 构建在线用户统计器</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84"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86"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487" name="WATCH key [key …]"/>
          <p:cNvSpPr txBox="1"/>
          <p:nvPr/>
        </p:nvSpPr>
        <p:spPr>
          <a:xfrm>
            <a:off x="1791767" y="3449346"/>
            <a:ext cx="840621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WATCH key [key …]</a:t>
            </a:r>
          </a:p>
        </p:txBody>
      </p:sp>
      <p:sp>
        <p:nvSpPr>
          <p:cNvPr id="488" name="监视给定的键，如果这些键在事务执行之前已经被修改，那么拒绝执行事务"/>
          <p:cNvSpPr txBox="1"/>
          <p:nvPr/>
        </p:nvSpPr>
        <p:spPr>
          <a:xfrm>
            <a:off x="3847987" y="5071437"/>
            <a:ext cx="16040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监视给定的键，如果这些键在事务执行之前已经被修改，那么拒绝执行事务</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90"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491" name="WATCH key [key …]"/>
          <p:cNvSpPr txBox="1"/>
          <p:nvPr/>
        </p:nvSpPr>
        <p:spPr>
          <a:xfrm>
            <a:off x="1791767" y="3449346"/>
            <a:ext cx="840621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WATCH key [key …]</a:t>
            </a:r>
          </a:p>
        </p:txBody>
      </p:sp>
      <p:sp>
        <p:nvSpPr>
          <p:cNvPr id="492" name="监视给定的键，如果这些键在事务执行之前已经被修改，那么拒绝执行事务"/>
          <p:cNvSpPr txBox="1"/>
          <p:nvPr/>
        </p:nvSpPr>
        <p:spPr>
          <a:xfrm>
            <a:off x="3847987" y="5071437"/>
            <a:ext cx="16040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监视给定的键，如果这些键在事务执行之前已经被修改，那么拒绝执行事务</a:t>
            </a:r>
          </a:p>
        </p:txBody>
      </p:sp>
      <p:sp>
        <p:nvSpPr>
          <p:cNvPr id="493" name="MULTI"/>
          <p:cNvSpPr txBox="1"/>
          <p:nvPr/>
        </p:nvSpPr>
        <p:spPr>
          <a:xfrm>
            <a:off x="1741465" y="6497035"/>
            <a:ext cx="255309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MULTI</a:t>
            </a:r>
          </a:p>
        </p:txBody>
      </p:sp>
      <p:sp>
        <p:nvSpPr>
          <p:cNvPr id="494" name="开启一个事务，之后客户端发送的所有操作命令都会被放入到事务队列里面"/>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开启一个事务，之后客户端发送的所有操作命令都会被放入到事务队列里面</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96"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497" name="WATCH key [key …]"/>
          <p:cNvSpPr txBox="1"/>
          <p:nvPr/>
        </p:nvSpPr>
        <p:spPr>
          <a:xfrm>
            <a:off x="1791767" y="3449346"/>
            <a:ext cx="840621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WATCH key [key …]</a:t>
            </a:r>
          </a:p>
        </p:txBody>
      </p:sp>
      <p:sp>
        <p:nvSpPr>
          <p:cNvPr id="498" name="监视给定的键，如果这些键在事务执行之前已经被修改，那么拒绝执行事务"/>
          <p:cNvSpPr txBox="1"/>
          <p:nvPr/>
        </p:nvSpPr>
        <p:spPr>
          <a:xfrm>
            <a:off x="3847987" y="5071437"/>
            <a:ext cx="16040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监视给定的键，如果这些键在事务执行之前已经被修改，那么拒绝执行事务</a:t>
            </a:r>
          </a:p>
        </p:txBody>
      </p:sp>
      <p:sp>
        <p:nvSpPr>
          <p:cNvPr id="499" name="尝试执行事务，成功时将返回一个由多个命令回复组成的队列，失败则返回 nil"/>
          <p:cNvSpPr txBox="1"/>
          <p:nvPr/>
        </p:nvSpPr>
        <p:spPr>
          <a:xfrm>
            <a:off x="3693754" y="11059821"/>
            <a:ext cx="1704308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尝试执行事务，成功时将返回一个由多个命令回复组成的队列，失败则返回 </a:t>
            </a:r>
            <a:r>
              <a:rPr>
                <a:latin typeface="Courier"/>
                <a:ea typeface="Courier"/>
                <a:cs typeface="Courier"/>
                <a:sym typeface="Courier"/>
              </a:rPr>
              <a:t>nil</a:t>
            </a:r>
          </a:p>
        </p:txBody>
      </p:sp>
      <p:sp>
        <p:nvSpPr>
          <p:cNvPr id="500" name="MULTI"/>
          <p:cNvSpPr txBox="1"/>
          <p:nvPr/>
        </p:nvSpPr>
        <p:spPr>
          <a:xfrm>
            <a:off x="1741465" y="6497035"/>
            <a:ext cx="255309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MULTI</a:t>
            </a:r>
          </a:p>
        </p:txBody>
      </p:sp>
      <p:sp>
        <p:nvSpPr>
          <p:cNvPr id="501" name="开启一个事务，之后客户端发送的所有操作命令都会被放入到事务队列里面"/>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开启一个事务，之后客户端发送的所有操作命令都会被放入到事务队列里面</a:t>
            </a:r>
          </a:p>
        </p:txBody>
      </p:sp>
      <p:sp>
        <p:nvSpPr>
          <p:cNvPr id="502" name="EXEC"/>
          <p:cNvSpPr txBox="1"/>
          <p:nvPr/>
        </p:nvSpPr>
        <p:spPr>
          <a:xfrm>
            <a:off x="1738768" y="9544725"/>
            <a:ext cx="206533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EXEC</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04"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05"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07"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08"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09"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11"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12"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13"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
        <p:nvSpPr>
          <p:cNvPr id="514" name="开启事务"/>
          <p:cNvSpPr/>
          <p:nvPr/>
        </p:nvSpPr>
        <p:spPr>
          <a:xfrm>
            <a:off x="554973" y="5400187"/>
            <a:ext cx="3403205"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cubicBezTo>
                  <a:pt x="180" y="0"/>
                  <a:pt x="0" y="554"/>
                  <a:pt x="0" y="1237"/>
                </a:cubicBezTo>
                <a:lnTo>
                  <a:pt x="0" y="20363"/>
                </a:lnTo>
                <a:cubicBezTo>
                  <a:pt x="0" y="21046"/>
                  <a:pt x="180" y="21600"/>
                  <a:pt x="403" y="21600"/>
                </a:cubicBezTo>
                <a:lnTo>
                  <a:pt x="19587" y="21600"/>
                </a:lnTo>
                <a:cubicBezTo>
                  <a:pt x="19810" y="21600"/>
                  <a:pt x="19990" y="21046"/>
                  <a:pt x="19990" y="20363"/>
                </a:cubicBezTo>
                <a:lnTo>
                  <a:pt x="19990" y="7924"/>
                </a:lnTo>
                <a:lnTo>
                  <a:pt x="21600" y="5450"/>
                </a:lnTo>
                <a:lnTo>
                  <a:pt x="19990" y="2976"/>
                </a:lnTo>
                <a:lnTo>
                  <a:pt x="19990" y="1237"/>
                </a:lnTo>
                <a:cubicBezTo>
                  <a:pt x="19990" y="554"/>
                  <a:pt x="19810" y="0"/>
                  <a:pt x="19587" y="0"/>
                </a:cubicBezTo>
                <a:lnTo>
                  <a:pt x="40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开启事务</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16"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17"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18"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
        <p:nvSpPr>
          <p:cNvPr id="519" name="开启事务"/>
          <p:cNvSpPr/>
          <p:nvPr/>
        </p:nvSpPr>
        <p:spPr>
          <a:xfrm>
            <a:off x="554973" y="5400187"/>
            <a:ext cx="3403205"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cubicBezTo>
                  <a:pt x="180" y="0"/>
                  <a:pt x="0" y="554"/>
                  <a:pt x="0" y="1237"/>
                </a:cubicBezTo>
                <a:lnTo>
                  <a:pt x="0" y="20363"/>
                </a:lnTo>
                <a:cubicBezTo>
                  <a:pt x="0" y="21046"/>
                  <a:pt x="180" y="21600"/>
                  <a:pt x="403" y="21600"/>
                </a:cubicBezTo>
                <a:lnTo>
                  <a:pt x="19587" y="21600"/>
                </a:lnTo>
                <a:cubicBezTo>
                  <a:pt x="19810" y="21600"/>
                  <a:pt x="19990" y="21046"/>
                  <a:pt x="19990" y="20363"/>
                </a:cubicBezTo>
                <a:lnTo>
                  <a:pt x="19990" y="7924"/>
                </a:lnTo>
                <a:lnTo>
                  <a:pt x="21600" y="5450"/>
                </a:lnTo>
                <a:lnTo>
                  <a:pt x="19990" y="2976"/>
                </a:lnTo>
                <a:lnTo>
                  <a:pt x="19990" y="1237"/>
                </a:lnTo>
                <a:cubicBezTo>
                  <a:pt x="19990" y="554"/>
                  <a:pt x="19810" y="0"/>
                  <a:pt x="19587" y="0"/>
                </a:cubicBezTo>
                <a:lnTo>
                  <a:pt x="40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开启事务</a:t>
            </a:r>
          </a:p>
        </p:txBody>
      </p:sp>
      <p:sp>
        <p:nvSpPr>
          <p:cNvPr id="520" name="放入事务队列"/>
          <p:cNvSpPr/>
          <p:nvPr/>
        </p:nvSpPr>
        <p:spPr>
          <a:xfrm>
            <a:off x="15087466" y="5284161"/>
            <a:ext cx="3338911"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5" y="0"/>
                </a:moveTo>
                <a:cubicBezTo>
                  <a:pt x="1409" y="0"/>
                  <a:pt x="1225" y="554"/>
                  <a:pt x="1225" y="1237"/>
                </a:cubicBezTo>
                <a:lnTo>
                  <a:pt x="1225" y="13892"/>
                </a:lnTo>
                <a:lnTo>
                  <a:pt x="0" y="16366"/>
                </a:lnTo>
                <a:lnTo>
                  <a:pt x="1225" y="18832"/>
                </a:lnTo>
                <a:lnTo>
                  <a:pt x="1225" y="20363"/>
                </a:lnTo>
                <a:cubicBezTo>
                  <a:pt x="1225" y="21046"/>
                  <a:pt x="1409" y="21600"/>
                  <a:pt x="1635" y="21600"/>
                </a:cubicBezTo>
                <a:lnTo>
                  <a:pt x="21189" y="21600"/>
                </a:lnTo>
                <a:cubicBezTo>
                  <a:pt x="21416" y="21600"/>
                  <a:pt x="21600" y="21046"/>
                  <a:pt x="21600" y="20363"/>
                </a:cubicBezTo>
                <a:lnTo>
                  <a:pt x="21600" y="1237"/>
                </a:lnTo>
                <a:cubicBezTo>
                  <a:pt x="21600" y="554"/>
                  <a:pt x="21416" y="0"/>
                  <a:pt x="21189" y="0"/>
                </a:cubicBezTo>
                <a:lnTo>
                  <a:pt x="163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放入事务队列</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22"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23"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24"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
        <p:nvSpPr>
          <p:cNvPr id="525" name="开启事务"/>
          <p:cNvSpPr/>
          <p:nvPr/>
        </p:nvSpPr>
        <p:spPr>
          <a:xfrm>
            <a:off x="554973" y="5400187"/>
            <a:ext cx="3403205"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cubicBezTo>
                  <a:pt x="180" y="0"/>
                  <a:pt x="0" y="554"/>
                  <a:pt x="0" y="1237"/>
                </a:cubicBezTo>
                <a:lnTo>
                  <a:pt x="0" y="20363"/>
                </a:lnTo>
                <a:cubicBezTo>
                  <a:pt x="0" y="21046"/>
                  <a:pt x="180" y="21600"/>
                  <a:pt x="403" y="21600"/>
                </a:cubicBezTo>
                <a:lnTo>
                  <a:pt x="19587" y="21600"/>
                </a:lnTo>
                <a:cubicBezTo>
                  <a:pt x="19810" y="21600"/>
                  <a:pt x="19990" y="21046"/>
                  <a:pt x="19990" y="20363"/>
                </a:cubicBezTo>
                <a:lnTo>
                  <a:pt x="19990" y="7924"/>
                </a:lnTo>
                <a:lnTo>
                  <a:pt x="21600" y="5450"/>
                </a:lnTo>
                <a:lnTo>
                  <a:pt x="19990" y="2976"/>
                </a:lnTo>
                <a:lnTo>
                  <a:pt x="19990" y="1237"/>
                </a:lnTo>
                <a:cubicBezTo>
                  <a:pt x="19990" y="554"/>
                  <a:pt x="19810" y="0"/>
                  <a:pt x="19587" y="0"/>
                </a:cubicBezTo>
                <a:lnTo>
                  <a:pt x="40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开启事务</a:t>
            </a:r>
          </a:p>
        </p:txBody>
      </p:sp>
      <p:sp>
        <p:nvSpPr>
          <p:cNvPr id="526" name="尝试执行事务"/>
          <p:cNvSpPr/>
          <p:nvPr/>
        </p:nvSpPr>
        <p:spPr>
          <a:xfrm>
            <a:off x="14234238" y="6532503"/>
            <a:ext cx="3353198"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1" y="0"/>
                </a:moveTo>
                <a:cubicBezTo>
                  <a:pt x="1495" y="0"/>
                  <a:pt x="1311" y="554"/>
                  <a:pt x="1311" y="1237"/>
                </a:cubicBezTo>
                <a:lnTo>
                  <a:pt x="1311" y="2165"/>
                </a:lnTo>
                <a:lnTo>
                  <a:pt x="0" y="4639"/>
                </a:lnTo>
                <a:lnTo>
                  <a:pt x="1311" y="7112"/>
                </a:lnTo>
                <a:lnTo>
                  <a:pt x="1311" y="20363"/>
                </a:lnTo>
                <a:cubicBezTo>
                  <a:pt x="1311" y="21046"/>
                  <a:pt x="1495" y="21600"/>
                  <a:pt x="1721" y="21600"/>
                </a:cubicBezTo>
                <a:lnTo>
                  <a:pt x="21191" y="21600"/>
                </a:lnTo>
                <a:cubicBezTo>
                  <a:pt x="21417" y="21600"/>
                  <a:pt x="21600" y="21046"/>
                  <a:pt x="21600" y="20363"/>
                </a:cubicBezTo>
                <a:lnTo>
                  <a:pt x="21600" y="1237"/>
                </a:lnTo>
                <a:cubicBezTo>
                  <a:pt x="21600" y="554"/>
                  <a:pt x="21417" y="0"/>
                  <a:pt x="21191" y="0"/>
                </a:cubicBezTo>
                <a:lnTo>
                  <a:pt x="17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尝试执行事务</a:t>
            </a:r>
          </a:p>
        </p:txBody>
      </p:sp>
      <p:sp>
        <p:nvSpPr>
          <p:cNvPr id="527" name="放入事务队列"/>
          <p:cNvSpPr/>
          <p:nvPr/>
        </p:nvSpPr>
        <p:spPr>
          <a:xfrm>
            <a:off x="15087466" y="5284161"/>
            <a:ext cx="3338911"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5" y="0"/>
                </a:moveTo>
                <a:cubicBezTo>
                  <a:pt x="1409" y="0"/>
                  <a:pt x="1225" y="554"/>
                  <a:pt x="1225" y="1237"/>
                </a:cubicBezTo>
                <a:lnTo>
                  <a:pt x="1225" y="13892"/>
                </a:lnTo>
                <a:lnTo>
                  <a:pt x="0" y="16366"/>
                </a:lnTo>
                <a:lnTo>
                  <a:pt x="1225" y="18832"/>
                </a:lnTo>
                <a:lnTo>
                  <a:pt x="1225" y="20363"/>
                </a:lnTo>
                <a:cubicBezTo>
                  <a:pt x="1225" y="21046"/>
                  <a:pt x="1409" y="21600"/>
                  <a:pt x="1635" y="21600"/>
                </a:cubicBezTo>
                <a:lnTo>
                  <a:pt x="21189" y="21600"/>
                </a:lnTo>
                <a:cubicBezTo>
                  <a:pt x="21416" y="21600"/>
                  <a:pt x="21600" y="21046"/>
                  <a:pt x="21600" y="20363"/>
                </a:cubicBezTo>
                <a:lnTo>
                  <a:pt x="21600" y="1237"/>
                </a:lnTo>
                <a:cubicBezTo>
                  <a:pt x="21600" y="554"/>
                  <a:pt x="21416" y="0"/>
                  <a:pt x="21189" y="0"/>
                </a:cubicBezTo>
                <a:lnTo>
                  <a:pt x="163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放入事务队列</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29"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30"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31"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
        <p:nvSpPr>
          <p:cNvPr id="532" name="开启事务"/>
          <p:cNvSpPr/>
          <p:nvPr/>
        </p:nvSpPr>
        <p:spPr>
          <a:xfrm>
            <a:off x="554973" y="5400187"/>
            <a:ext cx="3403205"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cubicBezTo>
                  <a:pt x="180" y="0"/>
                  <a:pt x="0" y="554"/>
                  <a:pt x="0" y="1237"/>
                </a:cubicBezTo>
                <a:lnTo>
                  <a:pt x="0" y="20363"/>
                </a:lnTo>
                <a:cubicBezTo>
                  <a:pt x="0" y="21046"/>
                  <a:pt x="180" y="21600"/>
                  <a:pt x="403" y="21600"/>
                </a:cubicBezTo>
                <a:lnTo>
                  <a:pt x="19587" y="21600"/>
                </a:lnTo>
                <a:cubicBezTo>
                  <a:pt x="19810" y="21600"/>
                  <a:pt x="19990" y="21046"/>
                  <a:pt x="19990" y="20363"/>
                </a:cubicBezTo>
                <a:lnTo>
                  <a:pt x="19990" y="7924"/>
                </a:lnTo>
                <a:lnTo>
                  <a:pt x="21600" y="5450"/>
                </a:lnTo>
                <a:lnTo>
                  <a:pt x="19990" y="2976"/>
                </a:lnTo>
                <a:lnTo>
                  <a:pt x="19990" y="1237"/>
                </a:lnTo>
                <a:cubicBezTo>
                  <a:pt x="19990" y="554"/>
                  <a:pt x="19810" y="0"/>
                  <a:pt x="19587" y="0"/>
                </a:cubicBezTo>
                <a:lnTo>
                  <a:pt x="40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开启事务</a:t>
            </a:r>
          </a:p>
        </p:txBody>
      </p:sp>
      <p:sp>
        <p:nvSpPr>
          <p:cNvPr id="533" name="尝试执行事务"/>
          <p:cNvSpPr/>
          <p:nvPr/>
        </p:nvSpPr>
        <p:spPr>
          <a:xfrm>
            <a:off x="14234238" y="6532503"/>
            <a:ext cx="3353198"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1" y="0"/>
                </a:moveTo>
                <a:cubicBezTo>
                  <a:pt x="1495" y="0"/>
                  <a:pt x="1311" y="554"/>
                  <a:pt x="1311" y="1237"/>
                </a:cubicBezTo>
                <a:lnTo>
                  <a:pt x="1311" y="2165"/>
                </a:lnTo>
                <a:lnTo>
                  <a:pt x="0" y="4639"/>
                </a:lnTo>
                <a:lnTo>
                  <a:pt x="1311" y="7112"/>
                </a:lnTo>
                <a:lnTo>
                  <a:pt x="1311" y="20363"/>
                </a:lnTo>
                <a:cubicBezTo>
                  <a:pt x="1311" y="21046"/>
                  <a:pt x="1495" y="21600"/>
                  <a:pt x="1721" y="21600"/>
                </a:cubicBezTo>
                <a:lnTo>
                  <a:pt x="21191" y="21600"/>
                </a:lnTo>
                <a:cubicBezTo>
                  <a:pt x="21417" y="21600"/>
                  <a:pt x="21600" y="21046"/>
                  <a:pt x="21600" y="20363"/>
                </a:cubicBezTo>
                <a:lnTo>
                  <a:pt x="21600" y="1237"/>
                </a:lnTo>
                <a:cubicBezTo>
                  <a:pt x="21600" y="554"/>
                  <a:pt x="21417" y="0"/>
                  <a:pt x="21191" y="0"/>
                </a:cubicBezTo>
                <a:lnTo>
                  <a:pt x="17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尝试执行事务</a:t>
            </a:r>
          </a:p>
        </p:txBody>
      </p:sp>
      <p:sp>
        <p:nvSpPr>
          <p:cNvPr id="534" name="根据事务是否执行成功来判断加锁是否成功"/>
          <p:cNvSpPr/>
          <p:nvPr/>
        </p:nvSpPr>
        <p:spPr>
          <a:xfrm>
            <a:off x="8658258" y="7098903"/>
            <a:ext cx="4600576" cy="1397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99" y="0"/>
                </a:moveTo>
                <a:cubicBezTo>
                  <a:pt x="2080" y="0"/>
                  <a:pt x="1902" y="584"/>
                  <a:pt x="1902" y="1306"/>
                </a:cubicBezTo>
                <a:lnTo>
                  <a:pt x="1902" y="1570"/>
                </a:lnTo>
                <a:lnTo>
                  <a:pt x="0" y="4183"/>
                </a:lnTo>
                <a:lnTo>
                  <a:pt x="1902" y="6789"/>
                </a:lnTo>
                <a:lnTo>
                  <a:pt x="1902" y="20294"/>
                </a:lnTo>
                <a:cubicBezTo>
                  <a:pt x="1902" y="21016"/>
                  <a:pt x="2080" y="21600"/>
                  <a:pt x="2299" y="21600"/>
                </a:cubicBezTo>
                <a:lnTo>
                  <a:pt x="21203" y="21600"/>
                </a:lnTo>
                <a:cubicBezTo>
                  <a:pt x="21422" y="21600"/>
                  <a:pt x="21600" y="21016"/>
                  <a:pt x="21600" y="20294"/>
                </a:cubicBezTo>
                <a:lnTo>
                  <a:pt x="21600" y="1306"/>
                </a:lnTo>
                <a:cubicBezTo>
                  <a:pt x="21600" y="584"/>
                  <a:pt x="21422" y="0"/>
                  <a:pt x="21203" y="0"/>
                </a:cubicBezTo>
                <a:lnTo>
                  <a:pt x="229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根据事务是否执行成功来判断加锁是否成功</a:t>
            </a:r>
          </a:p>
        </p:txBody>
      </p:sp>
      <p:sp>
        <p:nvSpPr>
          <p:cNvPr id="535" name="放入事务队列"/>
          <p:cNvSpPr/>
          <p:nvPr/>
        </p:nvSpPr>
        <p:spPr>
          <a:xfrm>
            <a:off x="15087466" y="5284161"/>
            <a:ext cx="3338911"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5" y="0"/>
                </a:moveTo>
                <a:cubicBezTo>
                  <a:pt x="1409" y="0"/>
                  <a:pt x="1225" y="554"/>
                  <a:pt x="1225" y="1237"/>
                </a:cubicBezTo>
                <a:lnTo>
                  <a:pt x="1225" y="13892"/>
                </a:lnTo>
                <a:lnTo>
                  <a:pt x="0" y="16366"/>
                </a:lnTo>
                <a:lnTo>
                  <a:pt x="1225" y="18832"/>
                </a:lnTo>
                <a:lnTo>
                  <a:pt x="1225" y="20363"/>
                </a:lnTo>
                <a:cubicBezTo>
                  <a:pt x="1225" y="21046"/>
                  <a:pt x="1409" y="21600"/>
                  <a:pt x="1635" y="21600"/>
                </a:cubicBezTo>
                <a:lnTo>
                  <a:pt x="21189" y="21600"/>
                </a:lnTo>
                <a:cubicBezTo>
                  <a:pt x="21416" y="21600"/>
                  <a:pt x="21600" y="21046"/>
                  <a:pt x="21600" y="20363"/>
                </a:cubicBezTo>
                <a:lnTo>
                  <a:pt x="21600" y="1237"/>
                </a:lnTo>
                <a:cubicBezTo>
                  <a:pt x="21600" y="554"/>
                  <a:pt x="21416" y="0"/>
                  <a:pt x="21189" y="0"/>
                </a:cubicBezTo>
                <a:lnTo>
                  <a:pt x="163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放入事务队列</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39" name="路线图"/>
          <p:cNvSpPr txBox="1"/>
          <p:nvPr>
            <p:ph type="title"/>
          </p:nvPr>
        </p:nvSpPr>
        <p:spPr>
          <a:prstGeom prst="rect">
            <a:avLst/>
          </a:prstGeom>
        </p:spPr>
        <p:txBody>
          <a:bodyPr/>
          <a:lstStyle>
            <a:lvl1pPr algn="l">
              <a:defRPr>
                <a:solidFill>
                  <a:srgbClr val="FFFFFF"/>
                </a:solidFill>
              </a:defRPr>
            </a:lvl1pPr>
          </a:lstStyle>
          <a:p>
            <a:pPr/>
            <a:r>
              <a:t>路线图</a:t>
            </a:r>
          </a:p>
        </p:txBody>
      </p:sp>
      <p:sp>
        <p:nvSpPr>
          <p:cNvPr id="140" name="Redis 简介…"/>
          <p:cNvSpPr txBox="1"/>
          <p:nvPr>
            <p:ph type="body" sz="half" idx="1"/>
          </p:nvPr>
        </p:nvSpPr>
        <p:spPr>
          <a:xfrm>
            <a:off x="1562100" y="2908697"/>
            <a:ext cx="18746986" cy="5459673"/>
          </a:xfrm>
          <a:prstGeom prst="rect">
            <a:avLst/>
          </a:prstGeom>
        </p:spPr>
        <p:txBody>
          <a:bodyPr anchor="t"/>
          <a:lstStyle/>
          <a:p>
            <a:pPr marL="703791" indent="-703791">
              <a:buSzPct val="100000"/>
              <a:buAutoNum type="ea1ChsPeriod" startAt="1"/>
              <a:defRPr>
                <a:solidFill>
                  <a:srgbClr val="FFFFFF"/>
                </a:solidFill>
              </a:defRPr>
            </a:pPr>
            <a:r>
              <a:t>Redis 简介</a:t>
            </a:r>
          </a:p>
          <a:p>
            <a:pPr marL="703791" indent="-703791">
              <a:buSzPct val="100000"/>
              <a:buAutoNum type="ea1ChsPeriod" startAt="1"/>
              <a:defRPr>
                <a:solidFill>
                  <a:srgbClr val="FFFFFF"/>
                </a:solidFill>
              </a:defRPr>
            </a:pPr>
            <a:r>
              <a:t>使用 Redis 构建锁</a:t>
            </a:r>
          </a:p>
          <a:p>
            <a:pPr marL="703791" indent="-703791">
              <a:buSzPct val="100000"/>
              <a:buAutoNum type="ea1ChsPeriod" startAt="1"/>
              <a:defRPr>
                <a:solidFill>
                  <a:srgbClr val="FFFFFF"/>
                </a:solidFill>
              </a:defRPr>
            </a:pPr>
            <a:r>
              <a:t>使用 Redis 构建在线用户统计器</a:t>
            </a:r>
          </a:p>
          <a:p>
            <a:pPr marL="703791" indent="-703791">
              <a:buSzPct val="100000"/>
              <a:buAutoNum type="ea1ChsPeriod" startAt="1"/>
              <a:defRPr>
                <a:solidFill>
                  <a:srgbClr val="FFFFFF"/>
                </a:solidFill>
              </a:defRPr>
            </a:pPr>
            <a:r>
              <a:t>使用 Redis 构建自动补完程序</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37"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8"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539"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40"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541"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43"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4"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545"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46"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47"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48"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49"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50"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551"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52"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53"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54"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55"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57"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58"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559"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60"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1"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62"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3"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564"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5"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6"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67"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8"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569"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570"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571"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72"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73"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74"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75"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76"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78"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9"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580"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81"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82"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83"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84"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585" name="成功获取锁"/>
          <p:cNvSpPr/>
          <p:nvPr/>
        </p:nvSpPr>
        <p:spPr>
          <a:xfrm>
            <a:off x="13538200" y="1078859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586"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87"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88"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89"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90"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591" name="线条"/>
          <p:cNvSpPr/>
          <p:nvPr/>
        </p:nvSpPr>
        <p:spPr>
          <a:xfrm>
            <a:off x="15574103" y="1039498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92"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593"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594"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95"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96"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97"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98"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99"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01"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02"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603"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04"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05"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06"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07"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08" name="成功获取锁"/>
          <p:cNvSpPr/>
          <p:nvPr/>
        </p:nvSpPr>
        <p:spPr>
          <a:xfrm>
            <a:off x="13538200" y="1078859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609"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0"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1"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12"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3"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14" name="线条"/>
          <p:cNvSpPr/>
          <p:nvPr/>
        </p:nvSpPr>
        <p:spPr>
          <a:xfrm>
            <a:off x="15574103" y="1039498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5"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16"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617"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18"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9"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20" name="线条"/>
          <p:cNvSpPr/>
          <p:nvPr/>
        </p:nvSpPr>
        <p:spPr>
          <a:xfrm>
            <a:off x="8809895" y="5592933"/>
            <a:ext cx="1" cy="1836033"/>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1" name="SET LOCK_KEY"/>
          <p:cNvSpPr/>
          <p:nvPr/>
        </p:nvSpPr>
        <p:spPr>
          <a:xfrm>
            <a:off x="6773993" y="9126061"/>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22" name="线条"/>
          <p:cNvSpPr/>
          <p:nvPr/>
        </p:nvSpPr>
        <p:spPr>
          <a:xfrm>
            <a:off x="8809896" y="1033585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3"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4"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25" name="线条"/>
          <p:cNvSpPr/>
          <p:nvPr/>
        </p:nvSpPr>
        <p:spPr>
          <a:xfrm>
            <a:off x="8809896" y="87357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6" name="MULTI"/>
          <p:cNvSpPr/>
          <p:nvPr/>
        </p:nvSpPr>
        <p:spPr>
          <a:xfrm>
            <a:off x="6773993" y="7508643"/>
            <a:ext cx="4071806" cy="1121834"/>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27" name="线条"/>
          <p:cNvSpPr/>
          <p:nvPr/>
        </p:nvSpPr>
        <p:spPr>
          <a:xfrm>
            <a:off x="8809896" y="11935995"/>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8" name="EXEC"/>
          <p:cNvSpPr/>
          <p:nvPr/>
        </p:nvSpPr>
        <p:spPr>
          <a:xfrm>
            <a:off x="6773993" y="10743479"/>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29"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31"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32"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633"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34"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35"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36"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37"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38" name="成功获取锁"/>
          <p:cNvSpPr/>
          <p:nvPr/>
        </p:nvSpPr>
        <p:spPr>
          <a:xfrm>
            <a:off x="13538200" y="1078859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639"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0"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1"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42"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3"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44" name="线条"/>
          <p:cNvSpPr/>
          <p:nvPr/>
        </p:nvSpPr>
        <p:spPr>
          <a:xfrm>
            <a:off x="15574103" y="1039498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5"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46"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647"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48"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9"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50" name="线条"/>
          <p:cNvSpPr/>
          <p:nvPr/>
        </p:nvSpPr>
        <p:spPr>
          <a:xfrm>
            <a:off x="8809895" y="5592933"/>
            <a:ext cx="1" cy="1836033"/>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1" name="SET LOCK_KEY"/>
          <p:cNvSpPr/>
          <p:nvPr/>
        </p:nvSpPr>
        <p:spPr>
          <a:xfrm>
            <a:off x="6773993" y="9126061"/>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52" name="线条"/>
          <p:cNvSpPr/>
          <p:nvPr/>
        </p:nvSpPr>
        <p:spPr>
          <a:xfrm>
            <a:off x="8809896" y="1033585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3"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4"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55" name="线条"/>
          <p:cNvSpPr/>
          <p:nvPr/>
        </p:nvSpPr>
        <p:spPr>
          <a:xfrm>
            <a:off x="8809896" y="87357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6" name="MULTI"/>
          <p:cNvSpPr/>
          <p:nvPr/>
        </p:nvSpPr>
        <p:spPr>
          <a:xfrm>
            <a:off x="6773993" y="7508643"/>
            <a:ext cx="4071806" cy="1121834"/>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57" name="线条"/>
          <p:cNvSpPr/>
          <p:nvPr/>
        </p:nvSpPr>
        <p:spPr>
          <a:xfrm>
            <a:off x="8809896" y="11935995"/>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8" name="EXEC"/>
          <p:cNvSpPr/>
          <p:nvPr/>
        </p:nvSpPr>
        <p:spPr>
          <a:xfrm>
            <a:off x="6773993" y="10743479"/>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59" name="因为 WATCH 命令的作用，该事务将被拒绝执行。"/>
          <p:cNvSpPr/>
          <p:nvPr/>
        </p:nvSpPr>
        <p:spPr>
          <a:xfrm>
            <a:off x="2859616" y="10479563"/>
            <a:ext cx="3529014" cy="173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38" y="0"/>
                </a:moveTo>
                <a:cubicBezTo>
                  <a:pt x="19232" y="0"/>
                  <a:pt x="19470" y="483"/>
                  <a:pt x="19470" y="1079"/>
                </a:cubicBezTo>
                <a:lnTo>
                  <a:pt x="19470" y="8642"/>
                </a:lnTo>
                <a:lnTo>
                  <a:pt x="21600" y="10800"/>
                </a:lnTo>
                <a:lnTo>
                  <a:pt x="19470" y="12963"/>
                </a:lnTo>
                <a:lnTo>
                  <a:pt x="19470" y="20521"/>
                </a:lnTo>
                <a:cubicBezTo>
                  <a:pt x="19470" y="21117"/>
                  <a:pt x="19232" y="21600"/>
                  <a:pt x="18938" y="21600"/>
                </a:cubicBezTo>
                <a:lnTo>
                  <a:pt x="532" y="21600"/>
                </a:lnTo>
                <a:cubicBezTo>
                  <a:pt x="238" y="21600"/>
                  <a:pt x="0" y="21117"/>
                  <a:pt x="0" y="20521"/>
                </a:cubicBezTo>
                <a:lnTo>
                  <a:pt x="0" y="1079"/>
                </a:lnTo>
                <a:cubicBezTo>
                  <a:pt x="0" y="483"/>
                  <a:pt x="238" y="0"/>
                  <a:pt x="532" y="0"/>
                </a:cubicBezTo>
                <a:lnTo>
                  <a:pt x="18938"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因为 WATCH 命令的作用，该事务将被拒绝执行。</a:t>
            </a:r>
          </a:p>
        </p:txBody>
      </p:sp>
      <p:sp>
        <p:nvSpPr>
          <p:cNvPr id="660"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62"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63"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664"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65"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66"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67"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68"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69" name="成功获取锁"/>
          <p:cNvSpPr/>
          <p:nvPr/>
        </p:nvSpPr>
        <p:spPr>
          <a:xfrm>
            <a:off x="13538200" y="1078859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670"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71"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72"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73"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74"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75" name="线条"/>
          <p:cNvSpPr/>
          <p:nvPr/>
        </p:nvSpPr>
        <p:spPr>
          <a:xfrm>
            <a:off x="15574103" y="1039498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76"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77"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678"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79"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0"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81" name="线条"/>
          <p:cNvSpPr/>
          <p:nvPr/>
        </p:nvSpPr>
        <p:spPr>
          <a:xfrm>
            <a:off x="8809895" y="5592933"/>
            <a:ext cx="1" cy="1836033"/>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2" name="SET LOCK_KEY"/>
          <p:cNvSpPr/>
          <p:nvPr/>
        </p:nvSpPr>
        <p:spPr>
          <a:xfrm>
            <a:off x="6773993" y="9126061"/>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83" name="获取锁失败"/>
          <p:cNvSpPr/>
          <p:nvPr/>
        </p:nvSpPr>
        <p:spPr>
          <a:xfrm>
            <a:off x="6773993" y="12329603"/>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获取锁失败</a:t>
            </a:r>
          </a:p>
        </p:txBody>
      </p:sp>
      <p:sp>
        <p:nvSpPr>
          <p:cNvPr id="684" name="线条"/>
          <p:cNvSpPr/>
          <p:nvPr/>
        </p:nvSpPr>
        <p:spPr>
          <a:xfrm>
            <a:off x="8809896" y="1033585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5"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6"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87" name="线条"/>
          <p:cNvSpPr/>
          <p:nvPr/>
        </p:nvSpPr>
        <p:spPr>
          <a:xfrm>
            <a:off x="8809896" y="87357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8" name="MULTI"/>
          <p:cNvSpPr/>
          <p:nvPr/>
        </p:nvSpPr>
        <p:spPr>
          <a:xfrm>
            <a:off x="6773993" y="7508643"/>
            <a:ext cx="4071806" cy="1121834"/>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89" name="线条"/>
          <p:cNvSpPr/>
          <p:nvPr/>
        </p:nvSpPr>
        <p:spPr>
          <a:xfrm>
            <a:off x="8809896" y="11935995"/>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90" name="EXEC"/>
          <p:cNvSpPr/>
          <p:nvPr/>
        </p:nvSpPr>
        <p:spPr>
          <a:xfrm>
            <a:off x="6773993" y="10743479"/>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91" name="因为 WATCH 命令的作用，该事务将被拒绝执行。"/>
          <p:cNvSpPr/>
          <p:nvPr/>
        </p:nvSpPr>
        <p:spPr>
          <a:xfrm>
            <a:off x="2859616" y="10479563"/>
            <a:ext cx="3529014" cy="173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38" y="0"/>
                </a:moveTo>
                <a:cubicBezTo>
                  <a:pt x="19232" y="0"/>
                  <a:pt x="19470" y="483"/>
                  <a:pt x="19470" y="1079"/>
                </a:cubicBezTo>
                <a:lnTo>
                  <a:pt x="19470" y="8642"/>
                </a:lnTo>
                <a:lnTo>
                  <a:pt x="21600" y="10800"/>
                </a:lnTo>
                <a:lnTo>
                  <a:pt x="19470" y="12963"/>
                </a:lnTo>
                <a:lnTo>
                  <a:pt x="19470" y="20521"/>
                </a:lnTo>
                <a:cubicBezTo>
                  <a:pt x="19470" y="21117"/>
                  <a:pt x="19232" y="21600"/>
                  <a:pt x="18938" y="21600"/>
                </a:cubicBezTo>
                <a:lnTo>
                  <a:pt x="532" y="21600"/>
                </a:lnTo>
                <a:cubicBezTo>
                  <a:pt x="238" y="21600"/>
                  <a:pt x="0" y="21117"/>
                  <a:pt x="0" y="20521"/>
                </a:cubicBezTo>
                <a:lnTo>
                  <a:pt x="0" y="1079"/>
                </a:lnTo>
                <a:cubicBezTo>
                  <a:pt x="0" y="483"/>
                  <a:pt x="238" y="0"/>
                  <a:pt x="532" y="0"/>
                </a:cubicBezTo>
                <a:lnTo>
                  <a:pt x="18938"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因为 WATCH 命令的作用，该事务将被拒绝执行。</a:t>
            </a:r>
          </a:p>
        </p:txBody>
      </p:sp>
      <p:sp>
        <p:nvSpPr>
          <p:cNvPr id="692"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94" name="使用事务带来的代价"/>
          <p:cNvSpPr txBox="1"/>
          <p:nvPr>
            <p:ph type="title"/>
          </p:nvPr>
        </p:nvSpPr>
        <p:spPr>
          <a:prstGeom prst="rect">
            <a:avLst/>
          </a:prstGeom>
        </p:spPr>
        <p:txBody>
          <a:bodyPr/>
          <a:lstStyle>
            <a:lvl1pPr algn="l">
              <a:defRPr>
                <a:solidFill>
                  <a:srgbClr val="FFFFFF"/>
                </a:solidFill>
              </a:defRPr>
            </a:lvl1pPr>
          </a:lstStyle>
          <a:p>
            <a:pPr/>
            <a:r>
              <a:t>使用事务带来的代价</a:t>
            </a:r>
          </a:p>
        </p:txBody>
      </p:sp>
      <p:sp>
        <p:nvSpPr>
          <p:cNvPr id="695"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client.Cmd("WATCH",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client.Cmd("MULTI")</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repl, _ := client.Cmd("EXEC").List()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if repl != nil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    </a:t>
            </a:r>
            <a:r>
              <a:rPr>
                <a:solidFill>
                  <a:srgbClr val="FFFFFF"/>
                </a:solidFill>
              </a:rPr>
              <a: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pic>
        <p:nvPicPr>
          <p:cNvPr id="696" name="事务的使用导致程序的逻辑变得复杂起来，并且不正确地使用事务本身就有引发 bug 的危险。" descr="事务的使用导致程序的逻辑变得复杂起来，并且不正确地使用事务本身就有引发 bug 的危险。"/>
          <p:cNvPicPr>
            <a:picLocks noChangeAspect="0"/>
          </p:cNvPicPr>
          <p:nvPr/>
        </p:nvPicPr>
        <p:blipFill>
          <a:blip r:embed="rId2">
            <a:extLst/>
          </a:blip>
          <a:stretch>
            <a:fillRect/>
          </a:stretch>
        </p:blipFill>
        <p:spPr>
          <a:xfrm>
            <a:off x="12583307" y="8055367"/>
            <a:ext cx="6638551" cy="2542912"/>
          </a:xfrm>
          <a:prstGeom prst="rect">
            <a:avLst/>
          </a:prstGeom>
          <a:effectLst>
            <a:outerShdw sx="100000" sy="100000" kx="0" ky="0" algn="b" rotWithShape="0" blurRad="50800" dist="63500" dir="2700000">
              <a:srgbClr val="000000">
                <a:alpha val="50000"/>
              </a:srgbClr>
            </a:outerShdw>
          </a:effectLst>
        </p:spPr>
      </p:pic>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98" name="带 NX 选项的 SET 命令"/>
          <p:cNvSpPr txBox="1"/>
          <p:nvPr>
            <p:ph type="title"/>
          </p:nvPr>
        </p:nvSpPr>
        <p:spPr>
          <a:prstGeom prst="rect">
            <a:avLst/>
          </a:prstGeom>
        </p:spPr>
        <p:txBody>
          <a:bodyPr/>
          <a:lstStyle>
            <a:lvl1pPr algn="l">
              <a:defRPr>
                <a:solidFill>
                  <a:srgbClr val="FFFFFF"/>
                </a:solidFill>
              </a:defRPr>
            </a:lvl1pPr>
          </a:lstStyle>
          <a:p>
            <a:pPr/>
            <a:r>
              <a:t>带 NX 选项的 SET 命令</a:t>
            </a:r>
          </a:p>
        </p:txBody>
      </p:sp>
      <p:sp>
        <p:nvSpPr>
          <p:cNvPr id="699" name="SET key value NX"/>
          <p:cNvSpPr txBox="1"/>
          <p:nvPr/>
        </p:nvSpPr>
        <p:spPr>
          <a:xfrm>
            <a:off x="1738768" y="3341039"/>
            <a:ext cx="8170137"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SET key value NX</a:t>
            </a:r>
          </a:p>
        </p:txBody>
      </p:sp>
      <p:sp>
        <p:nvSpPr>
          <p:cNvPr id="700" name="只在键 key 不存在的情况下，将它的值设置为 value ，然后返回 OK；…"/>
          <p:cNvSpPr txBox="1"/>
          <p:nvPr/>
        </p:nvSpPr>
        <p:spPr>
          <a:xfrm>
            <a:off x="3815627" y="4969837"/>
            <a:ext cx="15415756" cy="16645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600"/>
              </a:spcBef>
              <a:defRPr b="0" sz="3800">
                <a:solidFill>
                  <a:srgbClr val="FFFFFF"/>
                </a:solidFill>
              </a:defRPr>
            </a:pPr>
            <a:r>
              <a:t>只在键 </a:t>
            </a:r>
            <a:r>
              <a:rPr>
                <a:latin typeface="Courier"/>
                <a:ea typeface="Courier"/>
                <a:cs typeface="Courier"/>
                <a:sym typeface="Courier"/>
              </a:rPr>
              <a:t>key</a:t>
            </a:r>
            <a:r>
              <a:t> 不存在的情况下，将它的值设置为 </a:t>
            </a:r>
            <a:r>
              <a:rPr>
                <a:latin typeface="Courier"/>
                <a:ea typeface="Courier"/>
                <a:cs typeface="Courier"/>
                <a:sym typeface="Courier"/>
              </a:rPr>
              <a:t>value</a:t>
            </a:r>
            <a:r>
              <a:t> ，然后返回 </a:t>
            </a:r>
            <a:r>
              <a:rPr>
                <a:latin typeface="Courier"/>
                <a:ea typeface="Courier"/>
                <a:cs typeface="Courier"/>
                <a:sym typeface="Courier"/>
              </a:rPr>
              <a:t>OK</a:t>
            </a:r>
            <a:r>
              <a:t>；</a:t>
            </a:r>
          </a:p>
          <a:p>
            <a:pPr algn="l" defTabSz="457200">
              <a:spcBef>
                <a:spcPts val="1600"/>
              </a:spcBef>
              <a:defRPr b="0" sz="3800">
                <a:solidFill>
                  <a:srgbClr val="FFFFFF"/>
                </a:solidFill>
              </a:defRPr>
            </a:pPr>
            <a:r>
              <a:t>如果键已经有值，那么放弃执行设置操作，并返回 </a:t>
            </a:r>
            <a:r>
              <a:rPr>
                <a:latin typeface="Courier"/>
                <a:ea typeface="Courier"/>
                <a:cs typeface="Courier"/>
                <a:sym typeface="Courier"/>
              </a:rPr>
              <a:t>nil</a:t>
            </a:r>
            <a:r>
              <a:t> 表示设置失败。</a:t>
            </a:r>
          </a:p>
        </p:txBody>
      </p:sp>
      <p:sp>
        <p:nvSpPr>
          <p:cNvPr id="701" name="NX 代表 Not eXists , 该选项从 Redis 2.6.12 版本开始可用。"/>
          <p:cNvSpPr txBox="1"/>
          <p:nvPr/>
        </p:nvSpPr>
        <p:spPr>
          <a:xfrm>
            <a:off x="3813876" y="7183648"/>
            <a:ext cx="1016927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i="1">
                <a:solidFill>
                  <a:srgbClr val="FFFFFF"/>
                </a:solidFill>
              </a:defRPr>
            </a:lvl1pPr>
          </a:lstStyle>
          <a:p>
            <a:pPr/>
            <a:r>
              <a:t>NX 代表 Not eXists , 该选项从 Redis 2.6.12 版本开始可用。</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03" name="NX 选项的作用"/>
          <p:cNvSpPr txBox="1"/>
          <p:nvPr>
            <p:ph type="title"/>
          </p:nvPr>
        </p:nvSpPr>
        <p:spPr>
          <a:prstGeom prst="rect">
            <a:avLst/>
          </a:prstGeom>
        </p:spPr>
        <p:txBody>
          <a:bodyPr/>
          <a:lstStyle>
            <a:lvl1pPr algn="l">
              <a:defRPr>
                <a:solidFill>
                  <a:srgbClr val="FFFFFF"/>
                </a:solidFill>
              </a:defRPr>
            </a:lvl1pPr>
          </a:lstStyle>
          <a:p>
            <a:pPr/>
            <a:r>
              <a:t>NX 选项的作用</a:t>
            </a:r>
          </a:p>
        </p:txBody>
      </p:sp>
      <p:sp>
        <p:nvSpPr>
          <p:cNvPr id="704" name="func acquire(client *redis.Client) bool {…"/>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graphicFrame>
        <p:nvGraphicFramePr>
          <p:cNvPr id="705" name="表格"/>
          <p:cNvGraphicFramePr/>
          <p:nvPr/>
        </p:nvGraphicFramePr>
        <p:xfrm>
          <a:off x="2765844" y="3815969"/>
          <a:ext cx="15215030" cy="1790685"/>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5138829"/>
              </a:tblGrid>
              <a:tr h="1714484">
                <a:tc>
                  <a:txBody>
                    <a:bodyPr/>
                    <a:lstStyle/>
                    <a:p>
                      <a:pPr defTabSz="914400">
                        <a:defRPr sz="3200">
                          <a:sym typeface="Helvetica Neue"/>
                        </a:defRPr>
                      </a:pPr>
                    </a:p>
                  </a:txBody>
                  <a:tcPr marL="50800" marR="50800" marT="50800" marB="50800" anchor="ctr" anchorCtr="0" horzOverflow="overflow">
                    <a:lnL w="76200">
                      <a:solidFill>
                        <a:schemeClr val="accent1"/>
                      </a:solidFill>
                      <a:miter lim="400000"/>
                    </a:lnL>
                    <a:lnR w="76200">
                      <a:solidFill>
                        <a:schemeClr val="accent1"/>
                      </a:solidFill>
                      <a:miter lim="400000"/>
                    </a:lnR>
                    <a:lnT w="76200">
                      <a:solidFill>
                        <a:schemeClr val="accent1"/>
                      </a:solidFill>
                      <a:miter lim="400000"/>
                    </a:lnT>
                    <a:lnB w="76200">
                      <a:solidFill>
                        <a:schemeClr val="accent1"/>
                      </a:solidFill>
                      <a:miter lim="400000"/>
                    </a:lnB>
                    <a:noFill/>
                  </a:tcPr>
                </a:tc>
              </a:tr>
            </a:tbl>
          </a:graphicData>
        </a:graphic>
      </p:graphicFrame>
      <p:sp>
        <p:nvSpPr>
          <p:cNvPr id="706" name="相当于在服务器里面以原子方式执行这两项操作"/>
          <p:cNvSpPr/>
          <p:nvPr/>
        </p:nvSpPr>
        <p:spPr>
          <a:xfrm>
            <a:off x="18042450" y="3621691"/>
            <a:ext cx="3489723" cy="2103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66" y="0"/>
                </a:moveTo>
                <a:cubicBezTo>
                  <a:pt x="2165" y="0"/>
                  <a:pt x="1921" y="404"/>
                  <a:pt x="1921" y="905"/>
                </a:cubicBezTo>
                <a:lnTo>
                  <a:pt x="1921" y="9000"/>
                </a:lnTo>
                <a:lnTo>
                  <a:pt x="0" y="10814"/>
                </a:lnTo>
                <a:lnTo>
                  <a:pt x="1921" y="12624"/>
                </a:lnTo>
                <a:lnTo>
                  <a:pt x="1921" y="20691"/>
                </a:lnTo>
                <a:cubicBezTo>
                  <a:pt x="1921" y="21192"/>
                  <a:pt x="2165" y="21600"/>
                  <a:pt x="2466" y="21600"/>
                </a:cubicBezTo>
                <a:lnTo>
                  <a:pt x="21055" y="21600"/>
                </a:lnTo>
                <a:cubicBezTo>
                  <a:pt x="21356" y="21600"/>
                  <a:pt x="21600" y="21192"/>
                  <a:pt x="21600" y="20691"/>
                </a:cubicBezTo>
                <a:lnTo>
                  <a:pt x="21600" y="905"/>
                </a:lnTo>
                <a:cubicBezTo>
                  <a:pt x="21600" y="404"/>
                  <a:pt x="21356" y="0"/>
                  <a:pt x="21055" y="0"/>
                </a:cubicBezTo>
                <a:lnTo>
                  <a:pt x="2466"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相当于在服务器里面以原子方式执行这两项操作</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142" name="Redis"/>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Redis</a:t>
            </a:r>
          </a:p>
        </p:txBody>
      </p:sp>
      <p:sp>
        <p:nvSpPr>
          <p:cNvPr id="143" name="an open source, in-memory data structure store"/>
          <p:cNvSpPr txBox="1"/>
          <p:nvPr>
            <p:ph type="subTitle" sz="quarter" idx="1"/>
          </p:nvPr>
        </p:nvSpPr>
        <p:spPr>
          <a:prstGeom prst="rect">
            <a:avLst/>
          </a:prstGeom>
        </p:spPr>
        <p:txBody>
          <a:bodyPr/>
          <a:lstStyle>
            <a:lvl1pPr>
              <a:defRPr>
                <a:solidFill>
                  <a:srgbClr val="FFFFFF"/>
                </a:solidFill>
                <a:latin typeface="Helvetica"/>
                <a:ea typeface="Helvetica"/>
                <a:cs typeface="Helvetica"/>
                <a:sym typeface="Helvetica"/>
              </a:defRPr>
            </a:lvl1pPr>
          </a:lstStyle>
          <a:p>
            <a:pPr/>
            <a:r>
              <a:t>an open source, in-memory data structure store</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08" name="实现三 —— 使用带 NX 选项的 SET 命令"/>
          <p:cNvSpPr txBox="1"/>
          <p:nvPr>
            <p:ph type="title"/>
          </p:nvPr>
        </p:nvSpPr>
        <p:spPr>
          <a:prstGeom prst="rect">
            <a:avLst/>
          </a:prstGeom>
        </p:spPr>
        <p:txBody>
          <a:bodyPr/>
          <a:lstStyle>
            <a:lvl1pPr algn="l" defTabSz="676909">
              <a:defRPr sz="9184">
                <a:solidFill>
                  <a:srgbClr val="FFFFFF"/>
                </a:solidFill>
              </a:defRPr>
            </a:lvl1pPr>
          </a:lstStyle>
          <a:p>
            <a:pPr/>
            <a:r>
              <a:t>实现三 —— 使用带 NX 选项的 SET 命令</a:t>
            </a:r>
          </a:p>
        </p:txBody>
      </p:sp>
      <p:sp>
        <p:nvSpPr>
          <p:cNvPr id="709"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repl, _ := client.Cmd(</a:t>
            </a:r>
            <a:r>
              <a:rPr>
                <a:solidFill>
                  <a:schemeClr val="accent5"/>
                </a:solidFill>
              </a:rPr>
              <a:t>"SET"</a:t>
            </a:r>
            <a:r>
              <a:rPr>
                <a:solidFill>
                  <a:srgbClr val="FFFFFF"/>
                </a:solidFill>
              </a:rPr>
              <a:t>, lock_key, lock_value,</a:t>
            </a:r>
            <a:r>
              <a:t> </a:t>
            </a:r>
            <a:r>
              <a:rPr>
                <a:solidFill>
                  <a:schemeClr val="accent5"/>
                </a:solidFill>
              </a:rPr>
              <a:t>"NX"</a:t>
            </a:r>
            <a:r>
              <a:rPr>
                <a:solidFill>
                  <a:srgbClr val="FFFFFF"/>
                </a:solidFill>
              </a:rPr>
              <a:t>).Str()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710" name="嘿，我在这儿！"/>
          <p:cNvSpPr/>
          <p:nvPr/>
        </p:nvSpPr>
        <p:spPr>
          <a:xfrm>
            <a:off x="14906361" y="4530797"/>
            <a:ext cx="3840560" cy="1473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21" y="0"/>
                </a:moveTo>
                <a:lnTo>
                  <a:pt x="16006" y="2984"/>
                </a:lnTo>
                <a:lnTo>
                  <a:pt x="357" y="2984"/>
                </a:lnTo>
                <a:cubicBezTo>
                  <a:pt x="160" y="2984"/>
                  <a:pt x="0" y="3401"/>
                  <a:pt x="0" y="3915"/>
                </a:cubicBezTo>
                <a:lnTo>
                  <a:pt x="0" y="20669"/>
                </a:lnTo>
                <a:cubicBezTo>
                  <a:pt x="0" y="21183"/>
                  <a:pt x="160" y="21600"/>
                  <a:pt x="357" y="21600"/>
                </a:cubicBezTo>
                <a:lnTo>
                  <a:pt x="21243" y="21600"/>
                </a:lnTo>
                <a:cubicBezTo>
                  <a:pt x="21440" y="21600"/>
                  <a:pt x="21600" y="21183"/>
                  <a:pt x="21600" y="20669"/>
                </a:cubicBezTo>
                <a:lnTo>
                  <a:pt x="21600" y="3915"/>
                </a:lnTo>
                <a:cubicBezTo>
                  <a:pt x="21600" y="3401"/>
                  <a:pt x="21440" y="2984"/>
                  <a:pt x="21243" y="2984"/>
                </a:cubicBezTo>
                <a:lnTo>
                  <a:pt x="17435" y="2984"/>
                </a:lnTo>
                <a:lnTo>
                  <a:pt x="167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嘿，我在这儿！</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12"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13"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14"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15"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16"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18"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19"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20"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21"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22"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23" name="线条"/>
          <p:cNvSpPr/>
          <p:nvPr/>
        </p:nvSpPr>
        <p:spPr>
          <a:xfrm>
            <a:off x="15574103" y="418579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24" name="SET LOCK_KEY NX"/>
          <p:cNvSpPr/>
          <p:nvPr/>
        </p:nvSpPr>
        <p:spPr>
          <a:xfrm>
            <a:off x="13538200" y="4595535"/>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25" name="键尚未有值，设置成功"/>
          <p:cNvSpPr/>
          <p:nvPr/>
        </p:nvSpPr>
        <p:spPr>
          <a:xfrm>
            <a:off x="17737269" y="4521263"/>
            <a:ext cx="466685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0" y="0"/>
                </a:moveTo>
                <a:cubicBezTo>
                  <a:pt x="1307" y="0"/>
                  <a:pt x="1176" y="484"/>
                  <a:pt x="1176" y="1080"/>
                </a:cubicBezTo>
                <a:lnTo>
                  <a:pt x="1176" y="8640"/>
                </a:lnTo>
                <a:lnTo>
                  <a:pt x="0" y="10800"/>
                </a:lnTo>
                <a:lnTo>
                  <a:pt x="1176" y="12960"/>
                </a:lnTo>
                <a:lnTo>
                  <a:pt x="1176" y="20520"/>
                </a:lnTo>
                <a:cubicBezTo>
                  <a:pt x="1176" y="21116"/>
                  <a:pt x="1307" y="21600"/>
                  <a:pt x="1470" y="21600"/>
                </a:cubicBezTo>
                <a:lnTo>
                  <a:pt x="21306" y="21600"/>
                </a:lnTo>
                <a:cubicBezTo>
                  <a:pt x="21468" y="21600"/>
                  <a:pt x="21600" y="21116"/>
                  <a:pt x="21600" y="20520"/>
                </a:cubicBezTo>
                <a:lnTo>
                  <a:pt x="21600" y="1080"/>
                </a:lnTo>
                <a:cubicBezTo>
                  <a:pt x="21600" y="484"/>
                  <a:pt x="21468" y="0"/>
                  <a:pt x="21306" y="0"/>
                </a:cubicBezTo>
                <a:lnTo>
                  <a:pt x="147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键尚未有值，设置成功</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27"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28"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29"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30"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31"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32" name="线条"/>
          <p:cNvSpPr/>
          <p:nvPr/>
        </p:nvSpPr>
        <p:spPr>
          <a:xfrm>
            <a:off x="15574103" y="418579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33" name="SET LOCK_KEY NX"/>
          <p:cNvSpPr/>
          <p:nvPr/>
        </p:nvSpPr>
        <p:spPr>
          <a:xfrm>
            <a:off x="13538200" y="4595535"/>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34" name="成功获取锁"/>
          <p:cNvSpPr/>
          <p:nvPr/>
        </p:nvSpPr>
        <p:spPr>
          <a:xfrm>
            <a:off x="13538200" y="6162001"/>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735" name="线条"/>
          <p:cNvSpPr/>
          <p:nvPr/>
        </p:nvSpPr>
        <p:spPr>
          <a:xfrm>
            <a:off x="15574103" y="5753472"/>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36" name="键尚未有值，设置成功"/>
          <p:cNvSpPr/>
          <p:nvPr/>
        </p:nvSpPr>
        <p:spPr>
          <a:xfrm>
            <a:off x="17737269" y="4521263"/>
            <a:ext cx="466685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0" y="0"/>
                </a:moveTo>
                <a:cubicBezTo>
                  <a:pt x="1307" y="0"/>
                  <a:pt x="1176" y="484"/>
                  <a:pt x="1176" y="1080"/>
                </a:cubicBezTo>
                <a:lnTo>
                  <a:pt x="1176" y="8640"/>
                </a:lnTo>
                <a:lnTo>
                  <a:pt x="0" y="10800"/>
                </a:lnTo>
                <a:lnTo>
                  <a:pt x="1176" y="12960"/>
                </a:lnTo>
                <a:lnTo>
                  <a:pt x="1176" y="20520"/>
                </a:lnTo>
                <a:cubicBezTo>
                  <a:pt x="1176" y="21116"/>
                  <a:pt x="1307" y="21600"/>
                  <a:pt x="1470" y="21600"/>
                </a:cubicBezTo>
                <a:lnTo>
                  <a:pt x="21306" y="21600"/>
                </a:lnTo>
                <a:cubicBezTo>
                  <a:pt x="21468" y="21600"/>
                  <a:pt x="21600" y="21116"/>
                  <a:pt x="21600" y="20520"/>
                </a:cubicBezTo>
                <a:lnTo>
                  <a:pt x="21600" y="1080"/>
                </a:lnTo>
                <a:cubicBezTo>
                  <a:pt x="21600" y="484"/>
                  <a:pt x="21468" y="0"/>
                  <a:pt x="21306" y="0"/>
                </a:cubicBezTo>
                <a:lnTo>
                  <a:pt x="147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键尚未有值，设置成功</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38"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39"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40"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41"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42" name="线条"/>
          <p:cNvSpPr/>
          <p:nvPr/>
        </p:nvSpPr>
        <p:spPr>
          <a:xfrm>
            <a:off x="8809897" y="4186817"/>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43" name="SET LOCK_KEY NX"/>
          <p:cNvSpPr/>
          <p:nvPr/>
        </p:nvSpPr>
        <p:spPr>
          <a:xfrm>
            <a:off x="6773994" y="6195488"/>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44"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45" name="线条"/>
          <p:cNvSpPr/>
          <p:nvPr/>
        </p:nvSpPr>
        <p:spPr>
          <a:xfrm>
            <a:off x="15574103" y="418579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46" name="SET LOCK_KEY NX"/>
          <p:cNvSpPr/>
          <p:nvPr/>
        </p:nvSpPr>
        <p:spPr>
          <a:xfrm>
            <a:off x="13538200" y="4595535"/>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47" name="成功获取锁"/>
          <p:cNvSpPr/>
          <p:nvPr/>
        </p:nvSpPr>
        <p:spPr>
          <a:xfrm>
            <a:off x="13538200" y="6162001"/>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748" name="线条"/>
          <p:cNvSpPr/>
          <p:nvPr/>
        </p:nvSpPr>
        <p:spPr>
          <a:xfrm>
            <a:off x="15574103" y="5753472"/>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49" name="键已经有值，设置失败"/>
          <p:cNvSpPr/>
          <p:nvPr/>
        </p:nvSpPr>
        <p:spPr>
          <a:xfrm>
            <a:off x="1648486" y="6240864"/>
            <a:ext cx="4998245" cy="1031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73" y="0"/>
                </a:moveTo>
                <a:cubicBezTo>
                  <a:pt x="20139" y="0"/>
                  <a:pt x="20355" y="1046"/>
                  <a:pt x="20355" y="2336"/>
                </a:cubicBezTo>
                <a:lnTo>
                  <a:pt x="20355" y="6934"/>
                </a:lnTo>
                <a:lnTo>
                  <a:pt x="21600" y="11615"/>
                </a:lnTo>
                <a:lnTo>
                  <a:pt x="20355" y="16296"/>
                </a:lnTo>
                <a:lnTo>
                  <a:pt x="20355" y="19264"/>
                </a:lnTo>
                <a:cubicBezTo>
                  <a:pt x="20355" y="20554"/>
                  <a:pt x="20139" y="21600"/>
                  <a:pt x="19873" y="21600"/>
                </a:cubicBezTo>
                <a:lnTo>
                  <a:pt x="482" y="21600"/>
                </a:lnTo>
                <a:cubicBezTo>
                  <a:pt x="216" y="21600"/>
                  <a:pt x="0" y="20554"/>
                  <a:pt x="0" y="19264"/>
                </a:cubicBezTo>
                <a:lnTo>
                  <a:pt x="0" y="2336"/>
                </a:lnTo>
                <a:cubicBezTo>
                  <a:pt x="0" y="1046"/>
                  <a:pt x="216" y="0"/>
                  <a:pt x="482" y="0"/>
                </a:cubicBezTo>
                <a:lnTo>
                  <a:pt x="19873"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键已经有值，设置失败</a:t>
            </a:r>
          </a:p>
        </p:txBody>
      </p:sp>
      <p:sp>
        <p:nvSpPr>
          <p:cNvPr id="750" name="键尚未有值，设置成功"/>
          <p:cNvSpPr/>
          <p:nvPr/>
        </p:nvSpPr>
        <p:spPr>
          <a:xfrm>
            <a:off x="17737269" y="4521263"/>
            <a:ext cx="466685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0" y="0"/>
                </a:moveTo>
                <a:cubicBezTo>
                  <a:pt x="1307" y="0"/>
                  <a:pt x="1176" y="484"/>
                  <a:pt x="1176" y="1080"/>
                </a:cubicBezTo>
                <a:lnTo>
                  <a:pt x="1176" y="8640"/>
                </a:lnTo>
                <a:lnTo>
                  <a:pt x="0" y="10800"/>
                </a:lnTo>
                <a:lnTo>
                  <a:pt x="1176" y="12960"/>
                </a:lnTo>
                <a:lnTo>
                  <a:pt x="1176" y="20520"/>
                </a:lnTo>
                <a:cubicBezTo>
                  <a:pt x="1176" y="21116"/>
                  <a:pt x="1307" y="21600"/>
                  <a:pt x="1470" y="21600"/>
                </a:cubicBezTo>
                <a:lnTo>
                  <a:pt x="21306" y="21600"/>
                </a:lnTo>
                <a:cubicBezTo>
                  <a:pt x="21468" y="21600"/>
                  <a:pt x="21600" y="21116"/>
                  <a:pt x="21600" y="20520"/>
                </a:cubicBezTo>
                <a:lnTo>
                  <a:pt x="21600" y="1080"/>
                </a:lnTo>
                <a:cubicBezTo>
                  <a:pt x="21600" y="484"/>
                  <a:pt x="21468" y="0"/>
                  <a:pt x="21306" y="0"/>
                </a:cubicBezTo>
                <a:lnTo>
                  <a:pt x="147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键尚未有值，设置成功</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52"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53"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54"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55"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56" name="线条"/>
          <p:cNvSpPr/>
          <p:nvPr/>
        </p:nvSpPr>
        <p:spPr>
          <a:xfrm>
            <a:off x="8809897" y="4186817"/>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57" name="SET LOCK_KEY NX"/>
          <p:cNvSpPr/>
          <p:nvPr/>
        </p:nvSpPr>
        <p:spPr>
          <a:xfrm>
            <a:off x="6773994" y="6195488"/>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58" name="线条"/>
          <p:cNvSpPr/>
          <p:nvPr/>
        </p:nvSpPr>
        <p:spPr>
          <a:xfrm>
            <a:off x="8809897" y="7353426"/>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59" name="获取锁失败"/>
          <p:cNvSpPr/>
          <p:nvPr/>
        </p:nvSpPr>
        <p:spPr>
          <a:xfrm>
            <a:off x="6773994" y="7761954"/>
            <a:ext cx="4071806" cy="1121835"/>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获取锁失败</a:t>
            </a:r>
          </a:p>
        </p:txBody>
      </p:sp>
      <p:sp>
        <p:nvSpPr>
          <p:cNvPr id="760"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61" name="线条"/>
          <p:cNvSpPr/>
          <p:nvPr/>
        </p:nvSpPr>
        <p:spPr>
          <a:xfrm>
            <a:off x="15574103" y="418579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62" name="SET LOCK_KEY NX"/>
          <p:cNvSpPr/>
          <p:nvPr/>
        </p:nvSpPr>
        <p:spPr>
          <a:xfrm>
            <a:off x="13538200" y="4595535"/>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63" name="成功获取锁"/>
          <p:cNvSpPr/>
          <p:nvPr/>
        </p:nvSpPr>
        <p:spPr>
          <a:xfrm>
            <a:off x="13538200" y="6162001"/>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764" name="线条"/>
          <p:cNvSpPr/>
          <p:nvPr/>
        </p:nvSpPr>
        <p:spPr>
          <a:xfrm>
            <a:off x="15574103" y="5753472"/>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65" name="键已经有值，设置失败"/>
          <p:cNvSpPr/>
          <p:nvPr/>
        </p:nvSpPr>
        <p:spPr>
          <a:xfrm>
            <a:off x="1648486" y="6240864"/>
            <a:ext cx="4998245" cy="1031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73" y="0"/>
                </a:moveTo>
                <a:cubicBezTo>
                  <a:pt x="20139" y="0"/>
                  <a:pt x="20355" y="1046"/>
                  <a:pt x="20355" y="2336"/>
                </a:cubicBezTo>
                <a:lnTo>
                  <a:pt x="20355" y="6934"/>
                </a:lnTo>
                <a:lnTo>
                  <a:pt x="21600" y="11615"/>
                </a:lnTo>
                <a:lnTo>
                  <a:pt x="20355" y="16296"/>
                </a:lnTo>
                <a:lnTo>
                  <a:pt x="20355" y="19264"/>
                </a:lnTo>
                <a:cubicBezTo>
                  <a:pt x="20355" y="20554"/>
                  <a:pt x="20139" y="21600"/>
                  <a:pt x="19873" y="21600"/>
                </a:cubicBezTo>
                <a:lnTo>
                  <a:pt x="482" y="21600"/>
                </a:lnTo>
                <a:cubicBezTo>
                  <a:pt x="216" y="21600"/>
                  <a:pt x="0" y="20554"/>
                  <a:pt x="0" y="19264"/>
                </a:cubicBezTo>
                <a:lnTo>
                  <a:pt x="0" y="2336"/>
                </a:lnTo>
                <a:cubicBezTo>
                  <a:pt x="0" y="1046"/>
                  <a:pt x="216" y="0"/>
                  <a:pt x="482" y="0"/>
                </a:cubicBezTo>
                <a:lnTo>
                  <a:pt x="19873"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键已经有值，设置失败</a:t>
            </a:r>
          </a:p>
        </p:txBody>
      </p:sp>
      <p:sp>
        <p:nvSpPr>
          <p:cNvPr id="766" name="键尚未有值，设置成功"/>
          <p:cNvSpPr/>
          <p:nvPr/>
        </p:nvSpPr>
        <p:spPr>
          <a:xfrm>
            <a:off x="17737269" y="4521263"/>
            <a:ext cx="466685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0" y="0"/>
                </a:moveTo>
                <a:cubicBezTo>
                  <a:pt x="1307" y="0"/>
                  <a:pt x="1176" y="484"/>
                  <a:pt x="1176" y="1080"/>
                </a:cubicBezTo>
                <a:lnTo>
                  <a:pt x="1176" y="8640"/>
                </a:lnTo>
                <a:lnTo>
                  <a:pt x="0" y="10800"/>
                </a:lnTo>
                <a:lnTo>
                  <a:pt x="1176" y="12960"/>
                </a:lnTo>
                <a:lnTo>
                  <a:pt x="1176" y="20520"/>
                </a:lnTo>
                <a:cubicBezTo>
                  <a:pt x="1176" y="21116"/>
                  <a:pt x="1307" y="21600"/>
                  <a:pt x="1470" y="21600"/>
                </a:cubicBezTo>
                <a:lnTo>
                  <a:pt x="21306" y="21600"/>
                </a:lnTo>
                <a:cubicBezTo>
                  <a:pt x="21468" y="21600"/>
                  <a:pt x="21600" y="21116"/>
                  <a:pt x="21600" y="20520"/>
                </a:cubicBezTo>
                <a:lnTo>
                  <a:pt x="21600" y="1080"/>
                </a:lnTo>
                <a:cubicBezTo>
                  <a:pt x="21600" y="484"/>
                  <a:pt x="21468" y="0"/>
                  <a:pt x="21306" y="0"/>
                </a:cubicBezTo>
                <a:lnTo>
                  <a:pt x="147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键尚未有值，设置成功</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768" name="在线用户统计器"/>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在线用户统计器</a:t>
            </a:r>
          </a:p>
        </p:txBody>
      </p:sp>
      <p:sp>
        <p:nvSpPr>
          <p:cNvPr id="769" name="online user counter"/>
          <p:cNvSpPr txBox="1"/>
          <p:nvPr>
            <p:ph type="subTitle" sz="quarter" idx="1"/>
          </p:nvPr>
        </p:nvSpPr>
        <p:spPr>
          <a:xfrm>
            <a:off x="1778000" y="7080250"/>
            <a:ext cx="20828000" cy="1587500"/>
          </a:xfrm>
          <a:prstGeom prst="rect">
            <a:avLst/>
          </a:prstGeom>
        </p:spPr>
        <p:txBody>
          <a:bodyPr/>
          <a:lstStyle>
            <a:lvl1pPr>
              <a:defRPr>
                <a:solidFill>
                  <a:srgbClr val="FFFFFF"/>
                </a:solidFill>
                <a:latin typeface="Helvetica"/>
                <a:ea typeface="Helvetica"/>
                <a:cs typeface="Helvetica"/>
                <a:sym typeface="Helvetica"/>
              </a:defRPr>
            </a:lvl1pPr>
          </a:lstStyle>
          <a:p>
            <a:pPr/>
            <a:r>
              <a:t>online user counter</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71"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772" name="analytics.png" descr="analytics.png"/>
          <p:cNvPicPr>
            <a:picLocks noChangeAspect="1"/>
          </p:cNvPicPr>
          <p:nvPr/>
        </p:nvPicPr>
        <p:blipFill>
          <a:blip r:embed="rId2">
            <a:extLst/>
          </a:blip>
          <a:stretch>
            <a:fillRect/>
          </a:stretch>
        </p:blipFill>
        <p:spPr>
          <a:xfrm>
            <a:off x="1747802" y="4809018"/>
            <a:ext cx="3962401" cy="3238501"/>
          </a:xfrm>
          <a:prstGeom prst="rect">
            <a:avLst/>
          </a:prstGeom>
          <a:ln w="12700">
            <a:miter lim="400000"/>
          </a:ln>
        </p:spPr>
      </p:pic>
      <p:pic>
        <p:nvPicPr>
          <p:cNvPr id="773" name="bilibili.png" descr="bilibili.png"/>
          <p:cNvPicPr>
            <a:picLocks noChangeAspect="1"/>
          </p:cNvPicPr>
          <p:nvPr/>
        </p:nvPicPr>
        <p:blipFill>
          <a:blip r:embed="rId3">
            <a:extLst/>
          </a:blip>
          <a:stretch>
            <a:fillRect/>
          </a:stretch>
        </p:blipFill>
        <p:spPr>
          <a:xfrm>
            <a:off x="13031798" y="4809018"/>
            <a:ext cx="3962401" cy="3238501"/>
          </a:xfrm>
          <a:prstGeom prst="rect">
            <a:avLst/>
          </a:prstGeom>
          <a:ln w="12700">
            <a:miter lim="400000"/>
          </a:ln>
        </p:spPr>
      </p:pic>
      <p:pic>
        <p:nvPicPr>
          <p:cNvPr id="774" name="pandatv.png" descr="pandatv.png"/>
          <p:cNvPicPr>
            <a:picLocks noChangeAspect="1"/>
          </p:cNvPicPr>
          <p:nvPr/>
        </p:nvPicPr>
        <p:blipFill>
          <a:blip r:embed="rId4">
            <a:extLst/>
          </a:blip>
          <a:stretch>
            <a:fillRect/>
          </a:stretch>
        </p:blipFill>
        <p:spPr>
          <a:xfrm>
            <a:off x="7389800" y="4809018"/>
            <a:ext cx="3962401" cy="3238501"/>
          </a:xfrm>
          <a:prstGeom prst="rect">
            <a:avLst/>
          </a:prstGeom>
          <a:ln w="12700">
            <a:miter lim="400000"/>
          </a:ln>
        </p:spPr>
      </p:pic>
      <p:pic>
        <p:nvPicPr>
          <p:cNvPr id="775" name="v2ex.png" descr="v2ex.png"/>
          <p:cNvPicPr>
            <a:picLocks noChangeAspect="1"/>
          </p:cNvPicPr>
          <p:nvPr/>
        </p:nvPicPr>
        <p:blipFill>
          <a:blip r:embed="rId5">
            <a:extLst/>
          </a:blip>
          <a:stretch>
            <a:fillRect/>
          </a:stretch>
        </p:blipFill>
        <p:spPr>
          <a:xfrm>
            <a:off x="18673796" y="4809018"/>
            <a:ext cx="3962401" cy="3238501"/>
          </a:xfrm>
          <a:prstGeom prst="rect">
            <a:avLst/>
          </a:prstGeom>
          <a:ln w="12700">
            <a:miter lim="400000"/>
          </a:ln>
        </p:spPr>
      </p:pic>
      <p:sp>
        <p:nvSpPr>
          <p:cNvPr id="776" name="analytics.google.com"/>
          <p:cNvSpPr txBox="1"/>
          <p:nvPr/>
        </p:nvSpPr>
        <p:spPr>
          <a:xfrm>
            <a:off x="1735991" y="8487074"/>
            <a:ext cx="398602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analytics.google.com</a:t>
            </a:r>
          </a:p>
        </p:txBody>
      </p:sp>
      <p:sp>
        <p:nvSpPr>
          <p:cNvPr id="777" name="panda.tv"/>
          <p:cNvSpPr txBox="1"/>
          <p:nvPr/>
        </p:nvSpPr>
        <p:spPr>
          <a:xfrm>
            <a:off x="8530324" y="8487074"/>
            <a:ext cx="1681354"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panda.tv</a:t>
            </a:r>
          </a:p>
        </p:txBody>
      </p:sp>
      <p:sp>
        <p:nvSpPr>
          <p:cNvPr id="778" name="bilibili.com"/>
          <p:cNvSpPr txBox="1"/>
          <p:nvPr/>
        </p:nvSpPr>
        <p:spPr>
          <a:xfrm>
            <a:off x="13976868" y="8487074"/>
            <a:ext cx="2072260"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bilibili.com</a:t>
            </a:r>
          </a:p>
        </p:txBody>
      </p:sp>
      <p:sp>
        <p:nvSpPr>
          <p:cNvPr id="779" name="v2ex.com"/>
          <p:cNvSpPr txBox="1"/>
          <p:nvPr/>
        </p:nvSpPr>
        <p:spPr>
          <a:xfrm>
            <a:off x="19729928" y="8487074"/>
            <a:ext cx="1850137"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v2ex.com</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81" name="方法一 —— 使用集合"/>
          <p:cNvSpPr txBox="1"/>
          <p:nvPr>
            <p:ph type="title"/>
          </p:nvPr>
        </p:nvSpPr>
        <p:spPr>
          <a:prstGeom prst="rect">
            <a:avLst/>
          </a:prstGeom>
        </p:spPr>
        <p:txBody>
          <a:bodyPr/>
          <a:lstStyle>
            <a:lvl1pPr algn="l">
              <a:defRPr>
                <a:solidFill>
                  <a:srgbClr val="FFFFFF"/>
                </a:solidFill>
              </a:defRPr>
            </a:lvl1pPr>
          </a:lstStyle>
          <a:p>
            <a:pPr/>
            <a:r>
              <a:t>方法一 —— 使用集合</a:t>
            </a:r>
          </a:p>
        </p:txBody>
      </p:sp>
      <p:sp>
        <p:nvSpPr>
          <p:cNvPr id="782" name="当一个用户上线时，将它的用户名添加到记录在线用户的集合当中。"/>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当一个用户上线时，将它的用户名添加到记录在线用户的集合当中。</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84" name="方法一 —— 使用集合"/>
          <p:cNvSpPr txBox="1"/>
          <p:nvPr>
            <p:ph type="title"/>
          </p:nvPr>
        </p:nvSpPr>
        <p:spPr>
          <a:prstGeom prst="rect">
            <a:avLst/>
          </a:prstGeom>
        </p:spPr>
        <p:txBody>
          <a:bodyPr/>
          <a:lstStyle>
            <a:lvl1pPr algn="l">
              <a:defRPr>
                <a:solidFill>
                  <a:srgbClr val="FFFFFF"/>
                </a:solidFill>
              </a:defRPr>
            </a:lvl1pPr>
          </a:lstStyle>
          <a:p>
            <a:pPr/>
            <a:r>
              <a:t>方法一 —— 使用集合</a:t>
            </a:r>
          </a:p>
        </p:txBody>
      </p:sp>
      <p:sp>
        <p:nvSpPr>
          <p:cNvPr id="785" name="当一个用户上线时，将它的用户名添加到记录在线用户的集合当中。"/>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当一个用户上线时，将它的用户名添加到记录在线用户的集合当中。</a:t>
            </a:r>
          </a:p>
        </p:txBody>
      </p:sp>
      <p:sp>
        <p:nvSpPr>
          <p:cNvPr id="786"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787" name="jack 未上线" descr="jack 未上线"/>
          <p:cNvPicPr>
            <a:picLocks noChangeAspect="0"/>
          </p:cNvPicPr>
          <p:nvPr/>
        </p:nvPicPr>
        <p:blipFill>
          <a:blip r:embed="rId2">
            <a:extLst/>
          </a:blip>
          <a:stretch>
            <a:fillRect/>
          </a:stretch>
        </p:blipFill>
        <p:spPr>
          <a:xfrm>
            <a:off x="2625475" y="5625009"/>
            <a:ext cx="7976200" cy="1358901"/>
          </a:xfrm>
          <a:prstGeom prst="rect">
            <a:avLst/>
          </a:prstGeom>
        </p:spPr>
      </p:pic>
      <p:sp>
        <p:nvSpPr>
          <p:cNvPr id="788" name="圆形"/>
          <p:cNvSpPr/>
          <p:nvPr/>
        </p:nvSpPr>
        <p:spPr>
          <a:xfrm>
            <a:off x="4015729" y="7244738"/>
            <a:ext cx="5195691" cy="5195691"/>
          </a:xfrm>
          <a:prstGeom prst="ellipse">
            <a:avLst/>
          </a:prstGeom>
          <a:solidFill>
            <a:schemeClr val="accent4">
              <a:hueOff val="-461056"/>
              <a:satOff val="4338"/>
              <a:lumOff val="-10225"/>
            </a:schemeClr>
          </a:solidFill>
          <a:ln w="254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89" name="“peter”"/>
          <p:cNvSpPr txBox="1"/>
          <p:nvPr/>
        </p:nvSpPr>
        <p:spPr>
          <a:xfrm>
            <a:off x="4402126" y="9308659"/>
            <a:ext cx="20348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“peter”</a:t>
            </a:r>
          </a:p>
        </p:txBody>
      </p:sp>
      <p:sp>
        <p:nvSpPr>
          <p:cNvPr id="790" name="“tom”"/>
          <p:cNvSpPr txBox="1"/>
          <p:nvPr/>
        </p:nvSpPr>
        <p:spPr>
          <a:xfrm>
            <a:off x="6840628" y="8586237"/>
            <a:ext cx="14861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“tom”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45" name="特点"/>
          <p:cNvSpPr txBox="1"/>
          <p:nvPr>
            <p:ph type="title"/>
          </p:nvPr>
        </p:nvSpPr>
        <p:spPr>
          <a:prstGeom prst="rect">
            <a:avLst/>
          </a:prstGeom>
        </p:spPr>
        <p:txBody>
          <a:bodyPr/>
          <a:lstStyle>
            <a:lvl1pPr algn="l">
              <a:defRPr>
                <a:solidFill>
                  <a:srgbClr val="FFFFFF"/>
                </a:solidFill>
              </a:defRPr>
            </a:lvl1pPr>
          </a:lstStyle>
          <a:p>
            <a:pPr/>
            <a:r>
              <a:t>特点</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92" name="方法一 —— 使用集合"/>
          <p:cNvSpPr txBox="1"/>
          <p:nvPr>
            <p:ph type="title"/>
          </p:nvPr>
        </p:nvSpPr>
        <p:spPr>
          <a:prstGeom prst="rect">
            <a:avLst/>
          </a:prstGeom>
        </p:spPr>
        <p:txBody>
          <a:bodyPr/>
          <a:lstStyle>
            <a:lvl1pPr algn="l">
              <a:defRPr>
                <a:solidFill>
                  <a:srgbClr val="FFFFFF"/>
                </a:solidFill>
              </a:defRPr>
            </a:lvl1pPr>
          </a:lstStyle>
          <a:p>
            <a:pPr/>
            <a:r>
              <a:t>方法一 —— 使用集合</a:t>
            </a:r>
          </a:p>
        </p:txBody>
      </p:sp>
      <p:sp>
        <p:nvSpPr>
          <p:cNvPr id="793" name="当一个用户上线时，将它的用户名添加到记录在线用户的集合当中。"/>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当一个用户上线时，将它的用户名添加到记录在线用户的集合当中。</a:t>
            </a:r>
          </a:p>
        </p:txBody>
      </p:sp>
      <p:sp>
        <p:nvSpPr>
          <p:cNvPr id="794"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795" name="jack 未上线" descr="jack 未上线"/>
          <p:cNvPicPr>
            <a:picLocks noChangeAspect="0"/>
          </p:cNvPicPr>
          <p:nvPr/>
        </p:nvPicPr>
        <p:blipFill>
          <a:blip r:embed="rId2">
            <a:extLst/>
          </a:blip>
          <a:stretch>
            <a:fillRect/>
          </a:stretch>
        </p:blipFill>
        <p:spPr>
          <a:xfrm>
            <a:off x="2625475" y="5625009"/>
            <a:ext cx="7976200" cy="1358901"/>
          </a:xfrm>
          <a:prstGeom prst="rect">
            <a:avLst/>
          </a:prstGeom>
        </p:spPr>
      </p:pic>
      <p:sp>
        <p:nvSpPr>
          <p:cNvPr id="796" name="圆形"/>
          <p:cNvSpPr/>
          <p:nvPr/>
        </p:nvSpPr>
        <p:spPr>
          <a:xfrm>
            <a:off x="4015729" y="7244738"/>
            <a:ext cx="5195691" cy="5195691"/>
          </a:xfrm>
          <a:prstGeom prst="ellipse">
            <a:avLst/>
          </a:prstGeom>
          <a:solidFill>
            <a:schemeClr val="accent4">
              <a:hueOff val="-461056"/>
              <a:satOff val="4338"/>
              <a:lumOff val="-10225"/>
            </a:schemeClr>
          </a:solidFill>
          <a:ln w="254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97" name="“peter”"/>
          <p:cNvSpPr txBox="1"/>
          <p:nvPr/>
        </p:nvSpPr>
        <p:spPr>
          <a:xfrm>
            <a:off x="4402126" y="9308659"/>
            <a:ext cx="20348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“peter”</a:t>
            </a:r>
          </a:p>
        </p:txBody>
      </p:sp>
      <p:sp>
        <p:nvSpPr>
          <p:cNvPr id="798" name="“tom”"/>
          <p:cNvSpPr txBox="1"/>
          <p:nvPr/>
        </p:nvSpPr>
        <p:spPr>
          <a:xfrm>
            <a:off x="6840628" y="8586237"/>
            <a:ext cx="14861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“tom”</a:t>
            </a:r>
          </a:p>
        </p:txBody>
      </p:sp>
      <p:sp>
        <p:nvSpPr>
          <p:cNvPr id="799" name="圆形"/>
          <p:cNvSpPr/>
          <p:nvPr/>
        </p:nvSpPr>
        <p:spPr>
          <a:xfrm>
            <a:off x="15172580" y="7244738"/>
            <a:ext cx="5195692" cy="5195691"/>
          </a:xfrm>
          <a:prstGeom prst="ellipse">
            <a:avLst/>
          </a:prstGeom>
          <a:solidFill>
            <a:schemeClr val="accent4">
              <a:hueOff val="-461056"/>
              <a:satOff val="4338"/>
              <a:lumOff val="-10225"/>
            </a:schemeClr>
          </a:solidFill>
          <a:ln w="254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00" name="“peter”"/>
          <p:cNvSpPr txBox="1"/>
          <p:nvPr/>
        </p:nvSpPr>
        <p:spPr>
          <a:xfrm>
            <a:off x="15558977" y="9308659"/>
            <a:ext cx="20348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“peter”</a:t>
            </a:r>
          </a:p>
        </p:txBody>
      </p:sp>
      <p:sp>
        <p:nvSpPr>
          <p:cNvPr id="801" name="“jack”"/>
          <p:cNvSpPr txBox="1"/>
          <p:nvPr/>
        </p:nvSpPr>
        <p:spPr>
          <a:xfrm>
            <a:off x="17424138" y="10379733"/>
            <a:ext cx="176048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5"/>
                </a:solidFill>
                <a:latin typeface="Courier"/>
                <a:ea typeface="Courier"/>
                <a:cs typeface="Courier"/>
                <a:sym typeface="Courier"/>
              </a:defRPr>
            </a:lvl1pPr>
          </a:lstStyle>
          <a:p>
            <a:pPr/>
            <a:r>
              <a:t>“jack”</a:t>
            </a:r>
          </a:p>
        </p:txBody>
      </p:sp>
      <p:sp>
        <p:nvSpPr>
          <p:cNvPr id="802" name="“tom”"/>
          <p:cNvSpPr txBox="1"/>
          <p:nvPr/>
        </p:nvSpPr>
        <p:spPr>
          <a:xfrm>
            <a:off x="17997479" y="8586237"/>
            <a:ext cx="14861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“tom”</a:t>
            </a:r>
          </a:p>
        </p:txBody>
      </p:sp>
      <p:pic>
        <p:nvPicPr>
          <p:cNvPr id="803" name="jack 已上线" descr="jack 已上线"/>
          <p:cNvPicPr>
            <a:picLocks noChangeAspect="0"/>
          </p:cNvPicPr>
          <p:nvPr/>
        </p:nvPicPr>
        <p:blipFill>
          <a:blip r:embed="rId3">
            <a:extLst/>
          </a:blip>
          <a:stretch>
            <a:fillRect/>
          </a:stretch>
        </p:blipFill>
        <p:spPr>
          <a:xfrm>
            <a:off x="13782326" y="5625009"/>
            <a:ext cx="7976200" cy="1358901"/>
          </a:xfrm>
          <a:prstGeom prst="rect">
            <a:avLst/>
          </a:prstGeom>
        </p:spPr>
      </p:pic>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05"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07"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08" name="SADD set element [element …]"/>
          <p:cNvSpPr txBox="1"/>
          <p:nvPr/>
        </p:nvSpPr>
        <p:spPr>
          <a:xfrm>
            <a:off x="1738768" y="3341039"/>
            <a:ext cx="13704692"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SADD set element [element …]</a:t>
            </a:r>
          </a:p>
        </p:txBody>
      </p:sp>
      <p:sp>
        <p:nvSpPr>
          <p:cNvPr id="809" name="将给定的元素添加到集合当中"/>
          <p:cNvSpPr txBox="1"/>
          <p:nvPr/>
        </p:nvSpPr>
        <p:spPr>
          <a:xfrm>
            <a:off x="3847987" y="5071437"/>
            <a:ext cx="6388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将给定的元素添加到集合当中</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11"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12" name="SADD set element [element …]"/>
          <p:cNvSpPr txBox="1"/>
          <p:nvPr/>
        </p:nvSpPr>
        <p:spPr>
          <a:xfrm>
            <a:off x="1738768" y="3341039"/>
            <a:ext cx="13704692"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SADD set element [element …]</a:t>
            </a:r>
          </a:p>
        </p:txBody>
      </p:sp>
      <p:sp>
        <p:nvSpPr>
          <p:cNvPr id="813" name="将给定的元素添加到集合当中"/>
          <p:cNvSpPr txBox="1"/>
          <p:nvPr/>
        </p:nvSpPr>
        <p:spPr>
          <a:xfrm>
            <a:off x="3847987" y="5071437"/>
            <a:ext cx="6388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将给定的元素添加到集合当中</a:t>
            </a:r>
          </a:p>
        </p:txBody>
      </p:sp>
      <p:sp>
        <p:nvSpPr>
          <p:cNvPr id="814" name="SCARD set"/>
          <p:cNvSpPr txBox="1"/>
          <p:nvPr/>
        </p:nvSpPr>
        <p:spPr>
          <a:xfrm>
            <a:off x="1741465" y="6497035"/>
            <a:ext cx="4504135"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SCARD set</a:t>
            </a:r>
          </a:p>
        </p:txBody>
      </p:sp>
      <p:sp>
        <p:nvSpPr>
          <p:cNvPr id="815" name="获取集合的基数，也即是集合包含的元素数量"/>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获取集合的基数，也即是集合包含的元素数量</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17"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18" name="SADD set element [element …]"/>
          <p:cNvSpPr txBox="1"/>
          <p:nvPr/>
        </p:nvSpPr>
        <p:spPr>
          <a:xfrm>
            <a:off x="1738768" y="3341039"/>
            <a:ext cx="13704692"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SADD set element [element …]</a:t>
            </a:r>
          </a:p>
        </p:txBody>
      </p:sp>
      <p:sp>
        <p:nvSpPr>
          <p:cNvPr id="819" name="将给定的元素添加到集合当中"/>
          <p:cNvSpPr txBox="1"/>
          <p:nvPr/>
        </p:nvSpPr>
        <p:spPr>
          <a:xfrm>
            <a:off x="3847987" y="5071437"/>
            <a:ext cx="6388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将给定的元素添加到集合当中</a:t>
            </a:r>
          </a:p>
        </p:txBody>
      </p:sp>
      <p:sp>
        <p:nvSpPr>
          <p:cNvPr id="820" name="检查给定的元素是否存在于集合当中，是的话返回 1 ，不是的话返回 0"/>
          <p:cNvSpPr txBox="1"/>
          <p:nvPr/>
        </p:nvSpPr>
        <p:spPr>
          <a:xfrm>
            <a:off x="3693754" y="11059821"/>
            <a:ext cx="1518300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检查给定的元素是否存在于集合当中，是的话返回 1 ，不是的话返回 0 </a:t>
            </a:r>
          </a:p>
        </p:txBody>
      </p:sp>
      <p:sp>
        <p:nvSpPr>
          <p:cNvPr id="821" name="SCARD set"/>
          <p:cNvSpPr txBox="1"/>
          <p:nvPr/>
        </p:nvSpPr>
        <p:spPr>
          <a:xfrm>
            <a:off x="1741465" y="6497035"/>
            <a:ext cx="4504135"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SCARD set</a:t>
            </a:r>
          </a:p>
        </p:txBody>
      </p:sp>
      <p:sp>
        <p:nvSpPr>
          <p:cNvPr id="822" name="获取集合的基数，也即是集合包含的元素数量"/>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获取集合的基数，也即是集合包含的元素数量</a:t>
            </a:r>
          </a:p>
        </p:txBody>
      </p:sp>
      <p:sp>
        <p:nvSpPr>
          <p:cNvPr id="823" name="SISMEMBER set element"/>
          <p:cNvSpPr txBox="1"/>
          <p:nvPr/>
        </p:nvSpPr>
        <p:spPr>
          <a:xfrm>
            <a:off x="1738768" y="9544725"/>
            <a:ext cx="1035724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r>
              <a:t>SISMEMBER set element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25"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826" name="const online_user_set = &quot;ONLINE_USER_SET&quot;…"/>
          <p:cNvSpPr txBox="1"/>
          <p:nvPr>
            <p:ph type="body" idx="1"/>
          </p:nvPr>
        </p:nvSpPr>
        <p:spPr>
          <a:xfrm>
            <a:off x="1689100" y="3149600"/>
            <a:ext cx="18400842" cy="9296400"/>
          </a:xfrm>
          <a:prstGeom prst="rect">
            <a:avLst/>
          </a:prstGeom>
        </p:spPr>
        <p:txBody>
          <a:bodyPr anchor="t"/>
          <a:lstStyle/>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online_user_set =</a:t>
            </a:r>
            <a:r>
              <a:t> </a:t>
            </a:r>
            <a:r>
              <a:rPr>
                <a:solidFill>
                  <a:schemeClr val="accent5"/>
                </a:solidFill>
              </a:rPr>
              <a:t>"ONLINE_USER_SET"</a:t>
            </a:r>
            <a:endParaRPr>
              <a:solidFill>
                <a:schemeClr val="accent5"/>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 client.Cmd(</a:t>
            </a:r>
            <a:r>
              <a:rPr>
                <a:solidFill>
                  <a:schemeClr val="accent5"/>
                </a:solidFill>
              </a:rPr>
              <a:t>"SADD"</a:t>
            </a:r>
            <a:r>
              <a:rPr>
                <a:solidFill>
                  <a:srgbClr val="FFFFFF"/>
                </a:solidFill>
              </a:rPr>
              <a:t>, online_user_set, user)</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"SCARD"</a:t>
            </a:r>
            <a:r>
              <a:rPr>
                <a:solidFill>
                  <a:srgbClr val="FFFFFF"/>
                </a:solidFill>
              </a:rPr>
              <a:t>, online_user_set).Int64()</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000000"/>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 </a:t>
            </a:r>
            <a:r>
              <a:rPr>
                <a:solidFill>
                  <a:schemeClr val="accent3"/>
                </a:solidFill>
              </a:rPr>
              <a:t>string</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"SISMEMBER"</a:t>
            </a:r>
            <a:r>
              <a:rPr>
                <a:solidFill>
                  <a:srgbClr val="FFFFFF"/>
                </a:solidFill>
              </a:rPr>
              <a:t>, online_user_set, user).Int()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1</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28"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829" name="const online_user_set = &quot;ONLINE_USER_SET&quot;…"/>
          <p:cNvSpPr txBox="1"/>
          <p:nvPr>
            <p:ph type="body" idx="1"/>
          </p:nvPr>
        </p:nvSpPr>
        <p:spPr>
          <a:xfrm>
            <a:off x="1689100" y="3149600"/>
            <a:ext cx="18400842" cy="9296400"/>
          </a:xfrm>
          <a:prstGeom prst="rect">
            <a:avLst/>
          </a:prstGeom>
        </p:spPr>
        <p:txBody>
          <a:bodyPr anchor="t"/>
          <a:lstStyle/>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online_user_set =</a:t>
            </a:r>
            <a:r>
              <a:t> </a:t>
            </a:r>
            <a:r>
              <a:rPr>
                <a:solidFill>
                  <a:schemeClr val="accent5"/>
                </a:solidFill>
              </a:rPr>
              <a:t>"ONLINE_USER_SET"</a:t>
            </a:r>
            <a:endParaRPr>
              <a:solidFill>
                <a:schemeClr val="accent5"/>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 client.Cmd(</a:t>
            </a:r>
            <a:r>
              <a:rPr>
                <a:solidFill>
                  <a:schemeClr val="accent5"/>
                </a:solidFill>
              </a:rPr>
              <a:t>"SADD"</a:t>
            </a:r>
            <a:r>
              <a:rPr>
                <a:solidFill>
                  <a:srgbClr val="FFFFFF"/>
                </a:solidFill>
              </a:rPr>
              <a:t>, online_user_set, user)</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"SCARD"</a:t>
            </a:r>
            <a:r>
              <a:rPr>
                <a:solidFill>
                  <a:srgbClr val="FFFFFF"/>
                </a:solidFill>
              </a:rPr>
              <a:t>, online_user_set).Int64()</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000000"/>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 </a:t>
            </a:r>
            <a:r>
              <a:rPr>
                <a:solidFill>
                  <a:schemeClr val="accent3"/>
                </a:solidFill>
              </a:rPr>
              <a:t>string</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"SISMEMBER"</a:t>
            </a:r>
            <a:r>
              <a:rPr>
                <a:solidFill>
                  <a:srgbClr val="FFFFFF"/>
                </a:solidFill>
              </a:rPr>
              <a:t>, online_user_set, user).Int()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1</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p:txBody>
      </p:sp>
      <p:sp>
        <p:nvSpPr>
          <p:cNvPr id="830" name="把用户名添加至集合"/>
          <p:cNvSpPr/>
          <p:nvPr/>
        </p:nvSpPr>
        <p:spPr>
          <a:xfrm>
            <a:off x="14078374" y="4928560"/>
            <a:ext cx="4340623"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1" y="0"/>
                </a:moveTo>
                <a:cubicBezTo>
                  <a:pt x="1147" y="0"/>
                  <a:pt x="1005" y="484"/>
                  <a:pt x="1005" y="1080"/>
                </a:cubicBezTo>
                <a:lnTo>
                  <a:pt x="1005" y="2349"/>
                </a:lnTo>
                <a:lnTo>
                  <a:pt x="0" y="4509"/>
                </a:lnTo>
                <a:lnTo>
                  <a:pt x="1005" y="6669"/>
                </a:lnTo>
                <a:lnTo>
                  <a:pt x="1005" y="20520"/>
                </a:lnTo>
                <a:cubicBezTo>
                  <a:pt x="1005" y="21116"/>
                  <a:pt x="1147" y="21600"/>
                  <a:pt x="1321" y="21600"/>
                </a:cubicBezTo>
                <a:lnTo>
                  <a:pt x="21284" y="21600"/>
                </a:lnTo>
                <a:cubicBezTo>
                  <a:pt x="21459" y="21600"/>
                  <a:pt x="21600" y="21116"/>
                  <a:pt x="21600" y="20520"/>
                </a:cubicBezTo>
                <a:lnTo>
                  <a:pt x="21600" y="1080"/>
                </a:lnTo>
                <a:cubicBezTo>
                  <a:pt x="21600" y="484"/>
                  <a:pt x="21459" y="0"/>
                  <a:pt x="21284" y="0"/>
                </a:cubicBezTo>
                <a:lnTo>
                  <a:pt x="13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把用户名添加至集合</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32"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833" name="const online_user_set = &quot;ONLINE_USER_SET&quot;…"/>
          <p:cNvSpPr txBox="1"/>
          <p:nvPr>
            <p:ph type="body" idx="1"/>
          </p:nvPr>
        </p:nvSpPr>
        <p:spPr>
          <a:xfrm>
            <a:off x="1689100" y="3149600"/>
            <a:ext cx="18400842" cy="9296400"/>
          </a:xfrm>
          <a:prstGeom prst="rect">
            <a:avLst/>
          </a:prstGeom>
        </p:spPr>
        <p:txBody>
          <a:bodyPr anchor="t"/>
          <a:lstStyle/>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online_user_set =</a:t>
            </a:r>
            <a:r>
              <a:t> </a:t>
            </a:r>
            <a:r>
              <a:rPr>
                <a:solidFill>
                  <a:schemeClr val="accent5"/>
                </a:solidFill>
              </a:rPr>
              <a:t>"ONLINE_USER_SET"</a:t>
            </a:r>
            <a:endParaRPr>
              <a:solidFill>
                <a:schemeClr val="accent5"/>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 client.Cmd(</a:t>
            </a:r>
            <a:r>
              <a:rPr>
                <a:solidFill>
                  <a:schemeClr val="accent5"/>
                </a:solidFill>
              </a:rPr>
              <a:t>"SADD"</a:t>
            </a:r>
            <a:r>
              <a:rPr>
                <a:solidFill>
                  <a:srgbClr val="FFFFFF"/>
                </a:solidFill>
              </a:rPr>
              <a:t>, online_user_set, user)</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"SCARD"</a:t>
            </a:r>
            <a:r>
              <a:rPr>
                <a:solidFill>
                  <a:srgbClr val="FFFFFF"/>
                </a:solidFill>
              </a:rPr>
              <a:t>, online_user_set).Int64()</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000000"/>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 </a:t>
            </a:r>
            <a:r>
              <a:rPr>
                <a:solidFill>
                  <a:schemeClr val="accent3"/>
                </a:solidFill>
              </a:rPr>
              <a:t>string</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"SISMEMBER"</a:t>
            </a:r>
            <a:r>
              <a:rPr>
                <a:solidFill>
                  <a:srgbClr val="FFFFFF"/>
                </a:solidFill>
              </a:rPr>
              <a:t>, online_user_set, user).Int()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1</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p:txBody>
      </p:sp>
      <p:sp>
        <p:nvSpPr>
          <p:cNvPr id="834" name="获取集合基数"/>
          <p:cNvSpPr/>
          <p:nvPr/>
        </p:nvSpPr>
        <p:spPr>
          <a:xfrm>
            <a:off x="17856807" y="6727190"/>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获取集合基数</a:t>
            </a:r>
          </a:p>
        </p:txBody>
      </p:sp>
      <p:sp>
        <p:nvSpPr>
          <p:cNvPr id="835" name="把用户名添加至集合"/>
          <p:cNvSpPr/>
          <p:nvPr/>
        </p:nvSpPr>
        <p:spPr>
          <a:xfrm>
            <a:off x="14078374" y="4928560"/>
            <a:ext cx="4340623"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1" y="0"/>
                </a:moveTo>
                <a:cubicBezTo>
                  <a:pt x="1147" y="0"/>
                  <a:pt x="1005" y="484"/>
                  <a:pt x="1005" y="1080"/>
                </a:cubicBezTo>
                <a:lnTo>
                  <a:pt x="1005" y="2349"/>
                </a:lnTo>
                <a:lnTo>
                  <a:pt x="0" y="4509"/>
                </a:lnTo>
                <a:lnTo>
                  <a:pt x="1005" y="6669"/>
                </a:lnTo>
                <a:lnTo>
                  <a:pt x="1005" y="20520"/>
                </a:lnTo>
                <a:cubicBezTo>
                  <a:pt x="1005" y="21116"/>
                  <a:pt x="1147" y="21600"/>
                  <a:pt x="1321" y="21600"/>
                </a:cubicBezTo>
                <a:lnTo>
                  <a:pt x="21284" y="21600"/>
                </a:lnTo>
                <a:cubicBezTo>
                  <a:pt x="21459" y="21600"/>
                  <a:pt x="21600" y="21116"/>
                  <a:pt x="21600" y="20520"/>
                </a:cubicBezTo>
                <a:lnTo>
                  <a:pt x="21600" y="1080"/>
                </a:lnTo>
                <a:cubicBezTo>
                  <a:pt x="21600" y="484"/>
                  <a:pt x="21459" y="0"/>
                  <a:pt x="21284" y="0"/>
                </a:cubicBezTo>
                <a:lnTo>
                  <a:pt x="13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把用户名添加至集合</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37"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838" name="const online_user_set = &quot;ONLINE_USER_SET&quot;…"/>
          <p:cNvSpPr txBox="1"/>
          <p:nvPr>
            <p:ph type="body" idx="1"/>
          </p:nvPr>
        </p:nvSpPr>
        <p:spPr>
          <a:xfrm>
            <a:off x="1689100" y="3149600"/>
            <a:ext cx="18400842" cy="9296400"/>
          </a:xfrm>
          <a:prstGeom prst="rect">
            <a:avLst/>
          </a:prstGeom>
        </p:spPr>
        <p:txBody>
          <a:bodyPr anchor="t"/>
          <a:lstStyle/>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online_user_set =</a:t>
            </a:r>
            <a:r>
              <a:t> </a:t>
            </a:r>
            <a:r>
              <a:rPr>
                <a:solidFill>
                  <a:schemeClr val="accent5"/>
                </a:solidFill>
              </a:rPr>
              <a:t>"ONLINE_USER_SET"</a:t>
            </a:r>
            <a:endParaRPr>
              <a:solidFill>
                <a:schemeClr val="accent5"/>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 client.Cmd(</a:t>
            </a:r>
            <a:r>
              <a:rPr>
                <a:solidFill>
                  <a:schemeClr val="accent5"/>
                </a:solidFill>
              </a:rPr>
              <a:t>"SADD"</a:t>
            </a:r>
            <a:r>
              <a:rPr>
                <a:solidFill>
                  <a:srgbClr val="FFFFFF"/>
                </a:solidFill>
              </a:rPr>
              <a:t>, online_user_set, user)</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"SCARD"</a:t>
            </a:r>
            <a:r>
              <a:rPr>
                <a:solidFill>
                  <a:srgbClr val="FFFFFF"/>
                </a:solidFill>
              </a:rPr>
              <a:t>, online_user_set).Int64()</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000000"/>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 </a:t>
            </a:r>
            <a:r>
              <a:rPr>
                <a:solidFill>
                  <a:schemeClr val="accent3"/>
                </a:solidFill>
              </a:rPr>
              <a:t>string</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"SISMEMBER"</a:t>
            </a:r>
            <a:r>
              <a:rPr>
                <a:solidFill>
                  <a:srgbClr val="FFFFFF"/>
                </a:solidFill>
              </a:rPr>
              <a:t>, online_user_set, user).Int()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1</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p:txBody>
      </p:sp>
      <p:sp>
        <p:nvSpPr>
          <p:cNvPr id="839" name="获取集合基数"/>
          <p:cNvSpPr/>
          <p:nvPr/>
        </p:nvSpPr>
        <p:spPr>
          <a:xfrm>
            <a:off x="17856807" y="6727190"/>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获取集合基数</a:t>
            </a:r>
          </a:p>
        </p:txBody>
      </p:sp>
      <p:sp>
        <p:nvSpPr>
          <p:cNvPr id="840" name="把用户名添加至集合"/>
          <p:cNvSpPr/>
          <p:nvPr/>
        </p:nvSpPr>
        <p:spPr>
          <a:xfrm>
            <a:off x="14078374" y="4928560"/>
            <a:ext cx="4340623"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1" y="0"/>
                </a:moveTo>
                <a:cubicBezTo>
                  <a:pt x="1147" y="0"/>
                  <a:pt x="1005" y="484"/>
                  <a:pt x="1005" y="1080"/>
                </a:cubicBezTo>
                <a:lnTo>
                  <a:pt x="1005" y="2349"/>
                </a:lnTo>
                <a:lnTo>
                  <a:pt x="0" y="4509"/>
                </a:lnTo>
                <a:lnTo>
                  <a:pt x="1005" y="6669"/>
                </a:lnTo>
                <a:lnTo>
                  <a:pt x="1005" y="20520"/>
                </a:lnTo>
                <a:cubicBezTo>
                  <a:pt x="1005" y="21116"/>
                  <a:pt x="1147" y="21600"/>
                  <a:pt x="1321" y="21600"/>
                </a:cubicBezTo>
                <a:lnTo>
                  <a:pt x="21284" y="21600"/>
                </a:lnTo>
                <a:cubicBezTo>
                  <a:pt x="21459" y="21600"/>
                  <a:pt x="21600" y="21116"/>
                  <a:pt x="21600" y="20520"/>
                </a:cubicBezTo>
                <a:lnTo>
                  <a:pt x="21600" y="1080"/>
                </a:lnTo>
                <a:cubicBezTo>
                  <a:pt x="21600" y="484"/>
                  <a:pt x="21459" y="0"/>
                  <a:pt x="21284" y="0"/>
                </a:cubicBezTo>
                <a:lnTo>
                  <a:pt x="13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把用户名添加至集合</a:t>
            </a:r>
          </a:p>
        </p:txBody>
      </p:sp>
      <p:sp>
        <p:nvSpPr>
          <p:cNvPr id="841" name="检查用户是否存在于集合当中"/>
          <p:cNvSpPr/>
          <p:nvPr/>
        </p:nvSpPr>
        <p:spPr>
          <a:xfrm>
            <a:off x="20029346" y="9461693"/>
            <a:ext cx="370998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9" y="0"/>
                </a:moveTo>
                <a:cubicBezTo>
                  <a:pt x="1644" y="0"/>
                  <a:pt x="1479" y="484"/>
                  <a:pt x="1479" y="1080"/>
                </a:cubicBezTo>
                <a:lnTo>
                  <a:pt x="1479" y="8640"/>
                </a:lnTo>
                <a:lnTo>
                  <a:pt x="0" y="10800"/>
                </a:lnTo>
                <a:lnTo>
                  <a:pt x="1479" y="12960"/>
                </a:lnTo>
                <a:lnTo>
                  <a:pt x="1479" y="20520"/>
                </a:lnTo>
                <a:cubicBezTo>
                  <a:pt x="1479" y="21116"/>
                  <a:pt x="1644" y="21600"/>
                  <a:pt x="1849" y="21600"/>
                </a:cubicBezTo>
                <a:lnTo>
                  <a:pt x="21230" y="21600"/>
                </a:lnTo>
                <a:cubicBezTo>
                  <a:pt x="21434" y="21600"/>
                  <a:pt x="21600" y="21116"/>
                  <a:pt x="21600" y="20520"/>
                </a:cubicBezTo>
                <a:lnTo>
                  <a:pt x="21600" y="1080"/>
                </a:lnTo>
                <a:cubicBezTo>
                  <a:pt x="21600" y="484"/>
                  <a:pt x="21434" y="0"/>
                  <a:pt x="21230" y="0"/>
                </a:cubicBezTo>
                <a:lnTo>
                  <a:pt x="184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检查用户是否存在于集合当中</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43" name="问题"/>
          <p:cNvSpPr txBox="1"/>
          <p:nvPr>
            <p:ph type="title"/>
          </p:nvPr>
        </p:nvSpPr>
        <p:spPr>
          <a:prstGeom prst="rect">
            <a:avLst/>
          </a:prstGeom>
        </p:spPr>
        <p:txBody>
          <a:bodyPr/>
          <a:lstStyle>
            <a:lvl1pPr algn="l">
              <a:defRPr>
                <a:solidFill>
                  <a:srgbClr val="FFFFFF"/>
                </a:solidFill>
              </a:defRPr>
            </a:lvl1pPr>
          </a:lstStyle>
          <a:p>
            <a:pPr/>
            <a:r>
              <a:t>问题</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