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93" r:id="rId3"/>
    <p:sldId id="295" r:id="rId4"/>
    <p:sldId id="294" r:id="rId5"/>
    <p:sldId id="257" r:id="rId6"/>
    <p:sldId id="263" r:id="rId7"/>
    <p:sldId id="296" r:id="rId8"/>
    <p:sldId id="297" r:id="rId9"/>
    <p:sldId id="298" r:id="rId10"/>
    <p:sldId id="299" r:id="rId11"/>
    <p:sldId id="303" r:id="rId12"/>
    <p:sldId id="301" r:id="rId13"/>
    <p:sldId id="302" r:id="rId14"/>
    <p:sldId id="265" r:id="rId15"/>
    <p:sldId id="266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16F2E6-A420-4677-804D-A5C7A68C7BC2}">
  <a:tblStyle styleId="{E816F2E6-A420-4677-804D-A5C7A68C7B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12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5193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9633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741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635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9574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4717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786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433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897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7100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Shape 4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TITLE_ONLY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4" name="Shape 74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5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Infrastructure for BMW Test Car Display System – Part B</a:t>
            </a:r>
          </a:p>
        </p:txBody>
      </p:sp>
      <p:sp>
        <p:nvSpPr>
          <p:cNvPr id="3" name="Rectangle 2"/>
          <p:cNvSpPr/>
          <p:nvPr/>
        </p:nvSpPr>
        <p:spPr>
          <a:xfrm>
            <a:off x="1088726" y="4410776"/>
            <a:ext cx="65149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By: Vivian Lawin &amp; Daher Daher	             High Speed Digital Systems Lab (HSDSL)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Supervisor: Boaz Mizrachi	             Technion – Israel Institute of Technology</a:t>
            </a:r>
          </a:p>
          <a:p>
            <a:pPr lvl="1"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88726" y="4140193"/>
            <a:ext cx="18421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Project B – Spring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920400" y="1029520"/>
            <a:ext cx="694725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Receive data directly from vehicles sensors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Option B requires: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  <a:p>
            <a:pPr marL="0" lvl="0" indent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Part B – Features </a:t>
            </a:r>
            <a:endParaRPr dirty="0"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9" name="Picture 4" descr="Image result for OTG cable">
            <a:extLst>
              <a:ext uri="{FF2B5EF4-FFF2-40B4-BE49-F238E27FC236}">
                <a16:creationId xmlns:a16="http://schemas.microsoft.com/office/drawing/2014/main" id="{122946DE-CEAD-4B87-A5D5-7F03D8B67B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52" b="13408"/>
          <a:stretch/>
        </p:blipFill>
        <p:spPr bwMode="auto">
          <a:xfrm>
            <a:off x="5309084" y="2571750"/>
            <a:ext cx="2496127" cy="18056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5C8A7C4-577D-4A29-B7FB-2DEC5A6F1946}"/>
              </a:ext>
            </a:extLst>
          </p:cNvPr>
          <p:cNvSpPr/>
          <p:nvPr/>
        </p:nvSpPr>
        <p:spPr>
          <a:xfrm>
            <a:off x="5883531" y="2056416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OTG cable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16DB31-85B2-4824-9261-6139EFE063F0}"/>
              </a:ext>
            </a:extLst>
          </p:cNvPr>
          <p:cNvSpPr/>
          <p:nvPr/>
        </p:nvSpPr>
        <p:spPr>
          <a:xfrm>
            <a:off x="2036387" y="2073983"/>
            <a:ext cx="13708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Serial to USB 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AF9B044-3456-48C4-95C0-DB1065754E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65570" y="2458262"/>
            <a:ext cx="2306908" cy="2306908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407009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920400" y="1029520"/>
            <a:ext cx="694725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  <a:p>
            <a:pPr marL="0" lvl="0" indent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Part B – Features </a:t>
            </a:r>
            <a:endParaRPr dirty="0"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8B3EDE-9DE0-4305-9A58-26AEBF3DA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953" y="1029520"/>
            <a:ext cx="5649362" cy="398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5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firebase">
            <a:extLst>
              <a:ext uri="{FF2B5EF4-FFF2-40B4-BE49-F238E27FC236}">
                <a16:creationId xmlns:a16="http://schemas.microsoft.com/office/drawing/2014/main" id="{867A0B85-01AC-46D3-A91C-7FA5D2577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238" y="2676293"/>
            <a:ext cx="3443549" cy="219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920400" y="1029520"/>
            <a:ext cx="694725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Cloud storage of test results and statistics.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Firebase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Realtime database and backend as a service.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API that allows application data to be synchronized and stored on Firebase's cloud.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Part B – Features </a:t>
            </a:r>
            <a:endParaRPr dirty="0"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0231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firebase authentication">
            <a:extLst>
              <a:ext uri="{FF2B5EF4-FFF2-40B4-BE49-F238E27FC236}">
                <a16:creationId xmlns:a16="http://schemas.microsoft.com/office/drawing/2014/main" id="{0C8E598D-02DB-4162-B711-599A7D5E8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161" y="2570510"/>
            <a:ext cx="4928839" cy="223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920400" y="1029520"/>
            <a:ext cx="694725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Profile per user/tester</a:t>
            </a:r>
            <a:endParaRPr lang="en-US" sz="18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Log-in Screen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Firebase Authentication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Retrieve user/testers data and statistics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Part B – Features </a:t>
            </a:r>
            <a:endParaRPr dirty="0"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5258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Gantt Chart</a:t>
            </a:r>
            <a:endParaRPr dirty="0"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5AE2BBE-22AF-489A-ADD8-1A1967793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5" y="460916"/>
            <a:ext cx="9090445" cy="592938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3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What’s Next?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Motivation</a:t>
            </a: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1101387" y="1178067"/>
            <a:ext cx="7144992" cy="29707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SzPct val="115000"/>
              <a:buFont typeface="Arial" panose="020B0604020202020204" pitchFamily="34" charset="0"/>
              <a:buChar char="•"/>
            </a:pPr>
            <a:r>
              <a:rPr lang="en-US" sz="1400" dirty="0"/>
              <a:t>Enhance and improve the driving experience in BMW cars in general (and BMW’s Autonomous cars in particular)</a:t>
            </a:r>
          </a:p>
          <a:p>
            <a:pPr marL="285750" indent="-285750">
              <a:lnSpc>
                <a:spcPct val="150000"/>
              </a:lnSpc>
              <a:buSzPct val="115000"/>
              <a:buFont typeface="Arial" panose="020B0604020202020204" pitchFamily="34" charset="0"/>
              <a:buChar char="•"/>
            </a:pPr>
            <a:r>
              <a:rPr lang="en-US" sz="1400" dirty="0"/>
              <a:t>Understand and feel not only the condition of the environment and the traffic, but also the condition of the road</a:t>
            </a:r>
          </a:p>
          <a:p>
            <a:pPr marL="285750" indent="-285750">
              <a:lnSpc>
                <a:spcPct val="150000"/>
              </a:lnSpc>
              <a:buSzPct val="115000"/>
              <a:buFont typeface="Arial" panose="020B0604020202020204" pitchFamily="34" charset="0"/>
              <a:buChar char="•"/>
            </a:pPr>
            <a:r>
              <a:rPr lang="en-US" sz="1400" dirty="0"/>
              <a:t>Improving car testing procedure (especially when intended to be driven autonomously.</a:t>
            </a:r>
          </a:p>
          <a:p>
            <a:pPr marL="285750" indent="-285750">
              <a:lnSpc>
                <a:spcPct val="150000"/>
              </a:lnSpc>
              <a:buSzPct val="115000"/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055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Goals</a:t>
            </a: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1101387" y="1178067"/>
            <a:ext cx="7144992" cy="29707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SzPct val="115000"/>
              <a:buFont typeface="Arial" panose="020B0604020202020204" pitchFamily="34" charset="0"/>
              <a:buChar char="•"/>
            </a:pPr>
            <a:r>
              <a:rPr lang="en-US" sz="1600" dirty="0"/>
              <a:t>Provide a friendly and easy-to-use application </a:t>
            </a:r>
          </a:p>
          <a:p>
            <a:pPr marL="742950" lvl="1" indent="-285750">
              <a:lnSpc>
                <a:spcPct val="150000"/>
              </a:lnSpc>
              <a:buSzPct val="115000"/>
              <a:buFont typeface="Arial" panose="020B0604020202020204" pitchFamily="34" charset="0"/>
              <a:buChar char="•"/>
            </a:pPr>
            <a:r>
              <a:rPr lang="en-US" sz="1600" dirty="0"/>
              <a:t>Able to graphically display real-time data collected by car’s sensor.</a:t>
            </a:r>
          </a:p>
          <a:p>
            <a:pPr marL="742950" lvl="1" indent="-285750">
              <a:lnSpc>
                <a:spcPct val="150000"/>
              </a:lnSpc>
              <a:buSzPct val="115000"/>
              <a:buFont typeface="Arial" panose="020B0604020202020204" pitchFamily="34" charset="0"/>
              <a:buChar char="•"/>
            </a:pPr>
            <a:r>
              <a:rPr lang="en-US" sz="1600" dirty="0"/>
              <a:t>Configurable </a:t>
            </a:r>
          </a:p>
          <a:p>
            <a:pPr marL="742950" lvl="1" indent="-285750">
              <a:lnSpc>
                <a:spcPct val="150000"/>
              </a:lnSpc>
              <a:buSzPct val="1150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ct val="150000"/>
              </a:lnSpc>
              <a:buSzPct val="115000"/>
              <a:buFont typeface="Arial" panose="020B0604020202020204" pitchFamily="34" charset="0"/>
              <a:buChar char="•"/>
            </a:pPr>
            <a:r>
              <a:rPr lang="en-US" sz="1600" dirty="0"/>
              <a:t>Expand base application to provide further features.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975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Part A</a:t>
            </a: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1101387" y="1014516"/>
            <a:ext cx="7144992" cy="29707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ct val="115000"/>
              <a:buFont typeface="Arial" panose="020B0604020202020204" pitchFamily="34" charset="0"/>
              <a:buChar char="•"/>
            </a:pPr>
            <a:r>
              <a:rPr lang="en-US" sz="1600" dirty="0"/>
              <a:t>A stepping-stone and basis towards real-real-time</a:t>
            </a:r>
          </a:p>
          <a:p>
            <a:pPr marL="285750" indent="-285750">
              <a:buSzPct val="115000"/>
              <a:buFont typeface="Arial" panose="020B0604020202020204" pitchFamily="34" charset="0"/>
              <a:buChar char="•"/>
            </a:pPr>
            <a:r>
              <a:rPr lang="en-US" sz="1600" dirty="0"/>
              <a:t>Reading data streams from file</a:t>
            </a:r>
          </a:p>
          <a:p>
            <a:pPr marL="285750" indent="-285750">
              <a:buSzPct val="115000"/>
              <a:buFont typeface="Arial" panose="020B0604020202020204" pitchFamily="34" charset="0"/>
              <a:buChar char="•"/>
            </a:pPr>
            <a:r>
              <a:rPr lang="en-US" sz="1600" dirty="0"/>
              <a:t>Transmitting over TCP (Transmitter -&gt; Receiver)</a:t>
            </a:r>
          </a:p>
          <a:p>
            <a:pPr marL="285750" indent="-285750">
              <a:buSzPct val="115000"/>
              <a:buFont typeface="Arial" panose="020B0604020202020204" pitchFamily="34" charset="0"/>
              <a:buChar char="•"/>
            </a:pPr>
            <a:r>
              <a:rPr lang="en-US" sz="1600" dirty="0"/>
              <a:t>Features:</a:t>
            </a:r>
          </a:p>
          <a:p>
            <a:pPr marL="742950" lvl="1" indent="-285750">
              <a:lnSpc>
                <a:spcPct val="150000"/>
              </a:lnSpc>
              <a:buSzPct val="115000"/>
              <a:buFont typeface="Arial" panose="020B0604020202020204" pitchFamily="34" charset="0"/>
              <a:buChar char="•"/>
            </a:pPr>
            <a:r>
              <a:rPr lang="en-US" sz="1600" dirty="0"/>
              <a:t>Easy-to-use application.</a:t>
            </a:r>
          </a:p>
          <a:p>
            <a:pPr marL="742950" lvl="1" indent="-285750">
              <a:lnSpc>
                <a:spcPct val="150000"/>
              </a:lnSpc>
              <a:buSzPct val="115000"/>
              <a:buFont typeface="Arial" panose="020B0604020202020204" pitchFamily="34" charset="0"/>
              <a:buChar char="•"/>
            </a:pPr>
            <a:r>
              <a:rPr lang="en-US" sz="1600" dirty="0"/>
              <a:t>Support multiple graphs (Up to 3 graphs at a time).</a:t>
            </a:r>
          </a:p>
          <a:p>
            <a:pPr marL="742950" lvl="1" indent="-285750">
              <a:lnSpc>
                <a:spcPct val="150000"/>
              </a:lnSpc>
              <a:buSzPct val="115000"/>
              <a:buFont typeface="Arial" panose="020B0604020202020204" pitchFamily="34" charset="0"/>
              <a:buChar char="•"/>
            </a:pPr>
            <a:r>
              <a:rPr lang="en-US" sz="1600" dirty="0"/>
              <a:t>Choose different configurations (Resolution, Max value, Color…).</a:t>
            </a:r>
          </a:p>
          <a:p>
            <a:pPr marL="742950" lvl="1" indent="-285750">
              <a:lnSpc>
                <a:spcPct val="150000"/>
              </a:lnSpc>
              <a:buSzPct val="115000"/>
              <a:buFont typeface="Arial" panose="020B0604020202020204" pitchFamily="34" charset="0"/>
              <a:buChar char="•"/>
            </a:pPr>
            <a:r>
              <a:rPr lang="en-US" sz="1600" dirty="0"/>
              <a:t>Support logging and data recording (internal memory file and in UI).</a:t>
            </a:r>
          </a:p>
          <a:p>
            <a:pPr marL="742950" lvl="1" indent="-285750">
              <a:lnSpc>
                <a:spcPct val="150000"/>
              </a:lnSpc>
              <a:buSzPct val="115000"/>
              <a:buFont typeface="Arial" panose="020B0604020202020204" pitchFamily="34" charset="0"/>
              <a:buChar char="•"/>
            </a:pPr>
            <a:r>
              <a:rPr lang="en-US" sz="1600" dirty="0"/>
              <a:t>Time axis scaling.</a:t>
            </a:r>
          </a:p>
          <a:p>
            <a:pPr marL="742950" lvl="1" indent="-285750">
              <a:lnSpc>
                <a:spcPct val="150000"/>
              </a:lnSpc>
              <a:buSzPct val="115000"/>
              <a:buFont typeface="Arial" panose="020B0604020202020204" pitchFamily="34" charset="0"/>
              <a:buChar char="•"/>
            </a:pPr>
            <a:r>
              <a:rPr lang="en-US" sz="1600" dirty="0"/>
              <a:t>Different appearance theme.</a:t>
            </a:r>
          </a:p>
          <a:p>
            <a:pPr marL="457200" lvl="1" indent="0">
              <a:buSzPct val="115000"/>
              <a:buNone/>
            </a:pPr>
            <a:endParaRPr lang="en-US" sz="1600" dirty="0"/>
          </a:p>
          <a:p>
            <a:pPr marL="742950" lvl="1" indent="-285750">
              <a:buSzPct val="115000"/>
              <a:buFont typeface="Arial" panose="020B0604020202020204" pitchFamily="34" charset="0"/>
              <a:buChar char="•"/>
            </a:pPr>
            <a:endParaRPr sz="16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656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1101387" y="1021950"/>
            <a:ext cx="7144992" cy="29707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ct val="115000"/>
              <a:buFont typeface="Arial" panose="020B0604020202020204" pitchFamily="34" charset="0"/>
              <a:buChar char="•"/>
            </a:pPr>
            <a:endParaRPr sz="14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Content Placeholder 6" descr="C:\Users\Daher\Downloads\top level design.png">
            <a:extLst>
              <a:ext uri="{FF2B5EF4-FFF2-40B4-BE49-F238E27FC236}">
                <a16:creationId xmlns:a16="http://schemas.microsoft.com/office/drawing/2014/main" id="{AEA0E02D-889F-4E66-ACFE-F40BBACFF06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2039" y="-14868"/>
            <a:ext cx="9190185" cy="5003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920400" y="1029520"/>
            <a:ext cx="694725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Receive data directly from vehicles sensors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Cloud storage of test results and statistics.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Profile per user/tester</a:t>
            </a:r>
            <a:endParaRPr lang="en-US" sz="1800" b="1" dirty="0"/>
          </a:p>
          <a:p>
            <a:pPr marL="0" lvl="0" indent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Part B – Features </a:t>
            </a:r>
            <a:endParaRPr dirty="0"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122" name="Picture 2" descr="Image result for features icon png">
            <a:extLst>
              <a:ext uri="{FF2B5EF4-FFF2-40B4-BE49-F238E27FC236}">
                <a16:creationId xmlns:a16="http://schemas.microsoft.com/office/drawing/2014/main" id="{06A934E0-CB74-4C9D-8041-0FD794FDC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777" y="1405053"/>
            <a:ext cx="2498010" cy="314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elated image">
            <a:extLst>
              <a:ext uri="{FF2B5EF4-FFF2-40B4-BE49-F238E27FC236}">
                <a16:creationId xmlns:a16="http://schemas.microsoft.com/office/drawing/2014/main" id="{15DD6139-98D9-4F67-A0E1-CC79A1C97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245" y="1574529"/>
            <a:ext cx="3130822" cy="313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920400" y="1029520"/>
            <a:ext cx="694725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Receive data directly from vehicles sensors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sz="1800" dirty="0"/>
              <a:t>Do we get rid of transmitter?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sz="1800" dirty="0"/>
              <a:t>Do we keep it?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  <a:p>
            <a:pPr marL="0" lvl="0" indent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Part B – Features </a:t>
            </a:r>
            <a:endParaRPr dirty="0"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0259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920400" y="1029520"/>
            <a:ext cx="694725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Receive data directly from vehicles sensors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  <a:p>
            <a:pPr marL="0" lvl="0" indent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Part B – Features </a:t>
            </a:r>
            <a:endParaRPr dirty="0"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2278A8-CB54-468E-BC04-7E7C80327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016" y="1694985"/>
            <a:ext cx="4065967" cy="2974943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8797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920400" y="1029520"/>
            <a:ext cx="694725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Receive data directly from vehicles sensors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  <a:p>
            <a:pPr marL="0" lvl="0" indent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Part B – Features </a:t>
            </a:r>
            <a:endParaRPr dirty="0"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2278A8-CB54-468E-BC04-7E7C80327F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07467" y="1724721"/>
            <a:ext cx="3929065" cy="2974943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5880585"/>
      </p:ext>
    </p:extLst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1309</TotalTime>
  <Words>336</Words>
  <Application>Microsoft Office PowerPoint</Application>
  <PresentationFormat>On-screen Show (16:9)</PresentationFormat>
  <Paragraphs>69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Dosis</vt:lpstr>
      <vt:lpstr>Roboto</vt:lpstr>
      <vt:lpstr>William template</vt:lpstr>
      <vt:lpstr>Infrastructure for BMW Test Car Display System – Part B</vt:lpstr>
      <vt:lpstr>Motivation</vt:lpstr>
      <vt:lpstr>Goals</vt:lpstr>
      <vt:lpstr>About Part A</vt:lpstr>
      <vt:lpstr>PowerPoint Presentation</vt:lpstr>
      <vt:lpstr>Part B – Features </vt:lpstr>
      <vt:lpstr>Part B – Features </vt:lpstr>
      <vt:lpstr>Part B – Features </vt:lpstr>
      <vt:lpstr>Part B – Features </vt:lpstr>
      <vt:lpstr>Part B – Features </vt:lpstr>
      <vt:lpstr>Part B – Features </vt:lpstr>
      <vt:lpstr>Part B – Features </vt:lpstr>
      <vt:lpstr>Part B – Features </vt:lpstr>
      <vt:lpstr>Gantt Chart</vt:lpstr>
      <vt:lpstr>What’s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for BMW Test Car Display System</dc:title>
  <dc:creator>Daher Daher</dc:creator>
  <cp:lastModifiedBy>Daher Daher</cp:lastModifiedBy>
  <cp:revision>91</cp:revision>
  <dcterms:modified xsi:type="dcterms:W3CDTF">2019-06-20T06:31:09Z</dcterms:modified>
</cp:coreProperties>
</file>