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Quattrocento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gOhPqhVXJJONp1yRPRlJ7/i/ll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Quattrocento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QuattrocentoSans-bold.fntdata"/><Relationship Id="rId6" Type="http://schemas.openxmlformats.org/officeDocument/2006/relationships/slide" Target="slides/slide1.xml"/><Relationship Id="rId18" Type="http://schemas.openxmlformats.org/officeDocument/2006/relationships/font" Target="fonts/Quattrocento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4"/>
          <p:cNvSpPr/>
          <p:nvPr>
            <p:ph idx="2" type="pic"/>
          </p:nvPr>
        </p:nvSpPr>
        <p:spPr>
          <a:xfrm>
            <a:off x="5183188" y="987425"/>
            <a:ext cx="6172200" cy="4873625"/>
          </a:xfrm>
          <a:prstGeom prst="rect">
            <a:avLst/>
          </a:prstGeom>
          <a:noFill/>
          <a:ln>
            <a:noFill/>
          </a:ln>
        </p:spPr>
      </p:sp>
      <p:sp>
        <p:nvSpPr>
          <p:cNvPr id="76" name="Google Shape;76;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95" name="Shape 95"/>
        <p:cNvGrpSpPr/>
        <p:nvPr/>
      </p:nvGrpSpPr>
      <p:grpSpPr>
        <a:xfrm>
          <a:off x="0" y="0"/>
          <a:ext cx="0" cy="0"/>
          <a:chOff x="0" y="0"/>
          <a:chExt cx="0" cy="0"/>
        </a:xfrm>
      </p:grpSpPr>
      <p:sp>
        <p:nvSpPr>
          <p:cNvPr id="96" name="Google Shape;96;p1"/>
          <p:cNvSpPr/>
          <p:nvPr/>
        </p:nvSpPr>
        <p:spPr>
          <a:xfrm>
            <a:off x="0" y="-3324"/>
            <a:ext cx="12192000" cy="6861324"/>
          </a:xfrm>
          <a:prstGeom prst="rect">
            <a:avLst/>
          </a:prstGeom>
          <a:solidFill>
            <a:schemeClr val="dk1">
              <a:alpha val="8627"/>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1"/>
          <p:cNvSpPr/>
          <p:nvPr/>
        </p:nvSpPr>
        <p:spPr>
          <a:xfrm>
            <a:off x="0" y="0"/>
            <a:ext cx="11786754" cy="6858000"/>
          </a:xfrm>
          <a:custGeom>
            <a:rect b="b" l="l" r="r" t="t"/>
            <a:pathLst>
              <a:path extrusionOk="0" h="6858000" w="11786754">
                <a:moveTo>
                  <a:pt x="0" y="0"/>
                </a:moveTo>
                <a:lnTo>
                  <a:pt x="8610600" y="0"/>
                </a:lnTo>
                <a:lnTo>
                  <a:pt x="11786754" y="6858000"/>
                </a:lnTo>
                <a:lnTo>
                  <a:pt x="0" y="6858000"/>
                </a:lnTo>
                <a:close/>
              </a:path>
            </a:pathLst>
          </a:cu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1"/>
          <p:cNvSpPr/>
          <p:nvPr/>
        </p:nvSpPr>
        <p:spPr>
          <a:xfrm>
            <a:off x="0" y="0"/>
            <a:ext cx="3581400" cy="6858000"/>
          </a:xfrm>
          <a:custGeom>
            <a:rect b="b" l="l" r="r" t="t"/>
            <a:pathLst>
              <a:path extrusionOk="0" h="6858000" w="3581400">
                <a:moveTo>
                  <a:pt x="0" y="0"/>
                </a:moveTo>
                <a:lnTo>
                  <a:pt x="405246" y="0"/>
                </a:lnTo>
                <a:lnTo>
                  <a:pt x="3581400" y="6858000"/>
                </a:lnTo>
                <a:lnTo>
                  <a:pt x="0" y="6858000"/>
                </a:lnTo>
                <a:close/>
              </a:path>
            </a:pathLst>
          </a:custGeom>
          <a:solidFill>
            <a:schemeClr val="dk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
          <p:cNvSpPr txBox="1"/>
          <p:nvPr>
            <p:ph type="title"/>
          </p:nvPr>
        </p:nvSpPr>
        <p:spPr>
          <a:xfrm>
            <a:off x="833002" y="448253"/>
            <a:ext cx="10616048" cy="138054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lang="en-IE"/>
              <a:t>Parallel Computing  </a:t>
            </a:r>
            <a:br>
              <a:rPr lang="en-IE"/>
            </a:br>
            <a:r>
              <a:rPr lang="en-IE" sz="3300"/>
              <a:t>Simulating the “Sharks and Fishes” problem in a Parallel Computing Environment </a:t>
            </a:r>
            <a:endParaRPr/>
          </a:p>
        </p:txBody>
      </p:sp>
      <p:sp>
        <p:nvSpPr>
          <p:cNvPr id="100" name="Google Shape;100;p1"/>
          <p:cNvSpPr txBox="1"/>
          <p:nvPr>
            <p:ph idx="1" type="body"/>
          </p:nvPr>
        </p:nvSpPr>
        <p:spPr>
          <a:xfrm>
            <a:off x="838200" y="2191807"/>
            <a:ext cx="4936067" cy="3985155"/>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lt1"/>
              </a:buClr>
              <a:buSzPts val="2000"/>
              <a:buNone/>
            </a:pPr>
            <a:r>
              <a:t/>
            </a:r>
            <a:endParaRPr sz="2000"/>
          </a:p>
          <a:p>
            <a:pPr indent="-101600" lvl="0" marL="228600" rtl="0" algn="l">
              <a:lnSpc>
                <a:spcPct val="90000"/>
              </a:lnSpc>
              <a:spcBef>
                <a:spcPts val="1000"/>
              </a:spcBef>
              <a:spcAft>
                <a:spcPts val="0"/>
              </a:spcAft>
              <a:buClr>
                <a:schemeClr val="lt1"/>
              </a:buClr>
              <a:buSzPts val="2000"/>
              <a:buNone/>
            </a:pPr>
            <a:r>
              <a:t/>
            </a:r>
            <a:endParaRPr sz="2000"/>
          </a:p>
          <a:p>
            <a:pPr indent="0" lvl="0" marL="0" rtl="0" algn="l">
              <a:spcBef>
                <a:spcPts val="1000"/>
              </a:spcBef>
              <a:spcAft>
                <a:spcPts val="0"/>
              </a:spcAft>
              <a:buClr>
                <a:schemeClr val="lt1"/>
              </a:buClr>
              <a:buSzPts val="2000"/>
              <a:buNone/>
            </a:pPr>
            <a:r>
              <a:rPr lang="en-IE" sz="2000"/>
              <a:t> </a:t>
            </a:r>
            <a:r>
              <a:rPr lang="en-IE" sz="2000"/>
              <a:t>Dahir Mussa 		B00107811</a:t>
            </a:r>
            <a:endParaRPr sz="2000"/>
          </a:p>
          <a:p>
            <a:pPr indent="0" lvl="0" marL="0" rtl="0" algn="l">
              <a:lnSpc>
                <a:spcPct val="90000"/>
              </a:lnSpc>
              <a:spcBef>
                <a:spcPts val="1000"/>
              </a:spcBef>
              <a:spcAft>
                <a:spcPts val="0"/>
              </a:spcAft>
              <a:buClr>
                <a:schemeClr val="lt1"/>
              </a:buClr>
              <a:buSzPts val="2000"/>
              <a:buNone/>
            </a:pPr>
            <a:r>
              <a:rPr lang="en-IE" sz="2000"/>
              <a:t> </a:t>
            </a:r>
            <a:r>
              <a:rPr b="0" i="0" lang="en-IE" sz="2000">
                <a:latin typeface="Quattrocento Sans"/>
                <a:ea typeface="Quattrocento Sans"/>
                <a:cs typeface="Quattrocento Sans"/>
                <a:sym typeface="Quattrocento Sans"/>
              </a:rPr>
              <a:t>Michael Dillon		</a:t>
            </a:r>
            <a:r>
              <a:rPr lang="en-IE" sz="2000"/>
              <a:t>B00120328</a:t>
            </a:r>
            <a:endParaRPr/>
          </a:p>
          <a:p>
            <a:pPr indent="0" lvl="0" marL="0" rtl="0" algn="l">
              <a:lnSpc>
                <a:spcPct val="90000"/>
              </a:lnSpc>
              <a:spcBef>
                <a:spcPts val="1000"/>
              </a:spcBef>
              <a:spcAft>
                <a:spcPts val="0"/>
              </a:spcAft>
              <a:buClr>
                <a:schemeClr val="lt1"/>
              </a:buClr>
              <a:buSzPts val="2000"/>
              <a:buNone/>
            </a:pPr>
            <a:r>
              <a:rPr lang="en-IE" sz="2000"/>
              <a:t> </a:t>
            </a:r>
            <a:r>
              <a:rPr b="0" i="0" lang="en-IE" sz="2000">
                <a:latin typeface="Quattrocento Sans"/>
                <a:ea typeface="Quattrocento Sans"/>
                <a:cs typeface="Quattrocento Sans"/>
                <a:sym typeface="Quattrocento Sans"/>
              </a:rPr>
              <a:t>Thomas Fokas 		</a:t>
            </a:r>
            <a:r>
              <a:rPr lang="en-IE" sz="2000"/>
              <a:t>B00121134</a:t>
            </a:r>
            <a:endParaRPr/>
          </a:p>
          <a:p>
            <a:pPr indent="0" lvl="0" marL="0" rtl="0" algn="l">
              <a:lnSpc>
                <a:spcPct val="90000"/>
              </a:lnSpc>
              <a:spcBef>
                <a:spcPts val="1000"/>
              </a:spcBef>
              <a:spcAft>
                <a:spcPts val="0"/>
              </a:spcAft>
              <a:buClr>
                <a:schemeClr val="lt1"/>
              </a:buClr>
              <a:buSzPts val="2000"/>
              <a:buNone/>
            </a:pPr>
            <a:r>
              <a:rPr b="0" i="0" lang="en-IE" sz="2000">
                <a:latin typeface="Quattrocento Sans"/>
                <a:ea typeface="Quattrocento Sans"/>
                <a:cs typeface="Quattrocento Sans"/>
                <a:sym typeface="Quattrocento Sans"/>
              </a:rPr>
              <a:t> Shannon Dunne 	B00095740</a:t>
            </a:r>
            <a:endParaRPr sz="2000"/>
          </a:p>
        </p:txBody>
      </p:sp>
      <p:pic>
        <p:nvPicPr>
          <p:cNvPr descr="A picture containing drawing&#10;&#10;Description automatically generated" id="101" name="Google Shape;101;p1"/>
          <p:cNvPicPr preferRelativeResize="0"/>
          <p:nvPr/>
        </p:nvPicPr>
        <p:blipFill rotWithShape="1">
          <a:blip r:embed="rId3">
            <a:alphaModFix/>
          </a:blip>
          <a:srcRect b="-2" l="572" r="2333" t="0"/>
          <a:stretch/>
        </p:blipFill>
        <p:spPr>
          <a:xfrm>
            <a:off x="6417734" y="2748210"/>
            <a:ext cx="4935970" cy="28723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10"/>
          <p:cNvSpPr/>
          <p:nvPr/>
        </p:nvSpPr>
        <p:spPr>
          <a:xfrm>
            <a:off x="378068" y="343486"/>
            <a:ext cx="11438793" cy="1844256"/>
          </a:xfrm>
          <a:prstGeom prst="rect">
            <a:avLst/>
          </a:prstGeom>
          <a:solidFill>
            <a:srgbClr val="404040"/>
          </a:solidFill>
          <a:ln cap="sq" cmpd="thinThick"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0" name="Google Shape;210;p10"/>
          <p:cNvSpPr txBox="1"/>
          <p:nvPr>
            <p:ph type="title"/>
          </p:nvPr>
        </p:nvSpPr>
        <p:spPr>
          <a:xfrm>
            <a:off x="526073" y="466578"/>
            <a:ext cx="11139854" cy="93044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5400"/>
              <a:buFont typeface="Calibri"/>
              <a:buNone/>
            </a:pPr>
            <a:r>
              <a:rPr lang="en-IE" sz="5400">
                <a:solidFill>
                  <a:srgbClr val="FFFFFF"/>
                </a:solidFill>
                <a:latin typeface="Calibri"/>
                <a:ea typeface="Calibri"/>
                <a:cs typeface="Calibri"/>
                <a:sym typeface="Calibri"/>
              </a:rPr>
              <a:t>Project Gantt Chart</a:t>
            </a:r>
            <a:endParaRPr/>
          </a:p>
        </p:txBody>
      </p:sp>
      <p:cxnSp>
        <p:nvCxnSpPr>
          <p:cNvPr id="211" name="Google Shape;211;p10"/>
          <p:cNvCxnSpPr/>
          <p:nvPr/>
        </p:nvCxnSpPr>
        <p:spPr>
          <a:xfrm>
            <a:off x="2209800" y="1448631"/>
            <a:ext cx="7772400" cy="0"/>
          </a:xfrm>
          <a:prstGeom prst="straightConnector1">
            <a:avLst/>
          </a:prstGeom>
          <a:noFill/>
          <a:ln cap="flat" cmpd="sng" w="22225">
            <a:solidFill>
              <a:srgbClr val="D9D9D9"/>
            </a:solidFill>
            <a:prstDash val="solid"/>
            <a:miter lim="800000"/>
            <a:headEnd len="sm" w="sm" type="none"/>
            <a:tailEnd len="sm" w="sm" type="none"/>
          </a:ln>
        </p:spPr>
      </p:cxnSp>
      <p:pic>
        <p:nvPicPr>
          <p:cNvPr descr="Timeline&#10;&#10;Description automatically generated" id="212" name="Google Shape;212;p10"/>
          <p:cNvPicPr preferRelativeResize="0"/>
          <p:nvPr>
            <p:ph idx="1" type="body"/>
          </p:nvPr>
        </p:nvPicPr>
        <p:blipFill rotWithShape="1">
          <a:blip r:embed="rId3">
            <a:alphaModFix/>
          </a:blip>
          <a:srcRect b="0" l="0" r="0" t="0"/>
          <a:stretch/>
        </p:blipFill>
        <p:spPr>
          <a:xfrm>
            <a:off x="526073" y="2375774"/>
            <a:ext cx="11139853" cy="43405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216" name="Shape 216"/>
        <p:cNvGrpSpPr/>
        <p:nvPr/>
      </p:nvGrpSpPr>
      <p:grpSpPr>
        <a:xfrm>
          <a:off x="0" y="0"/>
          <a:ext cx="0" cy="0"/>
          <a:chOff x="0" y="0"/>
          <a:chExt cx="0" cy="0"/>
        </a:xfrm>
      </p:grpSpPr>
      <p:sp>
        <p:nvSpPr>
          <p:cNvPr id="217" name="Google Shape;217;p11"/>
          <p:cNvSpPr/>
          <p:nvPr/>
        </p:nvSpPr>
        <p:spPr>
          <a:xfrm>
            <a:off x="5913121" y="-2"/>
            <a:ext cx="6278879" cy="6858002"/>
          </a:xfrm>
          <a:custGeom>
            <a:rect b="b" l="l" r="r" t="t"/>
            <a:pathLst>
              <a:path extrusionOk="0" h="6858002" w="6278879">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rgbClr val="262626">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 name="Google Shape;218;p11"/>
          <p:cNvSpPr txBox="1"/>
          <p:nvPr>
            <p:ph type="title"/>
          </p:nvPr>
        </p:nvSpPr>
        <p:spPr>
          <a:xfrm>
            <a:off x="655320" y="365125"/>
            <a:ext cx="9013052" cy="16233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lang="en-IE" sz="4000"/>
              <a:t>Conclusions</a:t>
            </a:r>
            <a:endParaRPr/>
          </a:p>
        </p:txBody>
      </p:sp>
      <p:cxnSp>
        <p:nvCxnSpPr>
          <p:cNvPr id="219" name="Google Shape;219;p11"/>
          <p:cNvCxnSpPr/>
          <p:nvPr/>
        </p:nvCxnSpPr>
        <p:spPr>
          <a:xfrm>
            <a:off x="763661" y="2316480"/>
            <a:ext cx="8229600" cy="0"/>
          </a:xfrm>
          <a:prstGeom prst="straightConnector1">
            <a:avLst/>
          </a:prstGeom>
          <a:noFill/>
          <a:ln cap="sq" cmpd="sng" w="19050">
            <a:solidFill>
              <a:schemeClr val="lt1"/>
            </a:solidFill>
            <a:prstDash val="solid"/>
            <a:miter lim="800000"/>
            <a:headEnd len="sm" w="sm" type="none"/>
            <a:tailEnd len="sm" w="sm" type="none"/>
          </a:ln>
        </p:spPr>
      </p:cxnSp>
      <p:sp>
        <p:nvSpPr>
          <p:cNvPr id="220" name="Google Shape;220;p11"/>
          <p:cNvSpPr txBox="1"/>
          <p:nvPr>
            <p:ph idx="1" type="body"/>
          </p:nvPr>
        </p:nvSpPr>
        <p:spPr>
          <a:xfrm>
            <a:off x="655320" y="2644518"/>
            <a:ext cx="9013052" cy="332725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3000"/>
              <a:buChar char="•"/>
            </a:pPr>
            <a:r>
              <a:rPr lang="en-IE" sz="3000"/>
              <a:t>We are ready to start this project however, there are some parts we may still have to change ,the next stage of this project is to start writing pseudo-code for the serial program. the project is scheduled to be delivered on December at the end of the semester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224" name="Shape 224"/>
        <p:cNvGrpSpPr/>
        <p:nvPr/>
      </p:nvGrpSpPr>
      <p:grpSpPr>
        <a:xfrm>
          <a:off x="0" y="0"/>
          <a:ext cx="0" cy="0"/>
          <a:chOff x="0" y="0"/>
          <a:chExt cx="0" cy="0"/>
        </a:xfrm>
      </p:grpSpPr>
      <p:sp>
        <p:nvSpPr>
          <p:cNvPr id="225" name="Google Shape;225;p12"/>
          <p:cNvSpPr/>
          <p:nvPr/>
        </p:nvSpPr>
        <p:spPr>
          <a:xfrm>
            <a:off x="5913121" y="-2"/>
            <a:ext cx="6278879" cy="6858002"/>
          </a:xfrm>
          <a:custGeom>
            <a:rect b="b" l="l" r="r" t="t"/>
            <a:pathLst>
              <a:path extrusionOk="0" h="6858002" w="6278879">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rgbClr val="262626">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6" name="Google Shape;226;p12"/>
          <p:cNvSpPr txBox="1"/>
          <p:nvPr>
            <p:ph type="title"/>
          </p:nvPr>
        </p:nvSpPr>
        <p:spPr>
          <a:xfrm>
            <a:off x="655320" y="346075"/>
            <a:ext cx="9013052" cy="16233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lang="en-IE" sz="4000"/>
              <a:t>References </a:t>
            </a:r>
            <a:endParaRPr/>
          </a:p>
        </p:txBody>
      </p:sp>
      <p:cxnSp>
        <p:nvCxnSpPr>
          <p:cNvPr id="227" name="Google Shape;227;p12"/>
          <p:cNvCxnSpPr/>
          <p:nvPr/>
        </p:nvCxnSpPr>
        <p:spPr>
          <a:xfrm>
            <a:off x="763661" y="2316480"/>
            <a:ext cx="8229600" cy="0"/>
          </a:xfrm>
          <a:prstGeom prst="straightConnector1">
            <a:avLst/>
          </a:prstGeom>
          <a:noFill/>
          <a:ln cap="sq" cmpd="sng" w="19050">
            <a:solidFill>
              <a:schemeClr val="lt1"/>
            </a:solidFill>
            <a:prstDash val="solid"/>
            <a:miter lim="800000"/>
            <a:headEnd len="sm" w="sm" type="none"/>
            <a:tailEnd len="sm" w="sm" type="none"/>
          </a:ln>
        </p:spPr>
      </p:cxnSp>
      <p:sp>
        <p:nvSpPr>
          <p:cNvPr id="228" name="Google Shape;228;p12"/>
          <p:cNvSpPr txBox="1"/>
          <p:nvPr>
            <p:ph idx="1" type="body"/>
          </p:nvPr>
        </p:nvSpPr>
        <p:spPr>
          <a:xfrm>
            <a:off x="655320" y="2644518"/>
            <a:ext cx="9013052" cy="332725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000"/>
              <a:buChar char="•"/>
            </a:pPr>
            <a:r>
              <a:rPr lang="en-IE" sz="2000"/>
              <a:t>1.Guru99.com. 2020. What Is C Programming Language? Basics, Introduction And History. [online] Available at: ¡https://www.guru99.com/c-programming-language.html¿ [Accessed 2 October 2020]. </a:t>
            </a:r>
            <a:endParaRPr/>
          </a:p>
          <a:p>
            <a:pPr indent="-228600" lvl="0" marL="228600" rtl="0" algn="l">
              <a:lnSpc>
                <a:spcPct val="90000"/>
              </a:lnSpc>
              <a:spcBef>
                <a:spcPts val="1000"/>
              </a:spcBef>
              <a:spcAft>
                <a:spcPts val="0"/>
              </a:spcAft>
              <a:buClr>
                <a:schemeClr val="lt1"/>
              </a:buClr>
              <a:buSzPts val="2000"/>
              <a:buChar char="•"/>
            </a:pPr>
            <a:r>
              <a:rPr lang="en-IE" sz="2000"/>
              <a:t>2. Techopedia.com. 2020.What Is C (Programming Language)? – Definition From Techopedia. [online] Available at: ¡https://www.techopedia.com/definition/24068/c-programminglanguagec¿ [Accessed 2 October 2020]. </a:t>
            </a:r>
            <a:endParaRPr/>
          </a:p>
          <a:p>
            <a:pPr indent="-228600" lvl="0" marL="228600" rtl="0" algn="l">
              <a:lnSpc>
                <a:spcPct val="90000"/>
              </a:lnSpc>
              <a:spcBef>
                <a:spcPts val="1000"/>
              </a:spcBef>
              <a:spcAft>
                <a:spcPts val="0"/>
              </a:spcAft>
              <a:buClr>
                <a:schemeClr val="lt1"/>
              </a:buClr>
              <a:buSzPts val="2000"/>
              <a:buChar char="•"/>
            </a:pPr>
            <a:r>
              <a:rPr lang="en-IE" sz="2000"/>
              <a:t>3. Abhay B. Rathod, Rajratna Khadse, M Faruk Bagwan, initial. (2014) ‘SERIAL COMPUTING vs. PARALLEL COMPUTING: A COMPARATIVE STUDY USING MATLAB’ International Journal of Computer Science and Mobile Computing, Vol. 3, Issue 5, pg.815-820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2"/>
          <p:cNvSpPr/>
          <p:nvPr/>
        </p:nvSpPr>
        <p:spPr>
          <a:xfrm flipH="1" rot="10800000">
            <a:off x="-1" y="-1"/>
            <a:ext cx="4403709" cy="6858001"/>
          </a:xfrm>
          <a:custGeom>
            <a:rect b="b" l="l" r="r" t="t"/>
            <a:pathLst>
              <a:path extrusionOk="0" h="6858001" w="4403709">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107" name="Google Shape;107;p2"/>
          <p:cNvGrpSpPr/>
          <p:nvPr/>
        </p:nvGrpSpPr>
        <p:grpSpPr>
          <a:xfrm>
            <a:off x="3315292" y="0"/>
            <a:ext cx="2436813" cy="6858001"/>
            <a:chOff x="1320800" y="0"/>
            <a:chExt cx="2436813" cy="6858001"/>
          </a:xfrm>
        </p:grpSpPr>
        <p:sp>
          <p:nvSpPr>
            <p:cNvPr id="108" name="Google Shape;108;p2"/>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09" name="Google Shape;109;p2"/>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10" name="Google Shape;110;p2"/>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11" name="Google Shape;111;p2"/>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1F3864"/>
            </a:solidFill>
            <a:ln>
              <a:noFill/>
            </a:ln>
          </p:spPr>
        </p:sp>
        <p:sp>
          <p:nvSpPr>
            <p:cNvPr id="112" name="Google Shape;112;p2"/>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2F5496"/>
            </a:solidFill>
            <a:ln>
              <a:noFill/>
            </a:ln>
          </p:spPr>
        </p:sp>
        <p:sp>
          <p:nvSpPr>
            <p:cNvPr id="113" name="Google Shape;113;p2"/>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14" name="Google Shape;114;p2"/>
          <p:cNvSpPr txBox="1"/>
          <p:nvPr>
            <p:ph type="title"/>
          </p:nvPr>
        </p:nvSpPr>
        <p:spPr>
          <a:xfrm>
            <a:off x="535020" y="685800"/>
            <a:ext cx="2780271" cy="5105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IE" sz="4000">
                <a:solidFill>
                  <a:srgbClr val="FFFFFF"/>
                </a:solidFill>
              </a:rPr>
              <a:t>Overview </a:t>
            </a:r>
            <a:endParaRPr/>
          </a:p>
        </p:txBody>
      </p:sp>
      <p:grpSp>
        <p:nvGrpSpPr>
          <p:cNvPr id="115" name="Google Shape;115;p2"/>
          <p:cNvGrpSpPr/>
          <p:nvPr/>
        </p:nvGrpSpPr>
        <p:grpSpPr>
          <a:xfrm>
            <a:off x="5010150" y="688469"/>
            <a:ext cx="6762750" cy="5462010"/>
            <a:chOff x="0" y="2669"/>
            <a:chExt cx="6762750" cy="5462010"/>
          </a:xfrm>
        </p:grpSpPr>
        <p:cxnSp>
          <p:nvCxnSpPr>
            <p:cNvPr id="116" name="Google Shape;116;p2"/>
            <p:cNvCxnSpPr/>
            <p:nvPr/>
          </p:nvCxnSpPr>
          <p:spPr>
            <a:xfrm>
              <a:off x="0" y="2669"/>
              <a:ext cx="676275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17" name="Google Shape;117;p2"/>
            <p:cNvSpPr/>
            <p:nvPr/>
          </p:nvSpPr>
          <p:spPr>
            <a:xfrm>
              <a:off x="0" y="2669"/>
              <a:ext cx="6762750" cy="4965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txBox="1"/>
            <p:nvPr/>
          </p:nvSpPr>
          <p:spPr>
            <a:xfrm>
              <a:off x="0" y="2669"/>
              <a:ext cx="6762750" cy="496546"/>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Calibri"/>
                <a:buNone/>
              </a:pPr>
              <a:r>
                <a:rPr b="1" i="0" lang="en-IE" sz="2300" u="none" cap="none" strike="noStrike">
                  <a:solidFill>
                    <a:schemeClr val="dk1"/>
                  </a:solidFill>
                  <a:latin typeface="Calibri"/>
                  <a:ea typeface="Calibri"/>
                  <a:cs typeface="Calibri"/>
                  <a:sym typeface="Calibri"/>
                </a:rPr>
                <a:t>Introduction</a:t>
              </a:r>
              <a:endParaRPr b="1" i="0" sz="2300" u="none" cap="none" strike="noStrike">
                <a:solidFill>
                  <a:schemeClr val="dk1"/>
                </a:solidFill>
                <a:latin typeface="Calibri"/>
                <a:ea typeface="Calibri"/>
                <a:cs typeface="Calibri"/>
                <a:sym typeface="Calibri"/>
              </a:endParaRPr>
            </a:p>
          </p:txBody>
        </p:sp>
        <p:cxnSp>
          <p:nvCxnSpPr>
            <p:cNvPr id="119" name="Google Shape;119;p2"/>
            <p:cNvCxnSpPr/>
            <p:nvPr/>
          </p:nvCxnSpPr>
          <p:spPr>
            <a:xfrm>
              <a:off x="0" y="499216"/>
              <a:ext cx="6762750" cy="0"/>
            </a:xfrm>
            <a:prstGeom prst="straightConnector1">
              <a:avLst/>
            </a:prstGeom>
            <a:solidFill>
              <a:schemeClr val="accent3"/>
            </a:solidFill>
            <a:ln cap="flat" cmpd="sng" w="12700">
              <a:solidFill>
                <a:schemeClr val="accent3"/>
              </a:solidFill>
              <a:prstDash val="solid"/>
              <a:miter lim="800000"/>
              <a:headEnd len="sm" w="sm" type="none"/>
              <a:tailEnd len="sm" w="sm" type="none"/>
            </a:ln>
          </p:spPr>
        </p:cxnSp>
        <p:sp>
          <p:nvSpPr>
            <p:cNvPr id="120" name="Google Shape;120;p2"/>
            <p:cNvSpPr/>
            <p:nvPr/>
          </p:nvSpPr>
          <p:spPr>
            <a:xfrm>
              <a:off x="0" y="499216"/>
              <a:ext cx="6762750" cy="4965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txBox="1"/>
            <p:nvPr/>
          </p:nvSpPr>
          <p:spPr>
            <a:xfrm>
              <a:off x="0" y="499216"/>
              <a:ext cx="6762750" cy="496546"/>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Arial"/>
                <a:buNone/>
              </a:pPr>
              <a:r>
                <a:rPr b="1" i="0" lang="en-IE" sz="2300" u="none" cap="none" strike="noStrike">
                  <a:solidFill>
                    <a:schemeClr val="dk1"/>
                  </a:solidFill>
                  <a:latin typeface="Arial"/>
                  <a:ea typeface="Arial"/>
                  <a:cs typeface="Arial"/>
                  <a:sym typeface="Arial"/>
                </a:rPr>
                <a:t>Aims </a:t>
              </a:r>
              <a:endParaRPr b="1" i="0" sz="2300" u="none" cap="none" strike="noStrike">
                <a:solidFill>
                  <a:schemeClr val="dk1"/>
                </a:solidFill>
                <a:latin typeface="Calibri"/>
                <a:ea typeface="Calibri"/>
                <a:cs typeface="Calibri"/>
                <a:sym typeface="Calibri"/>
              </a:endParaRPr>
            </a:p>
          </p:txBody>
        </p:sp>
        <p:cxnSp>
          <p:nvCxnSpPr>
            <p:cNvPr id="122" name="Google Shape;122;p2"/>
            <p:cNvCxnSpPr/>
            <p:nvPr/>
          </p:nvCxnSpPr>
          <p:spPr>
            <a:xfrm>
              <a:off x="0" y="995762"/>
              <a:ext cx="6762750"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123" name="Google Shape;123;p2"/>
            <p:cNvSpPr/>
            <p:nvPr/>
          </p:nvSpPr>
          <p:spPr>
            <a:xfrm>
              <a:off x="0" y="995762"/>
              <a:ext cx="6762750" cy="4965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txBox="1"/>
            <p:nvPr/>
          </p:nvSpPr>
          <p:spPr>
            <a:xfrm>
              <a:off x="0" y="995762"/>
              <a:ext cx="6762750" cy="496546"/>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Arial"/>
                <a:buNone/>
              </a:pPr>
              <a:r>
                <a:rPr b="1" i="0" lang="en-IE" sz="2300" u="none" cap="none" strike="noStrike">
                  <a:solidFill>
                    <a:schemeClr val="dk1"/>
                  </a:solidFill>
                  <a:latin typeface="Arial"/>
                  <a:ea typeface="Arial"/>
                  <a:cs typeface="Arial"/>
                  <a:sym typeface="Arial"/>
                </a:rPr>
                <a:t>Objectives </a:t>
              </a:r>
              <a:endParaRPr b="1" i="0" sz="2300" u="none" cap="none" strike="noStrike">
                <a:solidFill>
                  <a:schemeClr val="dk1"/>
                </a:solidFill>
                <a:latin typeface="Calibri"/>
                <a:ea typeface="Calibri"/>
                <a:cs typeface="Calibri"/>
                <a:sym typeface="Calibri"/>
              </a:endParaRPr>
            </a:p>
          </p:txBody>
        </p:sp>
        <p:cxnSp>
          <p:nvCxnSpPr>
            <p:cNvPr id="125" name="Google Shape;125;p2"/>
            <p:cNvCxnSpPr/>
            <p:nvPr/>
          </p:nvCxnSpPr>
          <p:spPr>
            <a:xfrm>
              <a:off x="0" y="1492308"/>
              <a:ext cx="6762750" cy="0"/>
            </a:xfrm>
            <a:prstGeom prst="straightConnector1">
              <a:avLst/>
            </a:prstGeom>
            <a:solidFill>
              <a:srgbClr val="599BD5"/>
            </a:solidFill>
            <a:ln cap="flat" cmpd="sng" w="12700">
              <a:solidFill>
                <a:srgbClr val="599BD5"/>
              </a:solidFill>
              <a:prstDash val="solid"/>
              <a:miter lim="800000"/>
              <a:headEnd len="sm" w="sm" type="none"/>
              <a:tailEnd len="sm" w="sm" type="none"/>
            </a:ln>
          </p:spPr>
        </p:cxnSp>
        <p:sp>
          <p:nvSpPr>
            <p:cNvPr id="126" name="Google Shape;126;p2"/>
            <p:cNvSpPr/>
            <p:nvPr/>
          </p:nvSpPr>
          <p:spPr>
            <a:xfrm>
              <a:off x="0" y="1492308"/>
              <a:ext cx="6762750" cy="4965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txBox="1"/>
            <p:nvPr/>
          </p:nvSpPr>
          <p:spPr>
            <a:xfrm>
              <a:off x="0" y="1492308"/>
              <a:ext cx="6762750" cy="496546"/>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Arial"/>
                <a:buNone/>
              </a:pPr>
              <a:r>
                <a:rPr b="1" i="0" lang="en-IE" sz="2300" u="none" cap="none" strike="noStrike">
                  <a:solidFill>
                    <a:schemeClr val="dk1"/>
                  </a:solidFill>
                  <a:latin typeface="Arial"/>
                  <a:ea typeface="Arial"/>
                  <a:cs typeface="Arial"/>
                  <a:sym typeface="Arial"/>
                </a:rPr>
                <a:t>Serial Computing</a:t>
              </a:r>
              <a:endParaRPr b="1" i="0" sz="2300" u="none" cap="none" strike="noStrike">
                <a:solidFill>
                  <a:schemeClr val="dk1"/>
                </a:solidFill>
                <a:latin typeface="Calibri"/>
                <a:ea typeface="Calibri"/>
                <a:cs typeface="Calibri"/>
                <a:sym typeface="Calibri"/>
              </a:endParaRPr>
            </a:p>
          </p:txBody>
        </p:sp>
        <p:cxnSp>
          <p:nvCxnSpPr>
            <p:cNvPr id="128" name="Google Shape;128;p2"/>
            <p:cNvCxnSpPr/>
            <p:nvPr/>
          </p:nvCxnSpPr>
          <p:spPr>
            <a:xfrm>
              <a:off x="0" y="1988855"/>
              <a:ext cx="6762750" cy="0"/>
            </a:xfrm>
            <a:prstGeom prst="straightConnector1">
              <a:avLst/>
            </a:prstGeom>
            <a:solidFill>
              <a:schemeClr val="accent6"/>
            </a:solidFill>
            <a:ln cap="flat" cmpd="sng" w="12700">
              <a:solidFill>
                <a:schemeClr val="accent6"/>
              </a:solidFill>
              <a:prstDash val="solid"/>
              <a:miter lim="800000"/>
              <a:headEnd len="sm" w="sm" type="none"/>
              <a:tailEnd len="sm" w="sm" type="none"/>
            </a:ln>
          </p:spPr>
        </p:cxnSp>
        <p:sp>
          <p:nvSpPr>
            <p:cNvPr id="129" name="Google Shape;129;p2"/>
            <p:cNvSpPr/>
            <p:nvPr/>
          </p:nvSpPr>
          <p:spPr>
            <a:xfrm>
              <a:off x="0" y="1988855"/>
              <a:ext cx="6762750" cy="4965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txBox="1"/>
            <p:nvPr/>
          </p:nvSpPr>
          <p:spPr>
            <a:xfrm>
              <a:off x="0" y="1988855"/>
              <a:ext cx="6762750" cy="496546"/>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Arial"/>
                <a:buNone/>
              </a:pPr>
              <a:r>
                <a:rPr b="1" i="0" lang="en-IE" sz="2300" u="none" cap="none" strike="noStrike">
                  <a:solidFill>
                    <a:schemeClr val="dk1"/>
                  </a:solidFill>
                  <a:latin typeface="Arial"/>
                  <a:ea typeface="Arial"/>
                  <a:cs typeface="Arial"/>
                  <a:sym typeface="Arial"/>
                </a:rPr>
                <a:t>Parallel Computing</a:t>
              </a:r>
              <a:endParaRPr b="1" i="0" sz="2300" u="none" cap="none" strike="noStrike">
                <a:solidFill>
                  <a:schemeClr val="dk1"/>
                </a:solidFill>
                <a:latin typeface="Calibri"/>
                <a:ea typeface="Calibri"/>
                <a:cs typeface="Calibri"/>
                <a:sym typeface="Calibri"/>
              </a:endParaRPr>
            </a:p>
          </p:txBody>
        </p:sp>
        <p:cxnSp>
          <p:nvCxnSpPr>
            <p:cNvPr id="131" name="Google Shape;131;p2"/>
            <p:cNvCxnSpPr/>
            <p:nvPr/>
          </p:nvCxnSpPr>
          <p:spPr>
            <a:xfrm>
              <a:off x="0" y="2485401"/>
              <a:ext cx="676275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32" name="Google Shape;132;p2"/>
            <p:cNvSpPr/>
            <p:nvPr/>
          </p:nvSpPr>
          <p:spPr>
            <a:xfrm>
              <a:off x="0" y="2485401"/>
              <a:ext cx="6762750" cy="4965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txBox="1"/>
            <p:nvPr/>
          </p:nvSpPr>
          <p:spPr>
            <a:xfrm>
              <a:off x="0" y="2485401"/>
              <a:ext cx="6762750" cy="496546"/>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Arial"/>
                <a:buNone/>
              </a:pPr>
              <a:r>
                <a:rPr b="1" i="0" lang="en-IE" sz="2300" u="none" cap="none" strike="noStrike">
                  <a:solidFill>
                    <a:schemeClr val="dk1"/>
                  </a:solidFill>
                  <a:latin typeface="Arial"/>
                  <a:ea typeface="Arial"/>
                  <a:cs typeface="Arial"/>
                  <a:sym typeface="Arial"/>
                </a:rPr>
                <a:t>C programming </a:t>
              </a:r>
              <a:endParaRPr b="1" i="0" sz="2300" u="none" cap="none" strike="noStrike">
                <a:solidFill>
                  <a:schemeClr val="dk1"/>
                </a:solidFill>
                <a:latin typeface="Calibri"/>
                <a:ea typeface="Calibri"/>
                <a:cs typeface="Calibri"/>
                <a:sym typeface="Calibri"/>
              </a:endParaRPr>
            </a:p>
          </p:txBody>
        </p:sp>
        <p:cxnSp>
          <p:nvCxnSpPr>
            <p:cNvPr id="134" name="Google Shape;134;p2"/>
            <p:cNvCxnSpPr/>
            <p:nvPr/>
          </p:nvCxnSpPr>
          <p:spPr>
            <a:xfrm>
              <a:off x="0" y="2981948"/>
              <a:ext cx="6762750" cy="0"/>
            </a:xfrm>
            <a:prstGeom prst="straightConnector1">
              <a:avLst/>
            </a:prstGeom>
            <a:solidFill>
              <a:schemeClr val="accent3"/>
            </a:solidFill>
            <a:ln cap="flat" cmpd="sng" w="12700">
              <a:solidFill>
                <a:schemeClr val="accent3"/>
              </a:solidFill>
              <a:prstDash val="solid"/>
              <a:miter lim="800000"/>
              <a:headEnd len="sm" w="sm" type="none"/>
              <a:tailEnd len="sm" w="sm" type="none"/>
            </a:ln>
          </p:spPr>
        </p:cxnSp>
        <p:sp>
          <p:nvSpPr>
            <p:cNvPr id="135" name="Google Shape;135;p2"/>
            <p:cNvSpPr/>
            <p:nvPr/>
          </p:nvSpPr>
          <p:spPr>
            <a:xfrm>
              <a:off x="0" y="2981948"/>
              <a:ext cx="6762750" cy="4965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txBox="1"/>
            <p:nvPr/>
          </p:nvSpPr>
          <p:spPr>
            <a:xfrm>
              <a:off x="0" y="2981948"/>
              <a:ext cx="6762750" cy="496546"/>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Arial"/>
                <a:buNone/>
              </a:pPr>
              <a:r>
                <a:rPr b="1" i="0" lang="en-IE" sz="2300" u="none" cap="none" strike="noStrike">
                  <a:solidFill>
                    <a:schemeClr val="dk1"/>
                  </a:solidFill>
                  <a:latin typeface="Arial"/>
                  <a:ea typeface="Arial"/>
                  <a:cs typeface="Arial"/>
                  <a:sym typeface="Arial"/>
                </a:rPr>
                <a:t>Scope</a:t>
              </a:r>
              <a:endParaRPr b="1" i="0" sz="2300" u="none" cap="none" strike="noStrike">
                <a:solidFill>
                  <a:schemeClr val="dk1"/>
                </a:solidFill>
                <a:latin typeface="Calibri"/>
                <a:ea typeface="Calibri"/>
                <a:cs typeface="Calibri"/>
                <a:sym typeface="Calibri"/>
              </a:endParaRPr>
            </a:p>
          </p:txBody>
        </p:sp>
        <p:cxnSp>
          <p:nvCxnSpPr>
            <p:cNvPr id="137" name="Google Shape;137;p2"/>
            <p:cNvCxnSpPr/>
            <p:nvPr/>
          </p:nvCxnSpPr>
          <p:spPr>
            <a:xfrm>
              <a:off x="0" y="3478494"/>
              <a:ext cx="6762750"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138" name="Google Shape;138;p2"/>
            <p:cNvSpPr/>
            <p:nvPr/>
          </p:nvSpPr>
          <p:spPr>
            <a:xfrm>
              <a:off x="0" y="3478494"/>
              <a:ext cx="6762750" cy="4965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txBox="1"/>
            <p:nvPr/>
          </p:nvSpPr>
          <p:spPr>
            <a:xfrm>
              <a:off x="0" y="3478494"/>
              <a:ext cx="6762750" cy="496546"/>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Arial"/>
                <a:buNone/>
              </a:pPr>
              <a:r>
                <a:rPr b="1" i="0" lang="en-IE" sz="2300" u="none" cap="none" strike="noStrike">
                  <a:solidFill>
                    <a:schemeClr val="dk1"/>
                  </a:solidFill>
                  <a:latin typeface="Arial"/>
                  <a:ea typeface="Arial"/>
                  <a:cs typeface="Arial"/>
                  <a:sym typeface="Arial"/>
                </a:rPr>
                <a:t>Methodology</a:t>
              </a:r>
              <a:endParaRPr b="1" i="0" sz="2300" u="none" cap="none" strike="noStrike">
                <a:solidFill>
                  <a:schemeClr val="dk1"/>
                </a:solidFill>
                <a:latin typeface="Calibri"/>
                <a:ea typeface="Calibri"/>
                <a:cs typeface="Calibri"/>
                <a:sym typeface="Calibri"/>
              </a:endParaRPr>
            </a:p>
          </p:txBody>
        </p:sp>
        <p:cxnSp>
          <p:nvCxnSpPr>
            <p:cNvPr id="140" name="Google Shape;140;p2"/>
            <p:cNvCxnSpPr/>
            <p:nvPr/>
          </p:nvCxnSpPr>
          <p:spPr>
            <a:xfrm>
              <a:off x="0" y="3975041"/>
              <a:ext cx="6762750" cy="0"/>
            </a:xfrm>
            <a:prstGeom prst="straightConnector1">
              <a:avLst/>
            </a:prstGeom>
            <a:solidFill>
              <a:srgbClr val="599BD5"/>
            </a:solidFill>
            <a:ln cap="flat" cmpd="sng" w="12700">
              <a:solidFill>
                <a:srgbClr val="599BD5"/>
              </a:solidFill>
              <a:prstDash val="solid"/>
              <a:miter lim="800000"/>
              <a:headEnd len="sm" w="sm" type="none"/>
              <a:tailEnd len="sm" w="sm" type="none"/>
            </a:ln>
          </p:spPr>
        </p:cxnSp>
        <p:sp>
          <p:nvSpPr>
            <p:cNvPr id="141" name="Google Shape;141;p2"/>
            <p:cNvSpPr/>
            <p:nvPr/>
          </p:nvSpPr>
          <p:spPr>
            <a:xfrm>
              <a:off x="0" y="3975041"/>
              <a:ext cx="6762750" cy="4965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txBox="1"/>
            <p:nvPr/>
          </p:nvSpPr>
          <p:spPr>
            <a:xfrm>
              <a:off x="0" y="3975041"/>
              <a:ext cx="6762750" cy="496546"/>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Arial"/>
                <a:buNone/>
              </a:pPr>
              <a:r>
                <a:rPr b="1" i="0" lang="en-IE" sz="2300" u="none" cap="none" strike="noStrike">
                  <a:solidFill>
                    <a:schemeClr val="dk1"/>
                  </a:solidFill>
                  <a:latin typeface="Arial"/>
                  <a:ea typeface="Arial"/>
                  <a:cs typeface="Arial"/>
                  <a:sym typeface="Arial"/>
                </a:rPr>
                <a:t>Conclusions</a:t>
              </a:r>
              <a:endParaRPr b="1" i="0" sz="2300" u="none" cap="none" strike="noStrike">
                <a:solidFill>
                  <a:schemeClr val="dk1"/>
                </a:solidFill>
                <a:latin typeface="Calibri"/>
                <a:ea typeface="Calibri"/>
                <a:cs typeface="Calibri"/>
                <a:sym typeface="Calibri"/>
              </a:endParaRPr>
            </a:p>
          </p:txBody>
        </p:sp>
        <p:cxnSp>
          <p:nvCxnSpPr>
            <p:cNvPr id="143" name="Google Shape;143;p2"/>
            <p:cNvCxnSpPr/>
            <p:nvPr/>
          </p:nvCxnSpPr>
          <p:spPr>
            <a:xfrm>
              <a:off x="0" y="4471587"/>
              <a:ext cx="6762750" cy="0"/>
            </a:xfrm>
            <a:prstGeom prst="straightConnector1">
              <a:avLst/>
            </a:prstGeom>
            <a:solidFill>
              <a:schemeClr val="accent6"/>
            </a:solidFill>
            <a:ln cap="flat" cmpd="sng" w="12700">
              <a:solidFill>
                <a:schemeClr val="accent6"/>
              </a:solidFill>
              <a:prstDash val="solid"/>
              <a:miter lim="800000"/>
              <a:headEnd len="sm" w="sm" type="none"/>
              <a:tailEnd len="sm" w="sm" type="none"/>
            </a:ln>
          </p:spPr>
        </p:cxnSp>
        <p:sp>
          <p:nvSpPr>
            <p:cNvPr id="144" name="Google Shape;144;p2"/>
            <p:cNvSpPr/>
            <p:nvPr/>
          </p:nvSpPr>
          <p:spPr>
            <a:xfrm>
              <a:off x="0" y="4471587"/>
              <a:ext cx="6762750" cy="4965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txBox="1"/>
            <p:nvPr/>
          </p:nvSpPr>
          <p:spPr>
            <a:xfrm>
              <a:off x="0" y="4471587"/>
              <a:ext cx="6762750" cy="496546"/>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Calibri"/>
                <a:buNone/>
              </a:pPr>
              <a:r>
                <a:rPr b="1" i="0" lang="en-IE" sz="2300" u="none" cap="none" strike="noStrike">
                  <a:solidFill>
                    <a:schemeClr val="dk1"/>
                  </a:solidFill>
                  <a:latin typeface="Calibri"/>
                  <a:ea typeface="Calibri"/>
                  <a:cs typeface="Calibri"/>
                  <a:sym typeface="Calibri"/>
                </a:rPr>
                <a:t>References </a:t>
              </a:r>
              <a:endParaRPr/>
            </a:p>
          </p:txBody>
        </p:sp>
        <p:cxnSp>
          <p:nvCxnSpPr>
            <p:cNvPr id="146" name="Google Shape;146;p2"/>
            <p:cNvCxnSpPr/>
            <p:nvPr/>
          </p:nvCxnSpPr>
          <p:spPr>
            <a:xfrm>
              <a:off x="0" y="4968133"/>
              <a:ext cx="676275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47" name="Google Shape;147;p2"/>
            <p:cNvSpPr/>
            <p:nvPr/>
          </p:nvSpPr>
          <p:spPr>
            <a:xfrm>
              <a:off x="0" y="4968133"/>
              <a:ext cx="6762750" cy="4965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txBox="1"/>
            <p:nvPr/>
          </p:nvSpPr>
          <p:spPr>
            <a:xfrm>
              <a:off x="0" y="4968133"/>
              <a:ext cx="6762750" cy="496546"/>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Arial"/>
                <a:buNone/>
              </a:pPr>
              <a:r>
                <a:rPr b="1" i="0" lang="en-IE" sz="2300" u="none" cap="none" strike="noStrike">
                  <a:solidFill>
                    <a:schemeClr val="dk1"/>
                  </a:solidFill>
                  <a:latin typeface="Arial"/>
                  <a:ea typeface="Arial"/>
                  <a:cs typeface="Arial"/>
                  <a:sym typeface="Arial"/>
                </a:rPr>
                <a:t>Project Gantt Chart</a:t>
              </a:r>
              <a:endParaRPr b="1" i="0" sz="2300" u="none" cap="none" strike="noStrike">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52" name="Shape 152"/>
        <p:cNvGrpSpPr/>
        <p:nvPr/>
      </p:nvGrpSpPr>
      <p:grpSpPr>
        <a:xfrm>
          <a:off x="0" y="0"/>
          <a:ext cx="0" cy="0"/>
          <a:chOff x="0" y="0"/>
          <a:chExt cx="0" cy="0"/>
        </a:xfrm>
      </p:grpSpPr>
      <p:sp>
        <p:nvSpPr>
          <p:cNvPr id="153" name="Google Shape;153;p3"/>
          <p:cNvSpPr/>
          <p:nvPr/>
        </p:nvSpPr>
        <p:spPr>
          <a:xfrm>
            <a:off x="5913121" y="-2"/>
            <a:ext cx="6278879" cy="6858002"/>
          </a:xfrm>
          <a:custGeom>
            <a:rect b="b" l="l" r="r" t="t"/>
            <a:pathLst>
              <a:path extrusionOk="0" h="6858002" w="6278879">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rgbClr val="262626">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4" name="Google Shape;154;p3"/>
          <p:cNvSpPr txBox="1"/>
          <p:nvPr>
            <p:ph type="title"/>
          </p:nvPr>
        </p:nvSpPr>
        <p:spPr>
          <a:xfrm>
            <a:off x="655320" y="365125"/>
            <a:ext cx="9013052" cy="16233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lang="en-IE" sz="4000"/>
              <a:t>Introduction</a:t>
            </a:r>
            <a:endParaRPr sz="4000"/>
          </a:p>
        </p:txBody>
      </p:sp>
      <p:cxnSp>
        <p:nvCxnSpPr>
          <p:cNvPr id="155" name="Google Shape;155;p3"/>
          <p:cNvCxnSpPr/>
          <p:nvPr/>
        </p:nvCxnSpPr>
        <p:spPr>
          <a:xfrm>
            <a:off x="763661" y="2316480"/>
            <a:ext cx="8229600" cy="0"/>
          </a:xfrm>
          <a:prstGeom prst="straightConnector1">
            <a:avLst/>
          </a:prstGeom>
          <a:noFill/>
          <a:ln cap="sq" cmpd="sng" w="19050">
            <a:solidFill>
              <a:schemeClr val="lt1"/>
            </a:solidFill>
            <a:prstDash val="solid"/>
            <a:miter lim="800000"/>
            <a:headEnd len="sm" w="sm" type="none"/>
            <a:tailEnd len="sm" w="sm" type="none"/>
          </a:ln>
        </p:spPr>
      </p:cxnSp>
      <p:sp>
        <p:nvSpPr>
          <p:cNvPr id="156" name="Google Shape;156;p3"/>
          <p:cNvSpPr txBox="1"/>
          <p:nvPr>
            <p:ph idx="1" type="body"/>
          </p:nvPr>
        </p:nvSpPr>
        <p:spPr>
          <a:xfrm>
            <a:off x="655320" y="2644518"/>
            <a:ext cx="9013052" cy="332725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IE" sz="2000"/>
              <a:t>The ‘Sharks and Fishes’ problem is an example of a ‘Cellular Automata’, and the ‘Predator-Prey Model’. </a:t>
            </a:r>
            <a:endParaRPr/>
          </a:p>
          <a:p>
            <a:pPr indent="-101600" lvl="0" marL="228600" rtl="0" algn="l">
              <a:lnSpc>
                <a:spcPct val="90000"/>
              </a:lnSpc>
              <a:spcBef>
                <a:spcPts val="1000"/>
              </a:spcBef>
              <a:spcAft>
                <a:spcPts val="0"/>
              </a:spcAft>
              <a:buClr>
                <a:schemeClr val="lt1"/>
              </a:buClr>
              <a:buSzPts val="2000"/>
              <a:buNone/>
            </a:pPr>
            <a:r>
              <a:t/>
            </a:r>
            <a:endParaRPr sz="2000"/>
          </a:p>
          <a:p>
            <a:pPr indent="-228600" lvl="0" marL="228600" rtl="0" algn="l">
              <a:lnSpc>
                <a:spcPct val="90000"/>
              </a:lnSpc>
              <a:spcBef>
                <a:spcPts val="1000"/>
              </a:spcBef>
              <a:spcAft>
                <a:spcPts val="0"/>
              </a:spcAft>
              <a:buClr>
                <a:schemeClr val="lt1"/>
              </a:buClr>
              <a:buSzPts val="2000"/>
              <a:buChar char="•"/>
            </a:pPr>
            <a:r>
              <a:rPr lang="en-IE" sz="2000"/>
              <a:t>Each cell is placed in a state. </a:t>
            </a:r>
            <a:endParaRPr/>
          </a:p>
          <a:p>
            <a:pPr indent="-101600" lvl="0" marL="228600" rtl="0" algn="l">
              <a:lnSpc>
                <a:spcPct val="90000"/>
              </a:lnSpc>
              <a:spcBef>
                <a:spcPts val="1000"/>
              </a:spcBef>
              <a:spcAft>
                <a:spcPts val="0"/>
              </a:spcAft>
              <a:buClr>
                <a:schemeClr val="lt1"/>
              </a:buClr>
              <a:buSzPts val="2000"/>
              <a:buNone/>
            </a:pPr>
            <a:r>
              <a:t/>
            </a:r>
            <a:endParaRPr sz="2000"/>
          </a:p>
          <a:p>
            <a:pPr indent="-228600" lvl="0" marL="228600" rtl="0" algn="l">
              <a:lnSpc>
                <a:spcPct val="90000"/>
              </a:lnSpc>
              <a:spcBef>
                <a:spcPts val="1000"/>
              </a:spcBef>
              <a:spcAft>
                <a:spcPts val="0"/>
              </a:spcAft>
              <a:buClr>
                <a:schemeClr val="lt1"/>
              </a:buClr>
              <a:buSzPts val="2000"/>
              <a:buChar char="•"/>
            </a:pPr>
            <a:r>
              <a:rPr lang="en-IE" sz="2000"/>
              <a:t>States change, according to the rules.</a:t>
            </a:r>
            <a:endParaRPr/>
          </a:p>
          <a:p>
            <a:pPr indent="-101600" lvl="0" marL="228600" rtl="0" algn="l">
              <a:lnSpc>
                <a:spcPct val="90000"/>
              </a:lnSpc>
              <a:spcBef>
                <a:spcPts val="1000"/>
              </a:spcBef>
              <a:spcAft>
                <a:spcPts val="0"/>
              </a:spcAft>
              <a:buClr>
                <a:schemeClr val="lt1"/>
              </a:buClr>
              <a:buSzPts val="2000"/>
              <a:buNone/>
            </a:pPr>
            <a:r>
              <a:t/>
            </a:r>
            <a:endParaRPr sz="2000"/>
          </a:p>
          <a:p>
            <a:pPr indent="-228600" lvl="0" marL="228600" rtl="0" algn="l">
              <a:lnSpc>
                <a:spcPct val="90000"/>
              </a:lnSpc>
              <a:spcBef>
                <a:spcPts val="1000"/>
              </a:spcBef>
              <a:spcAft>
                <a:spcPts val="0"/>
              </a:spcAft>
              <a:buClr>
                <a:schemeClr val="lt1"/>
              </a:buClr>
              <a:buSzPts val="2000"/>
              <a:buChar char="•"/>
            </a:pPr>
            <a:r>
              <a:rPr lang="en-IE" sz="2000"/>
              <a:t>States simultaneously change each generation.</a:t>
            </a:r>
            <a:endParaRPr/>
          </a:p>
          <a:p>
            <a:pPr indent="0" lvl="0" marL="0" rtl="0" algn="l">
              <a:lnSpc>
                <a:spcPct val="90000"/>
              </a:lnSpc>
              <a:spcBef>
                <a:spcPts val="1000"/>
              </a:spcBef>
              <a:spcAft>
                <a:spcPts val="0"/>
              </a:spcAft>
              <a:buClr>
                <a:schemeClr val="lt1"/>
              </a:buClr>
              <a:buSzPts val="20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60" name="Shape 160"/>
        <p:cNvGrpSpPr/>
        <p:nvPr/>
      </p:nvGrpSpPr>
      <p:grpSpPr>
        <a:xfrm>
          <a:off x="0" y="0"/>
          <a:ext cx="0" cy="0"/>
          <a:chOff x="0" y="0"/>
          <a:chExt cx="0" cy="0"/>
        </a:xfrm>
      </p:grpSpPr>
      <p:sp>
        <p:nvSpPr>
          <p:cNvPr id="161" name="Google Shape;161;p4"/>
          <p:cNvSpPr/>
          <p:nvPr/>
        </p:nvSpPr>
        <p:spPr>
          <a:xfrm>
            <a:off x="5913121" y="-2"/>
            <a:ext cx="6278879" cy="6858002"/>
          </a:xfrm>
          <a:custGeom>
            <a:rect b="b" l="l" r="r" t="t"/>
            <a:pathLst>
              <a:path extrusionOk="0" h="6858002" w="6278879">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rgbClr val="262626">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2" name="Google Shape;162;p4"/>
          <p:cNvSpPr txBox="1"/>
          <p:nvPr>
            <p:ph type="title"/>
          </p:nvPr>
        </p:nvSpPr>
        <p:spPr>
          <a:xfrm>
            <a:off x="655320" y="365125"/>
            <a:ext cx="9013052" cy="16233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b="1" i="0" lang="en-IE" sz="4000">
                <a:latin typeface="Calibri"/>
                <a:ea typeface="Calibri"/>
                <a:cs typeface="Calibri"/>
                <a:sym typeface="Calibri"/>
              </a:rPr>
              <a:t>Serial Computing</a:t>
            </a:r>
            <a:endParaRPr sz="4000">
              <a:latin typeface="Calibri"/>
              <a:ea typeface="Calibri"/>
              <a:cs typeface="Calibri"/>
              <a:sym typeface="Calibri"/>
            </a:endParaRPr>
          </a:p>
        </p:txBody>
      </p:sp>
      <p:cxnSp>
        <p:nvCxnSpPr>
          <p:cNvPr id="163" name="Google Shape;163;p4"/>
          <p:cNvCxnSpPr/>
          <p:nvPr/>
        </p:nvCxnSpPr>
        <p:spPr>
          <a:xfrm>
            <a:off x="763661" y="2316480"/>
            <a:ext cx="8229600" cy="0"/>
          </a:xfrm>
          <a:prstGeom prst="straightConnector1">
            <a:avLst/>
          </a:prstGeom>
          <a:noFill/>
          <a:ln cap="sq" cmpd="sng" w="19050">
            <a:solidFill>
              <a:schemeClr val="lt1"/>
            </a:solidFill>
            <a:prstDash val="solid"/>
            <a:miter lim="800000"/>
            <a:headEnd len="sm" w="sm" type="none"/>
            <a:tailEnd len="sm" w="sm" type="none"/>
          </a:ln>
        </p:spPr>
      </p:cxnSp>
      <p:sp>
        <p:nvSpPr>
          <p:cNvPr id="164" name="Google Shape;164;p4"/>
          <p:cNvSpPr txBox="1"/>
          <p:nvPr>
            <p:ph idx="1" type="body"/>
          </p:nvPr>
        </p:nvSpPr>
        <p:spPr>
          <a:xfrm>
            <a:off x="655321" y="2644518"/>
            <a:ext cx="8138724" cy="332725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IE" sz="2000"/>
              <a:t>Serial computing is when a computer program is broken up into several different instructions, and then processed and executed (by a single processor) one at a time.</a:t>
            </a:r>
            <a:endParaRPr/>
          </a:p>
          <a:p>
            <a:pPr indent="-101600" lvl="0" marL="228600" rtl="0" algn="l">
              <a:lnSpc>
                <a:spcPct val="90000"/>
              </a:lnSpc>
              <a:spcBef>
                <a:spcPts val="1000"/>
              </a:spcBef>
              <a:spcAft>
                <a:spcPts val="0"/>
              </a:spcAft>
              <a:buClr>
                <a:schemeClr val="lt1"/>
              </a:buClr>
              <a:buSzPts val="2000"/>
              <a:buNone/>
            </a:pPr>
            <a:r>
              <a:t/>
            </a:r>
            <a:endParaRPr sz="2000"/>
          </a:p>
          <a:p>
            <a:pPr indent="-228600" lvl="0" marL="228600" rtl="0" algn="l">
              <a:lnSpc>
                <a:spcPct val="90000"/>
              </a:lnSpc>
              <a:spcBef>
                <a:spcPts val="1000"/>
              </a:spcBef>
              <a:spcAft>
                <a:spcPts val="0"/>
              </a:spcAft>
              <a:buClr>
                <a:schemeClr val="lt1"/>
              </a:buClr>
              <a:buSzPts val="2000"/>
              <a:buChar char="•"/>
            </a:pPr>
            <a:r>
              <a:rPr lang="en-IE" sz="2000"/>
              <a:t>In comparison to parallel computing, serial is slower, and less cost-efficient.</a:t>
            </a:r>
            <a:endParaRPr sz="2000"/>
          </a:p>
          <a:p>
            <a:pPr indent="-101600" lvl="0" marL="228600" rtl="0" algn="l">
              <a:lnSpc>
                <a:spcPct val="90000"/>
              </a:lnSpc>
              <a:spcBef>
                <a:spcPts val="1000"/>
              </a:spcBef>
              <a:spcAft>
                <a:spcPts val="0"/>
              </a:spcAft>
              <a:buClr>
                <a:schemeClr val="lt1"/>
              </a:buClr>
              <a:buSzPts val="20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68" name="Shape 168"/>
        <p:cNvGrpSpPr/>
        <p:nvPr/>
      </p:nvGrpSpPr>
      <p:grpSpPr>
        <a:xfrm>
          <a:off x="0" y="0"/>
          <a:ext cx="0" cy="0"/>
          <a:chOff x="0" y="0"/>
          <a:chExt cx="0" cy="0"/>
        </a:xfrm>
      </p:grpSpPr>
      <p:sp>
        <p:nvSpPr>
          <p:cNvPr id="169" name="Google Shape;169;p5"/>
          <p:cNvSpPr/>
          <p:nvPr/>
        </p:nvSpPr>
        <p:spPr>
          <a:xfrm>
            <a:off x="5913121" y="-2"/>
            <a:ext cx="6278879" cy="6858002"/>
          </a:xfrm>
          <a:custGeom>
            <a:rect b="b" l="l" r="r" t="t"/>
            <a:pathLst>
              <a:path extrusionOk="0" h="6858002" w="6278879">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rgbClr val="262626">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0" name="Google Shape;170;p5"/>
          <p:cNvSpPr txBox="1"/>
          <p:nvPr>
            <p:ph type="title"/>
          </p:nvPr>
        </p:nvSpPr>
        <p:spPr>
          <a:xfrm>
            <a:off x="655320" y="365125"/>
            <a:ext cx="9013052" cy="16233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b="1" i="0" lang="en-IE" sz="4000">
                <a:latin typeface="Calibri"/>
                <a:ea typeface="Calibri"/>
                <a:cs typeface="Calibri"/>
                <a:sym typeface="Calibri"/>
              </a:rPr>
              <a:t>Parallel Computing</a:t>
            </a:r>
            <a:endParaRPr sz="4000">
              <a:latin typeface="Calibri"/>
              <a:ea typeface="Calibri"/>
              <a:cs typeface="Calibri"/>
              <a:sym typeface="Calibri"/>
            </a:endParaRPr>
          </a:p>
        </p:txBody>
      </p:sp>
      <p:cxnSp>
        <p:nvCxnSpPr>
          <p:cNvPr id="171" name="Google Shape;171;p5"/>
          <p:cNvCxnSpPr/>
          <p:nvPr/>
        </p:nvCxnSpPr>
        <p:spPr>
          <a:xfrm>
            <a:off x="763661" y="2316480"/>
            <a:ext cx="8229600" cy="0"/>
          </a:xfrm>
          <a:prstGeom prst="straightConnector1">
            <a:avLst/>
          </a:prstGeom>
          <a:noFill/>
          <a:ln cap="sq" cmpd="sng" w="19050">
            <a:solidFill>
              <a:schemeClr val="lt1"/>
            </a:solidFill>
            <a:prstDash val="solid"/>
            <a:miter lim="800000"/>
            <a:headEnd len="sm" w="sm" type="none"/>
            <a:tailEnd len="sm" w="sm" type="none"/>
          </a:ln>
        </p:spPr>
      </p:cxnSp>
      <p:sp>
        <p:nvSpPr>
          <p:cNvPr id="172" name="Google Shape;172;p5"/>
          <p:cNvSpPr txBox="1"/>
          <p:nvPr>
            <p:ph idx="1" type="body"/>
          </p:nvPr>
        </p:nvSpPr>
        <p:spPr>
          <a:xfrm>
            <a:off x="655320" y="2644518"/>
            <a:ext cx="9013052" cy="332725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900"/>
              <a:buChar char="•"/>
            </a:pPr>
            <a:r>
              <a:rPr lang="en-IE" sz="1900"/>
              <a:t>Unlike serial computing, parallel computing is when a program is broken up into separate </a:t>
            </a:r>
            <a:r>
              <a:rPr b="1" lang="en-IE" sz="1900"/>
              <a:t>sections</a:t>
            </a:r>
            <a:r>
              <a:rPr lang="en-IE" sz="1900"/>
              <a:t>, and then each section is broken up into a set of </a:t>
            </a:r>
            <a:r>
              <a:rPr b="1" lang="en-IE" sz="1900"/>
              <a:t>instructions</a:t>
            </a:r>
            <a:r>
              <a:rPr lang="en-IE" sz="1900"/>
              <a:t>, which are executed at the same time on multiple processors.</a:t>
            </a:r>
            <a:endParaRPr sz="1900"/>
          </a:p>
          <a:p>
            <a:pPr indent="0" lvl="0" marL="0" rtl="0" algn="l">
              <a:lnSpc>
                <a:spcPct val="90000"/>
              </a:lnSpc>
              <a:spcBef>
                <a:spcPts val="1000"/>
              </a:spcBef>
              <a:spcAft>
                <a:spcPts val="0"/>
              </a:spcAft>
              <a:buClr>
                <a:schemeClr val="lt1"/>
              </a:buClr>
              <a:buSzPts val="1900"/>
              <a:buNone/>
            </a:pPr>
            <a:r>
              <a:t/>
            </a:r>
            <a:endParaRPr sz="1900"/>
          </a:p>
          <a:p>
            <a:pPr indent="-107950" lvl="0" marL="228600" rtl="0" algn="l">
              <a:lnSpc>
                <a:spcPct val="90000"/>
              </a:lnSpc>
              <a:spcBef>
                <a:spcPts val="1000"/>
              </a:spcBef>
              <a:spcAft>
                <a:spcPts val="0"/>
              </a:spcAft>
              <a:buClr>
                <a:schemeClr val="lt1"/>
              </a:buClr>
              <a:buSzPts val="1900"/>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76" name="Shape 176"/>
        <p:cNvGrpSpPr/>
        <p:nvPr/>
      </p:nvGrpSpPr>
      <p:grpSpPr>
        <a:xfrm>
          <a:off x="0" y="0"/>
          <a:ext cx="0" cy="0"/>
          <a:chOff x="0" y="0"/>
          <a:chExt cx="0" cy="0"/>
        </a:xfrm>
      </p:grpSpPr>
      <p:sp>
        <p:nvSpPr>
          <p:cNvPr id="177" name="Google Shape;177;p6"/>
          <p:cNvSpPr/>
          <p:nvPr/>
        </p:nvSpPr>
        <p:spPr>
          <a:xfrm>
            <a:off x="5913121" y="-2"/>
            <a:ext cx="6278879" cy="6858002"/>
          </a:xfrm>
          <a:custGeom>
            <a:rect b="b" l="l" r="r" t="t"/>
            <a:pathLst>
              <a:path extrusionOk="0" h="6858002" w="6278879">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rgbClr val="262626">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8" name="Google Shape;178;p6"/>
          <p:cNvSpPr txBox="1"/>
          <p:nvPr>
            <p:ph type="title"/>
          </p:nvPr>
        </p:nvSpPr>
        <p:spPr>
          <a:xfrm>
            <a:off x="655320" y="365125"/>
            <a:ext cx="9013052" cy="16233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b="1" i="0" lang="en-IE" sz="4000">
                <a:latin typeface="Calibri"/>
                <a:ea typeface="Calibri"/>
                <a:cs typeface="Calibri"/>
                <a:sym typeface="Calibri"/>
              </a:rPr>
              <a:t>C programming </a:t>
            </a:r>
            <a:endParaRPr sz="4000">
              <a:latin typeface="Calibri"/>
              <a:ea typeface="Calibri"/>
              <a:cs typeface="Calibri"/>
              <a:sym typeface="Calibri"/>
            </a:endParaRPr>
          </a:p>
        </p:txBody>
      </p:sp>
      <p:cxnSp>
        <p:nvCxnSpPr>
          <p:cNvPr id="179" name="Google Shape;179;p6"/>
          <p:cNvCxnSpPr/>
          <p:nvPr/>
        </p:nvCxnSpPr>
        <p:spPr>
          <a:xfrm>
            <a:off x="763661" y="2316480"/>
            <a:ext cx="8229600" cy="0"/>
          </a:xfrm>
          <a:prstGeom prst="straightConnector1">
            <a:avLst/>
          </a:prstGeom>
          <a:noFill/>
          <a:ln cap="sq" cmpd="sng" w="19050">
            <a:solidFill>
              <a:schemeClr val="lt1"/>
            </a:solidFill>
            <a:prstDash val="solid"/>
            <a:miter lim="800000"/>
            <a:headEnd len="sm" w="sm" type="none"/>
            <a:tailEnd len="sm" w="sm" type="none"/>
          </a:ln>
        </p:spPr>
      </p:cxnSp>
      <p:sp>
        <p:nvSpPr>
          <p:cNvPr id="180" name="Google Shape;180;p6"/>
          <p:cNvSpPr txBox="1"/>
          <p:nvPr>
            <p:ph idx="1" type="body"/>
          </p:nvPr>
        </p:nvSpPr>
        <p:spPr>
          <a:xfrm>
            <a:off x="476250" y="2777869"/>
            <a:ext cx="9192122" cy="219647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IE" sz="2000"/>
              <a:t>C is a general-purpose programming language developed for operating systems such as Unix. c was first developed in the early 1970s by Ken Thompson and Dennis Ritchie at bell labs</a:t>
            </a:r>
            <a:endParaRPr/>
          </a:p>
          <a:p>
            <a:pPr indent="-228600" lvl="0" marL="228600" rtl="0" algn="l">
              <a:lnSpc>
                <a:spcPct val="90000"/>
              </a:lnSpc>
              <a:spcBef>
                <a:spcPts val="1000"/>
              </a:spcBef>
              <a:spcAft>
                <a:spcPts val="0"/>
              </a:spcAft>
              <a:buClr>
                <a:schemeClr val="lt1"/>
              </a:buClr>
              <a:buSzPts val="2000"/>
              <a:buChar char="•"/>
            </a:pPr>
            <a:r>
              <a:rPr lang="en-IE" sz="2000"/>
              <a:t>C  programming is a compiled language that is extremely popular and widely used programming language in the world. It is a powerful language and can be used for multitude of application..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84" name="Shape 184"/>
        <p:cNvGrpSpPr/>
        <p:nvPr/>
      </p:nvGrpSpPr>
      <p:grpSpPr>
        <a:xfrm>
          <a:off x="0" y="0"/>
          <a:ext cx="0" cy="0"/>
          <a:chOff x="0" y="0"/>
          <a:chExt cx="0" cy="0"/>
        </a:xfrm>
      </p:grpSpPr>
      <p:sp>
        <p:nvSpPr>
          <p:cNvPr id="185" name="Google Shape;185;p7"/>
          <p:cNvSpPr/>
          <p:nvPr/>
        </p:nvSpPr>
        <p:spPr>
          <a:xfrm>
            <a:off x="5913121" y="-2"/>
            <a:ext cx="6278879" cy="6858002"/>
          </a:xfrm>
          <a:custGeom>
            <a:rect b="b" l="l" r="r" t="t"/>
            <a:pathLst>
              <a:path extrusionOk="0" h="6858002" w="6278879">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rgbClr val="262626">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6" name="Google Shape;186;p7"/>
          <p:cNvSpPr txBox="1"/>
          <p:nvPr>
            <p:ph type="title"/>
          </p:nvPr>
        </p:nvSpPr>
        <p:spPr>
          <a:xfrm>
            <a:off x="655320" y="365125"/>
            <a:ext cx="9013052" cy="16233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lang="en-IE" sz="4000">
                <a:latin typeface="Calibri"/>
                <a:ea typeface="Calibri"/>
                <a:cs typeface="Calibri"/>
                <a:sym typeface="Calibri"/>
              </a:rPr>
              <a:t>Aims</a:t>
            </a:r>
            <a:endParaRPr/>
          </a:p>
        </p:txBody>
      </p:sp>
      <p:cxnSp>
        <p:nvCxnSpPr>
          <p:cNvPr id="187" name="Google Shape;187;p7"/>
          <p:cNvCxnSpPr/>
          <p:nvPr/>
        </p:nvCxnSpPr>
        <p:spPr>
          <a:xfrm>
            <a:off x="763661" y="2316480"/>
            <a:ext cx="8229600" cy="0"/>
          </a:xfrm>
          <a:prstGeom prst="straightConnector1">
            <a:avLst/>
          </a:prstGeom>
          <a:noFill/>
          <a:ln cap="sq" cmpd="sng" w="19050">
            <a:solidFill>
              <a:schemeClr val="lt1"/>
            </a:solidFill>
            <a:prstDash val="solid"/>
            <a:miter lim="800000"/>
            <a:headEnd len="sm" w="sm" type="none"/>
            <a:tailEnd len="sm" w="sm" type="none"/>
          </a:ln>
        </p:spPr>
      </p:cxnSp>
      <p:sp>
        <p:nvSpPr>
          <p:cNvPr id="188" name="Google Shape;188;p7"/>
          <p:cNvSpPr txBox="1"/>
          <p:nvPr>
            <p:ph idx="1" type="body"/>
          </p:nvPr>
        </p:nvSpPr>
        <p:spPr>
          <a:xfrm>
            <a:off x="655320" y="2644518"/>
            <a:ext cx="9013052" cy="3327251"/>
          </a:xfrm>
          <a:prstGeom prst="rect">
            <a:avLst/>
          </a:prstGeom>
          <a:noFill/>
          <a:ln>
            <a:noFill/>
          </a:ln>
        </p:spPr>
        <p:txBody>
          <a:bodyPr anchorCtr="0" anchor="t" bIns="45700" lIns="91425" spcFirstLastPara="1" rIns="91425" wrap="square" tIns="45700">
            <a:normAutofit/>
          </a:bodyPr>
          <a:lstStyle/>
          <a:p>
            <a:pPr indent="-285750" lvl="0" marL="285750" rtl="0" algn="l">
              <a:lnSpc>
                <a:spcPct val="107000"/>
              </a:lnSpc>
              <a:spcBef>
                <a:spcPts val="0"/>
              </a:spcBef>
              <a:spcAft>
                <a:spcPts val="0"/>
              </a:spcAft>
              <a:buClr>
                <a:schemeClr val="lt1"/>
              </a:buClr>
              <a:buSzPts val="2000"/>
              <a:buFont typeface="Arial"/>
              <a:buChar char="•"/>
            </a:pPr>
            <a:r>
              <a:rPr lang="en-IE" sz="2000">
                <a:latin typeface="Calibri"/>
                <a:ea typeface="Calibri"/>
                <a:cs typeface="Calibri"/>
                <a:sym typeface="Calibri"/>
              </a:rPr>
              <a:t>Show the differences between using serial program and the parallel program.</a:t>
            </a:r>
            <a:endParaRPr/>
          </a:p>
          <a:p>
            <a:pPr indent="-158750" lvl="0" marL="285750" rtl="0" algn="l">
              <a:lnSpc>
                <a:spcPct val="107000"/>
              </a:lnSpc>
              <a:spcBef>
                <a:spcPts val="1800"/>
              </a:spcBef>
              <a:spcAft>
                <a:spcPts val="0"/>
              </a:spcAft>
              <a:buClr>
                <a:schemeClr val="lt1"/>
              </a:buClr>
              <a:buSzPts val="2000"/>
              <a:buFont typeface="Arial"/>
              <a:buNone/>
            </a:pPr>
            <a:r>
              <a:t/>
            </a:r>
            <a:endParaRPr sz="2000">
              <a:latin typeface="Calibri"/>
              <a:ea typeface="Calibri"/>
              <a:cs typeface="Calibri"/>
              <a:sym typeface="Calibri"/>
            </a:endParaRPr>
          </a:p>
          <a:p>
            <a:pPr indent="-285750" lvl="0" marL="285750" rtl="0" algn="l">
              <a:lnSpc>
                <a:spcPct val="107000"/>
              </a:lnSpc>
              <a:spcBef>
                <a:spcPts val="1800"/>
              </a:spcBef>
              <a:spcAft>
                <a:spcPts val="0"/>
              </a:spcAft>
              <a:buClr>
                <a:schemeClr val="lt1"/>
              </a:buClr>
              <a:buSzPts val="2000"/>
              <a:buFont typeface="Arial"/>
              <a:buChar char="•"/>
            </a:pPr>
            <a:r>
              <a:rPr lang="en-IE" sz="2000">
                <a:latin typeface="Calibri"/>
                <a:ea typeface="Calibri"/>
                <a:cs typeface="Calibri"/>
                <a:sym typeface="Calibri"/>
              </a:rPr>
              <a:t>Show parallel computing can speed up intensive calculations.</a:t>
            </a:r>
            <a:endParaRPr/>
          </a:p>
          <a:p>
            <a:pPr indent="-158750" lvl="0" marL="285750" rtl="0" algn="l">
              <a:lnSpc>
                <a:spcPct val="107000"/>
              </a:lnSpc>
              <a:spcBef>
                <a:spcPts val="1800"/>
              </a:spcBef>
              <a:spcAft>
                <a:spcPts val="0"/>
              </a:spcAft>
              <a:buClr>
                <a:schemeClr val="lt1"/>
              </a:buClr>
              <a:buSzPts val="2000"/>
              <a:buFont typeface="Arial"/>
              <a:buNone/>
            </a:pPr>
            <a:r>
              <a:t/>
            </a:r>
            <a:endParaRPr sz="2000">
              <a:latin typeface="Calibri"/>
              <a:ea typeface="Calibri"/>
              <a:cs typeface="Calibri"/>
              <a:sym typeface="Calibri"/>
            </a:endParaRPr>
          </a:p>
          <a:p>
            <a:pPr indent="-285750" lvl="0" marL="285750" rtl="0" algn="l">
              <a:lnSpc>
                <a:spcPct val="107000"/>
              </a:lnSpc>
              <a:spcBef>
                <a:spcPts val="1800"/>
              </a:spcBef>
              <a:spcAft>
                <a:spcPts val="0"/>
              </a:spcAft>
              <a:buClr>
                <a:schemeClr val="lt1"/>
              </a:buClr>
              <a:buSzPts val="2000"/>
              <a:buFont typeface="Arial"/>
              <a:buChar char="•"/>
            </a:pPr>
            <a:r>
              <a:rPr lang="en-IE" sz="2000">
                <a:latin typeface="Calibri"/>
                <a:ea typeface="Calibri"/>
                <a:cs typeface="Calibri"/>
                <a:sym typeface="Calibri"/>
              </a:rPr>
              <a:t>Show that executing multiply computations at the same is faster than executing one at a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92" name="Shape 192"/>
        <p:cNvGrpSpPr/>
        <p:nvPr/>
      </p:nvGrpSpPr>
      <p:grpSpPr>
        <a:xfrm>
          <a:off x="0" y="0"/>
          <a:ext cx="0" cy="0"/>
          <a:chOff x="0" y="0"/>
          <a:chExt cx="0" cy="0"/>
        </a:xfrm>
      </p:grpSpPr>
      <p:sp>
        <p:nvSpPr>
          <p:cNvPr id="193" name="Google Shape;193;p8"/>
          <p:cNvSpPr/>
          <p:nvPr/>
        </p:nvSpPr>
        <p:spPr>
          <a:xfrm>
            <a:off x="5913121" y="-2"/>
            <a:ext cx="6278879" cy="6858002"/>
          </a:xfrm>
          <a:custGeom>
            <a:rect b="b" l="l" r="r" t="t"/>
            <a:pathLst>
              <a:path extrusionOk="0" h="6858002" w="6278879">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rgbClr val="262626">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4" name="Google Shape;194;p8"/>
          <p:cNvSpPr txBox="1"/>
          <p:nvPr>
            <p:ph type="title"/>
          </p:nvPr>
        </p:nvSpPr>
        <p:spPr>
          <a:xfrm>
            <a:off x="655320" y="365125"/>
            <a:ext cx="9013052" cy="16233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b="1" lang="en-IE" sz="4000">
                <a:latin typeface="Calibri"/>
                <a:ea typeface="Calibri"/>
                <a:cs typeface="Calibri"/>
                <a:sym typeface="Calibri"/>
              </a:rPr>
              <a:t>Objectives</a:t>
            </a:r>
            <a:endParaRPr sz="4000">
              <a:latin typeface="Calibri"/>
              <a:ea typeface="Calibri"/>
              <a:cs typeface="Calibri"/>
              <a:sym typeface="Calibri"/>
            </a:endParaRPr>
          </a:p>
        </p:txBody>
      </p:sp>
      <p:cxnSp>
        <p:nvCxnSpPr>
          <p:cNvPr id="195" name="Google Shape;195;p8"/>
          <p:cNvCxnSpPr/>
          <p:nvPr/>
        </p:nvCxnSpPr>
        <p:spPr>
          <a:xfrm>
            <a:off x="763661" y="2316480"/>
            <a:ext cx="8229600" cy="0"/>
          </a:xfrm>
          <a:prstGeom prst="straightConnector1">
            <a:avLst/>
          </a:prstGeom>
          <a:noFill/>
          <a:ln cap="sq" cmpd="sng" w="19050">
            <a:solidFill>
              <a:schemeClr val="lt1"/>
            </a:solidFill>
            <a:prstDash val="solid"/>
            <a:miter lim="800000"/>
            <a:headEnd len="sm" w="sm" type="none"/>
            <a:tailEnd len="sm" w="sm" type="none"/>
          </a:ln>
        </p:spPr>
      </p:cxnSp>
      <p:sp>
        <p:nvSpPr>
          <p:cNvPr id="196" name="Google Shape;196;p8"/>
          <p:cNvSpPr txBox="1"/>
          <p:nvPr>
            <p:ph idx="1" type="body"/>
          </p:nvPr>
        </p:nvSpPr>
        <p:spPr>
          <a:xfrm>
            <a:off x="655320" y="2644518"/>
            <a:ext cx="9013052" cy="3327251"/>
          </a:xfrm>
          <a:prstGeom prst="rect">
            <a:avLst/>
          </a:prstGeom>
          <a:noFill/>
          <a:ln>
            <a:noFill/>
          </a:ln>
        </p:spPr>
        <p:txBody>
          <a:bodyPr anchorCtr="0" anchor="t" bIns="45700" lIns="91425" spcFirstLastPara="1" rIns="91425" wrap="square" tIns="45700">
            <a:normAutofit fontScale="25000" lnSpcReduction="20000"/>
          </a:bodyPr>
          <a:lstStyle/>
          <a:p>
            <a:pPr indent="-285750" lvl="0" marL="285750" rtl="0" algn="l">
              <a:lnSpc>
                <a:spcPct val="90000"/>
              </a:lnSpc>
              <a:spcBef>
                <a:spcPts val="0"/>
              </a:spcBef>
              <a:spcAft>
                <a:spcPts val="0"/>
              </a:spcAft>
              <a:buClr>
                <a:schemeClr val="lt1"/>
              </a:buClr>
              <a:buSzPct val="100000"/>
              <a:buFont typeface="Arial"/>
              <a:buChar char="•"/>
            </a:pPr>
            <a:r>
              <a:rPr lang="en-IE" sz="8000"/>
              <a:t>Write a </a:t>
            </a:r>
            <a:r>
              <a:rPr b="1" lang="en-IE" sz="8000"/>
              <a:t>serial </a:t>
            </a:r>
            <a:r>
              <a:rPr lang="en-IE" sz="8000"/>
              <a:t>and </a:t>
            </a:r>
            <a:r>
              <a:rPr b="1" lang="en-IE" sz="8000"/>
              <a:t>parallel </a:t>
            </a:r>
            <a:r>
              <a:rPr lang="en-IE" sz="8000"/>
              <a:t>C program to mimic the changing population of the sharks and fishes.</a:t>
            </a:r>
            <a:endParaRPr/>
          </a:p>
          <a:p>
            <a:pPr indent="-158750" lvl="0" marL="285750" rtl="0" algn="l">
              <a:lnSpc>
                <a:spcPct val="90000"/>
              </a:lnSpc>
              <a:spcBef>
                <a:spcPts val="1000"/>
              </a:spcBef>
              <a:spcAft>
                <a:spcPts val="0"/>
              </a:spcAft>
              <a:buClr>
                <a:schemeClr val="lt1"/>
              </a:buClr>
              <a:buSzPct val="100000"/>
              <a:buFont typeface="Arial"/>
              <a:buNone/>
            </a:pPr>
            <a:r>
              <a:t/>
            </a:r>
            <a:endParaRPr sz="8000"/>
          </a:p>
          <a:p>
            <a:pPr indent="-285750" lvl="0" marL="285750" rtl="0" algn="l">
              <a:lnSpc>
                <a:spcPct val="90000"/>
              </a:lnSpc>
              <a:spcBef>
                <a:spcPts val="1000"/>
              </a:spcBef>
              <a:spcAft>
                <a:spcPts val="0"/>
              </a:spcAft>
              <a:buClr>
                <a:schemeClr val="lt1"/>
              </a:buClr>
              <a:buSzPct val="100000"/>
              <a:buFont typeface="Arial"/>
              <a:buChar char="•"/>
            </a:pPr>
            <a:r>
              <a:rPr lang="en-IE" sz="8000"/>
              <a:t>Create a visualisation for </a:t>
            </a:r>
            <a:r>
              <a:rPr b="1" lang="en-IE" sz="8000"/>
              <a:t>serial </a:t>
            </a:r>
            <a:r>
              <a:rPr lang="en-IE" sz="8000"/>
              <a:t>and</a:t>
            </a:r>
            <a:r>
              <a:rPr b="1" lang="en-IE" sz="8000"/>
              <a:t> parallel </a:t>
            </a:r>
            <a:r>
              <a:rPr lang="en-IE" sz="8000"/>
              <a:t>C programming.</a:t>
            </a:r>
            <a:endParaRPr/>
          </a:p>
          <a:p>
            <a:pPr indent="-158750" lvl="0" marL="285750" rtl="0" algn="l">
              <a:lnSpc>
                <a:spcPct val="90000"/>
              </a:lnSpc>
              <a:spcBef>
                <a:spcPts val="1000"/>
              </a:spcBef>
              <a:spcAft>
                <a:spcPts val="0"/>
              </a:spcAft>
              <a:buClr>
                <a:schemeClr val="lt1"/>
              </a:buClr>
              <a:buSzPct val="100000"/>
              <a:buFont typeface="Arial"/>
              <a:buNone/>
            </a:pPr>
            <a:r>
              <a:t/>
            </a:r>
            <a:endParaRPr sz="8000"/>
          </a:p>
          <a:p>
            <a:pPr indent="-285750" lvl="0" marL="285750" rtl="0" algn="l">
              <a:lnSpc>
                <a:spcPct val="90000"/>
              </a:lnSpc>
              <a:spcBef>
                <a:spcPts val="1000"/>
              </a:spcBef>
              <a:spcAft>
                <a:spcPts val="0"/>
              </a:spcAft>
              <a:buClr>
                <a:schemeClr val="lt1"/>
              </a:buClr>
              <a:buSzPct val="100000"/>
              <a:buFont typeface="Arial"/>
              <a:buChar char="•"/>
            </a:pPr>
            <a:r>
              <a:rPr lang="en-IE" sz="8000"/>
              <a:t>Make predictions about the change of populations using the test results from the programs.</a:t>
            </a:r>
            <a:endParaRPr/>
          </a:p>
          <a:p>
            <a:pPr indent="-158750" lvl="0" marL="285750" rtl="0" algn="l">
              <a:lnSpc>
                <a:spcPct val="90000"/>
              </a:lnSpc>
              <a:spcBef>
                <a:spcPts val="1000"/>
              </a:spcBef>
              <a:spcAft>
                <a:spcPts val="0"/>
              </a:spcAft>
              <a:buClr>
                <a:schemeClr val="lt1"/>
              </a:buClr>
              <a:buSzPct val="100000"/>
              <a:buFont typeface="Arial"/>
              <a:buNone/>
            </a:pPr>
            <a:r>
              <a:t/>
            </a:r>
            <a:endParaRPr sz="8000"/>
          </a:p>
          <a:p>
            <a:pPr indent="-285750" lvl="0" marL="285750" rtl="0" algn="l">
              <a:lnSpc>
                <a:spcPct val="90000"/>
              </a:lnSpc>
              <a:spcBef>
                <a:spcPts val="1000"/>
              </a:spcBef>
              <a:spcAft>
                <a:spcPts val="0"/>
              </a:spcAft>
              <a:buClr>
                <a:schemeClr val="lt1"/>
              </a:buClr>
              <a:buSzPct val="100000"/>
              <a:buFont typeface="Arial"/>
              <a:buChar char="•"/>
            </a:pPr>
            <a:r>
              <a:rPr lang="en-IE" sz="8000"/>
              <a:t>Test all programs to make sure there are no bugs and they are operating correctly.</a:t>
            </a:r>
            <a:endParaRPr/>
          </a:p>
          <a:p>
            <a:pPr indent="-158750" lvl="0" marL="285750" rtl="0" algn="l">
              <a:lnSpc>
                <a:spcPct val="90000"/>
              </a:lnSpc>
              <a:spcBef>
                <a:spcPts val="1000"/>
              </a:spcBef>
              <a:spcAft>
                <a:spcPts val="0"/>
              </a:spcAft>
              <a:buClr>
                <a:schemeClr val="lt1"/>
              </a:buClr>
              <a:buSzPct val="100000"/>
              <a:buFont typeface="Arial"/>
              <a:buNone/>
            </a:pPr>
            <a:r>
              <a:t/>
            </a:r>
            <a:endParaRPr sz="8000"/>
          </a:p>
          <a:p>
            <a:pPr indent="-285750" lvl="0" marL="285750" rtl="0" algn="l">
              <a:lnSpc>
                <a:spcPct val="90000"/>
              </a:lnSpc>
              <a:spcBef>
                <a:spcPts val="1000"/>
              </a:spcBef>
              <a:spcAft>
                <a:spcPts val="0"/>
              </a:spcAft>
              <a:buClr>
                <a:schemeClr val="lt1"/>
              </a:buClr>
              <a:buSzPct val="100000"/>
              <a:buFont typeface="Arial"/>
              <a:buChar char="•"/>
            </a:pPr>
            <a:r>
              <a:rPr lang="en-IE" sz="8000"/>
              <a:t>Compare the difference between the computational performance of serial and parallel programming.</a:t>
            </a:r>
            <a:endParaRPr/>
          </a:p>
          <a:p>
            <a:pPr indent="-198437" lvl="0" marL="228600" rtl="0" algn="l">
              <a:lnSpc>
                <a:spcPct val="90000"/>
              </a:lnSpc>
              <a:spcBef>
                <a:spcPts val="1000"/>
              </a:spcBef>
              <a:spcAft>
                <a:spcPts val="0"/>
              </a:spcAft>
              <a:buClr>
                <a:schemeClr val="lt1"/>
              </a:buClr>
              <a:buSzPct val="100000"/>
              <a:buNone/>
            </a:pPr>
            <a:r>
              <a:t/>
            </a:r>
            <a:endParaRPr sz="1900"/>
          </a:p>
          <a:p>
            <a:pPr indent="-198437" lvl="0" marL="228600" rtl="0" algn="l">
              <a:lnSpc>
                <a:spcPct val="90000"/>
              </a:lnSpc>
              <a:spcBef>
                <a:spcPts val="1000"/>
              </a:spcBef>
              <a:spcAft>
                <a:spcPts val="0"/>
              </a:spcAft>
              <a:buClr>
                <a:schemeClr val="lt1"/>
              </a:buClr>
              <a:buSzPct val="100000"/>
              <a:buNone/>
            </a:pPr>
            <a:r>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200" name="Shape 200"/>
        <p:cNvGrpSpPr/>
        <p:nvPr/>
      </p:nvGrpSpPr>
      <p:grpSpPr>
        <a:xfrm>
          <a:off x="0" y="0"/>
          <a:ext cx="0" cy="0"/>
          <a:chOff x="0" y="0"/>
          <a:chExt cx="0" cy="0"/>
        </a:xfrm>
      </p:grpSpPr>
      <p:sp>
        <p:nvSpPr>
          <p:cNvPr id="201" name="Google Shape;201;p9"/>
          <p:cNvSpPr/>
          <p:nvPr/>
        </p:nvSpPr>
        <p:spPr>
          <a:xfrm>
            <a:off x="5913121" y="-2"/>
            <a:ext cx="6278879" cy="6858002"/>
          </a:xfrm>
          <a:custGeom>
            <a:rect b="b" l="l" r="r" t="t"/>
            <a:pathLst>
              <a:path extrusionOk="0" h="6858002" w="6278879">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rgbClr val="262626">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2" name="Google Shape;202;p9"/>
          <p:cNvSpPr txBox="1"/>
          <p:nvPr>
            <p:ph type="title"/>
          </p:nvPr>
        </p:nvSpPr>
        <p:spPr>
          <a:xfrm>
            <a:off x="655320" y="365124"/>
            <a:ext cx="9013052" cy="16233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b="1" i="0" lang="en-IE" sz="4000">
                <a:latin typeface="Calibri"/>
                <a:ea typeface="Calibri"/>
                <a:cs typeface="Calibri"/>
                <a:sym typeface="Calibri"/>
              </a:rPr>
              <a:t>Methodology</a:t>
            </a:r>
            <a:endParaRPr sz="4000">
              <a:latin typeface="Calibri"/>
              <a:ea typeface="Calibri"/>
              <a:cs typeface="Calibri"/>
              <a:sym typeface="Calibri"/>
            </a:endParaRPr>
          </a:p>
        </p:txBody>
      </p:sp>
      <p:cxnSp>
        <p:nvCxnSpPr>
          <p:cNvPr id="203" name="Google Shape;203;p9"/>
          <p:cNvCxnSpPr/>
          <p:nvPr/>
        </p:nvCxnSpPr>
        <p:spPr>
          <a:xfrm>
            <a:off x="763661" y="2316480"/>
            <a:ext cx="8229600" cy="0"/>
          </a:xfrm>
          <a:prstGeom prst="straightConnector1">
            <a:avLst/>
          </a:prstGeom>
          <a:noFill/>
          <a:ln cap="sq" cmpd="sng" w="19050">
            <a:solidFill>
              <a:schemeClr val="lt1"/>
            </a:solidFill>
            <a:prstDash val="solid"/>
            <a:miter lim="800000"/>
            <a:headEnd len="sm" w="sm" type="none"/>
            <a:tailEnd len="sm" w="sm" type="none"/>
          </a:ln>
        </p:spPr>
      </p:cxnSp>
      <p:sp>
        <p:nvSpPr>
          <p:cNvPr id="204" name="Google Shape;204;p9"/>
          <p:cNvSpPr txBox="1"/>
          <p:nvPr>
            <p:ph idx="1" type="body"/>
          </p:nvPr>
        </p:nvSpPr>
        <p:spPr>
          <a:xfrm>
            <a:off x="655320" y="2587356"/>
            <a:ext cx="11012805" cy="416477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lt1"/>
              </a:buClr>
              <a:buSzPct val="100000"/>
              <a:buFont typeface="Noto Sans Symbols"/>
              <a:buChar char="⮚"/>
            </a:pPr>
            <a:r>
              <a:rPr lang="en-IE" sz="3000"/>
              <a:t>C Programming </a:t>
            </a:r>
            <a:endParaRPr/>
          </a:p>
          <a:p>
            <a:pPr indent="0" lvl="0" marL="0" rtl="0" algn="l">
              <a:lnSpc>
                <a:spcPct val="90000"/>
              </a:lnSpc>
              <a:spcBef>
                <a:spcPts val="1000"/>
              </a:spcBef>
              <a:spcAft>
                <a:spcPts val="0"/>
              </a:spcAft>
              <a:buClr>
                <a:schemeClr val="lt1"/>
              </a:buClr>
              <a:buSzPct val="100000"/>
              <a:buNone/>
            </a:pPr>
            <a:r>
              <a:rPr lang="en-IE" sz="2000"/>
              <a:t>We plan to use the C programming language, on a 64-bit version of a Linux (Mageia) virtual machine, to write both: the serial (single processor) program, and on the parallel program with Pthreads (POSIX Threads)</a:t>
            </a:r>
            <a:endParaRPr/>
          </a:p>
          <a:p>
            <a:pPr indent="0" lvl="0" marL="0" rtl="0" algn="l">
              <a:lnSpc>
                <a:spcPct val="90000"/>
              </a:lnSpc>
              <a:spcBef>
                <a:spcPts val="1000"/>
              </a:spcBef>
              <a:spcAft>
                <a:spcPts val="0"/>
              </a:spcAft>
              <a:buClr>
                <a:schemeClr val="lt1"/>
              </a:buClr>
              <a:buSzPct val="100000"/>
              <a:buNone/>
            </a:pPr>
            <a:r>
              <a:t/>
            </a:r>
            <a:endParaRPr sz="2000"/>
          </a:p>
          <a:p>
            <a:pPr indent="-228600" lvl="0" marL="228600" rtl="0" algn="l">
              <a:lnSpc>
                <a:spcPct val="90000"/>
              </a:lnSpc>
              <a:spcBef>
                <a:spcPts val="1000"/>
              </a:spcBef>
              <a:spcAft>
                <a:spcPts val="0"/>
              </a:spcAft>
              <a:buClr>
                <a:schemeClr val="lt1"/>
              </a:buClr>
              <a:buSzPct val="100000"/>
              <a:buFont typeface="Noto Sans Symbols"/>
              <a:buChar char="⮚"/>
            </a:pPr>
            <a:r>
              <a:rPr lang="en-IE" sz="3000"/>
              <a:t>POSIX Threads</a:t>
            </a:r>
            <a:endParaRPr/>
          </a:p>
          <a:p>
            <a:pPr indent="0" lvl="0" marL="0" rtl="0" algn="l">
              <a:lnSpc>
                <a:spcPct val="90000"/>
              </a:lnSpc>
              <a:spcBef>
                <a:spcPts val="1000"/>
              </a:spcBef>
              <a:spcAft>
                <a:spcPts val="0"/>
              </a:spcAft>
              <a:buClr>
                <a:schemeClr val="lt1"/>
              </a:buClr>
              <a:buSzPct val="100000"/>
              <a:buNone/>
            </a:pPr>
            <a:r>
              <a:rPr lang="en-IE" sz="2000"/>
              <a:t>POSIX Threads are commonly abbreviated as ’Pthreads’. We will use Pthreads to assist with the implementation of the parallel programs. Pthreads is an implementation and execution model that exists independently from a language, as well as a parallel execution model.</a:t>
            </a:r>
            <a:r>
              <a:rPr lang="en-IE" sz="3000"/>
              <a:t>  </a:t>
            </a:r>
            <a:endParaRPr/>
          </a:p>
          <a:p>
            <a:pPr indent="0" lvl="0" marL="0" rtl="0" algn="l">
              <a:lnSpc>
                <a:spcPct val="90000"/>
              </a:lnSpc>
              <a:spcBef>
                <a:spcPts val="1000"/>
              </a:spcBef>
              <a:spcAft>
                <a:spcPts val="0"/>
              </a:spcAft>
              <a:buClr>
                <a:schemeClr val="lt1"/>
              </a:buClr>
              <a:buSzPct val="100000"/>
              <a:buNone/>
            </a:pPr>
            <a:r>
              <a:t/>
            </a:r>
            <a:endParaRPr sz="3000"/>
          </a:p>
          <a:p>
            <a:pPr indent="-228600" lvl="0" marL="228600" rtl="0" algn="l">
              <a:lnSpc>
                <a:spcPct val="90000"/>
              </a:lnSpc>
              <a:spcBef>
                <a:spcPts val="1000"/>
              </a:spcBef>
              <a:spcAft>
                <a:spcPts val="0"/>
              </a:spcAft>
              <a:buClr>
                <a:schemeClr val="lt1"/>
              </a:buClr>
              <a:buSzPct val="100000"/>
              <a:buFont typeface="Noto Sans Symbols"/>
              <a:buChar char="⮚"/>
            </a:pPr>
            <a:r>
              <a:rPr lang="en-IE" sz="3000"/>
              <a:t>Java</a:t>
            </a:r>
            <a:endParaRPr/>
          </a:p>
          <a:p>
            <a:pPr indent="0" lvl="0" marL="0" rtl="0" algn="l">
              <a:lnSpc>
                <a:spcPct val="90000"/>
              </a:lnSpc>
              <a:spcBef>
                <a:spcPts val="1000"/>
              </a:spcBef>
              <a:spcAft>
                <a:spcPts val="0"/>
              </a:spcAft>
              <a:buClr>
                <a:schemeClr val="lt1"/>
              </a:buClr>
              <a:buSzPct val="100000"/>
              <a:buNone/>
            </a:pPr>
            <a:r>
              <a:rPr lang="en-IE" sz="2000"/>
              <a:t>We also plan to use the Java programming language to write a program to visualise the results of the evolution of sharks and fishes across the geographical area of study; over several generations</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2020-10-04T18:36:39Z</dcterms:created>
  <dc:creator>B00107811 Dahir Mussa</dc:creator>
</cp:coreProperties>
</file>