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9" r:id="rId3"/>
    <p:sldId id="268" r:id="rId4"/>
    <p:sldId id="257" r:id="rId5"/>
    <p:sldId id="274" r:id="rId6"/>
    <p:sldId id="275" r:id="rId7"/>
    <p:sldId id="276" r:id="rId8"/>
    <p:sldId id="289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6" r:id="rId17"/>
    <p:sldId id="284" r:id="rId18"/>
    <p:sldId id="285" r:id="rId19"/>
    <p:sldId id="262" r:id="rId20"/>
    <p:sldId id="263" r:id="rId21"/>
    <p:sldId id="264" r:id="rId22"/>
    <p:sldId id="265" r:id="rId23"/>
    <p:sldId id="266" r:id="rId24"/>
    <p:sldId id="290" r:id="rId25"/>
    <p:sldId id="267" r:id="rId26"/>
    <p:sldId id="273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28A77-5F99-4865-B168-A906C1B0B09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86B95FC-FFB2-47B7-A6E2-9D2D6CCE67CC}">
      <dgm:prSet/>
      <dgm:spPr/>
      <dgm:t>
        <a:bodyPr/>
        <a:lstStyle/>
        <a:p>
          <a:r>
            <a:rPr lang="en-US" dirty="0"/>
            <a:t>Download</a:t>
          </a:r>
        </a:p>
      </dgm:t>
    </dgm:pt>
    <dgm:pt modelId="{A88C5D9A-FB0A-484C-99F1-A154738620BB}" type="parTrans" cxnId="{2CF5BBE9-C7A3-4DAF-908B-1A570767B198}">
      <dgm:prSet/>
      <dgm:spPr/>
      <dgm:t>
        <a:bodyPr/>
        <a:lstStyle/>
        <a:p>
          <a:endParaRPr lang="en-US"/>
        </a:p>
      </dgm:t>
    </dgm:pt>
    <dgm:pt modelId="{550D25AF-0CE4-4916-92BF-34EE8902C08F}" type="sibTrans" cxnId="{2CF5BBE9-C7A3-4DAF-908B-1A570767B198}">
      <dgm:prSet/>
      <dgm:spPr/>
      <dgm:t>
        <a:bodyPr/>
        <a:lstStyle/>
        <a:p>
          <a:endParaRPr lang="en-US"/>
        </a:p>
      </dgm:t>
    </dgm:pt>
    <dgm:pt modelId="{485DE0F9-D4B6-4F71-8E9D-48814A566670}">
      <dgm:prSet/>
      <dgm:spPr/>
      <dgm:t>
        <a:bodyPr/>
        <a:lstStyle/>
        <a:p>
          <a:r>
            <a:rPr lang="en-US" dirty="0"/>
            <a:t>Download the other code solutions</a:t>
          </a:r>
        </a:p>
      </dgm:t>
    </dgm:pt>
    <dgm:pt modelId="{3E9D5D4D-775A-4B69-9225-28BF51A48CC3}" type="parTrans" cxnId="{B07C7ABF-F0AD-4EA1-A20C-55906D39EE9F}">
      <dgm:prSet/>
      <dgm:spPr/>
      <dgm:t>
        <a:bodyPr/>
        <a:lstStyle/>
        <a:p>
          <a:endParaRPr lang="en-US"/>
        </a:p>
      </dgm:t>
    </dgm:pt>
    <dgm:pt modelId="{9B57143D-3F2F-4F47-AEA8-BF4173288840}" type="sibTrans" cxnId="{B07C7ABF-F0AD-4EA1-A20C-55906D39EE9F}">
      <dgm:prSet/>
      <dgm:spPr/>
      <dgm:t>
        <a:bodyPr/>
        <a:lstStyle/>
        <a:p>
          <a:endParaRPr lang="en-US"/>
        </a:p>
      </dgm:t>
    </dgm:pt>
    <dgm:pt modelId="{8C7FC76E-C1EB-49D2-9610-C5902BECB787}">
      <dgm:prSet/>
      <dgm:spPr/>
      <dgm:t>
        <a:bodyPr/>
        <a:lstStyle/>
        <a:p>
          <a:r>
            <a:rPr lang="en-US" dirty="0"/>
            <a:t>Run</a:t>
          </a:r>
        </a:p>
      </dgm:t>
    </dgm:pt>
    <dgm:pt modelId="{11A02182-C888-44EC-B875-4D89B01644D7}" type="parTrans" cxnId="{8534534E-B50D-4145-9352-714A2399BAFF}">
      <dgm:prSet/>
      <dgm:spPr/>
      <dgm:t>
        <a:bodyPr/>
        <a:lstStyle/>
        <a:p>
          <a:endParaRPr lang="en-US"/>
        </a:p>
      </dgm:t>
    </dgm:pt>
    <dgm:pt modelId="{0B21318C-32B6-4654-9317-FF8D3F8C247D}" type="sibTrans" cxnId="{8534534E-B50D-4145-9352-714A2399BAFF}">
      <dgm:prSet/>
      <dgm:spPr/>
      <dgm:t>
        <a:bodyPr/>
        <a:lstStyle/>
        <a:p>
          <a:endParaRPr lang="en-US"/>
        </a:p>
      </dgm:t>
    </dgm:pt>
    <dgm:pt modelId="{606A4131-19E0-41F7-BF06-8E973BC0D333}">
      <dgm:prSet/>
      <dgm:spPr/>
      <dgm:t>
        <a:bodyPr/>
        <a:lstStyle/>
        <a:p>
          <a:r>
            <a:rPr lang="en-US" dirty="0"/>
            <a:t>Run the code and see the difference between each solution</a:t>
          </a:r>
        </a:p>
      </dgm:t>
    </dgm:pt>
    <dgm:pt modelId="{5669D22D-F28E-4EFC-84DB-BAC65D7D7F40}" type="parTrans" cxnId="{BACF7276-C668-4501-A9D7-0D16B3FC261A}">
      <dgm:prSet/>
      <dgm:spPr/>
      <dgm:t>
        <a:bodyPr/>
        <a:lstStyle/>
        <a:p>
          <a:endParaRPr lang="en-US"/>
        </a:p>
      </dgm:t>
    </dgm:pt>
    <dgm:pt modelId="{206DEF67-C157-489C-9D4B-36BF864E1A25}" type="sibTrans" cxnId="{BACF7276-C668-4501-A9D7-0D16B3FC261A}">
      <dgm:prSet/>
      <dgm:spPr/>
      <dgm:t>
        <a:bodyPr/>
        <a:lstStyle/>
        <a:p>
          <a:endParaRPr lang="en-US"/>
        </a:p>
      </dgm:t>
    </dgm:pt>
    <dgm:pt modelId="{D5E2905C-985A-4BEE-A441-A121B9832FDF}">
      <dgm:prSet/>
      <dgm:spPr/>
      <dgm:t>
        <a:bodyPr/>
        <a:lstStyle/>
        <a:p>
          <a:r>
            <a:rPr lang="en-US" dirty="0"/>
            <a:t>Check</a:t>
          </a:r>
        </a:p>
      </dgm:t>
    </dgm:pt>
    <dgm:pt modelId="{AC7BBBC6-2B7D-4B17-84C6-50C7B63AD204}" type="parTrans" cxnId="{E29B55E9-E95B-46E0-AC2C-7442CE108576}">
      <dgm:prSet/>
      <dgm:spPr/>
      <dgm:t>
        <a:bodyPr/>
        <a:lstStyle/>
        <a:p>
          <a:endParaRPr lang="en-US"/>
        </a:p>
      </dgm:t>
    </dgm:pt>
    <dgm:pt modelId="{AAFB1863-27D6-4D74-9B6B-078C813A804E}" type="sibTrans" cxnId="{E29B55E9-E95B-46E0-AC2C-7442CE108576}">
      <dgm:prSet/>
      <dgm:spPr/>
      <dgm:t>
        <a:bodyPr/>
        <a:lstStyle/>
        <a:p>
          <a:endParaRPr lang="en-US"/>
        </a:p>
      </dgm:t>
    </dgm:pt>
    <dgm:pt modelId="{A8050DF9-3861-4536-8150-D7E4A61EA0E9}">
      <dgm:prSet/>
      <dgm:spPr/>
      <dgm:t>
        <a:bodyPr/>
        <a:lstStyle/>
        <a:p>
          <a:r>
            <a:rPr lang="en-US" dirty="0"/>
            <a:t>Check other problems and their solutions e.g. The Smokers Problem, ProducerConsumer, and The Roller Coaster Problem</a:t>
          </a:r>
        </a:p>
      </dgm:t>
    </dgm:pt>
    <dgm:pt modelId="{356CF5DB-5763-4846-92B6-1E362848F57F}" type="parTrans" cxnId="{4AD40482-329D-49CB-8F1C-DBC70DD07582}">
      <dgm:prSet/>
      <dgm:spPr/>
      <dgm:t>
        <a:bodyPr/>
        <a:lstStyle/>
        <a:p>
          <a:endParaRPr lang="en-US"/>
        </a:p>
      </dgm:t>
    </dgm:pt>
    <dgm:pt modelId="{E213FB59-9BCD-4573-875E-0A0E44FBD645}" type="sibTrans" cxnId="{4AD40482-329D-49CB-8F1C-DBC70DD07582}">
      <dgm:prSet/>
      <dgm:spPr/>
      <dgm:t>
        <a:bodyPr/>
        <a:lstStyle/>
        <a:p>
          <a:endParaRPr lang="en-US"/>
        </a:p>
      </dgm:t>
    </dgm:pt>
    <dgm:pt modelId="{E8D86FBC-8771-4CE1-BCA8-5EDA7071ED19}" type="pres">
      <dgm:prSet presAssocID="{17528A77-5F99-4865-B168-A906C1B0B09A}" presName="Name0" presStyleCnt="0">
        <dgm:presLayoutVars>
          <dgm:dir/>
          <dgm:animLvl val="lvl"/>
          <dgm:resizeHandles val="exact"/>
        </dgm:presLayoutVars>
      </dgm:prSet>
      <dgm:spPr/>
    </dgm:pt>
    <dgm:pt modelId="{0A47A5BC-128A-49B0-B646-CE59D8A9D031}" type="pres">
      <dgm:prSet presAssocID="{486B95FC-FFB2-47B7-A6E2-9D2D6CCE67CC}" presName="composite" presStyleCnt="0"/>
      <dgm:spPr/>
    </dgm:pt>
    <dgm:pt modelId="{519F41D6-9030-4CBA-81EB-974424958B8E}" type="pres">
      <dgm:prSet presAssocID="{486B95FC-FFB2-47B7-A6E2-9D2D6CCE67C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028EF48-2D88-4ED9-B9A7-D2505ACDA173}" type="pres">
      <dgm:prSet presAssocID="{486B95FC-FFB2-47B7-A6E2-9D2D6CCE67CC}" presName="desTx" presStyleLbl="alignAccFollowNode1" presStyleIdx="0" presStyleCnt="3">
        <dgm:presLayoutVars>
          <dgm:bulletEnabled val="1"/>
        </dgm:presLayoutVars>
      </dgm:prSet>
      <dgm:spPr/>
    </dgm:pt>
    <dgm:pt modelId="{FA368B4C-6684-4FCC-A333-69E2EBA6CF62}" type="pres">
      <dgm:prSet presAssocID="{550D25AF-0CE4-4916-92BF-34EE8902C08F}" presName="space" presStyleCnt="0"/>
      <dgm:spPr/>
    </dgm:pt>
    <dgm:pt modelId="{2F209A47-325E-455B-9BE3-A42E23C5C424}" type="pres">
      <dgm:prSet presAssocID="{8C7FC76E-C1EB-49D2-9610-C5902BECB787}" presName="composite" presStyleCnt="0"/>
      <dgm:spPr/>
    </dgm:pt>
    <dgm:pt modelId="{1B4058A8-3761-4F80-96F4-51250CD00A7F}" type="pres">
      <dgm:prSet presAssocID="{8C7FC76E-C1EB-49D2-9610-C5902BECB78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4A053BA-D2FD-43EA-B4CC-DDDDA88CB020}" type="pres">
      <dgm:prSet presAssocID="{8C7FC76E-C1EB-49D2-9610-C5902BECB787}" presName="desTx" presStyleLbl="alignAccFollowNode1" presStyleIdx="1" presStyleCnt="3">
        <dgm:presLayoutVars>
          <dgm:bulletEnabled val="1"/>
        </dgm:presLayoutVars>
      </dgm:prSet>
      <dgm:spPr/>
    </dgm:pt>
    <dgm:pt modelId="{3B434C93-1AE0-44F3-9C59-8AB00FAF23CF}" type="pres">
      <dgm:prSet presAssocID="{0B21318C-32B6-4654-9317-FF8D3F8C247D}" presName="space" presStyleCnt="0"/>
      <dgm:spPr/>
    </dgm:pt>
    <dgm:pt modelId="{2E8C3BC6-AA59-43FF-B1F5-3F1C44DE6ECF}" type="pres">
      <dgm:prSet presAssocID="{D5E2905C-985A-4BEE-A441-A121B9832FDF}" presName="composite" presStyleCnt="0"/>
      <dgm:spPr/>
    </dgm:pt>
    <dgm:pt modelId="{9279AF5A-8A48-4C3F-985D-9C15E517BE2A}" type="pres">
      <dgm:prSet presAssocID="{D5E2905C-985A-4BEE-A441-A121B9832FD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6A994B4-0ED3-405C-BA1A-B47020C24679}" type="pres">
      <dgm:prSet presAssocID="{D5E2905C-985A-4BEE-A441-A121B9832FD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5421045-E8DC-4DC6-B468-F9C323787DF5}" type="presOf" srcId="{486B95FC-FFB2-47B7-A6E2-9D2D6CCE67CC}" destId="{519F41D6-9030-4CBA-81EB-974424958B8E}" srcOrd="0" destOrd="0" presId="urn:microsoft.com/office/officeart/2005/8/layout/hList1"/>
    <dgm:cxn modelId="{8534534E-B50D-4145-9352-714A2399BAFF}" srcId="{17528A77-5F99-4865-B168-A906C1B0B09A}" destId="{8C7FC76E-C1EB-49D2-9610-C5902BECB787}" srcOrd="1" destOrd="0" parTransId="{11A02182-C888-44EC-B875-4D89B01644D7}" sibTransId="{0B21318C-32B6-4654-9317-FF8D3F8C247D}"/>
    <dgm:cxn modelId="{35B97550-122C-4868-8561-61C2BA06E9B0}" type="presOf" srcId="{8C7FC76E-C1EB-49D2-9610-C5902BECB787}" destId="{1B4058A8-3761-4F80-96F4-51250CD00A7F}" srcOrd="0" destOrd="0" presId="urn:microsoft.com/office/officeart/2005/8/layout/hList1"/>
    <dgm:cxn modelId="{BACF7276-C668-4501-A9D7-0D16B3FC261A}" srcId="{8C7FC76E-C1EB-49D2-9610-C5902BECB787}" destId="{606A4131-19E0-41F7-BF06-8E973BC0D333}" srcOrd="0" destOrd="0" parTransId="{5669D22D-F28E-4EFC-84DB-BAC65D7D7F40}" sibTransId="{206DEF67-C157-489C-9D4B-36BF864E1A25}"/>
    <dgm:cxn modelId="{9964DA80-2AC5-4679-B748-70712400481E}" type="presOf" srcId="{A8050DF9-3861-4536-8150-D7E4A61EA0E9}" destId="{A6A994B4-0ED3-405C-BA1A-B47020C24679}" srcOrd="0" destOrd="0" presId="urn:microsoft.com/office/officeart/2005/8/layout/hList1"/>
    <dgm:cxn modelId="{4AD40482-329D-49CB-8F1C-DBC70DD07582}" srcId="{D5E2905C-985A-4BEE-A441-A121B9832FDF}" destId="{A8050DF9-3861-4536-8150-D7E4A61EA0E9}" srcOrd="0" destOrd="0" parTransId="{356CF5DB-5763-4846-92B6-1E362848F57F}" sibTransId="{E213FB59-9BCD-4573-875E-0A0E44FBD645}"/>
    <dgm:cxn modelId="{AD5F2AA6-51A0-48E4-B47D-A5D381BCF6B8}" type="presOf" srcId="{D5E2905C-985A-4BEE-A441-A121B9832FDF}" destId="{9279AF5A-8A48-4C3F-985D-9C15E517BE2A}" srcOrd="0" destOrd="0" presId="urn:microsoft.com/office/officeart/2005/8/layout/hList1"/>
    <dgm:cxn modelId="{B07C7ABF-F0AD-4EA1-A20C-55906D39EE9F}" srcId="{486B95FC-FFB2-47B7-A6E2-9D2D6CCE67CC}" destId="{485DE0F9-D4B6-4F71-8E9D-48814A566670}" srcOrd="0" destOrd="0" parTransId="{3E9D5D4D-775A-4B69-9225-28BF51A48CC3}" sibTransId="{9B57143D-3F2F-4F47-AEA8-BF4173288840}"/>
    <dgm:cxn modelId="{67A6A1DD-0B2E-4B01-9BD9-B15D44B63381}" type="presOf" srcId="{606A4131-19E0-41F7-BF06-8E973BC0D333}" destId="{74A053BA-D2FD-43EA-B4CC-DDDDA88CB020}" srcOrd="0" destOrd="0" presId="urn:microsoft.com/office/officeart/2005/8/layout/hList1"/>
    <dgm:cxn modelId="{579A2EE1-23DF-434A-9C4E-95D4A6195A38}" type="presOf" srcId="{17528A77-5F99-4865-B168-A906C1B0B09A}" destId="{E8D86FBC-8771-4CE1-BCA8-5EDA7071ED19}" srcOrd="0" destOrd="0" presId="urn:microsoft.com/office/officeart/2005/8/layout/hList1"/>
    <dgm:cxn modelId="{E29B55E9-E95B-46E0-AC2C-7442CE108576}" srcId="{17528A77-5F99-4865-B168-A906C1B0B09A}" destId="{D5E2905C-985A-4BEE-A441-A121B9832FDF}" srcOrd="2" destOrd="0" parTransId="{AC7BBBC6-2B7D-4B17-84C6-50C7B63AD204}" sibTransId="{AAFB1863-27D6-4D74-9B6B-078C813A804E}"/>
    <dgm:cxn modelId="{2CF5BBE9-C7A3-4DAF-908B-1A570767B198}" srcId="{17528A77-5F99-4865-B168-A906C1B0B09A}" destId="{486B95FC-FFB2-47B7-A6E2-9D2D6CCE67CC}" srcOrd="0" destOrd="0" parTransId="{A88C5D9A-FB0A-484C-99F1-A154738620BB}" sibTransId="{550D25AF-0CE4-4916-92BF-34EE8902C08F}"/>
    <dgm:cxn modelId="{FD91FEF0-722F-4A3C-ADDB-A82BBE4EFC3C}" type="presOf" srcId="{485DE0F9-D4B6-4F71-8E9D-48814A566670}" destId="{A028EF48-2D88-4ED9-B9A7-D2505ACDA173}" srcOrd="0" destOrd="0" presId="urn:microsoft.com/office/officeart/2005/8/layout/hList1"/>
    <dgm:cxn modelId="{B6103A63-5BD2-4D82-A345-4BDEB714E827}" type="presParOf" srcId="{E8D86FBC-8771-4CE1-BCA8-5EDA7071ED19}" destId="{0A47A5BC-128A-49B0-B646-CE59D8A9D031}" srcOrd="0" destOrd="0" presId="urn:microsoft.com/office/officeart/2005/8/layout/hList1"/>
    <dgm:cxn modelId="{C0EFEB43-0C31-410B-8872-2DED054E3DBF}" type="presParOf" srcId="{0A47A5BC-128A-49B0-B646-CE59D8A9D031}" destId="{519F41D6-9030-4CBA-81EB-974424958B8E}" srcOrd="0" destOrd="0" presId="urn:microsoft.com/office/officeart/2005/8/layout/hList1"/>
    <dgm:cxn modelId="{CC3EF107-C2AF-4A23-9D12-9F5D9E44D57B}" type="presParOf" srcId="{0A47A5BC-128A-49B0-B646-CE59D8A9D031}" destId="{A028EF48-2D88-4ED9-B9A7-D2505ACDA173}" srcOrd="1" destOrd="0" presId="urn:microsoft.com/office/officeart/2005/8/layout/hList1"/>
    <dgm:cxn modelId="{0EB2EEDC-77D8-4B0A-9167-CBD99A5C2931}" type="presParOf" srcId="{E8D86FBC-8771-4CE1-BCA8-5EDA7071ED19}" destId="{FA368B4C-6684-4FCC-A333-69E2EBA6CF62}" srcOrd="1" destOrd="0" presId="urn:microsoft.com/office/officeart/2005/8/layout/hList1"/>
    <dgm:cxn modelId="{A3D9357C-16FF-44DB-AC68-913FF71ABB4A}" type="presParOf" srcId="{E8D86FBC-8771-4CE1-BCA8-5EDA7071ED19}" destId="{2F209A47-325E-455B-9BE3-A42E23C5C424}" srcOrd="2" destOrd="0" presId="urn:microsoft.com/office/officeart/2005/8/layout/hList1"/>
    <dgm:cxn modelId="{4A9DDA6D-A115-4E88-866A-893C1EBD97F3}" type="presParOf" srcId="{2F209A47-325E-455B-9BE3-A42E23C5C424}" destId="{1B4058A8-3761-4F80-96F4-51250CD00A7F}" srcOrd="0" destOrd="0" presId="urn:microsoft.com/office/officeart/2005/8/layout/hList1"/>
    <dgm:cxn modelId="{5F69E1CF-999A-4FAD-ADC6-A36659F740DA}" type="presParOf" srcId="{2F209A47-325E-455B-9BE3-A42E23C5C424}" destId="{74A053BA-D2FD-43EA-B4CC-DDDDA88CB020}" srcOrd="1" destOrd="0" presId="urn:microsoft.com/office/officeart/2005/8/layout/hList1"/>
    <dgm:cxn modelId="{984927DD-9624-4042-896B-68B47072EF58}" type="presParOf" srcId="{E8D86FBC-8771-4CE1-BCA8-5EDA7071ED19}" destId="{3B434C93-1AE0-44F3-9C59-8AB00FAF23CF}" srcOrd="3" destOrd="0" presId="urn:microsoft.com/office/officeart/2005/8/layout/hList1"/>
    <dgm:cxn modelId="{D93310B8-D48D-4E68-A114-B4EA3C1A091F}" type="presParOf" srcId="{E8D86FBC-8771-4CE1-BCA8-5EDA7071ED19}" destId="{2E8C3BC6-AA59-43FF-B1F5-3F1C44DE6ECF}" srcOrd="4" destOrd="0" presId="urn:microsoft.com/office/officeart/2005/8/layout/hList1"/>
    <dgm:cxn modelId="{9F09E3DB-E8F8-407A-8F18-412FF9E9B866}" type="presParOf" srcId="{2E8C3BC6-AA59-43FF-B1F5-3F1C44DE6ECF}" destId="{9279AF5A-8A48-4C3F-985D-9C15E517BE2A}" srcOrd="0" destOrd="0" presId="urn:microsoft.com/office/officeart/2005/8/layout/hList1"/>
    <dgm:cxn modelId="{C89399F5-9FBD-4B31-85C2-48199DC7AA84}" type="presParOf" srcId="{2E8C3BC6-AA59-43FF-B1F5-3F1C44DE6ECF}" destId="{A6A994B4-0ED3-405C-BA1A-B47020C246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F41D6-9030-4CBA-81EB-974424958B8E}">
      <dsp:nvSpPr>
        <dsp:cNvPr id="0" name=""/>
        <dsp:cNvSpPr/>
      </dsp:nvSpPr>
      <dsp:spPr>
        <a:xfrm>
          <a:off x="3414" y="194179"/>
          <a:ext cx="3329572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Download</a:t>
          </a:r>
        </a:p>
      </dsp:txBody>
      <dsp:txXfrm>
        <a:off x="3414" y="194179"/>
        <a:ext cx="3329572" cy="777600"/>
      </dsp:txXfrm>
    </dsp:sp>
    <dsp:sp modelId="{A028EF48-2D88-4ED9-B9A7-D2505ACDA173}">
      <dsp:nvSpPr>
        <dsp:cNvPr id="0" name=""/>
        <dsp:cNvSpPr/>
      </dsp:nvSpPr>
      <dsp:spPr>
        <a:xfrm>
          <a:off x="3414" y="971779"/>
          <a:ext cx="3329572" cy="30268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Download the other code solutions</a:t>
          </a:r>
        </a:p>
      </dsp:txBody>
      <dsp:txXfrm>
        <a:off x="3414" y="971779"/>
        <a:ext cx="3329572" cy="3026845"/>
      </dsp:txXfrm>
    </dsp:sp>
    <dsp:sp modelId="{1B4058A8-3761-4F80-96F4-51250CD00A7F}">
      <dsp:nvSpPr>
        <dsp:cNvPr id="0" name=""/>
        <dsp:cNvSpPr/>
      </dsp:nvSpPr>
      <dsp:spPr>
        <a:xfrm>
          <a:off x="3799128" y="194179"/>
          <a:ext cx="3329572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Run</a:t>
          </a:r>
        </a:p>
      </dsp:txBody>
      <dsp:txXfrm>
        <a:off x="3799128" y="194179"/>
        <a:ext cx="3329572" cy="777600"/>
      </dsp:txXfrm>
    </dsp:sp>
    <dsp:sp modelId="{74A053BA-D2FD-43EA-B4CC-DDDDA88CB020}">
      <dsp:nvSpPr>
        <dsp:cNvPr id="0" name=""/>
        <dsp:cNvSpPr/>
      </dsp:nvSpPr>
      <dsp:spPr>
        <a:xfrm>
          <a:off x="3799128" y="971779"/>
          <a:ext cx="3329572" cy="302684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Run the code and see the difference between each solution</a:t>
          </a:r>
        </a:p>
      </dsp:txBody>
      <dsp:txXfrm>
        <a:off x="3799128" y="971779"/>
        <a:ext cx="3329572" cy="3026845"/>
      </dsp:txXfrm>
    </dsp:sp>
    <dsp:sp modelId="{9279AF5A-8A48-4C3F-985D-9C15E517BE2A}">
      <dsp:nvSpPr>
        <dsp:cNvPr id="0" name=""/>
        <dsp:cNvSpPr/>
      </dsp:nvSpPr>
      <dsp:spPr>
        <a:xfrm>
          <a:off x="7594841" y="194179"/>
          <a:ext cx="3329572" cy="777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Check</a:t>
          </a:r>
        </a:p>
      </dsp:txBody>
      <dsp:txXfrm>
        <a:off x="7594841" y="194179"/>
        <a:ext cx="3329572" cy="777600"/>
      </dsp:txXfrm>
    </dsp:sp>
    <dsp:sp modelId="{A6A994B4-0ED3-405C-BA1A-B47020C24679}">
      <dsp:nvSpPr>
        <dsp:cNvPr id="0" name=""/>
        <dsp:cNvSpPr/>
      </dsp:nvSpPr>
      <dsp:spPr>
        <a:xfrm>
          <a:off x="7594841" y="971779"/>
          <a:ext cx="3329572" cy="302684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Check other problems and their solutions e.g. The Smokers Problem, ProducerConsumer, and The Roller Coaster Problem</a:t>
          </a:r>
        </a:p>
      </dsp:txBody>
      <dsp:txXfrm>
        <a:off x="7594841" y="971779"/>
        <a:ext cx="3329572" cy="302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6325-E270-4105-B8C1-C0C7DB49B814}" type="datetimeFigureOut">
              <a:rPr lang="en-IE" smtClean="0"/>
              <a:t>26/04/2021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B076-D5EA-4AA6-B824-D939B690C5F3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96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6325-E270-4105-B8C1-C0C7DB49B814}" type="datetimeFigureOut">
              <a:rPr lang="en-IE" smtClean="0"/>
              <a:t>26/04/2021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B076-D5EA-4AA6-B824-D939B690C5F3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410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6325-E270-4105-B8C1-C0C7DB49B814}" type="datetimeFigureOut">
              <a:rPr lang="en-IE" smtClean="0"/>
              <a:t>26/04/2021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B076-D5EA-4AA6-B824-D939B690C5F3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4257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6325-E270-4105-B8C1-C0C7DB49B814}" type="datetimeFigureOut">
              <a:rPr lang="en-IE" smtClean="0"/>
              <a:t>26/04/2021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B076-D5EA-4AA6-B824-D939B690C5F3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8891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6325-E270-4105-B8C1-C0C7DB49B814}" type="datetimeFigureOut">
              <a:rPr lang="en-IE" smtClean="0"/>
              <a:t>26/04/2021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B076-D5EA-4AA6-B824-D939B690C5F3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379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6325-E270-4105-B8C1-C0C7DB49B814}" type="datetimeFigureOut">
              <a:rPr lang="en-IE" smtClean="0"/>
              <a:t>26/04/2021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B076-D5EA-4AA6-B824-D939B690C5F3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2823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6325-E270-4105-B8C1-C0C7DB49B814}" type="datetimeFigureOut">
              <a:rPr lang="en-IE" smtClean="0"/>
              <a:t>26/04/2021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B076-D5EA-4AA6-B824-D939B690C5F3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4273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6325-E270-4105-B8C1-C0C7DB49B814}" type="datetimeFigureOut">
              <a:rPr lang="en-IE" smtClean="0"/>
              <a:t>26/04/2021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B076-D5EA-4AA6-B824-D939B690C5F3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988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6325-E270-4105-B8C1-C0C7DB49B814}" type="datetimeFigureOut">
              <a:rPr lang="en-IE" smtClean="0"/>
              <a:t>26/04/2021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B076-D5EA-4AA6-B824-D939B690C5F3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2744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6325-E270-4105-B8C1-C0C7DB49B814}" type="datetimeFigureOut">
              <a:rPr lang="en-IE" smtClean="0"/>
              <a:t>26/04/2021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B076-D5EA-4AA6-B824-D939B690C5F3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5873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6325-E270-4105-B8C1-C0C7DB49B814}" type="datetimeFigureOut">
              <a:rPr lang="en-IE" smtClean="0"/>
              <a:t>26/04/2021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B076-D5EA-4AA6-B824-D939B690C5F3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7384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6325-E270-4105-B8C1-C0C7DB49B814}" type="datetimeFigureOut">
              <a:rPr lang="en-IE" smtClean="0"/>
              <a:t>26/04/2021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B076-D5EA-4AA6-B824-D939B690C5F3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40459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7F264-DD86-401F-8D2F-2D69327C1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408" y="608898"/>
            <a:ext cx="5546220" cy="2501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alibri (Body)"/>
              </a:rPr>
              <a:t>Operating systems:</a:t>
            </a:r>
            <a:br>
              <a:rPr lang="en-US" sz="3600" dirty="0">
                <a:solidFill>
                  <a:srgbClr val="FFFFFF"/>
                </a:solidFill>
                <a:latin typeface="Calibri (Body)"/>
              </a:rPr>
            </a:br>
            <a:r>
              <a:rPr lang="en-US" sz="3600" dirty="0">
                <a:solidFill>
                  <a:srgbClr val="FFFFFF"/>
                </a:solidFill>
                <a:latin typeface="Calibri (Body)"/>
              </a:rPr>
              <a:t>The Dining Philosophers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560C1-E395-4169-B4D0-B120B8037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" y="4070351"/>
            <a:ext cx="4884420" cy="2884757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endParaRPr lang="en-US" dirty="0">
              <a:solidFill>
                <a:srgbClr val="FFFFFF"/>
              </a:solidFill>
              <a:latin typeface="Calibri (Body)"/>
            </a:endParaRPr>
          </a:p>
          <a:p>
            <a:pPr algn="l"/>
            <a:r>
              <a:rPr lang="en-US" dirty="0">
                <a:solidFill>
                  <a:srgbClr val="FFFFFF"/>
                </a:solidFill>
                <a:latin typeface="Calibri (Body)"/>
              </a:rPr>
              <a:t>Dahir Mussa      	</a:t>
            </a:r>
            <a:r>
              <a:rPr lang="en-US" dirty="0">
                <a:solidFill>
                  <a:srgbClr val="FFFFFF"/>
                </a:solidFill>
                <a:effectLst/>
                <a:latin typeface="Calibri (Body)"/>
              </a:rPr>
              <a:t>B00107811</a:t>
            </a:r>
            <a:r>
              <a:rPr lang="en-US" dirty="0">
                <a:solidFill>
                  <a:srgbClr val="FFFFFF"/>
                </a:solidFill>
                <a:latin typeface="Calibri (Body)"/>
              </a:rPr>
              <a:t> </a:t>
            </a:r>
          </a:p>
          <a:p>
            <a:pPr algn="l"/>
            <a:r>
              <a:rPr lang="en-US" dirty="0">
                <a:solidFill>
                  <a:srgbClr val="FFFFFF"/>
                </a:solidFill>
                <a:latin typeface="Calibri (Body)"/>
              </a:rPr>
              <a:t>Patricia Mc Keon          </a:t>
            </a:r>
            <a:r>
              <a:rPr lang="en-US" dirty="0">
                <a:solidFill>
                  <a:srgbClr val="FFFFFF"/>
                </a:solidFill>
                <a:effectLst/>
                <a:latin typeface="Calibri (Body)"/>
              </a:rPr>
              <a:t>B00123338</a:t>
            </a:r>
          </a:p>
          <a:p>
            <a:pPr algn="l"/>
            <a:r>
              <a:rPr lang="en-US" dirty="0">
                <a:solidFill>
                  <a:srgbClr val="FFFFFF"/>
                </a:solidFill>
                <a:latin typeface="Calibri (Body)"/>
              </a:rPr>
              <a:t>Brian Maher 		B00123312</a:t>
            </a:r>
          </a:p>
          <a:p>
            <a:pPr algn="l"/>
            <a:r>
              <a:rPr lang="en-US" dirty="0">
                <a:solidFill>
                  <a:srgbClr val="FFFFFF"/>
                </a:solidFill>
                <a:latin typeface="Calibri (Body)"/>
              </a:rPr>
              <a:t>Robert Preston 	B00128295</a:t>
            </a:r>
            <a:endParaRPr lang="en-US" dirty="0">
              <a:solidFill>
                <a:srgbClr val="FFFFFF"/>
              </a:solidFill>
              <a:effectLst/>
              <a:latin typeface="Calibri (Body)"/>
            </a:endParaRPr>
          </a:p>
        </p:txBody>
      </p:sp>
      <p:pic>
        <p:nvPicPr>
          <p:cNvPr id="4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18CD4F-689B-4A1A-BB77-35298857A9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3" r="10756"/>
          <a:stretch/>
        </p:blipFill>
        <p:spPr>
          <a:xfrm>
            <a:off x="6096000" y="1432531"/>
            <a:ext cx="5608320" cy="394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7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1B30-5C03-4736-B82E-487CCBA3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4691" y="278535"/>
            <a:ext cx="9724031" cy="1033669"/>
          </a:xfrm>
        </p:spPr>
        <p:txBody>
          <a:bodyPr>
            <a:normAutofit/>
          </a:bodyPr>
          <a:lstStyle/>
          <a:p>
            <a:pPr algn="ctr"/>
            <a:r>
              <a:rPr lang="en-IE" sz="4000" dirty="0">
                <a:solidFill>
                  <a:srgbClr val="FFFFFF"/>
                </a:solidFill>
                <a:latin typeface="Calibri (Body)"/>
              </a:rPr>
              <a:t>Philosopher-4chairs-main.cpp (cont.)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8C7B9-F4B0-46B2-BD62-0BD9C34B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2744"/>
            <a:ext cx="9724031" cy="5235256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GB" dirty="0">
                <a:latin typeface="Calibri (Body)"/>
              </a:rPr>
              <a:t>// create all the philosopher threads and fire them up    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 for (i = 0; i &lt; NUM_OF_PHILOSOPHERS; i++) {     	</a:t>
            </a:r>
          </a:p>
          <a:p>
            <a:pPr marL="914400" lvl="2" indent="0">
              <a:buNone/>
            </a:pPr>
            <a:r>
              <a:rPr lang="en-GB" sz="2400" dirty="0">
                <a:latin typeface="Calibri (Body)"/>
              </a:rPr>
              <a:t>Philosophers[i]= new Philosopher(i, Iteration);          </a:t>
            </a:r>
          </a:p>
          <a:p>
            <a:pPr marL="914400" lvl="2" indent="0">
              <a:buNone/>
            </a:pPr>
            <a:r>
              <a:rPr lang="en-GB" sz="2400" dirty="0">
                <a:latin typeface="Calibri (Body)"/>
              </a:rPr>
              <a:t>Philosophers[i]-&gt;Begin();     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}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// wait for philosopher thread     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for (i = 0; i &lt; NUM_OF_PHILOSOPHERS; i++)     	</a:t>
            </a:r>
          </a:p>
          <a:p>
            <a:pPr marL="914400" lvl="2" indent="0">
              <a:buNone/>
            </a:pPr>
            <a:r>
              <a:rPr lang="en-GB" sz="2400" dirty="0">
                <a:latin typeface="Calibri (Body)"/>
              </a:rPr>
              <a:t>Philosophers[i]-&gt;Join();   </a:t>
            </a:r>
          </a:p>
          <a:p>
            <a:pPr marL="914400" lvl="2" indent="0">
              <a:buNone/>
            </a:pPr>
            <a:r>
              <a:rPr lang="en-GB" sz="2400" dirty="0">
                <a:latin typeface="Calibri (Body)"/>
              </a:rPr>
              <a:t>Exit();   // main thread exits         </a:t>
            </a:r>
          </a:p>
          <a:p>
            <a:pPr marL="914400" lvl="2" indent="0">
              <a:buNone/>
            </a:pPr>
            <a:r>
              <a:rPr lang="en-GB" sz="2400" dirty="0">
                <a:latin typeface="Calibri (Body)"/>
              </a:rPr>
              <a:t>return 0;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} </a:t>
            </a:r>
            <a:endParaRPr lang="en-IE" dirty="0">
              <a:latin typeface="Calibri (Body)"/>
            </a:endParaRPr>
          </a:p>
          <a:p>
            <a:pPr marL="0" indent="0">
              <a:buNone/>
            </a:pPr>
            <a:endParaRPr lang="en-IE" sz="1900" dirty="0"/>
          </a:p>
        </p:txBody>
      </p:sp>
    </p:spTree>
    <p:extLst>
      <p:ext uri="{BB962C8B-B14F-4D97-AF65-F5344CB8AC3E}">
        <p14:creationId xmlns:p14="http://schemas.microsoft.com/office/powerpoint/2010/main" val="311932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BA2AC-5A4D-402C-B365-1202C285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" y="278535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IE" sz="4000" dirty="0">
                <a:solidFill>
                  <a:srgbClr val="FFFFFF"/>
                </a:solidFill>
                <a:latin typeface="Calibri (Body)"/>
              </a:rPr>
              <a:t>Philosopher-4chairs.cpp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B75CB-05D9-4DC0-BE6A-1B4093A16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2746"/>
            <a:ext cx="9724031" cy="52352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cap="none" dirty="0">
                <a:latin typeface="Calibri (Body)"/>
              </a:rPr>
              <a:t>#include &lt;iostream&gt;</a:t>
            </a:r>
          </a:p>
          <a:p>
            <a:pPr marL="0" indent="0">
              <a:buNone/>
            </a:pPr>
            <a:r>
              <a:rPr lang="en-GB" sz="2400" cap="none" dirty="0">
                <a:latin typeface="Calibri (Body)"/>
              </a:rPr>
              <a:t>#include "philosopher-4chairs.h”</a:t>
            </a:r>
          </a:p>
          <a:p>
            <a:endParaRPr lang="en-GB" sz="2400" dirty="0">
              <a:latin typeface="Calibri (Body)"/>
            </a:endParaRPr>
          </a:p>
          <a:p>
            <a:pPr marL="0" indent="0">
              <a:buNone/>
            </a:pPr>
            <a:r>
              <a:rPr lang="en-IE" sz="2400" cap="none" dirty="0">
                <a:latin typeface="Calibri (Body)"/>
              </a:rPr>
              <a:t>static Semaphore Fourchairs("FOURCHAIRS", NUM_OF_PHILOSOPHERS - 1);</a:t>
            </a:r>
          </a:p>
          <a:p>
            <a:pPr marL="0" indent="0">
              <a:buNone/>
            </a:pPr>
            <a:r>
              <a:rPr lang="en-IE" sz="2400" cap="none" dirty="0">
                <a:latin typeface="Calibri (Body)"/>
              </a:rPr>
              <a:t>static Mutex Chopstick1("Chopstick1");</a:t>
            </a:r>
          </a:p>
          <a:p>
            <a:pPr marL="0" indent="0">
              <a:buNone/>
            </a:pPr>
            <a:r>
              <a:rPr lang="en-IE" sz="2400" cap="none" dirty="0">
                <a:latin typeface="Calibri (Body)"/>
              </a:rPr>
              <a:t>static Mutex Chopstick2("Chopstick2");</a:t>
            </a:r>
          </a:p>
          <a:p>
            <a:pPr marL="0" indent="0">
              <a:buNone/>
            </a:pPr>
            <a:r>
              <a:rPr lang="en-IE" sz="2400" cap="none" dirty="0">
                <a:latin typeface="Calibri (Body)"/>
              </a:rPr>
              <a:t>static Mutex Chopstick3("Chopstick3");</a:t>
            </a:r>
          </a:p>
          <a:p>
            <a:pPr marL="0" indent="0">
              <a:buNone/>
            </a:pPr>
            <a:r>
              <a:rPr lang="en-IE" sz="2400" cap="none" dirty="0">
                <a:latin typeface="Calibri (Body)"/>
              </a:rPr>
              <a:t>static Mutex Chopstick4("Chopstick4");</a:t>
            </a:r>
          </a:p>
          <a:p>
            <a:pPr marL="0" indent="0">
              <a:buNone/>
            </a:pPr>
            <a:r>
              <a:rPr lang="en-IE" sz="2400" cap="none" dirty="0">
                <a:latin typeface="Calibri (Body)"/>
              </a:rPr>
              <a:t>static Mutex Chopstick5("Chopstick5");</a:t>
            </a:r>
          </a:p>
          <a:p>
            <a:pPr marL="0" indent="0">
              <a:buNone/>
            </a:pPr>
            <a:r>
              <a:rPr lang="en-IE" sz="2400" cap="none" dirty="0">
                <a:latin typeface="Calibri (Body)"/>
              </a:rPr>
              <a:t>static Mutex *Chopstick[NUM_OF_PHILOSOPHERS] =    </a:t>
            </a:r>
          </a:p>
          <a:p>
            <a:pPr marL="0" indent="0">
              <a:buNone/>
            </a:pPr>
            <a:r>
              <a:rPr lang="en-IE" sz="2400" cap="none" dirty="0">
                <a:latin typeface="Calibri (Body)"/>
              </a:rPr>
              <a:t> { &amp;Chopstick1, &amp;Chopstick2, &amp;Chopstick3, &amp;Chopstick4, &amp;Chopstick5 };</a:t>
            </a:r>
            <a:endParaRPr lang="en-IE" sz="2400" dirty="0">
              <a:latin typeface="Calibri (Body)"/>
            </a:endParaRPr>
          </a:p>
          <a:p>
            <a:pPr marL="0" indent="0">
              <a:buNone/>
            </a:pP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166220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1935D-2034-4AC6-9DA5-708BDDB3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  <a:latin typeface="Calibri (Body)"/>
              </a:rPr>
              <a:t>Philosopher-4chairs.cpp (Cont.)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3741-079E-42A8-81F8-BECB062F2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0741"/>
            <a:ext cx="9724031" cy="57435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cap="none" dirty="0">
                <a:latin typeface="Calibri (Body)"/>
              </a:rPr>
              <a:t>strstream</a:t>
            </a:r>
            <a:r>
              <a:rPr lang="en-GB" sz="2000" dirty="0">
                <a:latin typeface="Calibri (Body)"/>
              </a:rPr>
              <a:t> *F</a:t>
            </a:r>
            <a:r>
              <a:rPr lang="en-GB" sz="2000" cap="none" dirty="0">
                <a:latin typeface="Calibri (Body)"/>
              </a:rPr>
              <a:t>iller</a:t>
            </a:r>
            <a:r>
              <a:rPr lang="en-GB" sz="2000" dirty="0">
                <a:latin typeface="Calibri (Body)"/>
              </a:rPr>
              <a:t>(</a:t>
            </a:r>
            <a:r>
              <a:rPr lang="en-GB" sz="2000" cap="none" dirty="0">
                <a:latin typeface="Calibri (Body)"/>
              </a:rPr>
              <a:t>int n</a:t>
            </a:r>
            <a:r>
              <a:rPr lang="en-GB" sz="2000" dirty="0">
                <a:latin typeface="Calibri (Body)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alibri (Body)"/>
              </a:rPr>
              <a:t>{     </a:t>
            </a:r>
          </a:p>
          <a:p>
            <a:pPr marL="0" indent="0">
              <a:buNone/>
            </a:pPr>
            <a:r>
              <a:rPr lang="en-GB" sz="2000" cap="none" dirty="0">
                <a:latin typeface="Calibri (Body)"/>
              </a:rPr>
              <a:t>int  i;     strstream *Space;   </a:t>
            </a:r>
          </a:p>
          <a:p>
            <a:pPr marL="0" indent="0">
              <a:buNone/>
            </a:pPr>
            <a:r>
              <a:rPr lang="en-GB" sz="2000" cap="none" dirty="0">
                <a:latin typeface="Calibri (Body)"/>
              </a:rPr>
              <a:t>Space = new strstream;     </a:t>
            </a:r>
          </a:p>
          <a:p>
            <a:pPr marL="0" indent="0">
              <a:buNone/>
            </a:pPr>
            <a:r>
              <a:rPr lang="en-GB" sz="2000" cap="none" dirty="0">
                <a:latin typeface="Calibri (Body)"/>
              </a:rPr>
              <a:t>for (i = 0; i &lt; n; i++)         </a:t>
            </a:r>
          </a:p>
          <a:p>
            <a:pPr marL="0" indent="0">
              <a:buNone/>
            </a:pPr>
            <a:r>
              <a:rPr lang="en-GB" sz="2000" cap="none" dirty="0">
                <a:latin typeface="Calibri (Body)"/>
              </a:rPr>
              <a:t>(*Space) &lt;&lt; ' ';     (*Space) &lt;&lt; '\0';     </a:t>
            </a:r>
          </a:p>
          <a:p>
            <a:pPr marL="0" indent="0">
              <a:buNone/>
            </a:pPr>
            <a:r>
              <a:rPr lang="en-GB" sz="2000" cap="none" dirty="0">
                <a:latin typeface="Calibri (Body)"/>
              </a:rPr>
              <a:t>return Space</a:t>
            </a:r>
            <a:r>
              <a:rPr lang="en-GB" sz="2000" dirty="0">
                <a:latin typeface="Calibri (Body)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latin typeface="Calibri (Body)"/>
              </a:rPr>
              <a:t>}</a:t>
            </a:r>
          </a:p>
          <a:p>
            <a:pPr marL="0" indent="0">
              <a:buNone/>
            </a:pPr>
            <a:r>
              <a:rPr lang="en-GB" sz="2000" dirty="0">
                <a:latin typeface="Calibri (Body)"/>
              </a:rPr>
              <a:t>P</a:t>
            </a:r>
            <a:r>
              <a:rPr lang="en-GB" sz="2000" cap="none" dirty="0">
                <a:latin typeface="Calibri (Body)"/>
              </a:rPr>
              <a:t>hilosopher</a:t>
            </a:r>
            <a:r>
              <a:rPr lang="en-GB" sz="2000" dirty="0">
                <a:latin typeface="Calibri (Body)"/>
              </a:rPr>
              <a:t>::P</a:t>
            </a:r>
            <a:r>
              <a:rPr lang="en-GB" sz="2000" cap="none" dirty="0">
                <a:latin typeface="Calibri (Body)"/>
              </a:rPr>
              <a:t>hilosopher</a:t>
            </a:r>
            <a:r>
              <a:rPr lang="en-GB" sz="2000" dirty="0">
                <a:latin typeface="Calibri (Body)"/>
              </a:rPr>
              <a:t>(</a:t>
            </a:r>
            <a:r>
              <a:rPr lang="en-GB" sz="2000" cap="none" dirty="0">
                <a:latin typeface="Calibri (Body)"/>
              </a:rPr>
              <a:t>int number, int iter</a:t>
            </a:r>
            <a:r>
              <a:rPr lang="en-GB" sz="2000" dirty="0">
                <a:latin typeface="Calibri (Body)"/>
              </a:rPr>
              <a:t>)           </a:t>
            </a:r>
          </a:p>
          <a:p>
            <a:pPr marL="0" indent="0">
              <a:buNone/>
            </a:pPr>
            <a:r>
              <a:rPr lang="en-GB" sz="2000" dirty="0">
                <a:latin typeface="Calibri (Body)"/>
              </a:rPr>
              <a:t>                      :N</a:t>
            </a:r>
            <a:r>
              <a:rPr lang="en-GB" sz="2000" cap="none" dirty="0">
                <a:latin typeface="Calibri (Body)"/>
              </a:rPr>
              <a:t>o</a:t>
            </a:r>
            <a:r>
              <a:rPr lang="en-GB" sz="2000" dirty="0">
                <a:latin typeface="Calibri (Body)"/>
              </a:rPr>
              <a:t>(N</a:t>
            </a:r>
            <a:r>
              <a:rPr lang="en-GB" sz="2000" cap="none" dirty="0">
                <a:latin typeface="Calibri (Body)"/>
              </a:rPr>
              <a:t>umber</a:t>
            </a:r>
            <a:r>
              <a:rPr lang="en-GB" sz="2000" dirty="0">
                <a:latin typeface="Calibri (Body)"/>
              </a:rPr>
              <a:t>), I</a:t>
            </a:r>
            <a:r>
              <a:rPr lang="en-GB" sz="2000" cap="none" dirty="0">
                <a:latin typeface="Calibri (Body)"/>
              </a:rPr>
              <a:t>teration</a:t>
            </a:r>
            <a:r>
              <a:rPr lang="en-GB" sz="2000" dirty="0">
                <a:latin typeface="Calibri (Body)"/>
              </a:rPr>
              <a:t>(</a:t>
            </a:r>
            <a:r>
              <a:rPr lang="en-GB" sz="2000" cap="none" dirty="0">
                <a:latin typeface="Calibri (Body)"/>
              </a:rPr>
              <a:t>iter</a:t>
            </a:r>
            <a:r>
              <a:rPr lang="en-GB" sz="2000" dirty="0">
                <a:latin typeface="Calibri (Body)"/>
              </a:rPr>
              <a:t>){     </a:t>
            </a:r>
          </a:p>
          <a:p>
            <a:pPr marL="0" indent="0">
              <a:buNone/>
            </a:pPr>
            <a:r>
              <a:rPr lang="en-GB" sz="2000" dirty="0">
                <a:latin typeface="Calibri (Body)"/>
              </a:rPr>
              <a:t>T</a:t>
            </a:r>
            <a:r>
              <a:rPr lang="en-GB" sz="2000" cap="none" dirty="0">
                <a:latin typeface="Calibri (Body)"/>
              </a:rPr>
              <a:t>hread</a:t>
            </a:r>
            <a:r>
              <a:rPr lang="en-GB" sz="2000" dirty="0">
                <a:latin typeface="Calibri (Body)"/>
              </a:rPr>
              <a:t>N</a:t>
            </a:r>
            <a:r>
              <a:rPr lang="en-GB" sz="2000" cap="none" dirty="0">
                <a:latin typeface="Calibri (Body)"/>
              </a:rPr>
              <a:t>ame</a:t>
            </a:r>
            <a:r>
              <a:rPr lang="en-GB" sz="2000" dirty="0">
                <a:latin typeface="Calibri (Body)"/>
              </a:rPr>
              <a:t>.</a:t>
            </a:r>
            <a:r>
              <a:rPr lang="en-GB" sz="2000" cap="none" dirty="0">
                <a:latin typeface="Calibri (Body)"/>
              </a:rPr>
              <a:t>seekp</a:t>
            </a:r>
            <a:r>
              <a:rPr lang="en-GB" sz="2000" dirty="0">
                <a:latin typeface="Calibri (Body)"/>
              </a:rPr>
              <a:t>(</a:t>
            </a:r>
            <a:r>
              <a:rPr lang="en-GB" sz="2000" cap="none" dirty="0">
                <a:latin typeface="Calibri (Body)"/>
              </a:rPr>
              <a:t>0, ios::beg</a:t>
            </a:r>
            <a:r>
              <a:rPr lang="en-GB" sz="2000" dirty="0">
                <a:latin typeface="Calibri (Body)"/>
              </a:rPr>
              <a:t>);     </a:t>
            </a:r>
          </a:p>
          <a:p>
            <a:pPr marL="0" indent="0">
              <a:buNone/>
            </a:pPr>
            <a:r>
              <a:rPr lang="en-GB" sz="2000" dirty="0">
                <a:latin typeface="Calibri (Body)"/>
              </a:rPr>
              <a:t>T</a:t>
            </a:r>
            <a:r>
              <a:rPr lang="en-GB" sz="2000" cap="none" dirty="0">
                <a:latin typeface="Calibri (Body)"/>
              </a:rPr>
              <a:t>hread</a:t>
            </a:r>
            <a:r>
              <a:rPr lang="en-GB" sz="2000" dirty="0">
                <a:latin typeface="Calibri (Body)"/>
              </a:rPr>
              <a:t>N</a:t>
            </a:r>
            <a:r>
              <a:rPr lang="en-GB" sz="2000" cap="none" dirty="0">
                <a:latin typeface="Calibri (Body)"/>
              </a:rPr>
              <a:t>ame</a:t>
            </a:r>
            <a:r>
              <a:rPr lang="en-GB" sz="2000" dirty="0">
                <a:latin typeface="Calibri (Body)"/>
              </a:rPr>
              <a:t> &lt;&lt; "P</a:t>
            </a:r>
            <a:r>
              <a:rPr lang="en-GB" sz="2000" cap="none" dirty="0">
                <a:latin typeface="Calibri (Body)"/>
              </a:rPr>
              <a:t>hilosopher</a:t>
            </a:r>
            <a:r>
              <a:rPr lang="en-GB" sz="2000" dirty="0">
                <a:latin typeface="Calibri (Body)"/>
              </a:rPr>
              <a:t>" &lt;&lt; N</a:t>
            </a:r>
            <a:r>
              <a:rPr lang="en-GB" sz="2000" cap="none" dirty="0">
                <a:latin typeface="Calibri (Body)"/>
              </a:rPr>
              <a:t>umber</a:t>
            </a:r>
            <a:r>
              <a:rPr lang="en-GB" sz="2000" dirty="0">
                <a:latin typeface="Calibri (Body)"/>
              </a:rPr>
              <a:t> &lt;&lt; '\0’;</a:t>
            </a:r>
          </a:p>
          <a:p>
            <a:pPr marL="0" indent="0">
              <a:buNone/>
            </a:pPr>
            <a:r>
              <a:rPr lang="en-GB" sz="2000" dirty="0">
                <a:latin typeface="Calibri (Body)"/>
              </a:rPr>
              <a:t>};</a:t>
            </a:r>
          </a:p>
          <a:p>
            <a:pPr marL="0" indent="0">
              <a:buNone/>
            </a:pPr>
            <a:endParaRPr lang="en-IE" sz="1100" dirty="0"/>
          </a:p>
        </p:txBody>
      </p:sp>
    </p:spTree>
    <p:extLst>
      <p:ext uri="{BB962C8B-B14F-4D97-AF65-F5344CB8AC3E}">
        <p14:creationId xmlns:p14="http://schemas.microsoft.com/office/powerpoint/2010/main" val="428374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C8339-FB7F-465F-B3CA-14915111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  <a:latin typeface="Calibri (Body)"/>
              </a:rPr>
              <a:t>Philosopher-4chairs.cpp (Cont.)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6A10-FF1D-4687-8D43-559530A17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2744"/>
            <a:ext cx="9724031" cy="51400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cap="none" dirty="0">
                <a:latin typeface="Calibri (Body)"/>
              </a:rPr>
              <a:t>void</a:t>
            </a:r>
            <a:r>
              <a:rPr lang="en-GB" sz="2400" dirty="0">
                <a:latin typeface="Calibri (Body)"/>
              </a:rPr>
              <a:t> P</a:t>
            </a:r>
            <a:r>
              <a:rPr lang="en-GB" sz="2400" cap="none" dirty="0">
                <a:latin typeface="Calibri (Body)"/>
              </a:rPr>
              <a:t>hilosopher</a:t>
            </a:r>
            <a:r>
              <a:rPr lang="en-GB" sz="2400" dirty="0">
                <a:latin typeface="Calibri (Body)"/>
              </a:rPr>
              <a:t>::T</a:t>
            </a:r>
            <a:r>
              <a:rPr lang="en-GB" sz="2400" cap="none" dirty="0">
                <a:latin typeface="Calibri (Body)"/>
              </a:rPr>
              <a:t>hread</a:t>
            </a:r>
            <a:r>
              <a:rPr lang="en-GB" sz="2400" dirty="0">
                <a:latin typeface="Calibri (Body)"/>
              </a:rPr>
              <a:t>F</a:t>
            </a:r>
            <a:r>
              <a:rPr lang="en-GB" sz="2400" cap="none" dirty="0">
                <a:latin typeface="Calibri (Body)"/>
              </a:rPr>
              <a:t>unc</a:t>
            </a:r>
            <a:r>
              <a:rPr lang="en-GB" sz="2400" dirty="0">
                <a:latin typeface="Calibri (Body)"/>
              </a:rPr>
              <a:t>() {     </a:t>
            </a:r>
          </a:p>
          <a:p>
            <a:pPr marL="0" indent="0">
              <a:buNone/>
            </a:pPr>
            <a:r>
              <a:rPr lang="en-GB" sz="2400" dirty="0">
                <a:latin typeface="Calibri (Body)"/>
              </a:rPr>
              <a:t>T</a:t>
            </a:r>
            <a:r>
              <a:rPr lang="en-GB" sz="2400" cap="none" dirty="0">
                <a:latin typeface="Calibri (Body)"/>
              </a:rPr>
              <a:t>hread</a:t>
            </a:r>
            <a:r>
              <a:rPr lang="en-GB" sz="2400" dirty="0">
                <a:latin typeface="Calibri (Body)"/>
              </a:rPr>
              <a:t>::T</a:t>
            </a:r>
            <a:r>
              <a:rPr lang="en-GB" sz="2400" cap="none" dirty="0">
                <a:latin typeface="Calibri (Body)"/>
              </a:rPr>
              <a:t>hread</a:t>
            </a:r>
            <a:r>
              <a:rPr lang="en-GB" sz="2400" dirty="0">
                <a:latin typeface="Calibri (Body)"/>
              </a:rPr>
              <a:t>F</a:t>
            </a:r>
            <a:r>
              <a:rPr lang="en-GB" sz="2400" cap="none" dirty="0">
                <a:latin typeface="Calibri (Body)"/>
              </a:rPr>
              <a:t>unc</a:t>
            </a:r>
            <a:r>
              <a:rPr lang="en-GB" sz="2400" dirty="0">
                <a:latin typeface="Calibri (Body)"/>
              </a:rPr>
              <a:t>();    </a:t>
            </a:r>
          </a:p>
          <a:p>
            <a:pPr marL="0" indent="0">
              <a:buNone/>
            </a:pPr>
            <a:r>
              <a:rPr lang="en-GB" sz="2400" cap="none" dirty="0">
                <a:latin typeface="Calibri (Body)"/>
              </a:rPr>
              <a:t>strstream </a:t>
            </a:r>
            <a:r>
              <a:rPr lang="en-GB" sz="2400" dirty="0">
                <a:latin typeface="Calibri (Body)"/>
              </a:rPr>
              <a:t>*S</a:t>
            </a:r>
            <a:r>
              <a:rPr lang="en-GB" sz="2400" cap="none" dirty="0">
                <a:latin typeface="Calibri (Body)"/>
              </a:rPr>
              <a:t>pace</a:t>
            </a:r>
            <a:r>
              <a:rPr lang="en-GB" sz="2400" dirty="0">
                <a:latin typeface="Calibri (Body)"/>
              </a:rPr>
              <a:t>;    </a:t>
            </a:r>
          </a:p>
          <a:p>
            <a:pPr marL="0" indent="0">
              <a:buNone/>
            </a:pPr>
            <a:r>
              <a:rPr lang="en-GB" sz="2400" cap="none" dirty="0">
                <a:latin typeface="Calibri (Body)"/>
              </a:rPr>
              <a:t>int i;</a:t>
            </a:r>
            <a:r>
              <a:rPr lang="en-GB" sz="2400" dirty="0">
                <a:latin typeface="Calibri (Body)"/>
              </a:rPr>
              <a:t>             </a:t>
            </a:r>
          </a:p>
          <a:p>
            <a:pPr marL="0" indent="0">
              <a:buNone/>
            </a:pPr>
            <a:r>
              <a:rPr lang="en-GB" sz="2400" cap="none" dirty="0">
                <a:latin typeface="Calibri (Body)"/>
              </a:rPr>
              <a:t>Space = Filler(no*2);    </a:t>
            </a:r>
          </a:p>
          <a:p>
            <a:pPr marL="0" indent="0">
              <a:buNone/>
            </a:pPr>
            <a:r>
              <a:rPr lang="en-GB" sz="2400" cap="none" dirty="0">
                <a:latin typeface="Calibri (Body)"/>
              </a:rPr>
              <a:t>for (i=0; i &lt; Iteration; i++) {         </a:t>
            </a:r>
          </a:p>
          <a:p>
            <a:pPr marL="0" indent="0">
              <a:buNone/>
            </a:pPr>
            <a:r>
              <a:rPr lang="en-GB" sz="2400" dirty="0">
                <a:latin typeface="Calibri (Body)"/>
              </a:rPr>
              <a:t>D</a:t>
            </a:r>
            <a:r>
              <a:rPr lang="en-GB" sz="2400" cap="none" dirty="0">
                <a:latin typeface="Calibri (Body)"/>
              </a:rPr>
              <a:t>elay();         </a:t>
            </a:r>
            <a:endParaRPr lang="en-GB" sz="2400" dirty="0">
              <a:latin typeface="Calibri (Body)"/>
            </a:endParaRPr>
          </a:p>
          <a:p>
            <a:pPr marL="0" indent="0">
              <a:buNone/>
            </a:pPr>
            <a:r>
              <a:rPr lang="en-GB" sz="2400" dirty="0">
                <a:latin typeface="Calibri (Body)"/>
              </a:rPr>
              <a:t>F</a:t>
            </a:r>
            <a:r>
              <a:rPr lang="en-GB" sz="2400" cap="none" dirty="0">
                <a:latin typeface="Calibri (Body)"/>
              </a:rPr>
              <a:t>our</a:t>
            </a:r>
            <a:r>
              <a:rPr lang="en-GB" sz="2400" dirty="0">
                <a:latin typeface="Calibri (Body)"/>
              </a:rPr>
              <a:t>C</a:t>
            </a:r>
            <a:r>
              <a:rPr lang="en-GB" sz="2400" cap="none" dirty="0">
                <a:latin typeface="Calibri (Body)"/>
              </a:rPr>
              <a:t>hairs</a:t>
            </a:r>
            <a:r>
              <a:rPr lang="en-GB" sz="2400" dirty="0">
                <a:latin typeface="Calibri (Body)"/>
              </a:rPr>
              <a:t>.W</a:t>
            </a:r>
            <a:r>
              <a:rPr lang="en-GB" sz="2400" cap="none" dirty="0">
                <a:latin typeface="Calibri (Body)"/>
              </a:rPr>
              <a:t>ait();       </a:t>
            </a:r>
            <a:r>
              <a:rPr lang="en-GB" sz="2400" dirty="0">
                <a:latin typeface="Calibri (Body)"/>
              </a:rPr>
              <a:t>// allows 4 to sit down             </a:t>
            </a:r>
          </a:p>
          <a:p>
            <a:pPr marL="0" indent="0">
              <a:buNone/>
            </a:pPr>
            <a:r>
              <a:rPr lang="en-GB" sz="2400" dirty="0">
                <a:latin typeface="Calibri (Body)"/>
              </a:rPr>
              <a:t>C</a:t>
            </a:r>
            <a:r>
              <a:rPr lang="en-GB" sz="2400" cap="none" dirty="0">
                <a:latin typeface="Calibri (Body)"/>
              </a:rPr>
              <a:t>hopstick</a:t>
            </a:r>
            <a:r>
              <a:rPr lang="en-GB" sz="2400" dirty="0">
                <a:latin typeface="Calibri (Body)"/>
              </a:rPr>
              <a:t>[No]-&gt;L</a:t>
            </a:r>
            <a:r>
              <a:rPr lang="en-GB" sz="2400" cap="none" dirty="0">
                <a:latin typeface="Calibri (Body)"/>
              </a:rPr>
              <a:t>ock();             </a:t>
            </a:r>
            <a:endParaRPr lang="en-GB" sz="2400" dirty="0">
              <a:latin typeface="Calibri (Body)"/>
            </a:endParaRPr>
          </a:p>
          <a:p>
            <a:pPr marL="0" indent="0">
              <a:buNone/>
            </a:pPr>
            <a:r>
              <a:rPr lang="en-GB" sz="2400" dirty="0">
                <a:latin typeface="Calibri (Body)"/>
              </a:rPr>
              <a:t>C</a:t>
            </a:r>
            <a:r>
              <a:rPr lang="en-GB" sz="2400" cap="none" dirty="0">
                <a:latin typeface="Calibri (Body)"/>
              </a:rPr>
              <a:t>hopstick</a:t>
            </a:r>
            <a:r>
              <a:rPr lang="en-GB" sz="2400" dirty="0">
                <a:latin typeface="Calibri (Body)"/>
              </a:rPr>
              <a:t>[(No + 1) % NUM_OF_PHILOSOPHERS]-&gt;L</a:t>
            </a:r>
            <a:r>
              <a:rPr lang="en-GB" sz="2400" cap="none" dirty="0">
                <a:latin typeface="Calibri (Body)"/>
              </a:rPr>
              <a:t>ock();              </a:t>
            </a:r>
            <a:endParaRPr lang="en-GB" sz="2400" dirty="0">
              <a:latin typeface="Calibri (Body)"/>
            </a:endParaRPr>
          </a:p>
          <a:p>
            <a:pPr marL="0" indent="0">
              <a:buNone/>
            </a:pP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50976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E535E-855B-4E64-BC3D-E6A00B4A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  <a:latin typeface="Calibri (Body)"/>
              </a:rPr>
              <a:t>Philosopher-4chairs.cpp (Cont.)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8761-1F1B-4E05-8249-1637B52EE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663345" cy="452658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IE" sz="2200" cap="none" dirty="0">
                <a:latin typeface="Calibri (Body)"/>
              </a:rPr>
              <a:t>cout</a:t>
            </a:r>
            <a:r>
              <a:rPr lang="en-IE" sz="2200" dirty="0">
                <a:latin typeface="Calibri (Body)"/>
              </a:rPr>
              <a:t> &lt;&lt; S</a:t>
            </a:r>
            <a:r>
              <a:rPr lang="en-IE" sz="2200" cap="none" dirty="0">
                <a:latin typeface="Calibri (Body)"/>
              </a:rPr>
              <a:t>pace</a:t>
            </a:r>
            <a:r>
              <a:rPr lang="en-IE" sz="2200" dirty="0">
                <a:latin typeface="Calibri (Body)"/>
              </a:rPr>
              <a:t>-&gt;</a:t>
            </a:r>
            <a:r>
              <a:rPr lang="en-IE" sz="2200" cap="none" dirty="0">
                <a:latin typeface="Calibri (Body)"/>
              </a:rPr>
              <a:t>str() </a:t>
            </a:r>
            <a:r>
              <a:rPr lang="en-IE" sz="2200" dirty="0">
                <a:latin typeface="Calibri (Body)"/>
              </a:rPr>
              <a:t>&lt;&lt; T</a:t>
            </a:r>
            <a:r>
              <a:rPr lang="en-IE" sz="2200" cap="none" dirty="0">
                <a:latin typeface="Calibri (Body)"/>
              </a:rPr>
              <a:t>hread</a:t>
            </a:r>
            <a:r>
              <a:rPr lang="en-IE" sz="2200" dirty="0">
                <a:latin typeface="Calibri (Body)"/>
              </a:rPr>
              <a:t>N</a:t>
            </a:r>
            <a:r>
              <a:rPr lang="en-IE" sz="2200" cap="none" dirty="0">
                <a:latin typeface="Calibri (Body)"/>
              </a:rPr>
              <a:t>ame</a:t>
            </a:r>
            <a:r>
              <a:rPr lang="en-IE" sz="2200" dirty="0">
                <a:latin typeface="Calibri (Body)"/>
              </a:rPr>
              <a:t>.</a:t>
            </a:r>
            <a:r>
              <a:rPr lang="en-IE" sz="2200" cap="none" dirty="0">
                <a:latin typeface="Calibri (Body)"/>
              </a:rPr>
              <a:t>str()                     </a:t>
            </a:r>
            <a:endParaRPr lang="en-IE" sz="2200" dirty="0">
              <a:latin typeface="Calibri (Body)"/>
            </a:endParaRPr>
          </a:p>
          <a:p>
            <a:pPr marL="0" indent="0">
              <a:buNone/>
            </a:pPr>
            <a:r>
              <a:rPr lang="en-IE" sz="2200" dirty="0">
                <a:latin typeface="Calibri (Body)"/>
              </a:rPr>
              <a:t>            &lt;&lt; " </a:t>
            </a:r>
            <a:r>
              <a:rPr lang="en-IE" sz="2200" cap="none" dirty="0">
                <a:latin typeface="Calibri (Body)"/>
              </a:rPr>
              <a:t>begin eating</a:t>
            </a:r>
            <a:r>
              <a:rPr lang="en-IE" sz="2200" dirty="0">
                <a:latin typeface="Calibri (Body)"/>
              </a:rPr>
              <a:t>." &lt;&lt; </a:t>
            </a:r>
            <a:r>
              <a:rPr lang="en-IE" sz="2200" cap="none" dirty="0">
                <a:latin typeface="Calibri (Body)"/>
              </a:rPr>
              <a:t>endl</a:t>
            </a:r>
            <a:r>
              <a:rPr lang="en-IE" sz="2200" dirty="0">
                <a:latin typeface="Calibri (Body)"/>
              </a:rPr>
              <a:t>;                            </a:t>
            </a:r>
          </a:p>
          <a:p>
            <a:pPr marL="0" indent="0">
              <a:buNone/>
            </a:pPr>
            <a:r>
              <a:rPr lang="en-IE" sz="2200" dirty="0">
                <a:latin typeface="Calibri (Body)"/>
              </a:rPr>
              <a:t>D</a:t>
            </a:r>
            <a:r>
              <a:rPr lang="en-IE" sz="2200" cap="none" dirty="0">
                <a:latin typeface="Calibri (Body)"/>
              </a:rPr>
              <a:t>elay();              </a:t>
            </a:r>
            <a:endParaRPr lang="en-IE" sz="2200" dirty="0">
              <a:latin typeface="Calibri (Body)"/>
            </a:endParaRPr>
          </a:p>
          <a:p>
            <a:pPr marL="0" indent="0">
              <a:buNone/>
            </a:pPr>
            <a:r>
              <a:rPr lang="en-IE" sz="2200" cap="none" dirty="0">
                <a:latin typeface="Calibri (Body)"/>
              </a:rPr>
              <a:t>cout </a:t>
            </a:r>
            <a:r>
              <a:rPr lang="en-IE" sz="2200" dirty="0">
                <a:latin typeface="Calibri (Body)"/>
              </a:rPr>
              <a:t>&lt;&lt; S</a:t>
            </a:r>
            <a:r>
              <a:rPr lang="en-IE" sz="2200" cap="none" dirty="0">
                <a:latin typeface="Calibri (Body)"/>
              </a:rPr>
              <a:t>pace</a:t>
            </a:r>
            <a:r>
              <a:rPr lang="en-IE" sz="2200" dirty="0">
                <a:latin typeface="Calibri (Body)"/>
              </a:rPr>
              <a:t>-&gt;</a:t>
            </a:r>
            <a:r>
              <a:rPr lang="en-IE" sz="2200" cap="none" dirty="0">
                <a:latin typeface="Calibri (Body)"/>
              </a:rPr>
              <a:t>str() </a:t>
            </a:r>
            <a:r>
              <a:rPr lang="en-IE" sz="2200" dirty="0">
                <a:latin typeface="Calibri (Body)"/>
              </a:rPr>
              <a:t>&lt;&lt; T</a:t>
            </a:r>
            <a:r>
              <a:rPr lang="en-IE" sz="2200" cap="none" dirty="0">
                <a:latin typeface="Calibri (Body)"/>
              </a:rPr>
              <a:t>hreadname.str()                  </a:t>
            </a:r>
            <a:endParaRPr lang="en-IE" sz="2200" dirty="0">
              <a:latin typeface="Calibri (Body)"/>
            </a:endParaRPr>
          </a:p>
          <a:p>
            <a:pPr marL="0" indent="0">
              <a:buNone/>
            </a:pPr>
            <a:r>
              <a:rPr lang="en-IE" sz="2200" dirty="0">
                <a:latin typeface="Calibri (Body)"/>
              </a:rPr>
              <a:t>            </a:t>
            </a:r>
            <a:r>
              <a:rPr lang="en-IE" sz="2200" cap="none" dirty="0">
                <a:latin typeface="Calibri (Body)"/>
              </a:rPr>
              <a:t>&lt;&lt; " finish eating." &lt;&lt; endl;                         </a:t>
            </a:r>
            <a:endParaRPr lang="en-IE" sz="2200" dirty="0">
              <a:latin typeface="Calibri (Body)"/>
            </a:endParaRPr>
          </a:p>
          <a:p>
            <a:pPr marL="0" indent="0">
              <a:buNone/>
            </a:pPr>
            <a:r>
              <a:rPr lang="en-IE" sz="2200" dirty="0">
                <a:latin typeface="Calibri (Body)"/>
              </a:rPr>
              <a:t>C</a:t>
            </a:r>
            <a:r>
              <a:rPr lang="en-IE" sz="2200" cap="none" dirty="0">
                <a:latin typeface="Calibri (Body)"/>
              </a:rPr>
              <a:t>hopstick</a:t>
            </a:r>
            <a:r>
              <a:rPr lang="en-IE" sz="2200" dirty="0">
                <a:latin typeface="Calibri (Body)"/>
              </a:rPr>
              <a:t>[No]-&gt;U</a:t>
            </a:r>
            <a:r>
              <a:rPr lang="en-IE" sz="2200" cap="none" dirty="0">
                <a:latin typeface="Calibri (Body)"/>
              </a:rPr>
              <a:t>nlock();                     </a:t>
            </a:r>
            <a:endParaRPr lang="en-IE" sz="2200" dirty="0">
              <a:latin typeface="Calibri (Body)"/>
            </a:endParaRPr>
          </a:p>
          <a:p>
            <a:pPr marL="0" indent="0">
              <a:buNone/>
            </a:pPr>
            <a:r>
              <a:rPr lang="en-IE" sz="2200" dirty="0">
                <a:latin typeface="Calibri (Body)"/>
              </a:rPr>
              <a:t>C</a:t>
            </a:r>
            <a:r>
              <a:rPr lang="en-IE" sz="2200" cap="none" dirty="0">
                <a:latin typeface="Calibri (Body)"/>
              </a:rPr>
              <a:t>hopstick</a:t>
            </a:r>
            <a:r>
              <a:rPr lang="en-IE" sz="2200" dirty="0">
                <a:latin typeface="Calibri (Body)"/>
              </a:rPr>
              <a:t>[(No+1)%NUM_OF_PHILOSOPHERS]-&gt;U</a:t>
            </a:r>
            <a:r>
              <a:rPr lang="en-IE" sz="2200" cap="none" dirty="0">
                <a:latin typeface="Calibri (Body)"/>
              </a:rPr>
              <a:t>nlock();   </a:t>
            </a:r>
            <a:endParaRPr lang="en-IE" sz="2200" dirty="0">
              <a:latin typeface="Calibri (Body)"/>
            </a:endParaRPr>
          </a:p>
          <a:p>
            <a:pPr marL="0" indent="0">
              <a:buNone/>
            </a:pPr>
            <a:r>
              <a:rPr lang="en-IE" sz="2200" dirty="0">
                <a:latin typeface="Calibri (Body)"/>
              </a:rPr>
              <a:t>F</a:t>
            </a:r>
            <a:r>
              <a:rPr lang="en-IE" sz="2200" cap="none" dirty="0">
                <a:latin typeface="Calibri (Body)"/>
              </a:rPr>
              <a:t>our</a:t>
            </a:r>
            <a:r>
              <a:rPr lang="en-IE" sz="2200" dirty="0">
                <a:latin typeface="Calibri (Body)"/>
              </a:rPr>
              <a:t>C</a:t>
            </a:r>
            <a:r>
              <a:rPr lang="en-IE" sz="2200" cap="none" dirty="0">
                <a:latin typeface="Calibri (Body)"/>
              </a:rPr>
              <a:t>hairs</a:t>
            </a:r>
            <a:r>
              <a:rPr lang="en-IE" sz="2200" dirty="0">
                <a:latin typeface="Calibri (Body)"/>
              </a:rPr>
              <a:t>.S</a:t>
            </a:r>
            <a:r>
              <a:rPr lang="en-IE" sz="2200" cap="none" dirty="0">
                <a:latin typeface="Calibri (Body)"/>
              </a:rPr>
              <a:t>ignal();     </a:t>
            </a:r>
            <a:r>
              <a:rPr lang="en-IE" sz="2200" dirty="0">
                <a:latin typeface="Calibri (Body)"/>
              </a:rPr>
              <a:t>// release the chair     </a:t>
            </a:r>
          </a:p>
          <a:p>
            <a:pPr marL="0" indent="0">
              <a:buNone/>
            </a:pPr>
            <a:r>
              <a:rPr lang="en-IE" sz="2200" dirty="0">
                <a:latin typeface="Calibri (Body)"/>
              </a:rPr>
              <a:t>}     </a:t>
            </a:r>
          </a:p>
          <a:p>
            <a:pPr marL="0" indent="0">
              <a:buNone/>
            </a:pPr>
            <a:r>
              <a:rPr lang="en-IE" sz="2200" dirty="0">
                <a:latin typeface="Calibri (Body)"/>
              </a:rPr>
              <a:t>Exit();</a:t>
            </a:r>
          </a:p>
          <a:p>
            <a:pPr marL="0" indent="0">
              <a:buNone/>
            </a:pPr>
            <a:r>
              <a:rPr lang="en-IE" sz="2200" dirty="0">
                <a:latin typeface="Calibri (Body)"/>
              </a:rPr>
              <a:t>}</a:t>
            </a:r>
          </a:p>
          <a:p>
            <a:pPr marL="0" indent="0">
              <a:buNone/>
            </a:pPr>
            <a:r>
              <a:rPr lang="en-IE" sz="2200" dirty="0">
                <a:latin typeface="Calibri (Body)"/>
              </a:rPr>
              <a:t>// </a:t>
            </a:r>
            <a:r>
              <a:rPr lang="en-IE" sz="2200" cap="none" dirty="0">
                <a:latin typeface="Calibri (Body)"/>
              </a:rPr>
              <a:t>end </a:t>
            </a:r>
            <a:r>
              <a:rPr lang="en-IE" sz="2200" dirty="0">
                <a:latin typeface="Calibri (Body)"/>
              </a:rPr>
              <a:t>of P</a:t>
            </a:r>
            <a:r>
              <a:rPr lang="en-IE" sz="2200" cap="none" dirty="0">
                <a:latin typeface="Calibri (Body)"/>
              </a:rPr>
              <a:t>hilosopher</a:t>
            </a:r>
            <a:r>
              <a:rPr lang="en-IE" sz="2200" dirty="0">
                <a:latin typeface="Calibri (Body)"/>
              </a:rPr>
              <a:t>.</a:t>
            </a:r>
            <a:r>
              <a:rPr lang="en-IE" sz="2200" cap="none" dirty="0">
                <a:latin typeface="Calibri (Body)"/>
              </a:rPr>
              <a:t>cpp file</a:t>
            </a:r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106789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85CF7-9B80-4899-ABAB-63430810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70" y="325005"/>
            <a:ext cx="7486654" cy="1150279"/>
          </a:xfrm>
        </p:spPr>
        <p:txBody>
          <a:bodyPr>
            <a:normAutofit/>
          </a:bodyPr>
          <a:lstStyle/>
          <a:p>
            <a:pPr algn="ctr"/>
            <a:r>
              <a:rPr lang="en-IE" sz="4000" dirty="0">
                <a:solidFill>
                  <a:srgbClr val="FFFFFF"/>
                </a:solidFill>
                <a:latin typeface="Calibri (Body)"/>
              </a:rPr>
              <a:t>Philosopher-4chairs.h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60A65-F886-4E3F-9578-62A76AD2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7432"/>
            <a:ext cx="9724031" cy="526056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IE" sz="1600" cap="none" dirty="0">
                <a:latin typeface="Calibri (Body)"/>
              </a:rPr>
              <a:t>#ifndef </a:t>
            </a:r>
            <a:r>
              <a:rPr lang="en-IE" sz="1600" dirty="0">
                <a:latin typeface="Calibri (Body)"/>
              </a:rPr>
              <a:t>_PHILOSOPHER_H</a:t>
            </a:r>
          </a:p>
          <a:p>
            <a:pPr marL="0" indent="0">
              <a:buNone/>
            </a:pPr>
            <a:r>
              <a:rPr lang="en-IE" sz="1600" cap="none" dirty="0">
                <a:latin typeface="Calibri (Body)"/>
              </a:rPr>
              <a:t>#define </a:t>
            </a:r>
            <a:r>
              <a:rPr lang="en-IE" sz="1600" dirty="0">
                <a:latin typeface="Calibri (Body)"/>
              </a:rPr>
              <a:t>_PHILOSOPHER_H</a:t>
            </a:r>
          </a:p>
          <a:p>
            <a:pPr marL="0" indent="0">
              <a:buNone/>
            </a:pPr>
            <a:r>
              <a:rPr lang="en-IE" sz="1600" cap="none" dirty="0">
                <a:latin typeface="Calibri (Body)"/>
              </a:rPr>
              <a:t>#include </a:t>
            </a:r>
            <a:r>
              <a:rPr lang="en-IE" sz="1600" dirty="0">
                <a:latin typeface="Calibri (Body)"/>
              </a:rPr>
              <a:t>"T</a:t>
            </a:r>
            <a:r>
              <a:rPr lang="en-IE" sz="1600" cap="none" dirty="0">
                <a:latin typeface="Calibri (Body)"/>
              </a:rPr>
              <a:t>hread</a:t>
            </a:r>
            <a:r>
              <a:rPr lang="en-IE" sz="1600" dirty="0">
                <a:latin typeface="Calibri (Body)"/>
              </a:rPr>
              <a:t>C</a:t>
            </a:r>
            <a:r>
              <a:rPr lang="en-IE" sz="1600" cap="none" dirty="0">
                <a:latin typeface="Calibri (Body)"/>
              </a:rPr>
              <a:t>lass</a:t>
            </a:r>
            <a:r>
              <a:rPr lang="en-IE" sz="1600" dirty="0">
                <a:latin typeface="Calibri (Body)"/>
              </a:rPr>
              <a:t>.</a:t>
            </a:r>
            <a:r>
              <a:rPr lang="en-IE" sz="1600" cap="none" dirty="0">
                <a:latin typeface="Calibri (Body)"/>
              </a:rPr>
              <a:t>h</a:t>
            </a:r>
            <a:r>
              <a:rPr lang="en-IE" sz="1600" dirty="0">
                <a:latin typeface="Calibri (Body)"/>
              </a:rPr>
              <a:t>“</a:t>
            </a:r>
          </a:p>
          <a:p>
            <a:endParaRPr lang="en-IE" sz="1600" dirty="0">
              <a:latin typeface="Calibri (Body)"/>
            </a:endParaRPr>
          </a:p>
          <a:p>
            <a:pPr marL="0" indent="0">
              <a:buNone/>
            </a:pPr>
            <a:r>
              <a:rPr lang="en-IE" sz="1600" cap="none" dirty="0">
                <a:latin typeface="Calibri (Body)"/>
              </a:rPr>
              <a:t>#define </a:t>
            </a:r>
            <a:r>
              <a:rPr lang="en-IE" sz="1600" dirty="0">
                <a:latin typeface="Calibri (Body)"/>
              </a:rPr>
              <a:t>NUM_OF_PHILOSOPHERS   5</a:t>
            </a:r>
          </a:p>
          <a:p>
            <a:pPr marL="0" indent="0">
              <a:buNone/>
            </a:pPr>
            <a:r>
              <a:rPr lang="en-IE" sz="1600" cap="none" dirty="0">
                <a:latin typeface="Calibri (Body)"/>
              </a:rPr>
              <a:t>class</a:t>
            </a:r>
            <a:r>
              <a:rPr lang="en-IE" sz="1600" dirty="0">
                <a:latin typeface="Calibri (Body)"/>
              </a:rPr>
              <a:t> P</a:t>
            </a:r>
            <a:r>
              <a:rPr lang="en-IE" sz="1600" cap="none" dirty="0">
                <a:latin typeface="Calibri (Body)"/>
              </a:rPr>
              <a:t>hilosopher</a:t>
            </a:r>
            <a:r>
              <a:rPr lang="en-IE" sz="1600" dirty="0">
                <a:latin typeface="Calibri (Body)"/>
              </a:rPr>
              <a:t>: </a:t>
            </a:r>
            <a:r>
              <a:rPr lang="en-IE" sz="1600" cap="none" dirty="0">
                <a:latin typeface="Calibri (Body)"/>
              </a:rPr>
              <a:t>public</a:t>
            </a:r>
            <a:r>
              <a:rPr lang="en-IE" sz="1600" dirty="0">
                <a:latin typeface="Calibri (Body)"/>
              </a:rPr>
              <a:t> T</a:t>
            </a:r>
            <a:r>
              <a:rPr lang="en-IE" sz="1600" cap="none" dirty="0">
                <a:latin typeface="Calibri (Body)"/>
              </a:rPr>
              <a:t>hread </a:t>
            </a:r>
          </a:p>
          <a:p>
            <a:pPr marL="0" indent="0">
              <a:buNone/>
            </a:pPr>
            <a:r>
              <a:rPr lang="en-IE" sz="1600" dirty="0">
                <a:latin typeface="Calibri (Body)"/>
              </a:rPr>
              <a:t>{     </a:t>
            </a:r>
          </a:p>
          <a:p>
            <a:pPr marL="0" indent="0">
              <a:buNone/>
            </a:pPr>
            <a:r>
              <a:rPr lang="en-IE" sz="1600" cap="none" dirty="0">
                <a:latin typeface="Calibri (Body)"/>
              </a:rPr>
              <a:t>public:  </a:t>
            </a:r>
          </a:p>
          <a:p>
            <a:pPr marL="0" indent="0">
              <a:buNone/>
            </a:pPr>
            <a:r>
              <a:rPr lang="en-IE" sz="1600" dirty="0">
                <a:latin typeface="Calibri (Body)"/>
              </a:rPr>
              <a:t>            P</a:t>
            </a:r>
            <a:r>
              <a:rPr lang="en-IE" sz="1600" cap="none" dirty="0">
                <a:latin typeface="Calibri (Body)"/>
              </a:rPr>
              <a:t>hilosopher</a:t>
            </a:r>
            <a:r>
              <a:rPr lang="en-IE" sz="1600" dirty="0">
                <a:latin typeface="Calibri (Body)"/>
              </a:rPr>
              <a:t>(</a:t>
            </a:r>
            <a:r>
              <a:rPr lang="en-IE" sz="1600" cap="none" dirty="0">
                <a:latin typeface="Calibri (Body)"/>
              </a:rPr>
              <a:t>int</a:t>
            </a:r>
            <a:r>
              <a:rPr lang="en-IE" sz="1600" dirty="0">
                <a:latin typeface="Calibri (Body)"/>
              </a:rPr>
              <a:t> N</a:t>
            </a:r>
            <a:r>
              <a:rPr lang="en-IE" sz="1600" cap="none" dirty="0">
                <a:latin typeface="Calibri (Body)"/>
              </a:rPr>
              <a:t>umber</a:t>
            </a:r>
            <a:r>
              <a:rPr lang="en-IE" sz="1600" dirty="0">
                <a:latin typeface="Calibri (Body)"/>
              </a:rPr>
              <a:t>, </a:t>
            </a:r>
            <a:r>
              <a:rPr lang="en-IE" sz="1600" cap="none" dirty="0">
                <a:latin typeface="Calibri (Body)"/>
              </a:rPr>
              <a:t>int</a:t>
            </a:r>
            <a:r>
              <a:rPr lang="en-IE" sz="1600" dirty="0">
                <a:latin typeface="Calibri (Body)"/>
              </a:rPr>
              <a:t> </a:t>
            </a:r>
            <a:r>
              <a:rPr lang="en-IE" sz="1600" cap="none" dirty="0">
                <a:latin typeface="Calibri (Body)"/>
              </a:rPr>
              <a:t>iter</a:t>
            </a:r>
            <a:r>
              <a:rPr lang="en-IE" sz="1600" dirty="0">
                <a:latin typeface="Calibri (Body)"/>
              </a:rPr>
              <a:t>);  // constructor     </a:t>
            </a:r>
          </a:p>
          <a:p>
            <a:pPr marL="0" indent="0">
              <a:buNone/>
            </a:pPr>
            <a:r>
              <a:rPr lang="en-IE" sz="1600" cap="none" dirty="0">
                <a:latin typeface="Calibri (Body)"/>
              </a:rPr>
              <a:t>private:         </a:t>
            </a:r>
          </a:p>
          <a:p>
            <a:pPr marL="0" indent="0">
              <a:buNone/>
            </a:pPr>
            <a:r>
              <a:rPr lang="en-IE" sz="1600" dirty="0">
                <a:latin typeface="Calibri (Body)"/>
              </a:rPr>
              <a:t>             </a:t>
            </a:r>
            <a:r>
              <a:rPr lang="en-IE" sz="1600" cap="none" dirty="0">
                <a:latin typeface="Calibri (Body)"/>
              </a:rPr>
              <a:t>int</a:t>
            </a:r>
            <a:r>
              <a:rPr lang="en-IE" sz="1600" dirty="0">
                <a:latin typeface="Calibri (Body)"/>
              </a:rPr>
              <a:t> N</a:t>
            </a:r>
            <a:r>
              <a:rPr lang="en-IE" sz="1600" cap="none" dirty="0">
                <a:latin typeface="Calibri (Body)"/>
              </a:rPr>
              <a:t>o;     </a:t>
            </a:r>
            <a:r>
              <a:rPr lang="en-IE" sz="1600" dirty="0">
                <a:latin typeface="Calibri (Body)"/>
              </a:rPr>
              <a:t>// position of the philosopher         </a:t>
            </a:r>
          </a:p>
          <a:p>
            <a:pPr marL="0" indent="0">
              <a:buNone/>
            </a:pPr>
            <a:r>
              <a:rPr lang="en-IE" sz="1600" dirty="0">
                <a:latin typeface="Calibri (Body)"/>
              </a:rPr>
              <a:t>             </a:t>
            </a:r>
            <a:r>
              <a:rPr lang="en-IE" sz="1600" cap="none" dirty="0">
                <a:latin typeface="Calibri (Body)"/>
              </a:rPr>
              <a:t>int</a:t>
            </a:r>
            <a:r>
              <a:rPr lang="en-IE" sz="1600" dirty="0">
                <a:latin typeface="Calibri (Body)"/>
              </a:rPr>
              <a:t> I</a:t>
            </a:r>
            <a:r>
              <a:rPr lang="en-IE" sz="1600" cap="none" dirty="0">
                <a:latin typeface="Calibri (Body)"/>
              </a:rPr>
              <a:t>teration</a:t>
            </a:r>
            <a:r>
              <a:rPr lang="en-IE" sz="1600" dirty="0">
                <a:latin typeface="Calibri (Body)"/>
              </a:rPr>
              <a:t>;        </a:t>
            </a:r>
          </a:p>
          <a:p>
            <a:pPr marL="0" indent="0">
              <a:buNone/>
            </a:pPr>
            <a:r>
              <a:rPr lang="en-IE" sz="1600" dirty="0">
                <a:latin typeface="Calibri (Body)"/>
              </a:rPr>
              <a:t>             </a:t>
            </a:r>
            <a:r>
              <a:rPr lang="en-IE" sz="1600" cap="none" dirty="0">
                <a:latin typeface="Calibri (Body)"/>
              </a:rPr>
              <a:t>void</a:t>
            </a:r>
            <a:r>
              <a:rPr lang="en-IE" sz="1600" dirty="0">
                <a:latin typeface="Calibri (Body)"/>
              </a:rPr>
              <a:t> T</a:t>
            </a:r>
            <a:r>
              <a:rPr lang="en-IE" sz="1600" cap="none" dirty="0">
                <a:latin typeface="Calibri (Body)"/>
              </a:rPr>
              <a:t>hread</a:t>
            </a:r>
            <a:r>
              <a:rPr lang="en-IE" sz="1600" dirty="0">
                <a:latin typeface="Calibri (Body)"/>
              </a:rPr>
              <a:t>F</a:t>
            </a:r>
            <a:r>
              <a:rPr lang="en-IE" sz="1600" cap="none" dirty="0">
                <a:latin typeface="Calibri (Body)"/>
              </a:rPr>
              <a:t>unc();</a:t>
            </a:r>
            <a:endParaRPr lang="en-IE" sz="1600" dirty="0">
              <a:latin typeface="Calibri (Body)"/>
            </a:endParaRPr>
          </a:p>
          <a:p>
            <a:pPr marL="0" indent="0">
              <a:buNone/>
            </a:pPr>
            <a:r>
              <a:rPr lang="en-IE" sz="1600" dirty="0">
                <a:latin typeface="Calibri (Body)"/>
              </a:rPr>
              <a:t>};</a:t>
            </a:r>
          </a:p>
          <a:p>
            <a:pPr marL="0" indent="0">
              <a:buNone/>
            </a:pPr>
            <a:r>
              <a:rPr lang="en-IE" sz="1600" cap="none" dirty="0">
                <a:latin typeface="Calibri (Body)"/>
              </a:rPr>
              <a:t>#endif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355180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97336-5FC6-4326-B4E1-8722F822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Running program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5578F1B1-1026-4F21-8770-62BA079DD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4" y="1655276"/>
            <a:ext cx="10749336" cy="513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25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59205-2658-480E-8E56-8DE6E2DF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4612" y="0"/>
            <a:ext cx="4457699" cy="8286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 interface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894AB-9FD3-4CE2-84CA-C81F57134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1450" y="2418408"/>
            <a:ext cx="7277100" cy="261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b="0" i="0" dirty="0">
                <a:solidFill>
                  <a:srgbClr val="DCDDDE"/>
                </a:solidFill>
                <a:effectLst/>
                <a:latin typeface="Whitney"/>
              </a:rPr>
              <a:t>When a program that is compiled with </a:t>
            </a:r>
            <a:r>
              <a:rPr lang="en-GB" sz="2400" b="0" i="0" dirty="0" err="1">
                <a:solidFill>
                  <a:srgbClr val="DCDDDE"/>
                </a:solidFill>
                <a:effectLst/>
                <a:latin typeface="Whitney"/>
              </a:rPr>
              <a:t>ThreadMentor</a:t>
            </a:r>
            <a:r>
              <a:rPr lang="en-GB" sz="2400" b="0" i="0" dirty="0">
                <a:solidFill>
                  <a:srgbClr val="DCDDDE"/>
                </a:solidFill>
                <a:effectLst/>
                <a:latin typeface="Whitney"/>
              </a:rPr>
              <a:t> starts, it automatically brings up </a:t>
            </a:r>
            <a:r>
              <a:rPr lang="en-GB" sz="2400" b="0" i="0" dirty="0" err="1">
                <a:solidFill>
                  <a:srgbClr val="DCDDDE"/>
                </a:solidFill>
                <a:effectLst/>
                <a:latin typeface="Whitney"/>
              </a:rPr>
              <a:t>ThreadMentor’s</a:t>
            </a:r>
            <a:r>
              <a:rPr lang="en-GB" sz="2400" b="0" i="0" dirty="0">
                <a:solidFill>
                  <a:srgbClr val="DCDDDE"/>
                </a:solidFill>
                <a:effectLst/>
                <a:latin typeface="Whitney"/>
              </a:rPr>
              <a:t> visualization subsystem.</a:t>
            </a:r>
            <a:endParaRPr 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BBA315-01D7-42C3-81D0-B4895DC24A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24517" y="0"/>
            <a:ext cx="5267481" cy="640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3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A5AEF-D7CB-46FE-ADD0-FCF86E5D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27" y="-741083"/>
            <a:ext cx="5754896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Calibri (Body)"/>
              </a:rPr>
              <a:t>Thread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3B82-CBD4-4E2F-8E0D-4D504CD5E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906" y="2529719"/>
            <a:ext cx="6140094" cy="32233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400" b="0" i="0" dirty="0">
                <a:solidFill>
                  <a:srgbClr val="DCDDDE"/>
                </a:solidFill>
                <a:effectLst/>
                <a:latin typeface="Calibri (Body)"/>
              </a:rPr>
              <a:t>Once OK is clicked the program will display the main window. The main elements of this main windows are:</a:t>
            </a:r>
          </a:p>
          <a:p>
            <a:pPr marL="0" indent="0">
              <a:buNone/>
            </a:pPr>
            <a:endParaRPr lang="en-GB" sz="2400" b="0" i="0" dirty="0">
              <a:solidFill>
                <a:srgbClr val="DCDDDE"/>
              </a:solidFill>
              <a:effectLst/>
              <a:latin typeface="Calibri (Body)"/>
            </a:endParaRPr>
          </a:p>
          <a:p>
            <a:pPr marL="0" indent="0" algn="l" fontAlgn="base">
              <a:buNone/>
            </a:pPr>
            <a:r>
              <a:rPr lang="en-GB" sz="2400" b="0" i="0" dirty="0">
                <a:effectLst/>
                <a:latin typeface="Calibri (Body)"/>
              </a:rPr>
              <a:t>Display Area</a:t>
            </a:r>
          </a:p>
          <a:p>
            <a:pPr marL="0" indent="0" algn="l" fontAlgn="base">
              <a:buNone/>
            </a:pPr>
            <a:endParaRPr lang="en-GB" sz="2400" b="0" i="0" dirty="0">
              <a:effectLst/>
              <a:latin typeface="Calibri (Body)"/>
            </a:endParaRPr>
          </a:p>
          <a:p>
            <a:pPr marL="0" indent="0" algn="l" fontAlgn="base">
              <a:buNone/>
            </a:pPr>
            <a:r>
              <a:rPr lang="en-GB" sz="2400" b="0" i="0" dirty="0">
                <a:effectLst/>
                <a:latin typeface="Calibri (Body)"/>
              </a:rPr>
              <a:t>Control of the execution of the threaded program</a:t>
            </a:r>
          </a:p>
          <a:p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6981C5C-D27B-4C21-8488-FFACE987E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0"/>
            <a:ext cx="5542946" cy="68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18830-3E4C-4266-89E2-C872C37E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Calibri (Body)"/>
              </a:rPr>
              <a:t>Thread Visualization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8BBA19-6A78-49A8-8EFC-37D093E060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7325" y="1574310"/>
            <a:ext cx="8598569" cy="52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9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709C0-B169-4A96-A05D-EFCACC0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80229-E70E-428D-9FF1-BF2E751A8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dirty="0"/>
              <a:t>Introduction</a:t>
            </a:r>
          </a:p>
          <a:p>
            <a:pPr marL="342900">
              <a:buClr>
                <a:schemeClr val="tx1"/>
              </a:buClr>
            </a:pPr>
            <a:r>
              <a:rPr lang="en-US" sz="1900" dirty="0"/>
              <a:t>Background </a:t>
            </a:r>
          </a:p>
          <a:p>
            <a:pPr marL="342900">
              <a:buClr>
                <a:schemeClr val="tx1"/>
              </a:buClr>
            </a:pPr>
            <a:r>
              <a:rPr lang="en-US" sz="1900" dirty="0"/>
              <a:t>Types of Solutions</a:t>
            </a:r>
          </a:p>
          <a:p>
            <a:pPr marL="342900">
              <a:buClr>
                <a:schemeClr val="tx1"/>
              </a:buClr>
            </a:pPr>
            <a:r>
              <a:rPr lang="en-US" sz="1900" dirty="0"/>
              <a:t>Semaphore FourChairs Solution</a:t>
            </a:r>
          </a:p>
          <a:p>
            <a:pPr marL="342900">
              <a:buClr>
                <a:schemeClr val="tx1"/>
              </a:buClr>
            </a:pPr>
            <a:endParaRPr lang="en-US" sz="1900" dirty="0"/>
          </a:p>
          <a:p>
            <a:pPr marL="0" indent="0">
              <a:buClr>
                <a:schemeClr val="tx1"/>
              </a:buClr>
              <a:buNone/>
            </a:pPr>
            <a:r>
              <a:rPr lang="en-US" sz="1900" dirty="0"/>
              <a:t>Program codes </a:t>
            </a:r>
          </a:p>
          <a:p>
            <a:pPr marL="342900">
              <a:buClr>
                <a:schemeClr val="tx1"/>
              </a:buClr>
            </a:pPr>
            <a:r>
              <a:rPr lang="en-US" sz="1900" dirty="0"/>
              <a:t>Philosopher-4chairs-main.cpp</a:t>
            </a:r>
          </a:p>
          <a:p>
            <a:pPr marL="342900">
              <a:buClr>
                <a:schemeClr val="tx1"/>
              </a:buClr>
            </a:pPr>
            <a:r>
              <a:rPr lang="en-US" sz="1900" dirty="0"/>
              <a:t>Philosopher-4chairs.cpp</a:t>
            </a:r>
          </a:p>
          <a:p>
            <a:pPr marL="342900">
              <a:buClr>
                <a:schemeClr val="tx1"/>
              </a:buClr>
            </a:pPr>
            <a:r>
              <a:rPr lang="en-US" sz="1900" dirty="0"/>
              <a:t>Philosopher-4chairs.h</a:t>
            </a:r>
          </a:p>
          <a:p>
            <a:pPr marL="0"/>
            <a:endParaRPr lang="en-US" sz="1900" dirty="0"/>
          </a:p>
          <a:p>
            <a:pPr marL="0" indent="0">
              <a:buClr>
                <a:schemeClr val="tx1"/>
              </a:buClr>
              <a:buNone/>
            </a:pPr>
            <a:r>
              <a:rPr lang="en-US" sz="1900" dirty="0"/>
              <a:t>Results of the running program </a:t>
            </a:r>
          </a:p>
          <a:p>
            <a:pPr marL="342900">
              <a:buClr>
                <a:schemeClr val="tx1"/>
              </a:buClr>
            </a:pPr>
            <a:r>
              <a:rPr lang="en-US" sz="1900" dirty="0"/>
              <a:t>How to run the program</a:t>
            </a:r>
          </a:p>
          <a:p>
            <a:pPr marL="342900">
              <a:buClr>
                <a:schemeClr val="tx1"/>
              </a:buClr>
            </a:pPr>
            <a:r>
              <a:rPr lang="en-US" sz="1900" dirty="0"/>
              <a:t>Running program</a:t>
            </a:r>
          </a:p>
          <a:p>
            <a:pPr marL="342900">
              <a:buClr>
                <a:schemeClr val="tx1"/>
              </a:buClr>
            </a:pPr>
            <a:r>
              <a:rPr lang="en-US" sz="1900" dirty="0"/>
              <a:t>Thread interface</a:t>
            </a:r>
          </a:p>
          <a:p>
            <a:pPr marL="0"/>
            <a:endParaRPr lang="en-US" sz="1900" dirty="0"/>
          </a:p>
          <a:p>
            <a:pPr marL="342900">
              <a:buClr>
                <a:schemeClr val="tx1"/>
              </a:buClr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785767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EF6D6-0D1C-4A65-879C-A45E475F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Calibri (Body)"/>
              </a:rPr>
              <a:t>Thread Status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2A179C-0ABD-40DD-BF26-9808D04631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7746" y="1574310"/>
            <a:ext cx="8839201" cy="52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1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2F7C6-B6CF-42A0-AEDE-A275060F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Calibri (Body)"/>
              </a:rPr>
              <a:t>Thread Hierarchy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3FBCBA-A8DA-46F9-AE5E-4B3EED757C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574310"/>
            <a:ext cx="8390021" cy="52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39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3F155-0F4A-4EA8-AE1D-431F70B9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Calibri (Body)"/>
              </a:rPr>
              <a:t>History Graph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56670-9802-4FA3-814A-DEC8F05696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9713" y="1574310"/>
            <a:ext cx="9888076" cy="52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55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646E-A752-4615-BE35-5B0FCFA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Calibri (Body)"/>
              </a:rPr>
              <a:t>SW-Tag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190D68-59CF-4729-8FD1-FF6875ECA2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9389" y="1573735"/>
            <a:ext cx="10796337" cy="52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39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646E-A752-4615-BE35-5B0FCFA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8" y="207554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Calibri (Body)"/>
              </a:rPr>
              <a:t>Finished Program</a:t>
            </a:r>
            <a:endParaRPr lang="en-US" sz="4000" kern="1200" dirty="0">
              <a:solidFill>
                <a:srgbClr val="FFFFFF"/>
              </a:solidFill>
              <a:latin typeface="Calibri (Body)"/>
            </a:endParaRPr>
          </a:p>
        </p:txBody>
      </p:sp>
      <p:pic>
        <p:nvPicPr>
          <p:cNvPr id="8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7F33F5C-3DC5-4417-AE3D-BE1B1E84A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574308"/>
            <a:ext cx="9154055" cy="51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19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4F30C-9552-4FB4-BCE6-3753DB38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  <a:latin typeface="Calibri (Body)"/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952260-BD91-4094-B75A-D3263427F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786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0325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F7F22-A0B6-4600-A4ED-FDCC1F9D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  <a:latin typeface="Calibri (Body)"/>
              </a:rPr>
              <a:t>Conclusion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94E213-37F8-4285-97B9-B1F824C74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3514" y="2373645"/>
            <a:ext cx="6140094" cy="3686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Advantages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Only allow one process into the critical section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There is no resource wastage because of busy waiting in semaphores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98FE6E-581B-402A-8459-8C479FF0C7E9}"/>
              </a:ext>
            </a:extLst>
          </p:cNvPr>
          <p:cNvSpPr txBox="1">
            <a:spLocks/>
          </p:cNvSpPr>
          <p:nvPr/>
        </p:nvSpPr>
        <p:spPr>
          <a:xfrm>
            <a:off x="6572767" y="2366057"/>
            <a:ext cx="5619233" cy="3958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Disadvantages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Wait &amp; signal must be implemented in the correct order to prevent deadlock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Large scale use can lead to loss of modularity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More prone to programmer error </a:t>
            </a:r>
          </a:p>
        </p:txBody>
      </p:sp>
    </p:spTree>
    <p:extLst>
      <p:ext uri="{BB962C8B-B14F-4D97-AF65-F5344CB8AC3E}">
        <p14:creationId xmlns:p14="http://schemas.microsoft.com/office/powerpoint/2010/main" val="3962414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DB313-E62A-442F-8706-32DBC0C4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  <a:latin typeface="Calibri (Body)"/>
              </a:rPr>
              <a:t>References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F4ACC-D8B9-4A94-940A-C707AE67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1" y="1714499"/>
            <a:ext cx="10277474" cy="5143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E" sz="1600" dirty="0"/>
              <a:t>[1]</a:t>
            </a:r>
            <a:r>
              <a:rPr lang="en-GB" sz="1600" dirty="0"/>
              <a:t>. </a:t>
            </a:r>
            <a:r>
              <a:rPr lang="en-IE" sz="16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Pages.mtu.edu. 2021. </a:t>
            </a:r>
            <a:r>
              <a:rPr lang="en-IE" sz="1600" i="1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ThreadMentor: The Dining Philosophers Problem with Four Chairs</a:t>
            </a:r>
            <a:r>
              <a:rPr lang="en-IE" sz="16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. [online] Available at: &lt;https://pages.mtu.edu/~shene/NSF-3/e-Book/SEMA/TM-example-philos-4chairs.html&gt; [Accessed 17 April 2021].</a:t>
            </a:r>
          </a:p>
          <a:p>
            <a:endParaRPr lang="en-IE" sz="1600" dirty="0"/>
          </a:p>
          <a:p>
            <a:pPr marL="0" indent="0">
              <a:buNone/>
            </a:pPr>
            <a:r>
              <a:rPr lang="en-IE" sz="1600" dirty="0"/>
              <a:t>[2]. </a:t>
            </a:r>
            <a:r>
              <a:rPr lang="en-IE" sz="16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Medium. 2021. </a:t>
            </a:r>
            <a:r>
              <a:rPr lang="en-IE" sz="1600" i="1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The Dining Philosopher’s Problem</a:t>
            </a:r>
            <a:r>
              <a:rPr lang="en-IE" sz="16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. [online] Available at: &lt;https://medium.com/swlh/the-dining-philosophers-problem-bbdb92e6b788&gt; [Accessed 17 April 2021].</a:t>
            </a:r>
          </a:p>
          <a:p>
            <a:endParaRPr lang="en-IE" sz="1600" dirty="0"/>
          </a:p>
          <a:p>
            <a:pPr marL="0" indent="0">
              <a:buNone/>
            </a:pPr>
            <a:r>
              <a:rPr lang="en-IE" sz="1600" dirty="0"/>
              <a:t>[3]. </a:t>
            </a:r>
            <a:r>
              <a:rPr lang="en-IE" sz="16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Pages.mtu.edu. 2021. </a:t>
            </a:r>
            <a:r>
              <a:rPr lang="en-IE" sz="1600" i="1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ThreadMentor: Visualizing Thread Execution</a:t>
            </a:r>
            <a:r>
              <a:rPr lang="en-IE" sz="16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. [online] Available at: &lt;https://pages.mtu.edu/~shene/NSF-3/e-Book/FUNDAMENTALS/VISUAL/basic.html&gt; [Accessed 17 April 2021].</a:t>
            </a:r>
          </a:p>
          <a:p>
            <a:endParaRPr lang="en-IE" sz="1600" dirty="0"/>
          </a:p>
          <a:p>
            <a:pPr marL="0" indent="0">
              <a:buNone/>
            </a:pPr>
            <a:r>
              <a:rPr lang="en-IE" sz="1600" dirty="0"/>
              <a:t>[4]. </a:t>
            </a:r>
            <a:r>
              <a:rPr lang="en-IE" sz="16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Pages.mtu.edu. 2021. </a:t>
            </a:r>
            <a:r>
              <a:rPr lang="en-IE" sz="1600" i="1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ThreadMentor: Visualizing Semaphores</a:t>
            </a:r>
            <a:r>
              <a:rPr lang="en-IE" sz="16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. [online] Available at: &lt;https://pages.mtu.edu/~shene/NSF-3/e-Book/SEMA/VISUAL/VISUAL-sema.html&gt; [Accessed 17 April 2021].</a:t>
            </a:r>
          </a:p>
          <a:p>
            <a:endParaRPr lang="en-IE" sz="1600" dirty="0"/>
          </a:p>
          <a:p>
            <a:pPr marL="0" indent="0">
              <a:buNone/>
            </a:pPr>
            <a:r>
              <a:rPr lang="en-IE" sz="1600" dirty="0"/>
              <a:t>[5]. </a:t>
            </a:r>
            <a:r>
              <a:rPr lang="en-IE" sz="16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Pages.mtu.edu. 2021. </a:t>
            </a:r>
            <a:r>
              <a:rPr lang="en-IE" sz="1600" i="1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ThreadMentor: Visualizing Thread Execution</a:t>
            </a:r>
            <a:r>
              <a:rPr lang="en-IE" sz="16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. [online] Available at: &lt;https://pages.mtu.edu/~shene/NSF-3/e-Book/FUNDAMENTALS/VISUAL/basic.html&gt; [Accessed 17 April 2021].</a:t>
            </a:r>
          </a:p>
          <a:p>
            <a:pPr marL="0" indent="0">
              <a:buNone/>
            </a:pPr>
            <a:endParaRPr lang="en-IE" sz="1300" dirty="0"/>
          </a:p>
        </p:txBody>
      </p:sp>
    </p:spTree>
    <p:extLst>
      <p:ext uri="{BB962C8B-B14F-4D97-AF65-F5344CB8AC3E}">
        <p14:creationId xmlns:p14="http://schemas.microsoft.com/office/powerpoint/2010/main" val="359096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D7363-2B8E-4D0D-88D2-6A0B5504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71D6-8181-43F4-9514-211AFC5B1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>
              <a:buClr>
                <a:schemeClr val="tx1"/>
              </a:buClr>
            </a:pPr>
            <a:endParaRPr lang="en-US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/>
              <a:t>Visualizing </a:t>
            </a:r>
          </a:p>
          <a:p>
            <a:pPr marL="342900">
              <a:buClr>
                <a:schemeClr val="tx1"/>
              </a:buClr>
            </a:pPr>
            <a:r>
              <a:rPr lang="en-US" sz="2000" dirty="0"/>
              <a:t>Thread  Interface</a:t>
            </a:r>
          </a:p>
          <a:p>
            <a:pPr marL="342900">
              <a:buClr>
                <a:schemeClr val="tx1"/>
              </a:buClr>
            </a:pPr>
            <a:r>
              <a:rPr lang="en-US" sz="2000" dirty="0"/>
              <a:t>Thread status</a:t>
            </a:r>
          </a:p>
          <a:p>
            <a:pPr marL="342900">
              <a:buClr>
                <a:schemeClr val="tx1"/>
              </a:buClr>
            </a:pPr>
            <a:r>
              <a:rPr lang="en-US" sz="2000" dirty="0"/>
              <a:t>History Graph</a:t>
            </a:r>
          </a:p>
          <a:p>
            <a:pPr marL="342900">
              <a:buClr>
                <a:schemeClr val="tx1"/>
              </a:buClr>
            </a:pPr>
            <a:r>
              <a:rPr lang="en-US" sz="2000" dirty="0"/>
              <a:t>Thread Hierarchy</a:t>
            </a:r>
          </a:p>
          <a:p>
            <a:pPr marL="342900">
              <a:buClr>
                <a:schemeClr val="tx1"/>
              </a:buClr>
            </a:pPr>
            <a:endParaRPr lang="en-US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/>
              <a:t>Conclusion </a:t>
            </a:r>
          </a:p>
          <a:p>
            <a:pPr marL="342900">
              <a:buClr>
                <a:schemeClr val="tx1"/>
              </a:buClr>
            </a:pPr>
            <a:r>
              <a:rPr lang="en-US" sz="2000" dirty="0"/>
              <a:t>Future Work</a:t>
            </a:r>
          </a:p>
          <a:p>
            <a:pPr marL="342900">
              <a:buClr>
                <a:schemeClr val="tx1"/>
              </a:buClr>
            </a:pPr>
            <a:r>
              <a:rPr lang="en-US" sz="2000" dirty="0"/>
              <a:t>References </a:t>
            </a:r>
          </a:p>
          <a:p>
            <a:pPr marL="342900">
              <a:buClr>
                <a:schemeClr val="tx1"/>
              </a:buClr>
            </a:pPr>
            <a:endParaRPr lang="en-US" sz="2000" dirty="0"/>
          </a:p>
          <a:p>
            <a:pPr marL="0">
              <a:buClr>
                <a:schemeClr val="tx1"/>
              </a:buClr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395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A0EB2-E1F5-408D-BF46-8A517861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2" y="511388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79C3-06AE-4A5F-B95E-10EE39DCA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34811" y="649480"/>
            <a:ext cx="3837830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/>
            <a:r>
              <a:rPr lang="en-US" sz="2400" dirty="0"/>
              <a:t>Edsger Wybe Dijkstra invented the dining philosopher’s problem in 1965</a:t>
            </a:r>
          </a:p>
          <a:p>
            <a:pPr marL="514350"/>
            <a:endParaRPr lang="en-US" sz="2400" dirty="0"/>
          </a:p>
          <a:p>
            <a:pPr marL="514350"/>
            <a:r>
              <a:rPr lang="en-US" sz="2400" dirty="0"/>
              <a:t>There are three solutions to this problem:</a:t>
            </a:r>
          </a:p>
          <a:p>
            <a:pPr lvl="1"/>
            <a:r>
              <a:rPr lang="en-US" dirty="0"/>
              <a:t>Mutual Exclusion Lock</a:t>
            </a:r>
          </a:p>
          <a:p>
            <a:pPr lvl="1"/>
            <a:r>
              <a:rPr lang="en-US" dirty="0"/>
              <a:t>Semaphore</a:t>
            </a:r>
          </a:p>
          <a:p>
            <a:pPr lvl="1"/>
            <a:r>
              <a:rPr lang="en-US" dirty="0"/>
              <a:t>Monitor</a:t>
            </a:r>
          </a:p>
        </p:txBody>
      </p:sp>
      <p:pic>
        <p:nvPicPr>
          <p:cNvPr id="6" name="Content Placeholder 5" descr="A person standing in front of a chalkboard&#10;&#10;Description automatically generated with medium confidence">
            <a:extLst>
              <a:ext uri="{FF2B5EF4-FFF2-40B4-BE49-F238E27FC236}">
                <a16:creationId xmlns:a16="http://schemas.microsoft.com/office/drawing/2014/main" id="{04D8C16F-0EFE-49D1-AC96-F2CB934303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95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8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429C3-FAFA-4A63-B5FF-34A68EEE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Mutual Exclusion Locks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7E552F6-B15A-4F90-B138-35DBB84A3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333533"/>
            <a:ext cx="7225748" cy="41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9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8F98A-6D0A-4F5D-AA1C-98AA1E20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Semaphore</a:t>
            </a:r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C8B0F74A-518B-4C1B-850D-37D12C8FE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198050"/>
            <a:ext cx="7225748" cy="446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4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8C538-9770-4EB7-9B95-BFAC1749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Monitor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67916390-F6E4-4AB8-A522-36D4B0481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908" y="467208"/>
            <a:ext cx="610678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53E75-F6DD-46DC-9B3B-47B69E25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73" y="335513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IE" sz="40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Cambria" panose="02040503050406030204" pitchFamily="18" charset="0"/>
              </a:rPr>
              <a:t>Semaphores - Four Chair Solution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D7588F-E535-4C44-A892-9B6D9BE08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73" y="1597432"/>
            <a:ext cx="10744201" cy="45080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1000" cap="none" dirty="0">
              <a:latin typeface="Calibri (Body)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IE" sz="2400" dirty="0">
                <a:latin typeface="Calibri (Body)"/>
                <a:ea typeface="Cambria" panose="02040503050406030204" pitchFamily="18" charset="0"/>
                <a:cs typeface="Cambria" panose="02040503050406030204" pitchFamily="18" charset="0"/>
              </a:rPr>
              <a:t>T</a:t>
            </a:r>
            <a:r>
              <a:rPr lang="en-IE" sz="24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Cambria" panose="02040503050406030204" pitchFamily="18" charset="0"/>
              </a:rPr>
              <a:t>he Four chairs solution which is one of the dining philosophers problems, when four philosophers have already sat down, the fifth philosopher is blocked.</a:t>
            </a:r>
          </a:p>
          <a:p>
            <a:pPr marL="0" indent="0">
              <a:buClr>
                <a:schemeClr val="tx1"/>
              </a:buClr>
              <a:buNone/>
            </a:pPr>
            <a:endParaRPr lang="en-IE" sz="2400" dirty="0">
              <a:solidFill>
                <a:schemeClr val="tx1"/>
              </a:solidFill>
              <a:latin typeface="Calibri (Body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IE" sz="24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Cambria" panose="02040503050406030204" pitchFamily="18" charset="0"/>
              </a:rPr>
              <a:t>Allowing four philosopher to sit down at the table at the same time, those four philosophers will pick up four chopsticks that is near to them.</a:t>
            </a:r>
          </a:p>
          <a:p>
            <a:pPr marL="0" indent="0">
              <a:buNone/>
            </a:pP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73730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53E75-F6DD-46DC-9B3B-47B69E25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029" y="278535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IE" sz="4000" dirty="0">
                <a:solidFill>
                  <a:srgbClr val="FFFFFF"/>
                </a:solidFill>
                <a:latin typeface="Calibri (Body)"/>
              </a:rPr>
              <a:t>Philosopher-4chairs-main.cpp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D7588F-E535-4C44-A892-9B6D9BE08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7432"/>
            <a:ext cx="9724031" cy="526056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GB" sz="1000" cap="none" dirty="0">
              <a:latin typeface="Calibri (Body)"/>
            </a:endParaRPr>
          </a:p>
          <a:p>
            <a:pPr marL="0" indent="0">
              <a:buNone/>
            </a:pPr>
            <a:r>
              <a:rPr lang="en-GB" sz="2600" cap="none" dirty="0">
                <a:latin typeface="Calibri (Body)"/>
              </a:rPr>
              <a:t>#include &lt;iostream&gt;</a:t>
            </a:r>
          </a:p>
          <a:p>
            <a:pPr marL="0" indent="0">
              <a:buNone/>
            </a:pPr>
            <a:r>
              <a:rPr lang="en-GB" sz="2600" cap="none" dirty="0">
                <a:latin typeface="Calibri (Body)"/>
              </a:rPr>
              <a:t>#include &lt;stdlib.h&gt;</a:t>
            </a:r>
          </a:p>
          <a:p>
            <a:pPr marL="0" indent="0">
              <a:buNone/>
            </a:pPr>
            <a:r>
              <a:rPr lang="en-GB" sz="2600" cap="none" dirty="0">
                <a:latin typeface="Calibri (Body)"/>
              </a:rPr>
              <a:t>#include "philosopher-4chairs.h“</a:t>
            </a:r>
          </a:p>
          <a:p>
            <a:endParaRPr lang="en-GB" sz="2600" dirty="0">
              <a:latin typeface="Calibri (Body)"/>
            </a:endParaRPr>
          </a:p>
          <a:p>
            <a:pPr marL="0" indent="0">
              <a:buNone/>
            </a:pPr>
            <a:r>
              <a:rPr lang="en-GB" sz="2600" cap="none" dirty="0">
                <a:latin typeface="Calibri (Body)"/>
              </a:rPr>
              <a:t>int main(int argc, char *argv[]) {     </a:t>
            </a:r>
          </a:p>
          <a:p>
            <a:pPr marL="0" indent="0">
              <a:buNone/>
            </a:pPr>
            <a:r>
              <a:rPr lang="en-GB" sz="2600" dirty="0">
                <a:latin typeface="Calibri (Body)"/>
              </a:rPr>
              <a:t>Philosopher *Philosophers[NUM_OF_PHILOSOPHERS];    </a:t>
            </a:r>
          </a:p>
          <a:p>
            <a:pPr marL="0" indent="0">
              <a:buNone/>
            </a:pPr>
            <a:r>
              <a:rPr lang="en-GB" sz="2600" cap="none" dirty="0">
                <a:latin typeface="Calibri (Body)"/>
              </a:rPr>
              <a:t>  int i</a:t>
            </a:r>
            <a:r>
              <a:rPr lang="en-GB" sz="2600" dirty="0">
                <a:latin typeface="Calibri (Body)"/>
              </a:rPr>
              <a:t>, I</a:t>
            </a:r>
            <a:r>
              <a:rPr lang="en-GB" sz="2600" cap="none" dirty="0">
                <a:latin typeface="Calibri (Body)"/>
              </a:rPr>
              <a:t>teration</a:t>
            </a:r>
            <a:r>
              <a:rPr lang="en-GB" sz="2600" dirty="0">
                <a:latin typeface="Calibri (Body)"/>
              </a:rPr>
              <a:t>;</a:t>
            </a:r>
          </a:p>
          <a:p>
            <a:endParaRPr lang="en-GB" sz="2600" dirty="0">
              <a:latin typeface="Calibri (Body)"/>
            </a:endParaRPr>
          </a:p>
          <a:p>
            <a:pPr marL="0" indent="0">
              <a:buNone/>
            </a:pPr>
            <a:r>
              <a:rPr lang="en-GB" sz="2600" cap="none" dirty="0">
                <a:latin typeface="Calibri (Body)"/>
              </a:rPr>
              <a:t>if (argc != 2) {    </a:t>
            </a:r>
            <a:r>
              <a:rPr lang="en-GB" sz="2600" dirty="0">
                <a:latin typeface="Calibri (Body)"/>
              </a:rPr>
              <a:t> 	</a:t>
            </a:r>
          </a:p>
          <a:p>
            <a:pPr marL="0" indent="0">
              <a:buNone/>
            </a:pPr>
            <a:r>
              <a:rPr lang="en-GB" sz="2600" cap="none" dirty="0">
                <a:latin typeface="Calibri (Body)"/>
              </a:rPr>
              <a:t>cout &lt;&lt; "use " &lt;&lt; argv[0] &lt;&lt; " #-of-iterations." &lt;&lt; endl;         </a:t>
            </a:r>
          </a:p>
          <a:p>
            <a:pPr marL="0" indent="0">
              <a:buNone/>
            </a:pPr>
            <a:r>
              <a:rPr lang="en-GB" sz="2600" cap="none" dirty="0">
                <a:latin typeface="Calibri (Body)"/>
              </a:rPr>
              <a:t> exit(0);    	</a:t>
            </a:r>
          </a:p>
          <a:p>
            <a:pPr marL="0" indent="0">
              <a:buNone/>
            </a:pPr>
            <a:r>
              <a:rPr lang="en-GB" sz="2600" cap="none" dirty="0">
                <a:latin typeface="Calibri (Body)"/>
              </a:rPr>
              <a:t>} else         </a:t>
            </a:r>
          </a:p>
          <a:p>
            <a:pPr marL="0" indent="0">
              <a:buNone/>
            </a:pPr>
            <a:r>
              <a:rPr lang="en-GB" sz="2600" dirty="0">
                <a:latin typeface="Calibri (Body)"/>
              </a:rPr>
              <a:t>       I</a:t>
            </a:r>
            <a:r>
              <a:rPr lang="en-GB" sz="2600" cap="none" dirty="0">
                <a:latin typeface="Calibri (Body)"/>
              </a:rPr>
              <a:t>teration</a:t>
            </a:r>
            <a:r>
              <a:rPr lang="en-GB" sz="2600" dirty="0">
                <a:latin typeface="Calibri (Body)"/>
              </a:rPr>
              <a:t> = </a:t>
            </a:r>
            <a:r>
              <a:rPr lang="en-GB" sz="2600" cap="none" dirty="0">
                <a:latin typeface="Calibri (Body)"/>
              </a:rPr>
              <a:t>abs(atoi(argv[1]));</a:t>
            </a:r>
          </a:p>
          <a:p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124193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1081</TotalTime>
  <Words>1171</Words>
  <Application>Microsoft Office PowerPoint</Application>
  <PresentationFormat>Widescreen</PresentationFormat>
  <Paragraphs>186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(Body)</vt:lpstr>
      <vt:lpstr>Calibri Light</vt:lpstr>
      <vt:lpstr>Whitney</vt:lpstr>
      <vt:lpstr>Wingdings</vt:lpstr>
      <vt:lpstr>Office Theme</vt:lpstr>
      <vt:lpstr>Operating systems: The Dining Philosophers Problem</vt:lpstr>
      <vt:lpstr>Overview</vt:lpstr>
      <vt:lpstr>Overview Continued</vt:lpstr>
      <vt:lpstr>Background</vt:lpstr>
      <vt:lpstr>Mutual Exclusion Locks</vt:lpstr>
      <vt:lpstr>Semaphore</vt:lpstr>
      <vt:lpstr>Monitor</vt:lpstr>
      <vt:lpstr>Semaphores - Four Chair Solution</vt:lpstr>
      <vt:lpstr>Philosopher-4chairs-main.cpp</vt:lpstr>
      <vt:lpstr>Philosopher-4chairs-main.cpp (cont.)</vt:lpstr>
      <vt:lpstr>Philosopher-4chairs.cpp</vt:lpstr>
      <vt:lpstr>Philosopher-4chairs.cpp (Cont.)</vt:lpstr>
      <vt:lpstr>Philosopher-4chairs.cpp (Cont.)</vt:lpstr>
      <vt:lpstr>Philosopher-4chairs.cpp (Cont.)</vt:lpstr>
      <vt:lpstr>Philosopher-4chairs.h</vt:lpstr>
      <vt:lpstr>Running program</vt:lpstr>
      <vt:lpstr>Thread interface </vt:lpstr>
      <vt:lpstr>Thread interface</vt:lpstr>
      <vt:lpstr>Thread Visualization System</vt:lpstr>
      <vt:lpstr>Thread Status</vt:lpstr>
      <vt:lpstr>Thread Hierarchy</vt:lpstr>
      <vt:lpstr>History Graph</vt:lpstr>
      <vt:lpstr>SW-Tag</vt:lpstr>
      <vt:lpstr>Finished Program</vt:lpstr>
      <vt:lpstr>Future Work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The Dining Philosophers Problem</dc:title>
  <dc:creator>B00123338 Patricia Mc Keon</dc:creator>
  <cp:lastModifiedBy>B00107811 Dahir Mussa</cp:lastModifiedBy>
  <cp:revision>49</cp:revision>
  <dcterms:created xsi:type="dcterms:W3CDTF">2021-04-18T22:33:18Z</dcterms:created>
  <dcterms:modified xsi:type="dcterms:W3CDTF">2021-04-26T22:10:18Z</dcterms:modified>
</cp:coreProperties>
</file>