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0" r:id="rId3"/>
    <p:sldId id="257" r:id="rId4"/>
    <p:sldId id="259" r:id="rId5"/>
    <p:sldId id="258" r:id="rId6"/>
    <p:sldId id="265" r:id="rId7"/>
    <p:sldId id="264" r:id="rId8"/>
    <p:sldId id="261" r:id="rId9"/>
    <p:sldId id="279" r:id="rId10"/>
    <p:sldId id="268" r:id="rId11"/>
    <p:sldId id="267" r:id="rId12"/>
    <p:sldId id="269" r:id="rId13"/>
    <p:sldId id="276" r:id="rId14"/>
    <p:sldId id="277" r:id="rId15"/>
    <p:sldId id="272" r:id="rId16"/>
    <p:sldId id="274" r:id="rId17"/>
    <p:sldId id="273" r:id="rId18"/>
    <p:sldId id="287" r:id="rId19"/>
    <p:sldId id="266" r:id="rId20"/>
    <p:sldId id="275" r:id="rId21"/>
    <p:sldId id="278" r:id="rId22"/>
    <p:sldId id="280" r:id="rId23"/>
    <p:sldId id="281" r:id="rId24"/>
    <p:sldId id="282" r:id="rId25"/>
    <p:sldId id="285" r:id="rId26"/>
    <p:sldId id="283" r:id="rId27"/>
    <p:sldId id="286"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Perceived Skill</c:v>
                </c:pt>
              </c:strCache>
            </c:strRef>
          </c:tx>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Sheet1!$B$2:$B$21</c:f>
              <c:numCache>
                <c:formatCode>General</c:formatCode>
                <c:ptCount val="20"/>
                <c:pt idx="0">
                  <c:v>1</c:v>
                </c:pt>
                <c:pt idx="1">
                  <c:v>2</c:v>
                </c:pt>
                <c:pt idx="2">
                  <c:v>3.25</c:v>
                </c:pt>
                <c:pt idx="3">
                  <c:v>4.5</c:v>
                </c:pt>
                <c:pt idx="4">
                  <c:v>6.5</c:v>
                </c:pt>
                <c:pt idx="5">
                  <c:v>8.5</c:v>
                </c:pt>
                <c:pt idx="6">
                  <c:v>10.5</c:v>
                </c:pt>
                <c:pt idx="7">
                  <c:v>12.5</c:v>
                </c:pt>
                <c:pt idx="8">
                  <c:v>13</c:v>
                </c:pt>
                <c:pt idx="9">
                  <c:v>12</c:v>
                </c:pt>
                <c:pt idx="10">
                  <c:v>11</c:v>
                </c:pt>
                <c:pt idx="11">
                  <c:v>10</c:v>
                </c:pt>
                <c:pt idx="12">
                  <c:v>10</c:v>
                </c:pt>
                <c:pt idx="13">
                  <c:v>11.5</c:v>
                </c:pt>
                <c:pt idx="14">
                  <c:v>14</c:v>
                </c:pt>
                <c:pt idx="15">
                  <c:v>16.5</c:v>
                </c:pt>
                <c:pt idx="16">
                  <c:v>18</c:v>
                </c:pt>
                <c:pt idx="17">
                  <c:v>19</c:v>
                </c:pt>
                <c:pt idx="18">
                  <c:v>19.5</c:v>
                </c:pt>
                <c:pt idx="19">
                  <c:v>20</c:v>
                </c:pt>
              </c:numCache>
            </c:numRef>
          </c:yVal>
          <c:smooth val="1"/>
        </c:ser>
        <c:dLbls>
          <c:showLegendKey val="0"/>
          <c:showVal val="0"/>
          <c:showCatName val="0"/>
          <c:showSerName val="0"/>
          <c:showPercent val="0"/>
          <c:showBubbleSize val="0"/>
        </c:dLbls>
        <c:axId val="143880960"/>
        <c:axId val="131644800"/>
      </c:scatterChart>
      <c:valAx>
        <c:axId val="143880960"/>
        <c:scaling>
          <c:orientation val="minMax"/>
        </c:scaling>
        <c:delete val="1"/>
        <c:axPos val="b"/>
        <c:numFmt formatCode="General" sourceLinked="1"/>
        <c:majorTickMark val="none"/>
        <c:minorTickMark val="none"/>
        <c:tickLblPos val="nextTo"/>
        <c:crossAx val="131644800"/>
        <c:crosses val="autoZero"/>
        <c:crossBetween val="midCat"/>
      </c:valAx>
      <c:valAx>
        <c:axId val="131644800"/>
        <c:scaling>
          <c:orientation val="minMax"/>
        </c:scaling>
        <c:delete val="1"/>
        <c:axPos val="l"/>
        <c:numFmt formatCode="General" sourceLinked="1"/>
        <c:majorTickMark val="none"/>
        <c:minorTickMark val="none"/>
        <c:tickLblPos val="nextTo"/>
        <c:crossAx val="143880960"/>
        <c:crosses val="autoZero"/>
        <c:crossBetween val="midCat"/>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E8EC5-4448-431E-9DF3-FE5D535DE52C}" type="doc">
      <dgm:prSet loTypeId="urn:microsoft.com/office/officeart/2005/8/layout/pyramid1" loCatId="pyramid" qsTypeId="urn:microsoft.com/office/officeart/2005/8/quickstyle/simple1" qsCatId="simple" csTypeId="urn:microsoft.com/office/officeart/2005/8/colors/accent1_2" csCatId="accent1" phldr="1"/>
      <dgm:spPr/>
    </dgm:pt>
    <dgm:pt modelId="{7B45BFD1-3E41-498F-BA43-997D026405D6}">
      <dgm:prSet phldrT="[Text]" custT="1"/>
      <dgm:spPr/>
      <dgm:t>
        <a:bodyPr/>
        <a:lstStyle/>
        <a:p>
          <a:r>
            <a:rPr lang="en-US" sz="3200" dirty="0" smtClean="0"/>
            <a:t>Expert</a:t>
          </a:r>
        </a:p>
      </dgm:t>
    </dgm:pt>
    <dgm:pt modelId="{3BC62CE2-1001-4AE6-98CC-5ACB8FACFC5E}" type="parTrans" cxnId="{E5298E27-23CE-4FB1-92DA-8074403AE4F5}">
      <dgm:prSet/>
      <dgm:spPr/>
      <dgm:t>
        <a:bodyPr/>
        <a:lstStyle/>
        <a:p>
          <a:endParaRPr lang="en-US" sz="1600"/>
        </a:p>
      </dgm:t>
    </dgm:pt>
    <dgm:pt modelId="{6DA83BE7-E17C-419B-A6B9-56A9E835BF82}" type="sibTrans" cxnId="{E5298E27-23CE-4FB1-92DA-8074403AE4F5}">
      <dgm:prSet/>
      <dgm:spPr/>
      <dgm:t>
        <a:bodyPr/>
        <a:lstStyle/>
        <a:p>
          <a:endParaRPr lang="en-US" sz="1600"/>
        </a:p>
      </dgm:t>
    </dgm:pt>
    <dgm:pt modelId="{AC1E9BD5-3015-4C8B-BEA3-125B75C92479}">
      <dgm:prSet phldrT="[Text]" custT="1"/>
      <dgm:spPr/>
      <dgm:t>
        <a:bodyPr/>
        <a:lstStyle/>
        <a:p>
          <a:r>
            <a:rPr lang="en-US" sz="3200" dirty="0" smtClean="0"/>
            <a:t>Advanced Beginner</a:t>
          </a:r>
          <a:endParaRPr lang="en-US" sz="3200" dirty="0"/>
        </a:p>
      </dgm:t>
    </dgm:pt>
    <dgm:pt modelId="{3D6C9A31-AAB0-4D9F-83C4-8542D728787C}" type="parTrans" cxnId="{94E4720A-B0E5-45E4-9D07-29C14BFC2993}">
      <dgm:prSet/>
      <dgm:spPr/>
      <dgm:t>
        <a:bodyPr/>
        <a:lstStyle/>
        <a:p>
          <a:endParaRPr lang="en-US" sz="1600"/>
        </a:p>
      </dgm:t>
    </dgm:pt>
    <dgm:pt modelId="{9FC70540-68C5-4695-BA7C-6F88678E7C50}" type="sibTrans" cxnId="{94E4720A-B0E5-45E4-9D07-29C14BFC2993}">
      <dgm:prSet/>
      <dgm:spPr/>
      <dgm:t>
        <a:bodyPr/>
        <a:lstStyle/>
        <a:p>
          <a:endParaRPr lang="en-US" sz="1600"/>
        </a:p>
      </dgm:t>
    </dgm:pt>
    <dgm:pt modelId="{2FB7E53E-478B-4E84-A9E4-87E63A798770}">
      <dgm:prSet phldrT="[Text]" custT="1"/>
      <dgm:spPr/>
      <dgm:t>
        <a:bodyPr/>
        <a:lstStyle/>
        <a:p>
          <a:r>
            <a:rPr lang="en-US" sz="3200" dirty="0" smtClean="0"/>
            <a:t>Novice</a:t>
          </a:r>
        </a:p>
      </dgm:t>
    </dgm:pt>
    <dgm:pt modelId="{426374FB-3294-408F-AB38-7F4C0168BCB2}" type="parTrans" cxnId="{13039740-9DCB-4E03-BA19-3475C608B9A3}">
      <dgm:prSet/>
      <dgm:spPr/>
      <dgm:t>
        <a:bodyPr/>
        <a:lstStyle/>
        <a:p>
          <a:endParaRPr lang="en-US" sz="1600"/>
        </a:p>
      </dgm:t>
    </dgm:pt>
    <dgm:pt modelId="{5BED6F95-8A3C-4F01-B968-AB7075C8A3B5}" type="sibTrans" cxnId="{13039740-9DCB-4E03-BA19-3475C608B9A3}">
      <dgm:prSet/>
      <dgm:spPr/>
      <dgm:t>
        <a:bodyPr/>
        <a:lstStyle/>
        <a:p>
          <a:endParaRPr lang="en-US" sz="1600"/>
        </a:p>
      </dgm:t>
    </dgm:pt>
    <dgm:pt modelId="{ACEDFB6F-7E31-4D93-9620-392C1EE8ECC8}">
      <dgm:prSet phldrT="[Text]" custT="1"/>
      <dgm:spPr/>
      <dgm:t>
        <a:bodyPr/>
        <a:lstStyle/>
        <a:p>
          <a:r>
            <a:rPr lang="en-US" sz="3200" dirty="0" smtClean="0"/>
            <a:t>Proficient</a:t>
          </a:r>
        </a:p>
      </dgm:t>
    </dgm:pt>
    <dgm:pt modelId="{AAA11FA8-5EB9-4053-90C8-3670A1D859A1}" type="parTrans" cxnId="{238ACE13-DA57-41C5-8986-186362657684}">
      <dgm:prSet/>
      <dgm:spPr/>
      <dgm:t>
        <a:bodyPr/>
        <a:lstStyle/>
        <a:p>
          <a:endParaRPr lang="en-US" sz="1600"/>
        </a:p>
      </dgm:t>
    </dgm:pt>
    <dgm:pt modelId="{51306347-D4CB-4B9C-A936-D94E1E3A46F6}" type="sibTrans" cxnId="{238ACE13-DA57-41C5-8986-186362657684}">
      <dgm:prSet/>
      <dgm:spPr/>
      <dgm:t>
        <a:bodyPr/>
        <a:lstStyle/>
        <a:p>
          <a:endParaRPr lang="en-US" sz="1600"/>
        </a:p>
      </dgm:t>
    </dgm:pt>
    <dgm:pt modelId="{F4E8BADB-9E33-48B4-A412-D57E4F6508C3}">
      <dgm:prSet custT="1"/>
      <dgm:spPr/>
      <dgm:t>
        <a:bodyPr/>
        <a:lstStyle/>
        <a:p>
          <a:r>
            <a:rPr lang="en-US" sz="3200" dirty="0" smtClean="0"/>
            <a:t>Competent</a:t>
          </a:r>
          <a:endParaRPr lang="en-US" sz="3200" dirty="0"/>
        </a:p>
      </dgm:t>
    </dgm:pt>
    <dgm:pt modelId="{63897555-1631-49ED-924E-2493A21130AC}" type="parTrans" cxnId="{E0306100-DDF0-4207-ACCE-A29FF99F1FDD}">
      <dgm:prSet/>
      <dgm:spPr/>
      <dgm:t>
        <a:bodyPr/>
        <a:lstStyle/>
        <a:p>
          <a:endParaRPr lang="en-US" sz="1600"/>
        </a:p>
      </dgm:t>
    </dgm:pt>
    <dgm:pt modelId="{580EA708-7703-4326-BF19-D31CA1C03389}" type="sibTrans" cxnId="{E0306100-DDF0-4207-ACCE-A29FF99F1FDD}">
      <dgm:prSet/>
      <dgm:spPr/>
      <dgm:t>
        <a:bodyPr/>
        <a:lstStyle/>
        <a:p>
          <a:endParaRPr lang="en-US" sz="1600"/>
        </a:p>
      </dgm:t>
    </dgm:pt>
    <dgm:pt modelId="{9500468D-C980-4154-96B1-F9B8D63EC49B}" type="pres">
      <dgm:prSet presAssocID="{D52E8EC5-4448-431E-9DF3-FE5D535DE52C}" presName="Name0" presStyleCnt="0">
        <dgm:presLayoutVars>
          <dgm:dir/>
          <dgm:animLvl val="lvl"/>
          <dgm:resizeHandles val="exact"/>
        </dgm:presLayoutVars>
      </dgm:prSet>
      <dgm:spPr/>
    </dgm:pt>
    <dgm:pt modelId="{6B1B3225-0136-49ED-81C6-20834CA51A29}" type="pres">
      <dgm:prSet presAssocID="{7B45BFD1-3E41-498F-BA43-997D026405D6}" presName="Name8" presStyleCnt="0"/>
      <dgm:spPr/>
    </dgm:pt>
    <dgm:pt modelId="{0F0CE548-1FB3-4483-8BF0-78DE6F0902DB}" type="pres">
      <dgm:prSet presAssocID="{7B45BFD1-3E41-498F-BA43-997D026405D6}" presName="level" presStyleLbl="node1" presStyleIdx="0" presStyleCnt="5">
        <dgm:presLayoutVars>
          <dgm:chMax val="1"/>
          <dgm:bulletEnabled val="1"/>
        </dgm:presLayoutVars>
      </dgm:prSet>
      <dgm:spPr/>
      <dgm:t>
        <a:bodyPr/>
        <a:lstStyle/>
        <a:p>
          <a:endParaRPr lang="en-US"/>
        </a:p>
      </dgm:t>
    </dgm:pt>
    <dgm:pt modelId="{06887D09-D4A4-4516-A35B-7A899C740DBC}" type="pres">
      <dgm:prSet presAssocID="{7B45BFD1-3E41-498F-BA43-997D026405D6}" presName="levelTx" presStyleLbl="revTx" presStyleIdx="0" presStyleCnt="0">
        <dgm:presLayoutVars>
          <dgm:chMax val="1"/>
          <dgm:bulletEnabled val="1"/>
        </dgm:presLayoutVars>
      </dgm:prSet>
      <dgm:spPr/>
      <dgm:t>
        <a:bodyPr/>
        <a:lstStyle/>
        <a:p>
          <a:endParaRPr lang="en-US"/>
        </a:p>
      </dgm:t>
    </dgm:pt>
    <dgm:pt modelId="{1260D1BC-4C55-4039-BBF1-B22795CE385B}" type="pres">
      <dgm:prSet presAssocID="{ACEDFB6F-7E31-4D93-9620-392C1EE8ECC8}" presName="Name8" presStyleCnt="0"/>
      <dgm:spPr/>
    </dgm:pt>
    <dgm:pt modelId="{3A073C8D-0BF9-4735-9B77-AB30249569D1}" type="pres">
      <dgm:prSet presAssocID="{ACEDFB6F-7E31-4D93-9620-392C1EE8ECC8}" presName="level" presStyleLbl="node1" presStyleIdx="1" presStyleCnt="5">
        <dgm:presLayoutVars>
          <dgm:chMax val="1"/>
          <dgm:bulletEnabled val="1"/>
        </dgm:presLayoutVars>
      </dgm:prSet>
      <dgm:spPr/>
      <dgm:t>
        <a:bodyPr/>
        <a:lstStyle/>
        <a:p>
          <a:endParaRPr lang="en-US"/>
        </a:p>
      </dgm:t>
    </dgm:pt>
    <dgm:pt modelId="{BD4C0F85-C0A3-4EE8-A833-F69B4F6A222F}" type="pres">
      <dgm:prSet presAssocID="{ACEDFB6F-7E31-4D93-9620-392C1EE8ECC8}" presName="levelTx" presStyleLbl="revTx" presStyleIdx="0" presStyleCnt="0">
        <dgm:presLayoutVars>
          <dgm:chMax val="1"/>
          <dgm:bulletEnabled val="1"/>
        </dgm:presLayoutVars>
      </dgm:prSet>
      <dgm:spPr/>
      <dgm:t>
        <a:bodyPr/>
        <a:lstStyle/>
        <a:p>
          <a:endParaRPr lang="en-US"/>
        </a:p>
      </dgm:t>
    </dgm:pt>
    <dgm:pt modelId="{201AB71B-054D-4B75-B135-3D62C3ACAE19}" type="pres">
      <dgm:prSet presAssocID="{F4E8BADB-9E33-48B4-A412-D57E4F6508C3}" presName="Name8" presStyleCnt="0"/>
      <dgm:spPr/>
    </dgm:pt>
    <dgm:pt modelId="{FCFDFE89-8292-4B9A-98D8-1B17ABC968B1}" type="pres">
      <dgm:prSet presAssocID="{F4E8BADB-9E33-48B4-A412-D57E4F6508C3}" presName="level" presStyleLbl="node1" presStyleIdx="2" presStyleCnt="5">
        <dgm:presLayoutVars>
          <dgm:chMax val="1"/>
          <dgm:bulletEnabled val="1"/>
        </dgm:presLayoutVars>
      </dgm:prSet>
      <dgm:spPr/>
      <dgm:t>
        <a:bodyPr/>
        <a:lstStyle/>
        <a:p>
          <a:endParaRPr lang="en-US"/>
        </a:p>
      </dgm:t>
    </dgm:pt>
    <dgm:pt modelId="{287A45A9-C97E-4DA6-80D9-D408F6EB76CD}" type="pres">
      <dgm:prSet presAssocID="{F4E8BADB-9E33-48B4-A412-D57E4F6508C3}" presName="levelTx" presStyleLbl="revTx" presStyleIdx="0" presStyleCnt="0">
        <dgm:presLayoutVars>
          <dgm:chMax val="1"/>
          <dgm:bulletEnabled val="1"/>
        </dgm:presLayoutVars>
      </dgm:prSet>
      <dgm:spPr/>
      <dgm:t>
        <a:bodyPr/>
        <a:lstStyle/>
        <a:p>
          <a:endParaRPr lang="en-US"/>
        </a:p>
      </dgm:t>
    </dgm:pt>
    <dgm:pt modelId="{5B1C52CB-E6B6-4F71-BD8A-FFA7472D2E70}" type="pres">
      <dgm:prSet presAssocID="{AC1E9BD5-3015-4C8B-BEA3-125B75C92479}" presName="Name8" presStyleCnt="0"/>
      <dgm:spPr/>
    </dgm:pt>
    <dgm:pt modelId="{86707710-6B3E-45DF-B740-36DED87E6DB2}" type="pres">
      <dgm:prSet presAssocID="{AC1E9BD5-3015-4C8B-BEA3-125B75C92479}" presName="level" presStyleLbl="node1" presStyleIdx="3" presStyleCnt="5">
        <dgm:presLayoutVars>
          <dgm:chMax val="1"/>
          <dgm:bulletEnabled val="1"/>
        </dgm:presLayoutVars>
      </dgm:prSet>
      <dgm:spPr/>
      <dgm:t>
        <a:bodyPr/>
        <a:lstStyle/>
        <a:p>
          <a:endParaRPr lang="en-US"/>
        </a:p>
      </dgm:t>
    </dgm:pt>
    <dgm:pt modelId="{C9E2BCEC-C6E1-4B43-9BC3-18A578E91D6B}" type="pres">
      <dgm:prSet presAssocID="{AC1E9BD5-3015-4C8B-BEA3-125B75C92479}" presName="levelTx" presStyleLbl="revTx" presStyleIdx="0" presStyleCnt="0">
        <dgm:presLayoutVars>
          <dgm:chMax val="1"/>
          <dgm:bulletEnabled val="1"/>
        </dgm:presLayoutVars>
      </dgm:prSet>
      <dgm:spPr/>
      <dgm:t>
        <a:bodyPr/>
        <a:lstStyle/>
        <a:p>
          <a:endParaRPr lang="en-US"/>
        </a:p>
      </dgm:t>
    </dgm:pt>
    <dgm:pt modelId="{093798FA-E646-4390-8A92-1B640AB212CE}" type="pres">
      <dgm:prSet presAssocID="{2FB7E53E-478B-4E84-A9E4-87E63A798770}" presName="Name8" presStyleCnt="0"/>
      <dgm:spPr/>
    </dgm:pt>
    <dgm:pt modelId="{121ED2CF-E289-4F3F-BCDE-6DF6C3FA2B64}" type="pres">
      <dgm:prSet presAssocID="{2FB7E53E-478B-4E84-A9E4-87E63A798770}" presName="level" presStyleLbl="node1" presStyleIdx="4" presStyleCnt="5">
        <dgm:presLayoutVars>
          <dgm:chMax val="1"/>
          <dgm:bulletEnabled val="1"/>
        </dgm:presLayoutVars>
      </dgm:prSet>
      <dgm:spPr/>
      <dgm:t>
        <a:bodyPr/>
        <a:lstStyle/>
        <a:p>
          <a:endParaRPr lang="en-US"/>
        </a:p>
      </dgm:t>
    </dgm:pt>
    <dgm:pt modelId="{791E5F97-656B-48DB-B469-E5FE6D82EB92}" type="pres">
      <dgm:prSet presAssocID="{2FB7E53E-478B-4E84-A9E4-87E63A798770}" presName="levelTx" presStyleLbl="revTx" presStyleIdx="0" presStyleCnt="0">
        <dgm:presLayoutVars>
          <dgm:chMax val="1"/>
          <dgm:bulletEnabled val="1"/>
        </dgm:presLayoutVars>
      </dgm:prSet>
      <dgm:spPr/>
      <dgm:t>
        <a:bodyPr/>
        <a:lstStyle/>
        <a:p>
          <a:endParaRPr lang="en-US"/>
        </a:p>
      </dgm:t>
    </dgm:pt>
  </dgm:ptLst>
  <dgm:cxnLst>
    <dgm:cxn modelId="{3A558486-EBDE-4D43-A5E9-3D53B2EE42C1}" type="presOf" srcId="{F4E8BADB-9E33-48B4-A412-D57E4F6508C3}" destId="{287A45A9-C97E-4DA6-80D9-D408F6EB76CD}" srcOrd="1" destOrd="0" presId="urn:microsoft.com/office/officeart/2005/8/layout/pyramid1"/>
    <dgm:cxn modelId="{EC53168F-9B40-4D17-96BB-4F79552D8A44}" type="presOf" srcId="{AC1E9BD5-3015-4C8B-BEA3-125B75C92479}" destId="{C9E2BCEC-C6E1-4B43-9BC3-18A578E91D6B}" srcOrd="1" destOrd="0" presId="urn:microsoft.com/office/officeart/2005/8/layout/pyramid1"/>
    <dgm:cxn modelId="{238ACE13-DA57-41C5-8986-186362657684}" srcId="{D52E8EC5-4448-431E-9DF3-FE5D535DE52C}" destId="{ACEDFB6F-7E31-4D93-9620-392C1EE8ECC8}" srcOrd="1" destOrd="0" parTransId="{AAA11FA8-5EB9-4053-90C8-3670A1D859A1}" sibTransId="{51306347-D4CB-4B9C-A936-D94E1E3A46F6}"/>
    <dgm:cxn modelId="{3F0A7492-531E-40C4-927F-040868FEFFE0}" type="presOf" srcId="{F4E8BADB-9E33-48B4-A412-D57E4F6508C3}" destId="{FCFDFE89-8292-4B9A-98D8-1B17ABC968B1}" srcOrd="0" destOrd="0" presId="urn:microsoft.com/office/officeart/2005/8/layout/pyramid1"/>
    <dgm:cxn modelId="{E448078C-774C-494F-90ED-3F71F95CE839}" type="presOf" srcId="{2FB7E53E-478B-4E84-A9E4-87E63A798770}" destId="{791E5F97-656B-48DB-B469-E5FE6D82EB92}" srcOrd="1" destOrd="0" presId="urn:microsoft.com/office/officeart/2005/8/layout/pyramid1"/>
    <dgm:cxn modelId="{13039740-9DCB-4E03-BA19-3475C608B9A3}" srcId="{D52E8EC5-4448-431E-9DF3-FE5D535DE52C}" destId="{2FB7E53E-478B-4E84-A9E4-87E63A798770}" srcOrd="4" destOrd="0" parTransId="{426374FB-3294-408F-AB38-7F4C0168BCB2}" sibTransId="{5BED6F95-8A3C-4F01-B968-AB7075C8A3B5}"/>
    <dgm:cxn modelId="{B33D4834-51EA-4F2F-970F-DC42DD404882}" type="presOf" srcId="{AC1E9BD5-3015-4C8B-BEA3-125B75C92479}" destId="{86707710-6B3E-45DF-B740-36DED87E6DB2}" srcOrd="0" destOrd="0" presId="urn:microsoft.com/office/officeart/2005/8/layout/pyramid1"/>
    <dgm:cxn modelId="{E0306100-DDF0-4207-ACCE-A29FF99F1FDD}" srcId="{D52E8EC5-4448-431E-9DF3-FE5D535DE52C}" destId="{F4E8BADB-9E33-48B4-A412-D57E4F6508C3}" srcOrd="2" destOrd="0" parTransId="{63897555-1631-49ED-924E-2493A21130AC}" sibTransId="{580EA708-7703-4326-BF19-D31CA1C03389}"/>
    <dgm:cxn modelId="{E5298E27-23CE-4FB1-92DA-8074403AE4F5}" srcId="{D52E8EC5-4448-431E-9DF3-FE5D535DE52C}" destId="{7B45BFD1-3E41-498F-BA43-997D026405D6}" srcOrd="0" destOrd="0" parTransId="{3BC62CE2-1001-4AE6-98CC-5ACB8FACFC5E}" sibTransId="{6DA83BE7-E17C-419B-A6B9-56A9E835BF82}"/>
    <dgm:cxn modelId="{94E4720A-B0E5-45E4-9D07-29C14BFC2993}" srcId="{D52E8EC5-4448-431E-9DF3-FE5D535DE52C}" destId="{AC1E9BD5-3015-4C8B-BEA3-125B75C92479}" srcOrd="3" destOrd="0" parTransId="{3D6C9A31-AAB0-4D9F-83C4-8542D728787C}" sibTransId="{9FC70540-68C5-4695-BA7C-6F88678E7C50}"/>
    <dgm:cxn modelId="{BB3D0830-0466-4E51-AE31-AE42B76B7550}" type="presOf" srcId="{2FB7E53E-478B-4E84-A9E4-87E63A798770}" destId="{121ED2CF-E289-4F3F-BCDE-6DF6C3FA2B64}" srcOrd="0" destOrd="0" presId="urn:microsoft.com/office/officeart/2005/8/layout/pyramid1"/>
    <dgm:cxn modelId="{581567A6-366C-47B2-BC5B-5466B3164F58}" type="presOf" srcId="{7B45BFD1-3E41-498F-BA43-997D026405D6}" destId="{0F0CE548-1FB3-4483-8BF0-78DE6F0902DB}" srcOrd="0" destOrd="0" presId="urn:microsoft.com/office/officeart/2005/8/layout/pyramid1"/>
    <dgm:cxn modelId="{4433E9BE-C146-4AAA-8894-78C3124B76BB}" type="presOf" srcId="{ACEDFB6F-7E31-4D93-9620-392C1EE8ECC8}" destId="{BD4C0F85-C0A3-4EE8-A833-F69B4F6A222F}" srcOrd="1" destOrd="0" presId="urn:microsoft.com/office/officeart/2005/8/layout/pyramid1"/>
    <dgm:cxn modelId="{09A34033-A77D-49BB-9F7E-F6DFFA2DD602}" type="presOf" srcId="{ACEDFB6F-7E31-4D93-9620-392C1EE8ECC8}" destId="{3A073C8D-0BF9-4735-9B77-AB30249569D1}" srcOrd="0" destOrd="0" presId="urn:microsoft.com/office/officeart/2005/8/layout/pyramid1"/>
    <dgm:cxn modelId="{09E2A485-D131-4E74-BBB5-E78ADEA02E57}" type="presOf" srcId="{D52E8EC5-4448-431E-9DF3-FE5D535DE52C}" destId="{9500468D-C980-4154-96B1-F9B8D63EC49B}" srcOrd="0" destOrd="0" presId="urn:microsoft.com/office/officeart/2005/8/layout/pyramid1"/>
    <dgm:cxn modelId="{67168532-EFBC-4E78-A7DE-D12FFF00C499}" type="presOf" srcId="{7B45BFD1-3E41-498F-BA43-997D026405D6}" destId="{06887D09-D4A4-4516-A35B-7A899C740DBC}" srcOrd="1" destOrd="0" presId="urn:microsoft.com/office/officeart/2005/8/layout/pyramid1"/>
    <dgm:cxn modelId="{E9AB012B-D1BF-4885-903C-90B0ADAC6E5D}" type="presParOf" srcId="{9500468D-C980-4154-96B1-F9B8D63EC49B}" destId="{6B1B3225-0136-49ED-81C6-20834CA51A29}" srcOrd="0" destOrd="0" presId="urn:microsoft.com/office/officeart/2005/8/layout/pyramid1"/>
    <dgm:cxn modelId="{20D44A47-2024-46C0-A966-05A4F88361FA}" type="presParOf" srcId="{6B1B3225-0136-49ED-81C6-20834CA51A29}" destId="{0F0CE548-1FB3-4483-8BF0-78DE6F0902DB}" srcOrd="0" destOrd="0" presId="urn:microsoft.com/office/officeart/2005/8/layout/pyramid1"/>
    <dgm:cxn modelId="{97551D18-6542-42AA-BD09-7065B13F299F}" type="presParOf" srcId="{6B1B3225-0136-49ED-81C6-20834CA51A29}" destId="{06887D09-D4A4-4516-A35B-7A899C740DBC}" srcOrd="1" destOrd="0" presId="urn:microsoft.com/office/officeart/2005/8/layout/pyramid1"/>
    <dgm:cxn modelId="{4521A5AC-2A3D-46BC-A2FD-64146B6717BD}" type="presParOf" srcId="{9500468D-C980-4154-96B1-F9B8D63EC49B}" destId="{1260D1BC-4C55-4039-BBF1-B22795CE385B}" srcOrd="1" destOrd="0" presId="urn:microsoft.com/office/officeart/2005/8/layout/pyramid1"/>
    <dgm:cxn modelId="{A744DFE1-2CC3-4A93-8904-10DD0307A902}" type="presParOf" srcId="{1260D1BC-4C55-4039-BBF1-B22795CE385B}" destId="{3A073C8D-0BF9-4735-9B77-AB30249569D1}" srcOrd="0" destOrd="0" presId="urn:microsoft.com/office/officeart/2005/8/layout/pyramid1"/>
    <dgm:cxn modelId="{EB33E8B5-3A18-4D43-98AF-EE25D087A349}" type="presParOf" srcId="{1260D1BC-4C55-4039-BBF1-B22795CE385B}" destId="{BD4C0F85-C0A3-4EE8-A833-F69B4F6A222F}" srcOrd="1" destOrd="0" presId="urn:microsoft.com/office/officeart/2005/8/layout/pyramid1"/>
    <dgm:cxn modelId="{63DCE6A8-DD9D-479A-A00E-E6BEDC6DCE9C}" type="presParOf" srcId="{9500468D-C980-4154-96B1-F9B8D63EC49B}" destId="{201AB71B-054D-4B75-B135-3D62C3ACAE19}" srcOrd="2" destOrd="0" presId="urn:microsoft.com/office/officeart/2005/8/layout/pyramid1"/>
    <dgm:cxn modelId="{E5E82CA9-C984-4296-AFDE-9C1FF6008D50}" type="presParOf" srcId="{201AB71B-054D-4B75-B135-3D62C3ACAE19}" destId="{FCFDFE89-8292-4B9A-98D8-1B17ABC968B1}" srcOrd="0" destOrd="0" presId="urn:microsoft.com/office/officeart/2005/8/layout/pyramid1"/>
    <dgm:cxn modelId="{C1565E81-CD0D-456E-BF16-C01BB6675AA3}" type="presParOf" srcId="{201AB71B-054D-4B75-B135-3D62C3ACAE19}" destId="{287A45A9-C97E-4DA6-80D9-D408F6EB76CD}" srcOrd="1" destOrd="0" presId="urn:microsoft.com/office/officeart/2005/8/layout/pyramid1"/>
    <dgm:cxn modelId="{BED47588-063E-4E8A-8C11-530BD527A418}" type="presParOf" srcId="{9500468D-C980-4154-96B1-F9B8D63EC49B}" destId="{5B1C52CB-E6B6-4F71-BD8A-FFA7472D2E70}" srcOrd="3" destOrd="0" presId="urn:microsoft.com/office/officeart/2005/8/layout/pyramid1"/>
    <dgm:cxn modelId="{AE50AA25-97B1-4337-8091-F30CB506363A}" type="presParOf" srcId="{5B1C52CB-E6B6-4F71-BD8A-FFA7472D2E70}" destId="{86707710-6B3E-45DF-B740-36DED87E6DB2}" srcOrd="0" destOrd="0" presId="urn:microsoft.com/office/officeart/2005/8/layout/pyramid1"/>
    <dgm:cxn modelId="{BDBAB11F-932F-4EBE-B40C-6E4A5303D22E}" type="presParOf" srcId="{5B1C52CB-E6B6-4F71-BD8A-FFA7472D2E70}" destId="{C9E2BCEC-C6E1-4B43-9BC3-18A578E91D6B}" srcOrd="1" destOrd="0" presId="urn:microsoft.com/office/officeart/2005/8/layout/pyramid1"/>
    <dgm:cxn modelId="{9AFB7DE6-DDFE-4EF1-8D64-6F7C6550BDE0}" type="presParOf" srcId="{9500468D-C980-4154-96B1-F9B8D63EC49B}" destId="{093798FA-E646-4390-8A92-1B640AB212CE}" srcOrd="4" destOrd="0" presId="urn:microsoft.com/office/officeart/2005/8/layout/pyramid1"/>
    <dgm:cxn modelId="{87F0B95D-466B-4D7B-B924-012489932D86}" type="presParOf" srcId="{093798FA-E646-4390-8A92-1B640AB212CE}" destId="{121ED2CF-E289-4F3F-BCDE-6DF6C3FA2B64}" srcOrd="0" destOrd="0" presId="urn:microsoft.com/office/officeart/2005/8/layout/pyramid1"/>
    <dgm:cxn modelId="{515815E2-BD2D-4AB3-9024-40F7A6674811}" type="presParOf" srcId="{093798FA-E646-4390-8A92-1B640AB212CE}" destId="{791E5F97-656B-48DB-B469-E5FE6D82EB9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2E8EC5-4448-431E-9DF3-FE5D535DE52C}" type="doc">
      <dgm:prSet loTypeId="urn:microsoft.com/office/officeart/2005/8/layout/pyramid1" loCatId="pyramid" qsTypeId="urn:microsoft.com/office/officeart/2005/8/quickstyle/simple1" qsCatId="simple" csTypeId="urn:microsoft.com/office/officeart/2005/8/colors/accent1_2" csCatId="accent1" phldr="1"/>
      <dgm:spPr/>
    </dgm:pt>
    <dgm:pt modelId="{7B45BFD1-3E41-498F-BA43-997D026405D6}">
      <dgm:prSet phldrT="[Text]" custT="1"/>
      <dgm:spPr/>
      <dgm:t>
        <a:bodyPr/>
        <a:lstStyle/>
        <a:p>
          <a:r>
            <a:rPr lang="en-US" sz="3200" dirty="0" smtClean="0"/>
            <a:t>Expert</a:t>
          </a:r>
        </a:p>
      </dgm:t>
    </dgm:pt>
    <dgm:pt modelId="{3BC62CE2-1001-4AE6-98CC-5ACB8FACFC5E}" type="parTrans" cxnId="{E5298E27-23CE-4FB1-92DA-8074403AE4F5}">
      <dgm:prSet/>
      <dgm:spPr/>
      <dgm:t>
        <a:bodyPr/>
        <a:lstStyle/>
        <a:p>
          <a:endParaRPr lang="en-US" sz="3200"/>
        </a:p>
      </dgm:t>
    </dgm:pt>
    <dgm:pt modelId="{6DA83BE7-E17C-419B-A6B9-56A9E835BF82}" type="sibTrans" cxnId="{E5298E27-23CE-4FB1-92DA-8074403AE4F5}">
      <dgm:prSet/>
      <dgm:spPr/>
      <dgm:t>
        <a:bodyPr/>
        <a:lstStyle/>
        <a:p>
          <a:endParaRPr lang="en-US" sz="3200"/>
        </a:p>
      </dgm:t>
    </dgm:pt>
    <dgm:pt modelId="{AC1E9BD5-3015-4C8B-BEA3-125B75C92479}">
      <dgm:prSet phldrT="[Text]" custT="1"/>
      <dgm:spPr/>
      <dgm:t>
        <a:bodyPr/>
        <a:lstStyle/>
        <a:p>
          <a:r>
            <a:rPr lang="en-US" sz="3200" dirty="0" smtClean="0"/>
            <a:t>Dunning-Kruger Effect</a:t>
          </a:r>
          <a:endParaRPr lang="en-US" sz="3200" dirty="0"/>
        </a:p>
      </dgm:t>
    </dgm:pt>
    <dgm:pt modelId="{3D6C9A31-AAB0-4D9F-83C4-8542D728787C}" type="parTrans" cxnId="{94E4720A-B0E5-45E4-9D07-29C14BFC2993}">
      <dgm:prSet/>
      <dgm:spPr/>
      <dgm:t>
        <a:bodyPr/>
        <a:lstStyle/>
        <a:p>
          <a:endParaRPr lang="en-US" sz="3200"/>
        </a:p>
      </dgm:t>
    </dgm:pt>
    <dgm:pt modelId="{9FC70540-68C5-4695-BA7C-6F88678E7C50}" type="sibTrans" cxnId="{94E4720A-B0E5-45E4-9D07-29C14BFC2993}">
      <dgm:prSet/>
      <dgm:spPr/>
      <dgm:t>
        <a:bodyPr/>
        <a:lstStyle/>
        <a:p>
          <a:endParaRPr lang="en-US" sz="3200"/>
        </a:p>
      </dgm:t>
    </dgm:pt>
    <dgm:pt modelId="{2FB7E53E-478B-4E84-A9E4-87E63A798770}">
      <dgm:prSet phldrT="[Text]" custT="1"/>
      <dgm:spPr/>
      <dgm:t>
        <a:bodyPr/>
        <a:lstStyle/>
        <a:p>
          <a:r>
            <a:rPr lang="en-US" sz="3200" dirty="0" smtClean="0"/>
            <a:t>Novice</a:t>
          </a:r>
        </a:p>
      </dgm:t>
    </dgm:pt>
    <dgm:pt modelId="{426374FB-3294-408F-AB38-7F4C0168BCB2}" type="parTrans" cxnId="{13039740-9DCB-4E03-BA19-3475C608B9A3}">
      <dgm:prSet/>
      <dgm:spPr/>
      <dgm:t>
        <a:bodyPr/>
        <a:lstStyle/>
        <a:p>
          <a:endParaRPr lang="en-US" sz="3200"/>
        </a:p>
      </dgm:t>
    </dgm:pt>
    <dgm:pt modelId="{5BED6F95-8A3C-4F01-B968-AB7075C8A3B5}" type="sibTrans" cxnId="{13039740-9DCB-4E03-BA19-3475C608B9A3}">
      <dgm:prSet/>
      <dgm:spPr/>
      <dgm:t>
        <a:bodyPr/>
        <a:lstStyle/>
        <a:p>
          <a:endParaRPr lang="en-US" sz="3200"/>
        </a:p>
      </dgm:t>
    </dgm:pt>
    <dgm:pt modelId="{ACEDFB6F-7E31-4D93-9620-392C1EE8ECC8}">
      <dgm:prSet phldrT="[Text]" custT="1"/>
      <dgm:spPr/>
      <dgm:t>
        <a:bodyPr/>
        <a:lstStyle/>
        <a:p>
          <a:r>
            <a:rPr lang="en-US" sz="3200" dirty="0" smtClean="0"/>
            <a:t>Imposter</a:t>
          </a:r>
        </a:p>
      </dgm:t>
    </dgm:pt>
    <dgm:pt modelId="{AAA11FA8-5EB9-4053-90C8-3670A1D859A1}" type="parTrans" cxnId="{238ACE13-DA57-41C5-8986-186362657684}">
      <dgm:prSet/>
      <dgm:spPr/>
      <dgm:t>
        <a:bodyPr/>
        <a:lstStyle/>
        <a:p>
          <a:endParaRPr lang="en-US" sz="3200"/>
        </a:p>
      </dgm:t>
    </dgm:pt>
    <dgm:pt modelId="{51306347-D4CB-4B9C-A936-D94E1E3A46F6}" type="sibTrans" cxnId="{238ACE13-DA57-41C5-8986-186362657684}">
      <dgm:prSet/>
      <dgm:spPr/>
      <dgm:t>
        <a:bodyPr/>
        <a:lstStyle/>
        <a:p>
          <a:endParaRPr lang="en-US" sz="3200"/>
        </a:p>
      </dgm:t>
    </dgm:pt>
    <dgm:pt modelId="{F4E8BADB-9E33-48B4-A412-D57E4F6508C3}">
      <dgm:prSet custT="1"/>
      <dgm:spPr/>
      <dgm:t>
        <a:bodyPr/>
        <a:lstStyle/>
        <a:p>
          <a:r>
            <a:rPr lang="en-US" sz="3200" dirty="0" smtClean="0"/>
            <a:t>Competent</a:t>
          </a:r>
          <a:endParaRPr lang="en-US" sz="3200" dirty="0"/>
        </a:p>
      </dgm:t>
    </dgm:pt>
    <dgm:pt modelId="{63897555-1631-49ED-924E-2493A21130AC}" type="parTrans" cxnId="{E0306100-DDF0-4207-ACCE-A29FF99F1FDD}">
      <dgm:prSet/>
      <dgm:spPr/>
      <dgm:t>
        <a:bodyPr/>
        <a:lstStyle/>
        <a:p>
          <a:endParaRPr lang="en-US" sz="3200"/>
        </a:p>
      </dgm:t>
    </dgm:pt>
    <dgm:pt modelId="{580EA708-7703-4326-BF19-D31CA1C03389}" type="sibTrans" cxnId="{E0306100-DDF0-4207-ACCE-A29FF99F1FDD}">
      <dgm:prSet/>
      <dgm:spPr/>
      <dgm:t>
        <a:bodyPr/>
        <a:lstStyle/>
        <a:p>
          <a:endParaRPr lang="en-US" sz="3200"/>
        </a:p>
      </dgm:t>
    </dgm:pt>
    <dgm:pt modelId="{9500468D-C980-4154-96B1-F9B8D63EC49B}" type="pres">
      <dgm:prSet presAssocID="{D52E8EC5-4448-431E-9DF3-FE5D535DE52C}" presName="Name0" presStyleCnt="0">
        <dgm:presLayoutVars>
          <dgm:dir/>
          <dgm:animLvl val="lvl"/>
          <dgm:resizeHandles val="exact"/>
        </dgm:presLayoutVars>
      </dgm:prSet>
      <dgm:spPr/>
    </dgm:pt>
    <dgm:pt modelId="{6B1B3225-0136-49ED-81C6-20834CA51A29}" type="pres">
      <dgm:prSet presAssocID="{7B45BFD1-3E41-498F-BA43-997D026405D6}" presName="Name8" presStyleCnt="0"/>
      <dgm:spPr/>
    </dgm:pt>
    <dgm:pt modelId="{0F0CE548-1FB3-4483-8BF0-78DE6F0902DB}" type="pres">
      <dgm:prSet presAssocID="{7B45BFD1-3E41-498F-BA43-997D026405D6}" presName="level" presStyleLbl="node1" presStyleIdx="0" presStyleCnt="5">
        <dgm:presLayoutVars>
          <dgm:chMax val="1"/>
          <dgm:bulletEnabled val="1"/>
        </dgm:presLayoutVars>
      </dgm:prSet>
      <dgm:spPr/>
      <dgm:t>
        <a:bodyPr/>
        <a:lstStyle/>
        <a:p>
          <a:endParaRPr lang="en-US"/>
        </a:p>
      </dgm:t>
    </dgm:pt>
    <dgm:pt modelId="{06887D09-D4A4-4516-A35B-7A899C740DBC}" type="pres">
      <dgm:prSet presAssocID="{7B45BFD1-3E41-498F-BA43-997D026405D6}" presName="levelTx" presStyleLbl="revTx" presStyleIdx="0" presStyleCnt="0">
        <dgm:presLayoutVars>
          <dgm:chMax val="1"/>
          <dgm:bulletEnabled val="1"/>
        </dgm:presLayoutVars>
      </dgm:prSet>
      <dgm:spPr/>
      <dgm:t>
        <a:bodyPr/>
        <a:lstStyle/>
        <a:p>
          <a:endParaRPr lang="en-US"/>
        </a:p>
      </dgm:t>
    </dgm:pt>
    <dgm:pt modelId="{1260D1BC-4C55-4039-BBF1-B22795CE385B}" type="pres">
      <dgm:prSet presAssocID="{ACEDFB6F-7E31-4D93-9620-392C1EE8ECC8}" presName="Name8" presStyleCnt="0"/>
      <dgm:spPr/>
    </dgm:pt>
    <dgm:pt modelId="{3A073C8D-0BF9-4735-9B77-AB30249569D1}" type="pres">
      <dgm:prSet presAssocID="{ACEDFB6F-7E31-4D93-9620-392C1EE8ECC8}" presName="level" presStyleLbl="node1" presStyleIdx="1" presStyleCnt="5">
        <dgm:presLayoutVars>
          <dgm:chMax val="1"/>
          <dgm:bulletEnabled val="1"/>
        </dgm:presLayoutVars>
      </dgm:prSet>
      <dgm:spPr/>
      <dgm:t>
        <a:bodyPr/>
        <a:lstStyle/>
        <a:p>
          <a:endParaRPr lang="en-US"/>
        </a:p>
      </dgm:t>
    </dgm:pt>
    <dgm:pt modelId="{BD4C0F85-C0A3-4EE8-A833-F69B4F6A222F}" type="pres">
      <dgm:prSet presAssocID="{ACEDFB6F-7E31-4D93-9620-392C1EE8ECC8}" presName="levelTx" presStyleLbl="revTx" presStyleIdx="0" presStyleCnt="0">
        <dgm:presLayoutVars>
          <dgm:chMax val="1"/>
          <dgm:bulletEnabled val="1"/>
        </dgm:presLayoutVars>
      </dgm:prSet>
      <dgm:spPr/>
      <dgm:t>
        <a:bodyPr/>
        <a:lstStyle/>
        <a:p>
          <a:endParaRPr lang="en-US"/>
        </a:p>
      </dgm:t>
    </dgm:pt>
    <dgm:pt modelId="{201AB71B-054D-4B75-B135-3D62C3ACAE19}" type="pres">
      <dgm:prSet presAssocID="{F4E8BADB-9E33-48B4-A412-D57E4F6508C3}" presName="Name8" presStyleCnt="0"/>
      <dgm:spPr/>
    </dgm:pt>
    <dgm:pt modelId="{FCFDFE89-8292-4B9A-98D8-1B17ABC968B1}" type="pres">
      <dgm:prSet presAssocID="{F4E8BADB-9E33-48B4-A412-D57E4F6508C3}" presName="level" presStyleLbl="node1" presStyleIdx="2" presStyleCnt="5">
        <dgm:presLayoutVars>
          <dgm:chMax val="1"/>
          <dgm:bulletEnabled val="1"/>
        </dgm:presLayoutVars>
      </dgm:prSet>
      <dgm:spPr/>
      <dgm:t>
        <a:bodyPr/>
        <a:lstStyle/>
        <a:p>
          <a:endParaRPr lang="en-US"/>
        </a:p>
      </dgm:t>
    </dgm:pt>
    <dgm:pt modelId="{287A45A9-C97E-4DA6-80D9-D408F6EB76CD}" type="pres">
      <dgm:prSet presAssocID="{F4E8BADB-9E33-48B4-A412-D57E4F6508C3}" presName="levelTx" presStyleLbl="revTx" presStyleIdx="0" presStyleCnt="0">
        <dgm:presLayoutVars>
          <dgm:chMax val="1"/>
          <dgm:bulletEnabled val="1"/>
        </dgm:presLayoutVars>
      </dgm:prSet>
      <dgm:spPr/>
      <dgm:t>
        <a:bodyPr/>
        <a:lstStyle/>
        <a:p>
          <a:endParaRPr lang="en-US"/>
        </a:p>
      </dgm:t>
    </dgm:pt>
    <dgm:pt modelId="{5B1C52CB-E6B6-4F71-BD8A-FFA7472D2E70}" type="pres">
      <dgm:prSet presAssocID="{AC1E9BD5-3015-4C8B-BEA3-125B75C92479}" presName="Name8" presStyleCnt="0"/>
      <dgm:spPr/>
    </dgm:pt>
    <dgm:pt modelId="{86707710-6B3E-45DF-B740-36DED87E6DB2}" type="pres">
      <dgm:prSet presAssocID="{AC1E9BD5-3015-4C8B-BEA3-125B75C92479}" presName="level" presStyleLbl="node1" presStyleIdx="3" presStyleCnt="5">
        <dgm:presLayoutVars>
          <dgm:chMax val="1"/>
          <dgm:bulletEnabled val="1"/>
        </dgm:presLayoutVars>
      </dgm:prSet>
      <dgm:spPr/>
      <dgm:t>
        <a:bodyPr/>
        <a:lstStyle/>
        <a:p>
          <a:endParaRPr lang="en-US"/>
        </a:p>
      </dgm:t>
    </dgm:pt>
    <dgm:pt modelId="{C9E2BCEC-C6E1-4B43-9BC3-18A578E91D6B}" type="pres">
      <dgm:prSet presAssocID="{AC1E9BD5-3015-4C8B-BEA3-125B75C92479}" presName="levelTx" presStyleLbl="revTx" presStyleIdx="0" presStyleCnt="0">
        <dgm:presLayoutVars>
          <dgm:chMax val="1"/>
          <dgm:bulletEnabled val="1"/>
        </dgm:presLayoutVars>
      </dgm:prSet>
      <dgm:spPr/>
      <dgm:t>
        <a:bodyPr/>
        <a:lstStyle/>
        <a:p>
          <a:endParaRPr lang="en-US"/>
        </a:p>
      </dgm:t>
    </dgm:pt>
    <dgm:pt modelId="{093798FA-E646-4390-8A92-1B640AB212CE}" type="pres">
      <dgm:prSet presAssocID="{2FB7E53E-478B-4E84-A9E4-87E63A798770}" presName="Name8" presStyleCnt="0"/>
      <dgm:spPr/>
    </dgm:pt>
    <dgm:pt modelId="{121ED2CF-E289-4F3F-BCDE-6DF6C3FA2B64}" type="pres">
      <dgm:prSet presAssocID="{2FB7E53E-478B-4E84-A9E4-87E63A798770}" presName="level" presStyleLbl="node1" presStyleIdx="4" presStyleCnt="5">
        <dgm:presLayoutVars>
          <dgm:chMax val="1"/>
          <dgm:bulletEnabled val="1"/>
        </dgm:presLayoutVars>
      </dgm:prSet>
      <dgm:spPr/>
      <dgm:t>
        <a:bodyPr/>
        <a:lstStyle/>
        <a:p>
          <a:endParaRPr lang="en-US"/>
        </a:p>
      </dgm:t>
    </dgm:pt>
    <dgm:pt modelId="{791E5F97-656B-48DB-B469-E5FE6D82EB92}" type="pres">
      <dgm:prSet presAssocID="{2FB7E53E-478B-4E84-A9E4-87E63A798770}" presName="levelTx" presStyleLbl="revTx" presStyleIdx="0" presStyleCnt="0">
        <dgm:presLayoutVars>
          <dgm:chMax val="1"/>
          <dgm:bulletEnabled val="1"/>
        </dgm:presLayoutVars>
      </dgm:prSet>
      <dgm:spPr/>
      <dgm:t>
        <a:bodyPr/>
        <a:lstStyle/>
        <a:p>
          <a:endParaRPr lang="en-US"/>
        </a:p>
      </dgm:t>
    </dgm:pt>
  </dgm:ptLst>
  <dgm:cxnLst>
    <dgm:cxn modelId="{5E21A5B4-2726-4376-82A6-05FB8FE0DB4D}" type="presOf" srcId="{AC1E9BD5-3015-4C8B-BEA3-125B75C92479}" destId="{C9E2BCEC-C6E1-4B43-9BC3-18A578E91D6B}" srcOrd="1" destOrd="0" presId="urn:microsoft.com/office/officeart/2005/8/layout/pyramid1"/>
    <dgm:cxn modelId="{1E56C9D8-F60A-4386-9D3B-5124AC7BC3F9}" type="presOf" srcId="{2FB7E53E-478B-4E84-A9E4-87E63A798770}" destId="{791E5F97-656B-48DB-B469-E5FE6D82EB92}" srcOrd="1" destOrd="0" presId="urn:microsoft.com/office/officeart/2005/8/layout/pyramid1"/>
    <dgm:cxn modelId="{51FD9F58-B660-42B3-8620-6F796D03C067}" type="presOf" srcId="{ACEDFB6F-7E31-4D93-9620-392C1EE8ECC8}" destId="{3A073C8D-0BF9-4735-9B77-AB30249569D1}" srcOrd="0" destOrd="0" presId="urn:microsoft.com/office/officeart/2005/8/layout/pyramid1"/>
    <dgm:cxn modelId="{58F8767F-4ADE-446E-80F1-531E91870E35}" type="presOf" srcId="{7B45BFD1-3E41-498F-BA43-997D026405D6}" destId="{06887D09-D4A4-4516-A35B-7A899C740DBC}" srcOrd="1" destOrd="0" presId="urn:microsoft.com/office/officeart/2005/8/layout/pyramid1"/>
    <dgm:cxn modelId="{238ACE13-DA57-41C5-8986-186362657684}" srcId="{D52E8EC5-4448-431E-9DF3-FE5D535DE52C}" destId="{ACEDFB6F-7E31-4D93-9620-392C1EE8ECC8}" srcOrd="1" destOrd="0" parTransId="{AAA11FA8-5EB9-4053-90C8-3670A1D859A1}" sibTransId="{51306347-D4CB-4B9C-A936-D94E1E3A46F6}"/>
    <dgm:cxn modelId="{13039740-9DCB-4E03-BA19-3475C608B9A3}" srcId="{D52E8EC5-4448-431E-9DF3-FE5D535DE52C}" destId="{2FB7E53E-478B-4E84-A9E4-87E63A798770}" srcOrd="4" destOrd="0" parTransId="{426374FB-3294-408F-AB38-7F4C0168BCB2}" sibTransId="{5BED6F95-8A3C-4F01-B968-AB7075C8A3B5}"/>
    <dgm:cxn modelId="{E0306100-DDF0-4207-ACCE-A29FF99F1FDD}" srcId="{D52E8EC5-4448-431E-9DF3-FE5D535DE52C}" destId="{F4E8BADB-9E33-48B4-A412-D57E4F6508C3}" srcOrd="2" destOrd="0" parTransId="{63897555-1631-49ED-924E-2493A21130AC}" sibTransId="{580EA708-7703-4326-BF19-D31CA1C03389}"/>
    <dgm:cxn modelId="{AAFAE813-C2D7-4339-BEBE-6AE66D511431}" type="presOf" srcId="{7B45BFD1-3E41-498F-BA43-997D026405D6}" destId="{0F0CE548-1FB3-4483-8BF0-78DE6F0902DB}" srcOrd="0" destOrd="0" presId="urn:microsoft.com/office/officeart/2005/8/layout/pyramid1"/>
    <dgm:cxn modelId="{6F58BE9D-1F6A-4B6C-8628-286D0D65E33A}" type="presOf" srcId="{ACEDFB6F-7E31-4D93-9620-392C1EE8ECC8}" destId="{BD4C0F85-C0A3-4EE8-A833-F69B4F6A222F}" srcOrd="1" destOrd="0" presId="urn:microsoft.com/office/officeart/2005/8/layout/pyramid1"/>
    <dgm:cxn modelId="{DD8B273C-C19F-4C88-845D-B9687C7EF6C0}" type="presOf" srcId="{AC1E9BD5-3015-4C8B-BEA3-125B75C92479}" destId="{86707710-6B3E-45DF-B740-36DED87E6DB2}" srcOrd="0" destOrd="0" presId="urn:microsoft.com/office/officeart/2005/8/layout/pyramid1"/>
    <dgm:cxn modelId="{E5298E27-23CE-4FB1-92DA-8074403AE4F5}" srcId="{D52E8EC5-4448-431E-9DF3-FE5D535DE52C}" destId="{7B45BFD1-3E41-498F-BA43-997D026405D6}" srcOrd="0" destOrd="0" parTransId="{3BC62CE2-1001-4AE6-98CC-5ACB8FACFC5E}" sibTransId="{6DA83BE7-E17C-419B-A6B9-56A9E835BF82}"/>
    <dgm:cxn modelId="{94E4720A-B0E5-45E4-9D07-29C14BFC2993}" srcId="{D52E8EC5-4448-431E-9DF3-FE5D535DE52C}" destId="{AC1E9BD5-3015-4C8B-BEA3-125B75C92479}" srcOrd="3" destOrd="0" parTransId="{3D6C9A31-AAB0-4D9F-83C4-8542D728787C}" sibTransId="{9FC70540-68C5-4695-BA7C-6F88678E7C50}"/>
    <dgm:cxn modelId="{73B7CCC1-E034-47A8-A5D0-11AD57003E7D}" type="presOf" srcId="{D52E8EC5-4448-431E-9DF3-FE5D535DE52C}" destId="{9500468D-C980-4154-96B1-F9B8D63EC49B}" srcOrd="0" destOrd="0" presId="urn:microsoft.com/office/officeart/2005/8/layout/pyramid1"/>
    <dgm:cxn modelId="{59492A66-290D-468C-8F7E-74EC60751249}" type="presOf" srcId="{F4E8BADB-9E33-48B4-A412-D57E4F6508C3}" destId="{FCFDFE89-8292-4B9A-98D8-1B17ABC968B1}" srcOrd="0" destOrd="0" presId="urn:microsoft.com/office/officeart/2005/8/layout/pyramid1"/>
    <dgm:cxn modelId="{3ECD37F9-5607-444F-979A-CF3AE5087060}" type="presOf" srcId="{F4E8BADB-9E33-48B4-A412-D57E4F6508C3}" destId="{287A45A9-C97E-4DA6-80D9-D408F6EB76CD}" srcOrd="1" destOrd="0" presId="urn:microsoft.com/office/officeart/2005/8/layout/pyramid1"/>
    <dgm:cxn modelId="{B2D55FF5-8E98-4372-BF4D-E6BE278AB569}" type="presOf" srcId="{2FB7E53E-478B-4E84-A9E4-87E63A798770}" destId="{121ED2CF-E289-4F3F-BCDE-6DF6C3FA2B64}" srcOrd="0" destOrd="0" presId="urn:microsoft.com/office/officeart/2005/8/layout/pyramid1"/>
    <dgm:cxn modelId="{6D1F2956-9EF3-4749-BD84-5C8DD74805C8}" type="presParOf" srcId="{9500468D-C980-4154-96B1-F9B8D63EC49B}" destId="{6B1B3225-0136-49ED-81C6-20834CA51A29}" srcOrd="0" destOrd="0" presId="urn:microsoft.com/office/officeart/2005/8/layout/pyramid1"/>
    <dgm:cxn modelId="{A0AFCB4C-94B9-48AF-B7EC-76FD87C3F793}" type="presParOf" srcId="{6B1B3225-0136-49ED-81C6-20834CA51A29}" destId="{0F0CE548-1FB3-4483-8BF0-78DE6F0902DB}" srcOrd="0" destOrd="0" presId="urn:microsoft.com/office/officeart/2005/8/layout/pyramid1"/>
    <dgm:cxn modelId="{5987F210-2997-4D58-BBB0-1D0887D947D8}" type="presParOf" srcId="{6B1B3225-0136-49ED-81C6-20834CA51A29}" destId="{06887D09-D4A4-4516-A35B-7A899C740DBC}" srcOrd="1" destOrd="0" presId="urn:microsoft.com/office/officeart/2005/8/layout/pyramid1"/>
    <dgm:cxn modelId="{D311517C-881D-4D05-B6B9-847C3069746B}" type="presParOf" srcId="{9500468D-C980-4154-96B1-F9B8D63EC49B}" destId="{1260D1BC-4C55-4039-BBF1-B22795CE385B}" srcOrd="1" destOrd="0" presId="urn:microsoft.com/office/officeart/2005/8/layout/pyramid1"/>
    <dgm:cxn modelId="{BECB5DE7-8006-43EF-81A7-8315208A0729}" type="presParOf" srcId="{1260D1BC-4C55-4039-BBF1-B22795CE385B}" destId="{3A073C8D-0BF9-4735-9B77-AB30249569D1}" srcOrd="0" destOrd="0" presId="urn:microsoft.com/office/officeart/2005/8/layout/pyramid1"/>
    <dgm:cxn modelId="{F710C125-3448-462B-B5EA-14CAC403533D}" type="presParOf" srcId="{1260D1BC-4C55-4039-BBF1-B22795CE385B}" destId="{BD4C0F85-C0A3-4EE8-A833-F69B4F6A222F}" srcOrd="1" destOrd="0" presId="urn:microsoft.com/office/officeart/2005/8/layout/pyramid1"/>
    <dgm:cxn modelId="{53C7AE3A-30C3-44D7-94A9-F8DC7327010A}" type="presParOf" srcId="{9500468D-C980-4154-96B1-F9B8D63EC49B}" destId="{201AB71B-054D-4B75-B135-3D62C3ACAE19}" srcOrd="2" destOrd="0" presId="urn:microsoft.com/office/officeart/2005/8/layout/pyramid1"/>
    <dgm:cxn modelId="{45326CB8-A012-4AD8-B183-AFACD6BD90FC}" type="presParOf" srcId="{201AB71B-054D-4B75-B135-3D62C3ACAE19}" destId="{FCFDFE89-8292-4B9A-98D8-1B17ABC968B1}" srcOrd="0" destOrd="0" presId="urn:microsoft.com/office/officeart/2005/8/layout/pyramid1"/>
    <dgm:cxn modelId="{92B0655D-0B3F-49D3-873C-C242CC26FAC1}" type="presParOf" srcId="{201AB71B-054D-4B75-B135-3D62C3ACAE19}" destId="{287A45A9-C97E-4DA6-80D9-D408F6EB76CD}" srcOrd="1" destOrd="0" presId="urn:microsoft.com/office/officeart/2005/8/layout/pyramid1"/>
    <dgm:cxn modelId="{DF46EBBB-F27C-40C4-B6DB-51F837FF6A90}" type="presParOf" srcId="{9500468D-C980-4154-96B1-F9B8D63EC49B}" destId="{5B1C52CB-E6B6-4F71-BD8A-FFA7472D2E70}" srcOrd="3" destOrd="0" presId="urn:microsoft.com/office/officeart/2005/8/layout/pyramid1"/>
    <dgm:cxn modelId="{3AE2C01A-1825-4656-842D-4979A675EF5D}" type="presParOf" srcId="{5B1C52CB-E6B6-4F71-BD8A-FFA7472D2E70}" destId="{86707710-6B3E-45DF-B740-36DED87E6DB2}" srcOrd="0" destOrd="0" presId="urn:microsoft.com/office/officeart/2005/8/layout/pyramid1"/>
    <dgm:cxn modelId="{0FF99762-92E9-44B6-BA08-F525A5FD659D}" type="presParOf" srcId="{5B1C52CB-E6B6-4F71-BD8A-FFA7472D2E70}" destId="{C9E2BCEC-C6E1-4B43-9BC3-18A578E91D6B}" srcOrd="1" destOrd="0" presId="urn:microsoft.com/office/officeart/2005/8/layout/pyramid1"/>
    <dgm:cxn modelId="{CCF1171E-7659-4BD0-895C-8657202AA88A}" type="presParOf" srcId="{9500468D-C980-4154-96B1-F9B8D63EC49B}" destId="{093798FA-E646-4390-8A92-1B640AB212CE}" srcOrd="4" destOrd="0" presId="urn:microsoft.com/office/officeart/2005/8/layout/pyramid1"/>
    <dgm:cxn modelId="{87D48883-39CB-49CD-941E-AE5B10EE2CAF}" type="presParOf" srcId="{093798FA-E646-4390-8A92-1B640AB212CE}" destId="{121ED2CF-E289-4F3F-BCDE-6DF6C3FA2B64}" srcOrd="0" destOrd="0" presId="urn:microsoft.com/office/officeart/2005/8/layout/pyramid1"/>
    <dgm:cxn modelId="{0ED9363C-47BC-4611-8504-C23B0BEFEBD2}" type="presParOf" srcId="{093798FA-E646-4390-8A92-1B640AB212CE}" destId="{791E5F97-656B-48DB-B469-E5FE6D82EB9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CE548-1FB3-4483-8BF0-78DE6F0902DB}">
      <dsp:nvSpPr>
        <dsp:cNvPr id="0" name=""/>
        <dsp:cNvSpPr/>
      </dsp:nvSpPr>
      <dsp:spPr>
        <a:xfrm>
          <a:off x="3291840" y="0"/>
          <a:ext cx="164592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Expert</a:t>
          </a:r>
        </a:p>
      </dsp:txBody>
      <dsp:txXfrm>
        <a:off x="3291840" y="0"/>
        <a:ext cx="1645920" cy="905192"/>
      </dsp:txXfrm>
    </dsp:sp>
    <dsp:sp modelId="{3A073C8D-0BF9-4735-9B77-AB30249569D1}">
      <dsp:nvSpPr>
        <dsp:cNvPr id="0" name=""/>
        <dsp:cNvSpPr/>
      </dsp:nvSpPr>
      <dsp:spPr>
        <a:xfrm>
          <a:off x="2468880" y="905192"/>
          <a:ext cx="329184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Proficient</a:t>
          </a:r>
        </a:p>
      </dsp:txBody>
      <dsp:txXfrm>
        <a:off x="3044951" y="905192"/>
        <a:ext cx="2139696" cy="905192"/>
      </dsp:txXfrm>
    </dsp:sp>
    <dsp:sp modelId="{FCFDFE89-8292-4B9A-98D8-1B17ABC968B1}">
      <dsp:nvSpPr>
        <dsp:cNvPr id="0" name=""/>
        <dsp:cNvSpPr/>
      </dsp:nvSpPr>
      <dsp:spPr>
        <a:xfrm>
          <a:off x="1645920" y="1810385"/>
          <a:ext cx="4937759"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Competent</a:t>
          </a:r>
          <a:endParaRPr lang="en-US" sz="3200" kern="1200" dirty="0"/>
        </a:p>
      </dsp:txBody>
      <dsp:txXfrm>
        <a:off x="2510028" y="1810385"/>
        <a:ext cx="3209544" cy="905192"/>
      </dsp:txXfrm>
    </dsp:sp>
    <dsp:sp modelId="{86707710-6B3E-45DF-B740-36DED87E6DB2}">
      <dsp:nvSpPr>
        <dsp:cNvPr id="0" name=""/>
        <dsp:cNvSpPr/>
      </dsp:nvSpPr>
      <dsp:spPr>
        <a:xfrm>
          <a:off x="822960" y="2715577"/>
          <a:ext cx="658368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Advanced Beginner</a:t>
          </a:r>
          <a:endParaRPr lang="en-US" sz="3200" kern="1200" dirty="0"/>
        </a:p>
      </dsp:txBody>
      <dsp:txXfrm>
        <a:off x="1975103" y="2715577"/>
        <a:ext cx="4279392" cy="905192"/>
      </dsp:txXfrm>
    </dsp:sp>
    <dsp:sp modelId="{121ED2CF-E289-4F3F-BCDE-6DF6C3FA2B64}">
      <dsp:nvSpPr>
        <dsp:cNvPr id="0" name=""/>
        <dsp:cNvSpPr/>
      </dsp:nvSpPr>
      <dsp:spPr>
        <a:xfrm>
          <a:off x="0" y="3620770"/>
          <a:ext cx="822960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Novice</a:t>
          </a:r>
        </a:p>
      </dsp:txBody>
      <dsp:txXfrm>
        <a:off x="1440179" y="3620770"/>
        <a:ext cx="5349240" cy="90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CE548-1FB3-4483-8BF0-78DE6F0902DB}">
      <dsp:nvSpPr>
        <dsp:cNvPr id="0" name=""/>
        <dsp:cNvSpPr/>
      </dsp:nvSpPr>
      <dsp:spPr>
        <a:xfrm>
          <a:off x="3291840" y="0"/>
          <a:ext cx="164592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Expert</a:t>
          </a:r>
        </a:p>
      </dsp:txBody>
      <dsp:txXfrm>
        <a:off x="3291840" y="0"/>
        <a:ext cx="1645920" cy="905192"/>
      </dsp:txXfrm>
    </dsp:sp>
    <dsp:sp modelId="{3A073C8D-0BF9-4735-9B77-AB30249569D1}">
      <dsp:nvSpPr>
        <dsp:cNvPr id="0" name=""/>
        <dsp:cNvSpPr/>
      </dsp:nvSpPr>
      <dsp:spPr>
        <a:xfrm>
          <a:off x="2468880" y="905192"/>
          <a:ext cx="329184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Imposter</a:t>
          </a:r>
        </a:p>
      </dsp:txBody>
      <dsp:txXfrm>
        <a:off x="3044951" y="905192"/>
        <a:ext cx="2139696" cy="905192"/>
      </dsp:txXfrm>
    </dsp:sp>
    <dsp:sp modelId="{FCFDFE89-8292-4B9A-98D8-1B17ABC968B1}">
      <dsp:nvSpPr>
        <dsp:cNvPr id="0" name=""/>
        <dsp:cNvSpPr/>
      </dsp:nvSpPr>
      <dsp:spPr>
        <a:xfrm>
          <a:off x="1645920" y="1810385"/>
          <a:ext cx="4937759"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Competent</a:t>
          </a:r>
          <a:endParaRPr lang="en-US" sz="3200" kern="1200" dirty="0"/>
        </a:p>
      </dsp:txBody>
      <dsp:txXfrm>
        <a:off x="2510028" y="1810385"/>
        <a:ext cx="3209544" cy="905192"/>
      </dsp:txXfrm>
    </dsp:sp>
    <dsp:sp modelId="{86707710-6B3E-45DF-B740-36DED87E6DB2}">
      <dsp:nvSpPr>
        <dsp:cNvPr id="0" name=""/>
        <dsp:cNvSpPr/>
      </dsp:nvSpPr>
      <dsp:spPr>
        <a:xfrm>
          <a:off x="822960" y="2715577"/>
          <a:ext cx="658368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Dunning-Kruger Effect</a:t>
          </a:r>
          <a:endParaRPr lang="en-US" sz="3200" kern="1200" dirty="0"/>
        </a:p>
      </dsp:txBody>
      <dsp:txXfrm>
        <a:off x="1975103" y="2715577"/>
        <a:ext cx="4279392" cy="905192"/>
      </dsp:txXfrm>
    </dsp:sp>
    <dsp:sp modelId="{121ED2CF-E289-4F3F-BCDE-6DF6C3FA2B64}">
      <dsp:nvSpPr>
        <dsp:cNvPr id="0" name=""/>
        <dsp:cNvSpPr/>
      </dsp:nvSpPr>
      <dsp:spPr>
        <a:xfrm>
          <a:off x="0" y="3620770"/>
          <a:ext cx="8229600" cy="905192"/>
        </a:xfrm>
        <a:prstGeom prst="trapezoid">
          <a:avLst>
            <a:gd name="adj" fmla="val 90915"/>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Novice</a:t>
          </a:r>
        </a:p>
      </dsp:txBody>
      <dsp:txXfrm>
        <a:off x="1440179" y="3620770"/>
        <a:ext cx="5349240" cy="9051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C3EDB89F-1690-4C45-9F34-594D1DF364C4}"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EDB89F-1690-4C45-9F34-594D1DF364C4}" type="datetimeFigureOut">
              <a:rPr lang="en-US" smtClean="0"/>
              <a:t>7/19/2014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C3EDB89F-1690-4C45-9F34-594D1DF364C4}" type="datetimeFigureOut">
              <a:rPr lang="en-US" smtClean="0"/>
              <a:t>7/19/2014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D1413CA-8D37-4B5A-950F-4D31D56DC24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7/19/2014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EDB89F-1690-4C45-9F34-594D1DF364C4}" type="datetimeFigureOut">
              <a:rPr lang="en-US" smtClean="0"/>
              <a:t>7/19/2014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EDB89F-1690-4C45-9F34-594D1DF364C4}" type="datetimeFigureOut">
              <a:rPr lang="en-US" smtClean="0"/>
              <a:t>7/19/2014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DB89F-1690-4C45-9F34-594D1DF364C4}" type="datetimeFigureOut">
              <a:rPr lang="en-US" smtClean="0"/>
              <a:t>7/19/2014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1413CA-8D37-4B5A-950F-4D31D56DC2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EDB89F-1690-4C45-9F34-594D1DF364C4}" type="datetimeFigureOut">
              <a:rPr lang="en-US" smtClean="0"/>
              <a:t>7/19/2014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C3EDB89F-1690-4C45-9F34-594D1DF364C4}" type="datetimeFigureOut">
              <a:rPr lang="en-US" smtClean="0"/>
              <a:t>7/19/2014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1413CA-8D37-4B5A-950F-4D31D56DC246}"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C3EDB89F-1690-4C45-9F34-594D1DF364C4}" type="datetimeFigureOut">
              <a:rPr lang="en-US" smtClean="0"/>
              <a:t>7/19/2014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D1413CA-8D37-4B5A-950F-4D31D56DC24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400" b="1" dirty="0"/>
              <a:t>Recovering </a:t>
            </a:r>
            <a:r>
              <a:rPr lang="en-US" sz="2800" b="1" dirty="0"/>
              <a:t>from </a:t>
            </a:r>
            <a:r>
              <a:rPr lang="en-US" sz="2800" b="1" dirty="0" smtClean="0"/>
              <a:t>an</a:t>
            </a:r>
            <a:br>
              <a:rPr lang="en-US" sz="2800" b="1" dirty="0" smtClean="0"/>
            </a:br>
            <a:r>
              <a:rPr lang="en-US" sz="4400" b="1" dirty="0" smtClean="0"/>
              <a:t>Expert Beginner</a:t>
            </a:r>
            <a:endParaRPr lang="en-US" sz="4400" dirty="0"/>
          </a:p>
        </p:txBody>
      </p:sp>
      <p:sp>
        <p:nvSpPr>
          <p:cNvPr id="3" name="Subtitle 2"/>
          <p:cNvSpPr>
            <a:spLocks noGrp="1"/>
          </p:cNvSpPr>
          <p:nvPr>
            <p:ph type="subTitle" idx="1"/>
          </p:nvPr>
        </p:nvSpPr>
        <p:spPr/>
        <p:txBody>
          <a:bodyPr>
            <a:normAutofit/>
          </a:bodyPr>
          <a:lstStyle/>
          <a:p>
            <a:r>
              <a:rPr lang="en-US" dirty="0" smtClean="0"/>
              <a:t>@</a:t>
            </a:r>
            <a:r>
              <a:rPr lang="en-US" dirty="0" err="1" smtClean="0"/>
              <a:t>ZacHarlan</a:t>
            </a:r>
            <a:endParaRPr lang="en-US" dirty="0" smtClean="0"/>
          </a:p>
          <a:p>
            <a:r>
              <a:rPr lang="en-US" dirty="0" smtClean="0"/>
              <a:t>@</a:t>
            </a:r>
            <a:r>
              <a:rPr lang="en-US" dirty="0" err="1" smtClean="0"/>
              <a:t>dahlbyk</a:t>
            </a:r>
            <a:endParaRPr lang="en-US" dirty="0"/>
          </a:p>
        </p:txBody>
      </p:sp>
    </p:spTree>
    <p:extLst>
      <p:ext uri="{BB962C8B-B14F-4D97-AF65-F5344CB8AC3E}">
        <p14:creationId xmlns:p14="http://schemas.microsoft.com/office/powerpoint/2010/main" val="15789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Keith:	</a:t>
            </a:r>
            <a:r>
              <a:rPr lang="en-US" sz="1800" dirty="0" smtClean="0"/>
              <a:t>“</a:t>
            </a:r>
            <a:r>
              <a:rPr lang="en-US" sz="1800" dirty="0"/>
              <a:t>I’m confident we can get MVC to do anything SS needs; I can’t say the same for </a:t>
            </a:r>
            <a:r>
              <a:rPr lang="en-US" sz="1800" dirty="0" err="1"/>
              <a:t>WebForms</a:t>
            </a:r>
            <a:r>
              <a:rPr lang="en-US" sz="1800" dirty="0"/>
              <a:t> and what J&amp;P needs. The advantages of </a:t>
            </a:r>
            <a:r>
              <a:rPr lang="en-US" sz="1800" dirty="0" err="1"/>
              <a:t>WebForms</a:t>
            </a:r>
            <a:r>
              <a:rPr lang="en-US" sz="1800" dirty="0"/>
              <a:t> (data binding, forms) simply don’t come into play for public-facing sites, where we need </a:t>
            </a:r>
            <a:r>
              <a:rPr lang="en-US" b="1" dirty="0"/>
              <a:t>specific control over markup and performance</a:t>
            </a:r>
            <a:r>
              <a:rPr lang="en-US" sz="1800" dirty="0"/>
              <a:t>. And as a proponent of </a:t>
            </a:r>
            <a:r>
              <a:rPr lang="en-US" b="1" dirty="0" smtClean="0"/>
              <a:t>testing </a:t>
            </a:r>
            <a:r>
              <a:rPr lang="en-US" sz="1800" dirty="0" smtClean="0"/>
              <a:t>(on </a:t>
            </a:r>
            <a:r>
              <a:rPr lang="en-US" sz="1800" dirty="0"/>
              <a:t>this I will not compromise), advocating logic in views because it allows the view to be pushed without a full site update just doesn’t resonate with me. A manual </a:t>
            </a:r>
            <a:r>
              <a:rPr lang="en-US" b="1" dirty="0"/>
              <a:t>full-site update</a:t>
            </a:r>
            <a:r>
              <a:rPr lang="en-US" sz="1800" dirty="0"/>
              <a:t> takes me perhaps </a:t>
            </a:r>
            <a:r>
              <a:rPr lang="en-US" b="1" dirty="0"/>
              <a:t>10 minutes</a:t>
            </a:r>
            <a:r>
              <a:rPr lang="en-US" sz="1800" dirty="0"/>
              <a:t>, including build and 8000+ non-integration tests. And that process </a:t>
            </a:r>
            <a:r>
              <a:rPr lang="en-US" sz="1800" b="1" dirty="0"/>
              <a:t>could be automated</a:t>
            </a:r>
            <a:r>
              <a:rPr lang="en-US" sz="1800" dirty="0"/>
              <a:t> (so-called continuous deployment). </a:t>
            </a:r>
            <a:r>
              <a:rPr lang="en-US" b="1" dirty="0"/>
              <a:t>Is that not fast enough</a:t>
            </a:r>
            <a:r>
              <a:rPr lang="en-US" b="1" dirty="0" smtClean="0"/>
              <a:t>?</a:t>
            </a:r>
            <a:r>
              <a:rPr lang="en-US" sz="1800" dirty="0" smtClean="0"/>
              <a:t>”</a:t>
            </a:r>
            <a:endParaRPr lang="en-US" dirty="0" smtClean="0"/>
          </a:p>
        </p:txBody>
      </p:sp>
    </p:spTree>
    <p:extLst>
      <p:ext uri="{BB962C8B-B14F-4D97-AF65-F5344CB8AC3E}">
        <p14:creationId xmlns:p14="http://schemas.microsoft.com/office/powerpoint/2010/main" val="3391726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“When did you last work with web forms in a production environment? I realize that </a:t>
            </a:r>
            <a:r>
              <a:rPr lang="en-US" b="1" dirty="0"/>
              <a:t>MVC is the </a:t>
            </a:r>
            <a:r>
              <a:rPr lang="en-US" sz="2800" b="1" dirty="0"/>
              <a:t>big buzz word</a:t>
            </a:r>
            <a:r>
              <a:rPr lang="en-US" sz="1800" dirty="0"/>
              <a:t> right now and I like the separation of code – but it does overly complicated some simple processes in many areas. The fact that you could do a manual full site update in 10 minutes is not the issues – it’s that </a:t>
            </a:r>
            <a:r>
              <a:rPr lang="en-US" b="1" dirty="0"/>
              <a:t>we have </a:t>
            </a:r>
            <a:r>
              <a:rPr lang="en-US" sz="2800" b="1" dirty="0"/>
              <a:t>20 people</a:t>
            </a:r>
            <a:r>
              <a:rPr lang="en-US" b="1" dirty="0"/>
              <a:t> working on the project</a:t>
            </a:r>
            <a:r>
              <a:rPr lang="en-US" sz="1800" dirty="0"/>
              <a:t> and in various stages of work. Sometimes those </a:t>
            </a:r>
            <a:r>
              <a:rPr lang="en-US" b="1" dirty="0"/>
              <a:t>features are </a:t>
            </a:r>
            <a:r>
              <a:rPr lang="en-US" sz="2800" b="1" dirty="0"/>
              <a:t>not ready to go live</a:t>
            </a:r>
            <a:r>
              <a:rPr lang="en-US" b="1" dirty="0"/>
              <a:t> yet</a:t>
            </a:r>
            <a:r>
              <a:rPr lang="en-US" sz="1800" dirty="0"/>
              <a:t> or require other work to finish and we </a:t>
            </a:r>
            <a:r>
              <a:rPr lang="en-US" b="1" dirty="0"/>
              <a:t>cannot always do a complete site push</a:t>
            </a:r>
            <a:r>
              <a:rPr lang="en-US" sz="1800" dirty="0"/>
              <a:t>.</a:t>
            </a:r>
            <a:r>
              <a:rPr lang="en-US" dirty="0" smtClean="0"/>
              <a:t>”</a:t>
            </a:r>
            <a:endParaRPr lang="en-US" dirty="0"/>
          </a:p>
        </p:txBody>
      </p:sp>
    </p:spTree>
    <p:extLst>
      <p:ext uri="{BB962C8B-B14F-4D97-AF65-F5344CB8AC3E}">
        <p14:creationId xmlns:p14="http://schemas.microsoft.com/office/powerpoint/2010/main" val="3487905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daedtech.com/pics/erik.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76" r="67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2000" dirty="0"/>
              <a:t>How Developers Stop </a:t>
            </a:r>
            <a:r>
              <a:rPr lang="en-US" sz="2000" dirty="0" smtClean="0"/>
              <a:t>Learning: </a:t>
            </a:r>
            <a:r>
              <a:rPr lang="en-US" sz="2000" dirty="0"/>
              <a:t>Rise of the Expert Beginner</a:t>
            </a:r>
          </a:p>
        </p:txBody>
      </p:sp>
      <p:sp>
        <p:nvSpPr>
          <p:cNvPr id="4" name="Text Placeholder 3"/>
          <p:cNvSpPr>
            <a:spLocks noGrp="1"/>
          </p:cNvSpPr>
          <p:nvPr>
            <p:ph type="body" sz="half" idx="2"/>
          </p:nvPr>
        </p:nvSpPr>
        <p:spPr/>
        <p:txBody>
          <a:bodyPr/>
          <a:lstStyle/>
          <a:p>
            <a:r>
              <a:rPr lang="en-US" dirty="0"/>
              <a:t>Erik Dietrich</a:t>
            </a:r>
          </a:p>
        </p:txBody>
      </p:sp>
      <p:sp>
        <p:nvSpPr>
          <p:cNvPr id="6" name="Rectangle 5"/>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1894964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800"/>
              </a:spcBef>
              <a:buNone/>
            </a:pPr>
            <a:r>
              <a:rPr lang="en-US" sz="1800" dirty="0" smtClean="0"/>
              <a:t>“All </a:t>
            </a:r>
            <a:r>
              <a:rPr lang="en-US" sz="1800" dirty="0"/>
              <a:t>things being equal, the </a:t>
            </a:r>
            <a:r>
              <a:rPr lang="en-US" b="1" dirty="0"/>
              <a:t>general competency</a:t>
            </a:r>
            <a:r>
              <a:rPr lang="en-US" sz="1800" dirty="0"/>
              <a:t> of the IT department should have roughly the </a:t>
            </a:r>
            <a:r>
              <a:rPr lang="en-US" sz="2800" b="1" dirty="0"/>
              <a:t>same distribution</a:t>
            </a:r>
            <a:r>
              <a:rPr lang="en-US" sz="1800" dirty="0"/>
              <a:t> as the </a:t>
            </a:r>
            <a:r>
              <a:rPr lang="en-US" b="1" dirty="0"/>
              <a:t>incoming hires</a:t>
            </a:r>
            <a:r>
              <a:rPr lang="en-US" sz="1800" dirty="0"/>
              <a:t>.</a:t>
            </a:r>
          </a:p>
          <a:p>
            <a:pPr marL="0" indent="0">
              <a:spcBef>
                <a:spcPts val="1800"/>
              </a:spcBef>
              <a:buNone/>
            </a:pPr>
            <a:r>
              <a:rPr lang="en-US" sz="1800" dirty="0" smtClean="0"/>
              <a:t>“But </a:t>
            </a:r>
            <a:r>
              <a:rPr lang="en-US" sz="1800" dirty="0"/>
              <a:t>in my experience, that’s </a:t>
            </a:r>
            <a:r>
              <a:rPr lang="en-US" b="1" dirty="0"/>
              <a:t>not what happens</a:t>
            </a:r>
            <a:r>
              <a:rPr lang="en-US" sz="1800" dirty="0"/>
              <a:t>. Instead, what happens is that the </a:t>
            </a:r>
            <a:r>
              <a:rPr lang="en-US" sz="2800" b="1" dirty="0"/>
              <a:t>more talented and effective</a:t>
            </a:r>
            <a:r>
              <a:rPr lang="en-US" sz="2000" dirty="0"/>
              <a:t> </a:t>
            </a:r>
            <a:r>
              <a:rPr lang="en-US" sz="1800" dirty="0"/>
              <a:t>IT engineers are the ones most likely to </a:t>
            </a:r>
            <a:r>
              <a:rPr lang="en-US" sz="2800" b="1" dirty="0"/>
              <a:t>leave</a:t>
            </a:r>
            <a:r>
              <a:rPr lang="en-US" sz="1800" dirty="0"/>
              <a:t> — to evaporate, if you will. They are the ones </a:t>
            </a:r>
            <a:r>
              <a:rPr lang="en-US" b="1" dirty="0"/>
              <a:t>least likely</a:t>
            </a:r>
            <a:r>
              <a:rPr lang="en-US" sz="1600" dirty="0"/>
              <a:t> </a:t>
            </a:r>
            <a:r>
              <a:rPr lang="en-US" sz="1800" dirty="0"/>
              <a:t>to put up with the </a:t>
            </a:r>
            <a:r>
              <a:rPr lang="en-US" sz="2800" b="1" dirty="0"/>
              <a:t>frequent</a:t>
            </a:r>
            <a:r>
              <a:rPr lang="en-US" sz="2800" dirty="0"/>
              <a:t> </a:t>
            </a:r>
            <a:r>
              <a:rPr lang="en-US" sz="2800" b="1" dirty="0"/>
              <a:t>stupidities</a:t>
            </a:r>
            <a:r>
              <a:rPr lang="en-US" sz="2800" dirty="0"/>
              <a:t> </a:t>
            </a:r>
            <a:r>
              <a:rPr lang="en-US" sz="1800" dirty="0"/>
              <a:t>and </a:t>
            </a:r>
            <a:r>
              <a:rPr lang="en-US" b="1" dirty="0"/>
              <a:t>workplace problems</a:t>
            </a:r>
            <a:r>
              <a:rPr lang="en-US" dirty="0"/>
              <a:t> </a:t>
            </a:r>
            <a:r>
              <a:rPr lang="en-US" sz="1800" dirty="0"/>
              <a:t>that plague large organizations; they are also the ones most likely to have other opportunities that they can readily move to</a:t>
            </a:r>
            <a:r>
              <a:rPr lang="en-US" sz="1800" dirty="0" smtClean="0"/>
              <a:t>.</a:t>
            </a:r>
            <a:endParaRPr lang="en-US" sz="1800" dirty="0"/>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2446088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Dead Sea Effect</a:t>
            </a:r>
            <a:endParaRPr lang="en-US" dirty="0"/>
          </a:p>
        </p:txBody>
      </p:sp>
      <p:sp>
        <p:nvSpPr>
          <p:cNvPr id="6" name="Content Placeholder 5"/>
          <p:cNvSpPr>
            <a:spLocks noGrp="1"/>
          </p:cNvSpPr>
          <p:nvPr>
            <p:ph idx="1"/>
          </p:nvPr>
        </p:nvSpPr>
        <p:spPr/>
        <p:txBody>
          <a:bodyPr>
            <a:normAutofit/>
          </a:bodyPr>
          <a:lstStyle/>
          <a:p>
            <a:pPr marL="0" indent="0">
              <a:spcBef>
                <a:spcPts val="1200"/>
              </a:spcBef>
              <a:buNone/>
            </a:pPr>
            <a:r>
              <a:rPr lang="en-US" sz="1800" dirty="0" smtClean="0"/>
              <a:t>“What </a:t>
            </a:r>
            <a:r>
              <a:rPr lang="en-US" sz="1800" dirty="0"/>
              <a:t>tends to remain behind is the </a:t>
            </a:r>
            <a:r>
              <a:rPr lang="en-US" sz="2800" b="1" dirty="0"/>
              <a:t>‘residue’</a:t>
            </a:r>
            <a:r>
              <a:rPr lang="en-US" sz="1800" dirty="0"/>
              <a:t> — the </a:t>
            </a:r>
            <a:r>
              <a:rPr lang="en-US" b="1" dirty="0"/>
              <a:t>least talented</a:t>
            </a:r>
            <a:r>
              <a:rPr lang="en-US" sz="1800" dirty="0"/>
              <a:t> and effective IT engineers. They tend to be grateful they have a job and make </a:t>
            </a:r>
            <a:r>
              <a:rPr lang="en-US" b="1" dirty="0"/>
              <a:t>fewer demands on management</a:t>
            </a:r>
            <a:r>
              <a:rPr lang="en-US" sz="1800" dirty="0"/>
              <a:t>; even if they find the workplace unpleasant, they are the least likely to be able to find a job elsewhere. They tend to </a:t>
            </a:r>
            <a:r>
              <a:rPr lang="en-US" sz="2600" b="1" dirty="0"/>
              <a:t>entrench themselves</a:t>
            </a:r>
            <a:r>
              <a:rPr lang="en-US" sz="1800" dirty="0"/>
              <a:t>, becoming maintenance experts on critical systems, assuming responsibilities that no one else wants so that the organization </a:t>
            </a:r>
            <a:r>
              <a:rPr lang="en-US" sz="2600" b="1" dirty="0"/>
              <a:t>can’t afford to let them go</a:t>
            </a:r>
            <a:r>
              <a:rPr lang="en-US" sz="1800" dirty="0" smtClean="0"/>
              <a:t>.”</a:t>
            </a:r>
            <a:endParaRPr lang="en-US" sz="1800" dirty="0"/>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http://brucefwebster.com/2008/04/11/the-wetware-crisis-the-dead-sea-effect/ </a:t>
            </a:r>
            <a:endParaRPr lang="en-US" sz="1600" dirty="0"/>
          </a:p>
        </p:txBody>
      </p:sp>
    </p:spTree>
    <p:extLst>
      <p:ext uri="{BB962C8B-B14F-4D97-AF65-F5344CB8AC3E}">
        <p14:creationId xmlns:p14="http://schemas.microsoft.com/office/powerpoint/2010/main" val="3415691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508303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57200" y="6214646"/>
            <a:ext cx="8305800" cy="338554"/>
          </a:xfrm>
          <a:prstGeom prst="rect">
            <a:avLst/>
          </a:prstGeom>
        </p:spPr>
        <p:txBody>
          <a:bodyPr wrap="square">
            <a:spAutoFit/>
          </a:bodyPr>
          <a:lstStyle/>
          <a:p>
            <a:r>
              <a:rPr lang="en-US" sz="1600" dirty="0" smtClean="0"/>
              <a:t>http://en.wikipedia.org/wiki/Dreyfus_model_of_skill_acquisition</a:t>
            </a:r>
            <a:endParaRPr lang="en-US" sz="1600" dirty="0"/>
          </a:p>
        </p:txBody>
      </p:sp>
    </p:spTree>
    <p:extLst>
      <p:ext uri="{BB962C8B-B14F-4D97-AF65-F5344CB8AC3E}">
        <p14:creationId xmlns:p14="http://schemas.microsoft.com/office/powerpoint/2010/main" val="824945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Dreyfus model of skill acquisition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641456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84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Advanced Beginner</a:t>
            </a:r>
            <a:endParaRPr lang="en-US" dirty="0"/>
          </a:p>
        </p:txBody>
      </p:sp>
      <p:pic>
        <p:nvPicPr>
          <p:cNvPr id="5122" name="Picture 2" descr="http://daedtech.com/pics/Learn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8737" y="2224881"/>
            <a:ext cx="6486525"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3392291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Advanced Beginner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9859022"/>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36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Expert Beginner</a:t>
            </a:r>
            <a:endParaRPr lang="en-US"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pic>
        <p:nvPicPr>
          <p:cNvPr id="7" name="Picture 2" descr="http://daedtech.com/pics/ExpertBeginner.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464654" y="1600200"/>
            <a:ext cx="2405692" cy="452596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1"/>
          </p:nvPr>
        </p:nvSpPr>
        <p:spPr/>
        <p:txBody>
          <a:bodyPr>
            <a:normAutofit/>
          </a:bodyPr>
          <a:lstStyle/>
          <a:p>
            <a:pPr marL="0" indent="0">
              <a:buNone/>
            </a:pPr>
            <a:r>
              <a:rPr lang="en-US" sz="1800" dirty="0" smtClean="0"/>
              <a:t>“The </a:t>
            </a:r>
            <a:r>
              <a:rPr lang="en-US" sz="2000" b="1" dirty="0"/>
              <a:t>Advanced Beginner </a:t>
            </a:r>
            <a:r>
              <a:rPr lang="en-US" sz="1800" dirty="0"/>
              <a:t>stage is the last one in which the skill acquirer has </a:t>
            </a:r>
            <a:r>
              <a:rPr lang="en-US" sz="2400" b="1" dirty="0"/>
              <a:t>no understanding </a:t>
            </a:r>
            <a:r>
              <a:rPr lang="en-US" sz="1800" dirty="0"/>
              <a:t>of the </a:t>
            </a:r>
            <a:r>
              <a:rPr lang="en-US" sz="3200" b="1" dirty="0"/>
              <a:t>big picture</a:t>
            </a:r>
            <a:r>
              <a:rPr lang="en-US" sz="1800" dirty="0"/>
              <a:t>. As such, it’s the last phase in which the acquirer might </a:t>
            </a:r>
            <a:r>
              <a:rPr lang="en-US" sz="2400" b="1" dirty="0"/>
              <a:t>confuse himself </a:t>
            </a:r>
            <a:r>
              <a:rPr lang="en-US" sz="1800" dirty="0"/>
              <a:t>with an </a:t>
            </a:r>
            <a:r>
              <a:rPr lang="en-US" sz="2400" b="1" dirty="0"/>
              <a:t>Expert</a:t>
            </a:r>
            <a:r>
              <a:rPr lang="en-US" sz="1800" dirty="0" smtClean="0"/>
              <a:t>.”</a:t>
            </a:r>
          </a:p>
        </p:txBody>
      </p:sp>
    </p:spTree>
    <p:extLst>
      <p:ext uri="{BB962C8B-B14F-4D97-AF65-F5344CB8AC3E}">
        <p14:creationId xmlns:p14="http://schemas.microsoft.com/office/powerpoint/2010/main" val="2449288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fbcdn-sphotos-d-a.akamaihd.net/hphotos-ak-xpf1/t1.0-9/10552630_10202971208693607_4054630216975792271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8" y="406400"/>
            <a:ext cx="3400425" cy="604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328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 Expert Beginner</a:t>
            </a:r>
            <a:endParaRPr lang="en-US" dirty="0"/>
          </a:p>
        </p:txBody>
      </p:sp>
      <p:sp>
        <p:nvSpPr>
          <p:cNvPr id="6" name="Content Placeholder 5"/>
          <p:cNvSpPr>
            <a:spLocks noGrp="1"/>
          </p:cNvSpPr>
          <p:nvPr>
            <p:ph idx="1"/>
          </p:nvPr>
        </p:nvSpPr>
        <p:spPr/>
        <p:txBody>
          <a:bodyPr/>
          <a:lstStyle/>
          <a:p>
            <a:pPr marL="0" indent="0">
              <a:buNone/>
            </a:pPr>
            <a:r>
              <a:rPr lang="en-US" sz="1800" dirty="0" smtClean="0"/>
              <a:t>“The </a:t>
            </a:r>
            <a:r>
              <a:rPr lang="en-US" sz="1800" dirty="0"/>
              <a:t>Expert Beginner has </a:t>
            </a:r>
            <a:r>
              <a:rPr lang="en-US" sz="3200" b="1" dirty="0"/>
              <a:t>nowhere to go </a:t>
            </a:r>
            <a:r>
              <a:rPr lang="en-US" sz="1800" dirty="0"/>
              <a:t>because </a:t>
            </a:r>
            <a:r>
              <a:rPr lang="en-US" sz="2800" b="1" dirty="0"/>
              <a:t>progression requires </a:t>
            </a:r>
            <a:r>
              <a:rPr lang="en-US" sz="1800" dirty="0"/>
              <a:t>an </a:t>
            </a:r>
            <a:r>
              <a:rPr lang="en-US" sz="3200" b="1" dirty="0"/>
              <a:t>understanding</a:t>
            </a:r>
            <a:r>
              <a:rPr lang="en-US" sz="1800" b="1" dirty="0"/>
              <a:t> </a:t>
            </a:r>
            <a:r>
              <a:rPr lang="en-US" sz="1800" dirty="0"/>
              <a:t>that he has a </a:t>
            </a:r>
            <a:r>
              <a:rPr lang="en-US" sz="2000" b="1" dirty="0"/>
              <a:t>lot of work to do</a:t>
            </a:r>
            <a:r>
              <a:rPr lang="en-US" sz="1800" dirty="0"/>
              <a:t>, and that is </a:t>
            </a:r>
            <a:r>
              <a:rPr lang="en-US" sz="2000" b="1" dirty="0"/>
              <a:t>not </a:t>
            </a:r>
            <a:r>
              <a:rPr lang="en-US" sz="1800" dirty="0"/>
              <a:t>a </a:t>
            </a:r>
            <a:r>
              <a:rPr lang="en-US" b="1" dirty="0"/>
              <a:t>readily available </a:t>
            </a:r>
            <a:r>
              <a:rPr lang="en-US" sz="2000" b="1" dirty="0"/>
              <a:t>conclusion</a:t>
            </a:r>
            <a:r>
              <a:rPr lang="en-US" sz="1800" dirty="0"/>
              <a:t>. You’ll notice that the Expert Beginner is positioned slightly above Advanced Beginner but not on the level of Competence. This is because he is not competent enough to grasp the big picture and recognize the </a:t>
            </a:r>
            <a:r>
              <a:rPr lang="en-US" sz="2000" b="1" dirty="0"/>
              <a:t>irony of his situation</a:t>
            </a:r>
            <a:r>
              <a:rPr lang="en-US" sz="1800" dirty="0"/>
              <a:t>, but he is </a:t>
            </a:r>
            <a:r>
              <a:rPr lang="en-US" b="1" dirty="0"/>
              <a:t>slightly more competent </a:t>
            </a:r>
            <a:r>
              <a:rPr lang="en-US" sz="1800" dirty="0"/>
              <a:t>than the Advanced Beginner due mainly to, well, </a:t>
            </a:r>
            <a:r>
              <a:rPr lang="en-US" sz="3600" b="1" dirty="0"/>
              <a:t>extensive practice </a:t>
            </a:r>
            <a:r>
              <a:rPr lang="en-US" sz="1800" dirty="0"/>
              <a:t>being a Beginner. If you’ve ever heard the aphorism about “</a:t>
            </a:r>
            <a:r>
              <a:rPr lang="en-US" sz="2800" b="1" dirty="0"/>
              <a:t>ten years </a:t>
            </a:r>
            <a:r>
              <a:rPr lang="en-US" sz="1800" dirty="0"/>
              <a:t>of experience or the </a:t>
            </a:r>
            <a:r>
              <a:rPr lang="en-US" sz="2800" b="1" dirty="0"/>
              <a:t>same year </a:t>
            </a:r>
            <a:r>
              <a:rPr lang="en-US" sz="1800" dirty="0"/>
              <a:t>of experience </a:t>
            </a:r>
            <a:r>
              <a:rPr lang="en-US" sz="2800" b="1" dirty="0"/>
              <a:t>ten times</a:t>
            </a:r>
            <a:r>
              <a:rPr lang="en-US" sz="1800" dirty="0"/>
              <a:t>,” the Expert Beginner is the epitome of the latter.”</a:t>
            </a:r>
          </a:p>
        </p:txBody>
      </p:sp>
      <p:sp>
        <p:nvSpPr>
          <p:cNvPr id="7" name="Rectangle 6"/>
          <p:cNvSpPr/>
          <p:nvPr/>
        </p:nvSpPr>
        <p:spPr>
          <a:xfrm>
            <a:off x="457200" y="6214646"/>
            <a:ext cx="8305800" cy="338554"/>
          </a:xfrm>
          <a:prstGeom prst="rect">
            <a:avLst/>
          </a:prstGeom>
        </p:spPr>
        <p:txBody>
          <a:bodyPr wrap="square">
            <a:spAutoFit/>
          </a:bodyPr>
          <a:lstStyle/>
          <a:p>
            <a:r>
              <a:rPr lang="en-US" sz="1600" dirty="0" smtClean="0"/>
              <a:t>http://www.daedtech.com/how-developers-stop-learning-rise-of-the-expert-beginner</a:t>
            </a:r>
            <a:endParaRPr lang="en-US" sz="1600" dirty="0"/>
          </a:p>
        </p:txBody>
      </p:sp>
    </p:spTree>
    <p:extLst>
      <p:ext uri="{BB962C8B-B14F-4D97-AF65-F5344CB8AC3E}">
        <p14:creationId xmlns:p14="http://schemas.microsoft.com/office/powerpoint/2010/main" val="4058848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a:t>
            </a:r>
            <a:endParaRPr lang="en-US" dirty="0"/>
          </a:p>
        </p:txBody>
      </p:sp>
      <p:sp>
        <p:nvSpPr>
          <p:cNvPr id="3" name="Content Placeholder 2"/>
          <p:cNvSpPr>
            <a:spLocks noGrp="1"/>
          </p:cNvSpPr>
          <p:nvPr>
            <p:ph idx="1"/>
          </p:nvPr>
        </p:nvSpPr>
        <p:spPr/>
        <p:txBody>
          <a:bodyPr>
            <a:normAutofit/>
          </a:bodyPr>
          <a:lstStyle/>
          <a:p>
            <a:r>
              <a:rPr lang="en-US" sz="2000" b="1" dirty="0"/>
              <a:t>How Software Groups Rot: Legacy of the Expert Beginner</a:t>
            </a:r>
          </a:p>
          <a:p>
            <a:r>
              <a:rPr lang="en-US" sz="2000" b="1" dirty="0"/>
              <a:t>How Stagnation is Justified: Language of the Expert Beginner</a:t>
            </a:r>
          </a:p>
          <a:p>
            <a:pPr lvl="1"/>
            <a:r>
              <a:rPr lang="en-US" sz="1800" b="1" dirty="0"/>
              <a:t>False Tradeoffs and Empty Valuations</a:t>
            </a:r>
          </a:p>
          <a:p>
            <a:pPr lvl="1"/>
            <a:r>
              <a:rPr lang="en-US" sz="1800" b="1" dirty="0"/>
              <a:t>Condescension and </a:t>
            </a:r>
            <a:r>
              <a:rPr lang="en-US" sz="1800" b="1" dirty="0" smtClean="0"/>
              <a:t>Devaluations</a:t>
            </a:r>
            <a:endParaRPr lang="en-US" sz="1800" dirty="0"/>
          </a:p>
          <a:p>
            <a:pPr lvl="1"/>
            <a:r>
              <a:rPr lang="en-US" sz="1800" b="1" dirty="0"/>
              <a:t>The Angry Driver </a:t>
            </a:r>
            <a:r>
              <a:rPr lang="en-US" sz="1800" b="1" dirty="0" smtClean="0"/>
              <a:t>Effect</a:t>
            </a:r>
            <a:endParaRPr lang="en-US" sz="1800" b="1" dirty="0"/>
          </a:p>
          <a:p>
            <a:pPr lvl="1"/>
            <a:r>
              <a:rPr lang="en-US" sz="1800" b="1" dirty="0"/>
              <a:t>Experts are Wrong</a:t>
            </a:r>
          </a:p>
          <a:p>
            <a:r>
              <a:rPr lang="en-US" sz="2000" b="1" dirty="0"/>
              <a:t>Up or Not: Ambition of the Expert Beginner</a:t>
            </a:r>
          </a:p>
          <a:p>
            <a:r>
              <a:rPr lang="en-US" sz="2000" b="1" dirty="0"/>
              <a:t>Self-Correcting Organizations: Fall of the Expert </a:t>
            </a:r>
            <a:r>
              <a:rPr lang="en-US" sz="2000" b="1" dirty="0" smtClean="0"/>
              <a:t>Beginner</a:t>
            </a:r>
          </a:p>
          <a:p>
            <a:r>
              <a:rPr lang="en-US" sz="2000" b="1" dirty="0"/>
              <a:t>Wasted Talent: The Tragedy of the Expert </a:t>
            </a:r>
            <a:r>
              <a:rPr lang="en-US" sz="2000" b="1" dirty="0" smtClean="0"/>
              <a:t>Beginner</a:t>
            </a:r>
          </a:p>
          <a:p>
            <a:endParaRPr lang="en-US" sz="2000" b="1" dirty="0"/>
          </a:p>
          <a:p>
            <a:pPr marL="0" indent="0">
              <a:buNone/>
            </a:pPr>
            <a:r>
              <a:rPr lang="en-US" b="1" dirty="0" smtClean="0"/>
              <a:t>“a </a:t>
            </a:r>
            <a:r>
              <a:rPr lang="en-US" b="1" dirty="0"/>
              <a:t>voluntary cessation of meaningful improvement</a:t>
            </a:r>
            <a:r>
              <a:rPr lang="en-US" b="1" dirty="0" smtClean="0"/>
              <a:t>.”</a:t>
            </a:r>
            <a:endParaRPr lang="en-US" b="1" dirty="0"/>
          </a:p>
        </p:txBody>
      </p:sp>
      <p:sp>
        <p:nvSpPr>
          <p:cNvPr id="4" name="Rectangle 3"/>
          <p:cNvSpPr/>
          <p:nvPr/>
        </p:nvSpPr>
        <p:spPr>
          <a:xfrm>
            <a:off x="457200" y="6214646"/>
            <a:ext cx="8305800" cy="338554"/>
          </a:xfrm>
          <a:prstGeom prst="rect">
            <a:avLst/>
          </a:prstGeom>
        </p:spPr>
        <p:txBody>
          <a:bodyPr wrap="square">
            <a:spAutoFit/>
          </a:bodyPr>
          <a:lstStyle/>
          <a:p>
            <a:r>
              <a:rPr lang="en-US" sz="1600" dirty="0" smtClean="0"/>
              <a:t>http://www.daedtech.com/tag/expert-beginner</a:t>
            </a:r>
            <a:endParaRPr lang="en-US" sz="1600" dirty="0"/>
          </a:p>
        </p:txBody>
      </p:sp>
    </p:spTree>
    <p:extLst>
      <p:ext uri="{BB962C8B-B14F-4D97-AF65-F5344CB8AC3E}">
        <p14:creationId xmlns:p14="http://schemas.microsoft.com/office/powerpoint/2010/main" val="2769134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So The </a:t>
            </a:r>
            <a:r>
              <a:rPr lang="en-US" dirty="0" smtClean="0"/>
              <a:t>VP Failed… Now What?</a:t>
            </a:r>
            <a:endParaRPr lang="en-US" dirty="0"/>
          </a:p>
        </p:txBody>
      </p:sp>
    </p:spTree>
    <p:extLst>
      <p:ext uri="{BB962C8B-B14F-4D97-AF65-F5344CB8AC3E}">
        <p14:creationId xmlns:p14="http://schemas.microsoft.com/office/powerpoint/2010/main" val="3340604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Assessing the Damage…</a:t>
            </a:r>
            <a:endParaRPr lang="en-US" dirty="0"/>
          </a:p>
        </p:txBody>
      </p:sp>
      <p:sp>
        <p:nvSpPr>
          <p:cNvPr id="5" name="Content Placeholder 4"/>
          <p:cNvSpPr>
            <a:spLocks noGrp="1"/>
          </p:cNvSpPr>
          <p:nvPr>
            <p:ph idx="1"/>
          </p:nvPr>
        </p:nvSpPr>
        <p:spPr/>
        <p:txBody>
          <a:bodyPr>
            <a:normAutofit/>
          </a:bodyPr>
          <a:lstStyle/>
          <a:p>
            <a:r>
              <a:rPr lang="en-US" sz="2800" dirty="0"/>
              <a:t>Personnel</a:t>
            </a:r>
          </a:p>
          <a:p>
            <a:r>
              <a:rPr lang="en-US" sz="2800" dirty="0" smtClean="0"/>
              <a:t>Technical</a:t>
            </a:r>
            <a:endParaRPr lang="en-US" sz="2800" dirty="0" smtClean="0"/>
          </a:p>
          <a:p>
            <a:r>
              <a:rPr lang="en-US" sz="2800" dirty="0" smtClean="0"/>
              <a:t>Business</a:t>
            </a:r>
            <a:endParaRPr lang="en-US" sz="2800" dirty="0" smtClean="0"/>
          </a:p>
        </p:txBody>
      </p:sp>
    </p:spTree>
    <p:extLst>
      <p:ext uri="{BB962C8B-B14F-4D97-AF65-F5344CB8AC3E}">
        <p14:creationId xmlns:p14="http://schemas.microsoft.com/office/powerpoint/2010/main" val="33355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Planning a recovery…</a:t>
            </a:r>
            <a:endParaRPr lang="en-US" dirty="0"/>
          </a:p>
        </p:txBody>
      </p:sp>
      <p:sp>
        <p:nvSpPr>
          <p:cNvPr id="5" name="Content Placeholder 4"/>
          <p:cNvSpPr>
            <a:spLocks noGrp="1"/>
          </p:cNvSpPr>
          <p:nvPr>
            <p:ph idx="1"/>
          </p:nvPr>
        </p:nvSpPr>
        <p:spPr/>
        <p:txBody>
          <a:bodyPr>
            <a:normAutofit/>
          </a:bodyPr>
          <a:lstStyle/>
          <a:p>
            <a:r>
              <a:rPr lang="en-US" sz="2800" dirty="0" smtClean="0"/>
              <a:t>Personnel</a:t>
            </a:r>
          </a:p>
          <a:p>
            <a:pPr lvl="1"/>
            <a:r>
              <a:rPr lang="en-US" dirty="0"/>
              <a:t>Who can get on board?</a:t>
            </a:r>
          </a:p>
          <a:p>
            <a:pPr lvl="1"/>
            <a:r>
              <a:rPr lang="en-US" dirty="0" smtClean="0"/>
              <a:t>Expert </a:t>
            </a:r>
            <a:r>
              <a:rPr lang="en-US" dirty="0" smtClean="0"/>
              <a:t>Beginners train Expert Beginners; Competent+ leave</a:t>
            </a:r>
          </a:p>
          <a:p>
            <a:r>
              <a:rPr lang="en-US" sz="2800" dirty="0" smtClean="0"/>
              <a:t>Technical</a:t>
            </a:r>
            <a:endParaRPr lang="en-US" sz="2800" dirty="0" smtClean="0"/>
          </a:p>
          <a:p>
            <a:pPr lvl="1"/>
            <a:r>
              <a:rPr lang="en-US" dirty="0" smtClean="0"/>
              <a:t>Values &amp; Principles</a:t>
            </a:r>
          </a:p>
          <a:p>
            <a:pPr lvl="1"/>
            <a:r>
              <a:rPr lang="en-US" dirty="0" smtClean="0"/>
              <a:t>Practices</a:t>
            </a:r>
          </a:p>
          <a:p>
            <a:r>
              <a:rPr lang="en-US" sz="2800" dirty="0" smtClean="0"/>
              <a:t>Business</a:t>
            </a:r>
          </a:p>
          <a:p>
            <a:pPr lvl="1"/>
            <a:r>
              <a:rPr lang="en-US" dirty="0" smtClean="0"/>
              <a:t>Setting Expectations</a:t>
            </a:r>
          </a:p>
          <a:p>
            <a:pPr lvl="1"/>
            <a:r>
              <a:rPr lang="en-US" dirty="0" smtClean="0"/>
              <a:t>Rebuilding Relationships</a:t>
            </a:r>
          </a:p>
        </p:txBody>
      </p:sp>
    </p:spTree>
    <p:extLst>
      <p:ext uri="{BB962C8B-B14F-4D97-AF65-F5344CB8AC3E}">
        <p14:creationId xmlns:p14="http://schemas.microsoft.com/office/powerpoint/2010/main" val="13129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Begins</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smtClean="0"/>
              <a:t>2013 – Army of One; Tim quits</a:t>
            </a:r>
          </a:p>
          <a:p>
            <a:r>
              <a:rPr lang="en-US" dirty="0" smtClean="0"/>
              <a:t>2014 – Recovery; Keith &amp; Tim rejoin MAG</a:t>
            </a:r>
          </a:p>
        </p:txBody>
      </p:sp>
    </p:spTree>
    <p:extLst>
      <p:ext uri="{BB962C8B-B14F-4D97-AF65-F5344CB8AC3E}">
        <p14:creationId xmlns:p14="http://schemas.microsoft.com/office/powerpoint/2010/main" val="261748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a recovery…</a:t>
            </a:r>
            <a:endParaRPr lang="en-US" dirty="0"/>
          </a:p>
        </p:txBody>
      </p:sp>
      <p:sp>
        <p:nvSpPr>
          <p:cNvPr id="3" name="Content Placeholder 2"/>
          <p:cNvSpPr>
            <a:spLocks noGrp="1"/>
          </p:cNvSpPr>
          <p:nvPr>
            <p:ph idx="1"/>
          </p:nvPr>
        </p:nvSpPr>
        <p:spPr/>
        <p:txBody>
          <a:bodyPr>
            <a:normAutofit/>
          </a:bodyPr>
          <a:lstStyle/>
          <a:p>
            <a:r>
              <a:rPr lang="en-US" sz="2800" dirty="0" smtClean="0"/>
              <a:t>90-day Rollout </a:t>
            </a:r>
            <a:r>
              <a:rPr lang="en-US" sz="2800" dirty="0" smtClean="0"/>
              <a:t>Plan</a:t>
            </a:r>
            <a:endParaRPr lang="en-US" dirty="0" smtClean="0"/>
          </a:p>
          <a:p>
            <a:r>
              <a:rPr lang="en-US" sz="2800" dirty="0" smtClean="0"/>
              <a:t>Transparency</a:t>
            </a:r>
            <a:endParaRPr lang="en-US" dirty="0" smtClean="0"/>
          </a:p>
          <a:p>
            <a:r>
              <a:rPr lang="en-US" sz="2800" dirty="0" smtClean="0"/>
              <a:t>Measure </a:t>
            </a:r>
            <a:r>
              <a:rPr lang="en-US" sz="2800" dirty="0" smtClean="0"/>
              <a:t>Progress</a:t>
            </a:r>
            <a:endParaRPr lang="en-US" dirty="0" smtClean="0"/>
          </a:p>
          <a:p>
            <a:r>
              <a:rPr lang="en-US" sz="2800" dirty="0" smtClean="0"/>
              <a:t>Celebrate Successes</a:t>
            </a:r>
          </a:p>
          <a:p>
            <a:pPr lvl="1"/>
            <a:endParaRPr lang="en-US" dirty="0"/>
          </a:p>
        </p:txBody>
      </p:sp>
    </p:spTree>
    <p:extLst>
      <p:ext uri="{BB962C8B-B14F-4D97-AF65-F5344CB8AC3E}">
        <p14:creationId xmlns:p14="http://schemas.microsoft.com/office/powerpoint/2010/main" val="82736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is it going?</a:t>
            </a:r>
            <a:endParaRPr lang="en-US" dirty="0"/>
          </a:p>
        </p:txBody>
      </p:sp>
      <p:sp>
        <p:nvSpPr>
          <p:cNvPr id="5" name="Content Placeholder 4"/>
          <p:cNvSpPr>
            <a:spLocks noGrp="1"/>
          </p:cNvSpPr>
          <p:nvPr>
            <p:ph idx="1"/>
          </p:nvPr>
        </p:nvSpPr>
        <p:spPr/>
        <p:txBody>
          <a:bodyPr>
            <a:normAutofit/>
          </a:bodyPr>
          <a:lstStyle/>
          <a:p>
            <a:r>
              <a:rPr lang="en-US" sz="2800" dirty="0" smtClean="0"/>
              <a:t>Technical</a:t>
            </a:r>
          </a:p>
          <a:p>
            <a:pPr lvl="1"/>
            <a:r>
              <a:rPr lang="en-US" dirty="0" smtClean="0"/>
              <a:t>Slower than planned</a:t>
            </a:r>
          </a:p>
          <a:p>
            <a:pPr lvl="1"/>
            <a:r>
              <a:rPr lang="en-US" dirty="0" smtClean="0"/>
              <a:t>Much easier to learn by example</a:t>
            </a:r>
          </a:p>
          <a:p>
            <a:r>
              <a:rPr lang="en-US" sz="2800" dirty="0" smtClean="0"/>
              <a:t>Personnel</a:t>
            </a:r>
          </a:p>
          <a:p>
            <a:pPr lvl="1"/>
            <a:r>
              <a:rPr lang="en-US" dirty="0" smtClean="0"/>
              <a:t>Values are easier said than felt</a:t>
            </a:r>
          </a:p>
          <a:p>
            <a:pPr lvl="1"/>
            <a:r>
              <a:rPr lang="en-US" dirty="0" smtClean="0"/>
              <a:t>Difficult to transition from top-down to self-organizing</a:t>
            </a:r>
          </a:p>
          <a:p>
            <a:r>
              <a:rPr lang="en-US" sz="2800" dirty="0" smtClean="0"/>
              <a:t>Business</a:t>
            </a:r>
          </a:p>
          <a:p>
            <a:pPr lvl="1"/>
            <a:r>
              <a:rPr lang="en-US" dirty="0" smtClean="0"/>
              <a:t>Stakeholder confidence/feedback steadily improving</a:t>
            </a:r>
          </a:p>
          <a:p>
            <a:pPr lvl="1"/>
            <a:r>
              <a:rPr lang="en-US" dirty="0" smtClean="0"/>
              <a:t>But past </a:t>
            </a:r>
            <a:r>
              <a:rPr lang="en-US" dirty="0" err="1" smtClean="0"/>
              <a:t>dev</a:t>
            </a:r>
            <a:r>
              <a:rPr lang="en-US" dirty="0" smtClean="0"/>
              <a:t> experience still frames some interactions</a:t>
            </a:r>
          </a:p>
        </p:txBody>
      </p:sp>
    </p:spTree>
    <p:extLst>
      <p:ext uri="{BB962C8B-B14F-4D97-AF65-F5344CB8AC3E}">
        <p14:creationId xmlns:p14="http://schemas.microsoft.com/office/powerpoint/2010/main" val="394968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Ahead</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smtClean="0"/>
              <a:t>2013 – Army of One; Tim quits</a:t>
            </a:r>
          </a:p>
          <a:p>
            <a:r>
              <a:rPr lang="en-US" dirty="0" smtClean="0"/>
              <a:t>2014 – Recovery; Keith &amp; Tim rejoin MAG</a:t>
            </a:r>
          </a:p>
          <a:p>
            <a:r>
              <a:rPr lang="en-US" dirty="0" smtClean="0"/>
              <a:t>2015 – Record growth; </a:t>
            </a:r>
            <a:r>
              <a:rPr lang="en-US" i="1" dirty="0" smtClean="0"/>
              <a:t>make up for lost time</a:t>
            </a:r>
            <a:endParaRPr lang="en-US" dirty="0" smtClean="0"/>
          </a:p>
          <a:p>
            <a:endParaRPr lang="en-US" i="1" dirty="0"/>
          </a:p>
          <a:p>
            <a:pPr marL="0" indent="0">
              <a:buNone/>
            </a:pPr>
            <a:r>
              <a:rPr lang="en-US" sz="2800" b="1" dirty="0" smtClean="0"/>
              <a:t>Questions?</a:t>
            </a:r>
          </a:p>
        </p:txBody>
      </p:sp>
    </p:spTree>
    <p:extLst>
      <p:ext uri="{BB962C8B-B14F-4D97-AF65-F5344CB8AC3E}">
        <p14:creationId xmlns:p14="http://schemas.microsoft.com/office/powerpoint/2010/main" val="294827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600200"/>
            <a:ext cx="8229600" cy="4525963"/>
          </a:xfrm>
          <a:solidFill>
            <a:schemeClr val="tx1"/>
          </a:solidFill>
          <a:ln>
            <a:solidFill>
              <a:schemeClr val="accent1"/>
            </a:solidFill>
          </a:ln>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Motorsport Aftermarket Group</a:t>
            </a:r>
            <a:endParaRPr lang="en-US" dirty="0"/>
          </a:p>
        </p:txBody>
      </p:sp>
      <p:pic>
        <p:nvPicPr>
          <p:cNvPr id="1026" name="Picture 2" descr="http://www.jpcycles.com/cassette.axd/file/Content/images/header/jp-logo-black-962142d21c7d8294d0291a7213dc817b83527e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24743"/>
            <a:ext cx="1524000" cy="695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aggroup.com/assets/images/roland-sands-design/RSD-stacked.png.ashx?width=144&amp;height=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maggroup.com/assets/images/motorcycle-usa/motousa-color-logo.png.ashx?width=144&amp;height=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94177"/>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maggroup.com/assets/images/dragonfire-racing/DFR-logo.png.ashx?width=144&amp;height=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35279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aggroup.com/assets/images/vance-and-hines/magco_logo_vancehines.png.ashx?width=144&amp;height=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81939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maggroup.com/assets/images/motorcycle-superstore/MCSS-logo.png.ashx?width=144&amp;height=1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168660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maggroup.com/assets/images/renthal/renthal-logo.png.ashx?width=144&amp;height=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maggroup.com/assets/images/performance-machine/PM-logo.png.ashx?width=144&amp;height=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maggroup.com/assets/images/kuryakyn/kuryakyn-logo.png.ashx?width=144&amp;height=1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4680859"/>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www.maggroup.com/assets/images/cycle-news/CNlogo.png.ashx?width=144&amp;height=1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914" y="2394176"/>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www.maggroup.com/assets/images/mustang-seats/MMP-Icon.png.ashx?width=144&amp;height=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4343401"/>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www.maggroup.com/assets/images/progressivesuspension/PS-logo2.png.ashx?width=144&amp;height=1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468085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www.maggroup.com/assets/images/burlybrand/Burly-logo2.png.ashx?width=144&amp;height=1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3886200"/>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www.maggroup.com/assets/images/xtreme-machine/magco_logo_Xtreme.png.ashx?width=144&amp;height=1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2819399"/>
            <a:ext cx="1371600"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9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Back</a:t>
            </a:r>
            <a:endParaRPr lang="en-US" dirty="0"/>
          </a:p>
        </p:txBody>
      </p:sp>
      <p:sp>
        <p:nvSpPr>
          <p:cNvPr id="3" name="Content Placeholder 2"/>
          <p:cNvSpPr>
            <a:spLocks noGrp="1"/>
          </p:cNvSpPr>
          <p:nvPr>
            <p:ph idx="1"/>
          </p:nvPr>
        </p:nvSpPr>
        <p:spPr/>
        <p:txBody>
          <a:bodyPr/>
          <a:lstStyle/>
          <a:p>
            <a:r>
              <a:rPr lang="en-US" dirty="0" smtClean="0"/>
              <a:t>2008 – Tim </a:t>
            </a:r>
            <a:r>
              <a:rPr lang="en-US" dirty="0" err="1" smtClean="0"/>
              <a:t>Barcz</a:t>
            </a:r>
            <a:r>
              <a:rPr lang="en-US" dirty="0" smtClean="0"/>
              <a:t> joins J&amp;P Cycles</a:t>
            </a:r>
          </a:p>
          <a:p>
            <a:r>
              <a:rPr lang="en-US" dirty="0" smtClean="0"/>
              <a:t>2009 – MVC site ships; Keith joins</a:t>
            </a:r>
          </a:p>
          <a:p>
            <a:r>
              <a:rPr lang="en-US" dirty="0" smtClean="0"/>
              <a:t>2010 – Record growth; Zac joins</a:t>
            </a:r>
          </a:p>
          <a:p>
            <a:r>
              <a:rPr lang="en-US" dirty="0" smtClean="0"/>
              <a:t>2011 – Replace ERP system; record growth</a:t>
            </a:r>
          </a:p>
          <a:p>
            <a:r>
              <a:rPr lang="en-US" dirty="0" smtClean="0"/>
              <a:t>2012 – Record growth; merger/restructuring; Keith quits</a:t>
            </a:r>
          </a:p>
          <a:p>
            <a:r>
              <a:rPr lang="en-US" dirty="0" smtClean="0"/>
              <a:t>2013 – Army of One; Tim quits</a:t>
            </a:r>
          </a:p>
        </p:txBody>
      </p:sp>
    </p:spTree>
    <p:extLst>
      <p:ext uri="{BB962C8B-B14F-4D97-AF65-F5344CB8AC3E}">
        <p14:creationId xmlns:p14="http://schemas.microsoft.com/office/powerpoint/2010/main" val="3349322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“A strict scrum based process is </a:t>
            </a:r>
            <a:r>
              <a:rPr lang="en-US" b="1" dirty="0"/>
              <a:t>not going to be successful in this larger project / work environment</a:t>
            </a:r>
            <a:r>
              <a:rPr lang="en-US" dirty="0"/>
              <a:t>. </a:t>
            </a:r>
            <a:r>
              <a:rPr lang="en-US" sz="1800" dirty="0"/>
              <a:t>We are going to have to come up with something that works with the </a:t>
            </a:r>
            <a:r>
              <a:rPr lang="en-US" b="1" dirty="0"/>
              <a:t>quicker task based method</a:t>
            </a:r>
            <a:r>
              <a:rPr lang="en-US" sz="1800" dirty="0"/>
              <a:t> SS currently uses along with the ability to quickly reassign resources and projects.”</a:t>
            </a:r>
            <a:endParaRPr lang="en-US" dirty="0"/>
          </a:p>
        </p:txBody>
      </p:sp>
    </p:spTree>
    <p:extLst>
      <p:ext uri="{BB962C8B-B14F-4D97-AF65-F5344CB8AC3E}">
        <p14:creationId xmlns:p14="http://schemas.microsoft.com/office/powerpoint/2010/main" val="1588931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Keith:	</a:t>
            </a:r>
            <a:r>
              <a:rPr lang="en-US" sz="1800" dirty="0" smtClean="0"/>
              <a:t>“</a:t>
            </a:r>
            <a:r>
              <a:rPr lang="en-US" sz="1800" dirty="0"/>
              <a:t>If the structured sprints of Scrum won’t work, I would advocate for a Kanban approach: limit work in progress, select new work from a prioritized backlog. </a:t>
            </a:r>
            <a:r>
              <a:rPr lang="en-US" sz="1800" dirty="0" smtClean="0"/>
              <a:t>[PM] </a:t>
            </a:r>
            <a:r>
              <a:rPr lang="en-US" sz="1800" dirty="0"/>
              <a:t>can track progress on the work that’s been started, and we can easily pull in in something of higher priority as necessary. </a:t>
            </a:r>
            <a:r>
              <a:rPr lang="en-US" sz="1800" dirty="0" smtClean="0"/>
              <a:t>… </a:t>
            </a:r>
            <a:r>
              <a:rPr lang="en-US" sz="1800" dirty="0"/>
              <a:t>I strongly believe that </a:t>
            </a:r>
            <a:r>
              <a:rPr lang="en-US" b="1" dirty="0"/>
              <a:t>allowing developers to self-direct</a:t>
            </a:r>
            <a:r>
              <a:rPr lang="en-US" sz="1800" dirty="0"/>
              <a:t> within a process yields better results with less management overhead.</a:t>
            </a:r>
            <a:r>
              <a:rPr lang="en-US" sz="1800" dirty="0" smtClean="0"/>
              <a:t>”</a:t>
            </a:r>
            <a:endParaRPr lang="en-US" dirty="0" smtClean="0"/>
          </a:p>
          <a:p>
            <a:pPr marL="914400" indent="-914400">
              <a:buNone/>
            </a:pPr>
            <a:r>
              <a:rPr lang="en-US" dirty="0" smtClean="0"/>
              <a:t>VP:</a:t>
            </a:r>
            <a:r>
              <a:rPr lang="en-US" dirty="0"/>
              <a:t>	</a:t>
            </a:r>
            <a:r>
              <a:rPr lang="en-US" sz="1800" dirty="0"/>
              <a:t>“It doesn’t really matter what we call it we just need to agree to a method and get to work. I don’t like getting </a:t>
            </a:r>
            <a:r>
              <a:rPr lang="en-US" b="1" dirty="0"/>
              <a:t>tunnel vision on the next greatest way to write code</a:t>
            </a:r>
            <a:r>
              <a:rPr lang="en-US" dirty="0"/>
              <a:t> </a:t>
            </a:r>
            <a:r>
              <a:rPr lang="en-US" sz="1800" dirty="0"/>
              <a:t>and not actually get any code written.</a:t>
            </a:r>
            <a:r>
              <a:rPr lang="en-US" dirty="0"/>
              <a:t> </a:t>
            </a:r>
            <a:r>
              <a:rPr lang="en-US" b="1" dirty="0"/>
              <a:t>Having done this for so long</a:t>
            </a:r>
            <a:r>
              <a:rPr lang="en-US" dirty="0"/>
              <a:t> </a:t>
            </a:r>
            <a:r>
              <a:rPr lang="en-US" sz="1800" dirty="0"/>
              <a:t>the system we have now with </a:t>
            </a:r>
            <a:r>
              <a:rPr lang="en-US" sz="1800" dirty="0" smtClean="0"/>
              <a:t>[PM] running </a:t>
            </a:r>
            <a:r>
              <a:rPr lang="en-US" sz="1800" dirty="0"/>
              <a:t>the projects and the EOD tracking is the </a:t>
            </a:r>
            <a:r>
              <a:rPr lang="en-US" b="1" dirty="0"/>
              <a:t>most efficient </a:t>
            </a:r>
            <a:r>
              <a:rPr lang="en-US" sz="1800" dirty="0"/>
              <a:t>way to get projects out.”</a:t>
            </a:r>
            <a:endParaRPr lang="en-US" dirty="0" smtClean="0"/>
          </a:p>
        </p:txBody>
      </p:sp>
    </p:spTree>
    <p:extLst>
      <p:ext uri="{BB962C8B-B14F-4D97-AF65-F5344CB8AC3E}">
        <p14:creationId xmlns:p14="http://schemas.microsoft.com/office/powerpoint/2010/main" val="130866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a:t>“Team Foundation is a complete source control development product with defect/bug tracking, task management and efficient integration into Visual studio and our</a:t>
            </a:r>
            <a:r>
              <a:rPr lang="en-US" dirty="0"/>
              <a:t> </a:t>
            </a:r>
            <a:r>
              <a:rPr lang="en-US" b="1" dirty="0"/>
              <a:t>agile project development methods</a:t>
            </a:r>
            <a:r>
              <a:rPr lang="en-US" dirty="0"/>
              <a:t> </a:t>
            </a:r>
            <a:r>
              <a:rPr lang="en-US" sz="1800" dirty="0"/>
              <a:t>(</a:t>
            </a:r>
            <a:r>
              <a:rPr lang="en-US" sz="1800" dirty="0" err="1"/>
              <a:t>ect,ect</a:t>
            </a:r>
            <a:r>
              <a:rPr lang="en-US" sz="1800" dirty="0"/>
              <a:t>). I know you have a lot of personal investment into </a:t>
            </a:r>
            <a:r>
              <a:rPr lang="en-US" sz="1800" dirty="0" err="1"/>
              <a:t>GitHub</a:t>
            </a:r>
            <a:r>
              <a:rPr lang="en-US" dirty="0"/>
              <a:t> </a:t>
            </a:r>
            <a:r>
              <a:rPr lang="en-US" b="1" dirty="0"/>
              <a:t>but that open source type method of developing a product isn’t going to work for us going forward</a:t>
            </a:r>
            <a:r>
              <a:rPr lang="en-US" dirty="0" smtClean="0"/>
              <a:t>.”</a:t>
            </a:r>
            <a:endParaRPr lang="en-US" dirty="0"/>
          </a:p>
        </p:txBody>
      </p:sp>
    </p:spTree>
    <p:extLst>
      <p:ext uri="{BB962C8B-B14F-4D97-AF65-F5344CB8AC3E}">
        <p14:creationId xmlns:p14="http://schemas.microsoft.com/office/powerpoint/2010/main" val="379194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smtClean="0"/>
              <a:t>Keith:	</a:t>
            </a:r>
            <a:r>
              <a:rPr lang="en-US" sz="1800" dirty="0" smtClean="0"/>
              <a:t>“Team </a:t>
            </a:r>
            <a:r>
              <a:rPr lang="en-US" sz="1800" dirty="0"/>
              <a:t>Foundation works well for task/project management, and I’d suggest we continue using it for that. For source control specifically, I’d direct you </a:t>
            </a:r>
            <a:r>
              <a:rPr lang="en-US" sz="1800" dirty="0" smtClean="0"/>
              <a:t>to [MSDN post announcing </a:t>
            </a:r>
            <a:r>
              <a:rPr lang="en-US" sz="1800" dirty="0" err="1" smtClean="0"/>
              <a:t>git-tf</a:t>
            </a:r>
            <a:r>
              <a:rPr lang="en-US" sz="1800" dirty="0" smtClean="0"/>
              <a:t>]. </a:t>
            </a:r>
            <a:r>
              <a:rPr lang="en-US" sz="1800" dirty="0"/>
              <a:t>The existence of a </a:t>
            </a:r>
            <a:r>
              <a:rPr lang="en-US" b="1" dirty="0"/>
              <a:t>Microsoft-sponsored </a:t>
            </a:r>
            <a:r>
              <a:rPr lang="en-US" sz="1800" dirty="0"/>
              <a:t>bridge to </a:t>
            </a:r>
            <a:r>
              <a:rPr lang="en-US" sz="1800" dirty="0" err="1"/>
              <a:t>Git</a:t>
            </a:r>
            <a:r>
              <a:rPr lang="en-US" sz="1800" dirty="0"/>
              <a:t> is a pretty clear admission to me that </a:t>
            </a:r>
            <a:r>
              <a:rPr lang="en-US" sz="2800" b="1" dirty="0" err="1"/>
              <a:t>Git</a:t>
            </a:r>
            <a:r>
              <a:rPr lang="en-US" sz="2800" b="1" dirty="0"/>
              <a:t> is the future</a:t>
            </a:r>
            <a:r>
              <a:rPr lang="en-US" sz="1800" dirty="0"/>
              <a:t>. That’s even more true for a </a:t>
            </a:r>
            <a:r>
              <a:rPr lang="en-US" b="1" dirty="0"/>
              <a:t>distributed team</a:t>
            </a:r>
            <a:r>
              <a:rPr lang="en-US" sz="1800" dirty="0" smtClean="0"/>
              <a:t>.”</a:t>
            </a:r>
            <a:endParaRPr lang="en-US" dirty="0" smtClean="0"/>
          </a:p>
          <a:p>
            <a:pPr marL="914400" indent="-914400">
              <a:buNone/>
            </a:pPr>
            <a:r>
              <a:rPr lang="en-US" dirty="0" smtClean="0"/>
              <a:t>VP:	</a:t>
            </a:r>
            <a:r>
              <a:rPr lang="en-US" sz="1800" dirty="0" smtClean="0"/>
              <a:t>“</a:t>
            </a:r>
            <a:r>
              <a:rPr lang="en-US" sz="1800" dirty="0"/>
              <a:t>No offense I used </a:t>
            </a:r>
            <a:r>
              <a:rPr lang="en-US" sz="1800" dirty="0" err="1"/>
              <a:t>Git</a:t>
            </a:r>
            <a:r>
              <a:rPr lang="en-US" sz="1800" dirty="0"/>
              <a:t> – installed it and played with it. In our environment there is</a:t>
            </a:r>
            <a:r>
              <a:rPr lang="en-US" dirty="0"/>
              <a:t> </a:t>
            </a:r>
            <a:r>
              <a:rPr lang="en-US" b="1" dirty="0"/>
              <a:t>nothing it does that we don’t already do with TF</a:t>
            </a:r>
            <a:r>
              <a:rPr lang="en-US" dirty="0"/>
              <a:t> </a:t>
            </a:r>
            <a:r>
              <a:rPr lang="en-US" sz="1800" dirty="0"/>
              <a:t>and in a quicker fashion. I want people writing code not worrying about </a:t>
            </a:r>
            <a:r>
              <a:rPr lang="en-US" sz="1800" dirty="0" smtClean="0"/>
              <a:t>checking </a:t>
            </a:r>
            <a:r>
              <a:rPr lang="en-US" sz="1800" dirty="0"/>
              <a:t>in and branching methods</a:t>
            </a:r>
            <a:r>
              <a:rPr lang="en-US" sz="1800" dirty="0" smtClean="0"/>
              <a:t>.”</a:t>
            </a:r>
            <a:endParaRPr lang="en-US" dirty="0" smtClean="0"/>
          </a:p>
        </p:txBody>
      </p:sp>
    </p:spTree>
    <p:extLst>
      <p:ext uri="{BB962C8B-B14F-4D97-AF65-F5344CB8AC3E}">
        <p14:creationId xmlns:p14="http://schemas.microsoft.com/office/powerpoint/2010/main" val="2626052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the VP</a:t>
            </a:r>
            <a:endParaRPr lang="en-US" dirty="0"/>
          </a:p>
        </p:txBody>
      </p:sp>
      <p:sp>
        <p:nvSpPr>
          <p:cNvPr id="3" name="Content Placeholder 2"/>
          <p:cNvSpPr>
            <a:spLocks noGrp="1"/>
          </p:cNvSpPr>
          <p:nvPr>
            <p:ph idx="1"/>
          </p:nvPr>
        </p:nvSpPr>
        <p:spPr/>
        <p:txBody>
          <a:bodyPr>
            <a:normAutofit/>
          </a:bodyPr>
          <a:lstStyle/>
          <a:p>
            <a:pPr marL="914400" indent="-914400">
              <a:buNone/>
            </a:pPr>
            <a:r>
              <a:rPr lang="en-US" dirty="0"/>
              <a:t>VP:	</a:t>
            </a:r>
            <a:r>
              <a:rPr lang="en-US" sz="1800" dirty="0" smtClean="0"/>
              <a:t>“</a:t>
            </a:r>
            <a:r>
              <a:rPr lang="en-US" sz="1800" dirty="0"/>
              <a:t>Should the new web front end use MVC or .NET 4. 5 </a:t>
            </a:r>
            <a:r>
              <a:rPr lang="en-US" sz="1800" dirty="0" err="1"/>
              <a:t>webforms</a:t>
            </a:r>
            <a:r>
              <a:rPr lang="en-US" sz="1800" dirty="0"/>
              <a:t>? This I don’t have a 100% complete answer for. There is still a lot of debate to be had. However the two biggest negatives to each approach are – </a:t>
            </a:r>
            <a:r>
              <a:rPr lang="en-US" sz="1800" dirty="0" err="1"/>
              <a:t>webforms</a:t>
            </a:r>
            <a:r>
              <a:rPr lang="en-US" sz="1800" dirty="0"/>
              <a:t> uses </a:t>
            </a:r>
            <a:r>
              <a:rPr lang="en-US" sz="1800" dirty="0" err="1"/>
              <a:t>viewstate</a:t>
            </a:r>
            <a:r>
              <a:rPr lang="en-US" sz="1800" dirty="0"/>
              <a:t> and </a:t>
            </a:r>
            <a:r>
              <a:rPr lang="en-US" b="1" dirty="0"/>
              <a:t>MVC </a:t>
            </a:r>
            <a:r>
              <a:rPr lang="en-US" sz="1800" dirty="0"/>
              <a:t>requires a </a:t>
            </a:r>
            <a:r>
              <a:rPr lang="en-US" b="1" dirty="0"/>
              <a:t>monolithic</a:t>
            </a:r>
            <a:r>
              <a:rPr lang="en-US" dirty="0"/>
              <a:t> </a:t>
            </a:r>
            <a:r>
              <a:rPr lang="en-US" sz="1800" dirty="0"/>
              <a:t>(project) type </a:t>
            </a:r>
            <a:r>
              <a:rPr lang="en-US" b="1" dirty="0"/>
              <a:t>build</a:t>
            </a:r>
            <a:r>
              <a:rPr lang="en-US" dirty="0"/>
              <a:t> </a:t>
            </a:r>
            <a:r>
              <a:rPr lang="en-US" sz="1800" dirty="0"/>
              <a:t>so you have to </a:t>
            </a:r>
            <a:r>
              <a:rPr lang="en-US" b="1" dirty="0"/>
              <a:t>push the whole website </a:t>
            </a:r>
            <a:r>
              <a:rPr lang="en-US" sz="1800" dirty="0"/>
              <a:t>to make many backend changes where a </a:t>
            </a:r>
            <a:r>
              <a:rPr lang="en-US" b="1" dirty="0" err="1"/>
              <a:t>webform</a:t>
            </a:r>
            <a:r>
              <a:rPr lang="en-US" b="1" dirty="0"/>
              <a:t> </a:t>
            </a:r>
            <a:r>
              <a:rPr lang="en-US" sz="1800" dirty="0"/>
              <a:t>we can </a:t>
            </a:r>
            <a:r>
              <a:rPr lang="en-US" sz="2800" b="1" dirty="0"/>
              <a:t>push backend code for a specific page</a:t>
            </a:r>
            <a:r>
              <a:rPr lang="en-US" sz="1800" dirty="0"/>
              <a:t>. Which in our </a:t>
            </a:r>
            <a:r>
              <a:rPr lang="en-US" b="1" dirty="0"/>
              <a:t>fast paced development environment</a:t>
            </a:r>
            <a:r>
              <a:rPr lang="en-US" sz="1800" dirty="0"/>
              <a:t> is something we do quite often. We also need to determine if MVC will work with our CMS and Faceted search functionality that is already built</a:t>
            </a:r>
            <a:r>
              <a:rPr lang="en-US" sz="1800" dirty="0" smtClean="0"/>
              <a:t>.”</a:t>
            </a:r>
            <a:endParaRPr lang="en-US" dirty="0"/>
          </a:p>
        </p:txBody>
      </p:sp>
    </p:spTree>
    <p:extLst>
      <p:ext uri="{BB962C8B-B14F-4D97-AF65-F5344CB8AC3E}">
        <p14:creationId xmlns:p14="http://schemas.microsoft.com/office/powerpoint/2010/main" val="943511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266</TotalTime>
  <Words>831</Words>
  <Application>Microsoft Office PowerPoint</Application>
  <PresentationFormat>On-screen Show (4:3)</PresentationFormat>
  <Paragraphs>121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Thatch</vt:lpstr>
      <vt:lpstr>Recovering from an Expert Beginner</vt:lpstr>
      <vt:lpstr>PowerPoint Presentation</vt:lpstr>
      <vt:lpstr>Motorsport Aftermarket Group</vt:lpstr>
      <vt:lpstr>A Look Back</vt:lpstr>
      <vt:lpstr>Meet the VP</vt:lpstr>
      <vt:lpstr>Meet the VP</vt:lpstr>
      <vt:lpstr>Meet the VP</vt:lpstr>
      <vt:lpstr>Meet the VP</vt:lpstr>
      <vt:lpstr>Meet the VP</vt:lpstr>
      <vt:lpstr>Meet the VP</vt:lpstr>
      <vt:lpstr>Meet the VP</vt:lpstr>
      <vt:lpstr>How Developers Stop Learning: Rise of the Expert Beginner</vt:lpstr>
      <vt:lpstr>The Dead Sea Effect</vt:lpstr>
      <vt:lpstr>The Dead Sea Effect</vt:lpstr>
      <vt:lpstr>Dreyfus model of skill acquisition</vt:lpstr>
      <vt:lpstr>Dreyfus model of skill acquisition</vt:lpstr>
      <vt:lpstr>The Advanced Beginner</vt:lpstr>
      <vt:lpstr>The Advanced Beginner</vt:lpstr>
      <vt:lpstr>The Expert Beginner</vt:lpstr>
      <vt:lpstr>The Expert Beginner</vt:lpstr>
      <vt:lpstr>Additional Reading</vt:lpstr>
      <vt:lpstr>So The VP Failed… Now What?</vt:lpstr>
      <vt:lpstr>Assessing the Damage…</vt:lpstr>
      <vt:lpstr>Planning a recovery…</vt:lpstr>
      <vt:lpstr>Recovery Begins</vt:lpstr>
      <vt:lpstr>Executing a recovery…</vt:lpstr>
      <vt:lpstr>How is it going?</vt:lpstr>
      <vt:lpstr>A Look Ahead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from an Expert Beginner</dc:title>
  <dc:creator>Keith</dc:creator>
  <cp:lastModifiedBy>Keith</cp:lastModifiedBy>
  <cp:revision>43</cp:revision>
  <dcterms:created xsi:type="dcterms:W3CDTF">2014-07-19T06:32:20Z</dcterms:created>
  <dcterms:modified xsi:type="dcterms:W3CDTF">2014-07-19T13:58:01Z</dcterms:modified>
</cp:coreProperties>
</file>