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9"/>
  </p:notesMasterIdLst>
  <p:sldIdLst>
    <p:sldId id="256" r:id="rId2"/>
    <p:sldId id="448" r:id="rId3"/>
    <p:sldId id="416" r:id="rId4"/>
    <p:sldId id="391" r:id="rId5"/>
    <p:sldId id="409" r:id="rId6"/>
    <p:sldId id="395" r:id="rId7"/>
    <p:sldId id="396" r:id="rId8"/>
    <p:sldId id="397" r:id="rId9"/>
    <p:sldId id="449" r:id="rId10"/>
    <p:sldId id="393" r:id="rId11"/>
    <p:sldId id="421" r:id="rId12"/>
    <p:sldId id="440" r:id="rId13"/>
    <p:sldId id="398" r:id="rId14"/>
    <p:sldId id="399" r:id="rId15"/>
    <p:sldId id="439" r:id="rId16"/>
    <p:sldId id="400" r:id="rId17"/>
    <p:sldId id="408" r:id="rId18"/>
    <p:sldId id="441" r:id="rId19"/>
    <p:sldId id="442" r:id="rId20"/>
    <p:sldId id="407" r:id="rId21"/>
    <p:sldId id="420" r:id="rId22"/>
    <p:sldId id="443" r:id="rId23"/>
    <p:sldId id="413" r:id="rId24"/>
    <p:sldId id="444" r:id="rId25"/>
    <p:sldId id="415" r:id="rId26"/>
    <p:sldId id="414" r:id="rId27"/>
    <p:sldId id="435" r:id="rId28"/>
    <p:sldId id="436" r:id="rId29"/>
    <p:sldId id="437" r:id="rId30"/>
    <p:sldId id="445" r:id="rId31"/>
    <p:sldId id="412" r:id="rId32"/>
    <p:sldId id="427" r:id="rId33"/>
    <p:sldId id="431" r:id="rId34"/>
    <p:sldId id="434" r:id="rId35"/>
    <p:sldId id="402" r:id="rId36"/>
    <p:sldId id="422" r:id="rId37"/>
    <p:sldId id="450" r:id="rId38"/>
    <p:sldId id="423" r:id="rId39"/>
    <p:sldId id="424" r:id="rId40"/>
    <p:sldId id="410" r:id="rId41"/>
    <p:sldId id="404" r:id="rId42"/>
    <p:sldId id="411" r:id="rId43"/>
    <p:sldId id="405" r:id="rId44"/>
    <p:sldId id="428" r:id="rId45"/>
    <p:sldId id="429" r:id="rId46"/>
    <p:sldId id="418" r:id="rId47"/>
    <p:sldId id="447" r:id="rId4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1" autoAdjust="0"/>
    <p:restoredTop sz="86316" autoAdjust="0"/>
  </p:normalViewPr>
  <p:slideViewPr>
    <p:cSldViewPr>
      <p:cViewPr varScale="1">
        <p:scale>
          <a:sx n="95" d="100"/>
          <a:sy n="95" d="100"/>
        </p:scale>
        <p:origin x="53" y="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6/17/2023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3" y="1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8" y="6476999"/>
            <a:ext cx="7343625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6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2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2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2"/>
            <a:ext cx="511520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9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698989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6/17/2023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798" y="6476999"/>
            <a:ext cx="7343625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9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798" y="6476999"/>
            <a:ext cx="7343625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3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6/17/2023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3" y="0"/>
            <a:ext cx="12191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43659036" TargetMode="External"/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github.com/dahlbyk/Presentations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osh-git" TargetMode="External"/><Relationship Id="rId5" Type="http://schemas.openxmlformats.org/officeDocument/2006/relationships/hyperlink" Target="http://think-like-a-git.net/" TargetMode="External"/><Relationship Id="rId4" Type="http://schemas.openxmlformats.org/officeDocument/2006/relationships/hyperlink" Target="http://gitread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Git More Done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Keith </a:t>
            </a:r>
            <a:r>
              <a:rPr lang="en-US" sz="2400" dirty="0" err="1"/>
              <a:t>Dahlby</a:t>
            </a:r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dahlbyk</a:t>
            </a:r>
            <a:endParaRPr lang="en-US" sz="24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75192"/>
            <a:ext cx="9906000" cy="4625609"/>
          </a:xfrm>
        </p:spPr>
        <p:txBody>
          <a:bodyPr>
            <a:normAutofit/>
          </a:bodyPr>
          <a:lstStyle/>
          <a:p>
            <a:r>
              <a:rPr lang="en-US" dirty="0"/>
              <a:t>Wrap git command + arguments</a:t>
            </a:r>
          </a:p>
          <a:p>
            <a:pPr lvl="1"/>
            <a:r>
              <a:rPr lang="en-US" dirty="0">
                <a:latin typeface="Consolas" pitchFamily="49" charset="0"/>
              </a:rPr>
              <a:t>git config alias.ds "diff --stat"</a:t>
            </a:r>
          </a:p>
          <a:p>
            <a:pPr lvl="1"/>
            <a:r>
              <a:rPr lang="en-US" dirty="0">
                <a:latin typeface="Consolas" pitchFamily="49" charset="0"/>
              </a:rPr>
              <a:t>git </a:t>
            </a:r>
            <a:r>
              <a:rPr lang="en-US" dirty="0" err="1">
                <a:latin typeface="Consolas" pitchFamily="49" charset="0"/>
              </a:rPr>
              <a:t>ds</a:t>
            </a:r>
            <a:r>
              <a:rPr lang="en-US" dirty="0"/>
              <a:t>	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nsolas" pitchFamily="49" charset="0"/>
                <a:sym typeface="Wingdings" pitchFamily="2" charset="2"/>
              </a:rPr>
              <a:t>git diff --stat</a:t>
            </a:r>
          </a:p>
          <a:p>
            <a:pPr lvl="1"/>
            <a:r>
              <a:rPr lang="en-US" dirty="0">
                <a:latin typeface="Consolas" pitchFamily="49" charset="0"/>
              </a:rPr>
              <a:t>git </a:t>
            </a:r>
            <a:r>
              <a:rPr lang="en-US" dirty="0" err="1">
                <a:latin typeface="Consolas" pitchFamily="49" charset="0"/>
              </a:rPr>
              <a:t>ds</a:t>
            </a:r>
            <a:r>
              <a:rPr lang="en-US" dirty="0">
                <a:latin typeface="Consolas" pitchFamily="49" charset="0"/>
              </a:rPr>
              <a:t> dev</a:t>
            </a:r>
            <a:r>
              <a:rPr lang="en-US" dirty="0"/>
              <a:t>	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nsolas" pitchFamily="49" charset="0"/>
                <a:sym typeface="Wingdings" pitchFamily="2" charset="2"/>
              </a:rPr>
              <a:t>git diff --stat dev</a:t>
            </a:r>
          </a:p>
          <a:p>
            <a:r>
              <a:rPr lang="en-US" dirty="0"/>
              <a:t>Wrap shell commands</a:t>
            </a:r>
          </a:p>
          <a:p>
            <a:pPr lvl="1"/>
            <a:r>
              <a:rPr lang="en-US" dirty="0" err="1">
                <a:latin typeface="Consolas" pitchFamily="49" charset="0"/>
              </a:rPr>
              <a:t>alias.gitka</a:t>
            </a:r>
            <a:r>
              <a:rPr lang="en-US" dirty="0">
                <a:latin typeface="Consolas" pitchFamily="49" charset="0"/>
              </a:rPr>
              <a:t> = !</a:t>
            </a:r>
            <a:r>
              <a:rPr lang="en-US" dirty="0" err="1">
                <a:latin typeface="Consolas" pitchFamily="49" charset="0"/>
              </a:rPr>
              <a:t>gitk</a:t>
            </a:r>
            <a:r>
              <a:rPr lang="en-US" dirty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>
                <a:latin typeface="Consolas" pitchFamily="49" charset="0"/>
              </a:rPr>
              <a:t>alias.call</a:t>
            </a:r>
            <a:r>
              <a:rPr lang="en-US" dirty="0">
                <a:latin typeface="Consolas" pitchFamily="49" charset="0"/>
              </a:rPr>
              <a:t> = !git add -A &amp;&amp; git commit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nsolas" pitchFamily="49" charset="0"/>
              </a:rPr>
              <a:t>alias.di</a:t>
            </a:r>
            <a:r>
              <a:rPr lang="en-US" dirty="0">
                <a:latin typeface="Consolas" pitchFamily="49" charset="0"/>
              </a:rPr>
              <a:t> = diff --staged</a:t>
            </a:r>
          </a:p>
          <a:p>
            <a:r>
              <a:rPr lang="en-US" dirty="0" err="1">
                <a:latin typeface="Consolas" pitchFamily="49" charset="0"/>
              </a:rPr>
              <a:t>alias.new</a:t>
            </a:r>
            <a:r>
              <a:rPr lang="en-US" dirty="0">
                <a:latin typeface="Consolas" pitchFamily="49" charset="0"/>
              </a:rPr>
              <a:t> = log origin.. --reverse</a:t>
            </a:r>
          </a:p>
          <a:p>
            <a:r>
              <a:rPr lang="en-US" dirty="0">
                <a:latin typeface="Consolas" pitchFamily="49" charset="0"/>
              </a:rPr>
              <a:t>alias.rbc = rebase --continue</a:t>
            </a:r>
          </a:p>
          <a:p>
            <a:r>
              <a:rPr lang="en-US" dirty="0">
                <a:hlinkClick r:id="rId2"/>
              </a:rPr>
              <a:t>http://bit.ly/better-git-svn</a:t>
            </a:r>
            <a:endParaRPr lang="en-US" dirty="0"/>
          </a:p>
          <a:p>
            <a:r>
              <a:rPr lang="en-US" dirty="0">
                <a:hlinkClick r:id="rId3"/>
              </a:rPr>
              <a:t>http://bit.ly/git-lg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2514600" y="4419600"/>
            <a:ext cx="7772400" cy="160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Commits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SHA1</a:t>
            </a:r>
          </a:p>
          <a:p>
            <a:pPr lvl="1"/>
            <a:r>
              <a:rPr lang="en-US" dirty="0"/>
              <a:t>Or unique initial substring (6 often sufficient; </a:t>
            </a:r>
            <a:r>
              <a:rPr lang="en-US" dirty="0" err="1">
                <a:latin typeface="Consolas" panose="020B0609020204030204" pitchFamily="49" charset="0"/>
              </a:rPr>
              <a:t>abbrevCommit</a:t>
            </a:r>
            <a:r>
              <a:rPr lang="en-US" dirty="0"/>
              <a:t>)</a:t>
            </a:r>
          </a:p>
          <a:p>
            <a:r>
              <a:rPr lang="en-US" dirty="0"/>
              <a:t>Symbolic references</a:t>
            </a:r>
          </a:p>
          <a:p>
            <a:pPr lvl="1"/>
            <a:r>
              <a:rPr lang="en-US" dirty="0"/>
              <a:t>Branch: </a:t>
            </a:r>
            <a:r>
              <a:rPr lang="en-US" dirty="0">
                <a:latin typeface="Consolas" panose="020B0609020204030204" pitchFamily="49" charset="0"/>
              </a:rPr>
              <a:t>refs/heads/dev</a:t>
            </a:r>
            <a:r>
              <a:rPr lang="en-US" dirty="0"/>
              <a:t> = </a:t>
            </a:r>
            <a:r>
              <a:rPr lang="en-US" dirty="0">
                <a:latin typeface="Consolas" panose="020B0609020204030204" pitchFamily="49" charset="0"/>
              </a:rPr>
              <a:t>dev</a:t>
            </a:r>
          </a:p>
          <a:p>
            <a:pPr lvl="1"/>
            <a:r>
              <a:rPr lang="en-US" dirty="0"/>
              <a:t>Tag: </a:t>
            </a:r>
            <a:r>
              <a:rPr lang="en-US" dirty="0">
                <a:latin typeface="Consolas" panose="020B0609020204030204" pitchFamily="49" charset="0"/>
              </a:rPr>
              <a:t>refs/tags/v0.1</a:t>
            </a:r>
            <a:r>
              <a:rPr lang="en-US" dirty="0"/>
              <a:t> = </a:t>
            </a:r>
            <a:r>
              <a:rPr lang="en-US" dirty="0">
                <a:latin typeface="Consolas" panose="020B0609020204030204" pitchFamily="49" charset="0"/>
              </a:rPr>
              <a:t>v0.1</a:t>
            </a:r>
          </a:p>
          <a:p>
            <a:r>
              <a:rPr lang="en-US" dirty="0"/>
              <a:t>Remote references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refs/remotes/origin/dev</a:t>
            </a:r>
            <a:r>
              <a:rPr lang="en-US" dirty="0"/>
              <a:t> = </a:t>
            </a:r>
            <a:r>
              <a:rPr lang="en-US" dirty="0">
                <a:latin typeface="Consolas" panose="020B0609020204030204" pitchFamily="49" charset="0"/>
              </a:rPr>
              <a:t>origin/dev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  <a:r>
              <a:rPr lang="en-US" dirty="0"/>
              <a:t> = what’s checked out</a:t>
            </a:r>
          </a:p>
          <a:p>
            <a:pPr lvl="1"/>
            <a:r>
              <a:rPr lang="en-US" dirty="0"/>
              <a:t>Reference to branch</a:t>
            </a:r>
          </a:p>
          <a:p>
            <a:pPr lvl="2"/>
            <a:r>
              <a:rPr lang="en-US" dirty="0"/>
              <a:t>On commit, reference set to new SHA1</a:t>
            </a:r>
          </a:p>
          <a:p>
            <a:pPr lvl="1"/>
            <a:r>
              <a:rPr lang="en-US" dirty="0"/>
              <a:t>Arbitrary commit (detached HEAD)</a:t>
            </a:r>
          </a:p>
          <a:p>
            <a:pPr lvl="2"/>
            <a:r>
              <a:rPr lang="en-US" dirty="0"/>
              <a:t>On commit, no branch to update</a:t>
            </a:r>
          </a:p>
          <a:p>
            <a:r>
              <a:rPr lang="en-US" dirty="0">
                <a:latin typeface="Consolas" panose="020B0609020204030204" pitchFamily="49" charset="0"/>
              </a:rPr>
              <a:t>&lt;remote&gt;/HEAD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origin/HEAD</a:t>
            </a:r>
          </a:p>
          <a:p>
            <a:pPr lvl="1"/>
            <a:r>
              <a:rPr lang="en-US" dirty="0"/>
              <a:t>Default branch on remote, e.g. </a:t>
            </a:r>
            <a:r>
              <a:rPr lang="en-US" dirty="0">
                <a:latin typeface="Consolas" panose="020B0609020204030204" pitchFamily="49" charset="0"/>
              </a:rPr>
              <a:t>main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remote set-head &lt;remote&gt; -a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ORIG_HEAD = “undo” for big HEAD changes</a:t>
            </a:r>
          </a:p>
          <a:p>
            <a:pPr lvl="1"/>
            <a:r>
              <a:rPr lang="en-US" dirty="0"/>
              <a:t>Saved before reset, merge, pull, etc</a:t>
            </a:r>
          </a:p>
          <a:p>
            <a:r>
              <a:rPr lang="en-US" dirty="0"/>
              <a:t>FETCH_HEAD = last fetched from remote</a:t>
            </a:r>
          </a:p>
          <a:p>
            <a:pPr lvl="1"/>
            <a:r>
              <a:rPr lang="en-US" dirty="0">
                <a:latin typeface="Consolas" pitchFamily="49" charset="0"/>
              </a:rPr>
              <a:t>git fetch &lt;</a:t>
            </a:r>
            <a:r>
              <a:rPr lang="en-US" dirty="0" err="1">
                <a:latin typeface="Consolas" pitchFamily="49" charset="0"/>
              </a:rPr>
              <a:t>url</a:t>
            </a:r>
            <a:r>
              <a:rPr lang="en-US" dirty="0">
                <a:latin typeface="Consolas" pitchFamily="49" charset="0"/>
              </a:rPr>
              <a:t>&gt; &lt;branch&gt;</a:t>
            </a:r>
          </a:p>
          <a:p>
            <a:r>
              <a:rPr lang="en-US" dirty="0"/>
              <a:t>MERGE_HEAD = incoming merge commit(s)</a:t>
            </a:r>
          </a:p>
          <a:p>
            <a:r>
              <a:rPr lang="en-US" dirty="0"/>
              <a:t>CHERRY_PICK_HEAD = commit being cherry-picked</a:t>
            </a:r>
          </a:p>
          <a:p>
            <a:r>
              <a:rPr lang="en-US" dirty="0"/>
              <a:t>REVERT_HEAD = commit being reverted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Relatively Naming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Suffixes</a:t>
            </a:r>
          </a:p>
          <a:p>
            <a:pPr lvl="1"/>
            <a:r>
              <a:rPr lang="en-US" dirty="0"/>
              <a:t>~ = parent; ~</a:t>
            </a:r>
            <a:r>
              <a:rPr lang="en-US" i="1" dirty="0"/>
              <a:t>n = n</a:t>
            </a:r>
            <a:r>
              <a:rPr lang="en-US" dirty="0"/>
              <a:t>th-generation grandparent</a:t>
            </a:r>
          </a:p>
          <a:p>
            <a:pPr lvl="1"/>
            <a:r>
              <a:rPr lang="en-US" dirty="0"/>
              <a:t>^ = first parent; ^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th merge parent</a:t>
            </a:r>
          </a:p>
          <a:p>
            <a:pPr lvl="2"/>
            <a:r>
              <a:rPr lang="en-US" dirty="0"/>
              <a:t>3 commits ago = </a:t>
            </a:r>
            <a:r>
              <a:rPr lang="en-US" dirty="0">
                <a:latin typeface="Consolas" pitchFamily="49" charset="0"/>
              </a:rPr>
              <a:t>HEAD~3</a:t>
            </a:r>
            <a:r>
              <a:rPr lang="en-US" dirty="0"/>
              <a:t> = </a:t>
            </a:r>
            <a:r>
              <a:rPr lang="en-US" dirty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/>
              <a:t>@{</a:t>
            </a:r>
            <a:r>
              <a:rPr lang="en-US" i="1" dirty="0"/>
              <a:t>n</a:t>
            </a:r>
            <a:r>
              <a:rPr lang="en-US" dirty="0"/>
              <a:t>} = </a:t>
            </a:r>
            <a:r>
              <a:rPr lang="en-US" i="1" dirty="0"/>
              <a:t>n</a:t>
            </a:r>
            <a:r>
              <a:rPr lang="en-US" dirty="0"/>
              <a:t>th prior value for that ref</a:t>
            </a:r>
          </a:p>
          <a:p>
            <a:pPr lvl="2"/>
            <a:r>
              <a:rPr lang="en-US" dirty="0"/>
              <a:t>Undo last commit = </a:t>
            </a:r>
            <a:r>
              <a:rPr lang="en-US" dirty="0">
                <a:latin typeface="Consolas" pitchFamily="49" charset="0"/>
              </a:rPr>
              <a:t>git reset HEAD@{1}</a:t>
            </a:r>
          </a:p>
          <a:p>
            <a:r>
              <a:rPr lang="en-US" dirty="0">
                <a:latin typeface="Consolas" pitchFamily="49" charset="0"/>
              </a:rPr>
              <a:t>git help revisions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Ridiculously cheap – use liberally</a:t>
            </a:r>
          </a:p>
          <a:p>
            <a:pPr lvl="1"/>
            <a:r>
              <a:rPr lang="en-US" dirty="0"/>
              <a:t>Write SHA to file in refs/heads</a:t>
            </a:r>
          </a:p>
          <a:p>
            <a:endParaRPr lang="en-US" dirty="0"/>
          </a:p>
          <a:p>
            <a:r>
              <a:rPr lang="en-US" dirty="0"/>
              <a:t>Branches to clean up</a:t>
            </a:r>
          </a:p>
          <a:p>
            <a:pPr lvl="1"/>
            <a:r>
              <a:rPr lang="en-US" dirty="0">
                <a:latin typeface="Consolas" pitchFamily="49" charset="0"/>
              </a:rPr>
              <a:t>git branch --merged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/>
              <a:t>Keep </a:t>
            </a:r>
            <a:r>
              <a:rPr lang="en-US" dirty="0">
                <a:latin typeface="Consolas" pitchFamily="49" charset="0"/>
              </a:rPr>
              <a:t>main</a:t>
            </a:r>
            <a:r>
              <a:rPr lang="en-US" dirty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New </a:t>
            </a:r>
            <a:r>
              <a:rPr lang="en-US" dirty="0">
                <a:latin typeface="Consolas" pitchFamily="49" charset="0"/>
              </a:rPr>
              <a:t>topic</a:t>
            </a:r>
            <a:r>
              <a:rPr lang="en-US" dirty="0"/>
              <a:t> branch from </a:t>
            </a:r>
            <a:r>
              <a:rPr lang="en-US" dirty="0">
                <a:latin typeface="Consolas" pitchFamily="49" charset="0"/>
              </a:rPr>
              <a:t>main</a:t>
            </a:r>
          </a:p>
          <a:p>
            <a:pPr marL="971550" lvl="1" indent="-514350"/>
            <a:r>
              <a:rPr lang="en-US" dirty="0">
                <a:latin typeface="Consolas" pitchFamily="49" charset="0"/>
              </a:rPr>
              <a:t>git checkout main -b topic</a:t>
            </a:r>
          </a:p>
          <a:p>
            <a:pPr marL="971550" lvl="1" indent="-514350"/>
            <a:r>
              <a:rPr lang="en-US" dirty="0"/>
              <a:t>“Switch to &lt;commit&gt; as new branch &lt;name&gt;”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Commit more than feels natural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048" y="561645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3883" y="5065331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6578" y="1875048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49" y="3450289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93" y="3423158"/>
            <a:ext cx="4346917" cy="1055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19509F-45D4-A945-6A87-90CF22973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883" y="1666182"/>
            <a:ext cx="5105400" cy="124112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Stash away work in progress</a:t>
            </a:r>
          </a:p>
          <a:p>
            <a:endParaRPr lang="en-US" dirty="0"/>
          </a:p>
          <a:p>
            <a:r>
              <a:rPr lang="en-US" dirty="0"/>
              <a:t>Typical workflow</a:t>
            </a:r>
          </a:p>
          <a:p>
            <a:pPr lvl="1"/>
            <a:r>
              <a:rPr lang="en-US" dirty="0"/>
              <a:t>Working on topic branch</a:t>
            </a:r>
          </a:p>
          <a:p>
            <a:pPr lvl="1"/>
            <a:r>
              <a:rPr lang="en-US" dirty="0">
                <a:latin typeface="Consolas" pitchFamily="49" charset="0"/>
              </a:rPr>
              <a:t>git stash save "have test, need </a:t>
            </a:r>
            <a:r>
              <a:rPr lang="en-US" dirty="0" err="1">
                <a:latin typeface="Consolas" pitchFamily="49" charset="0"/>
              </a:rPr>
              <a:t>impl</a:t>
            </a:r>
            <a:r>
              <a:rPr lang="en-US" dirty="0">
                <a:latin typeface="Consolas" pitchFamily="49" charset="0"/>
              </a:rPr>
              <a:t>"</a:t>
            </a:r>
          </a:p>
          <a:p>
            <a:pPr lvl="1"/>
            <a:r>
              <a:rPr lang="en-US" dirty="0"/>
              <a:t>Switch to other branch, hack away, switch back</a:t>
            </a:r>
          </a:p>
          <a:p>
            <a:pPr lvl="1"/>
            <a:r>
              <a:rPr lang="en-US" dirty="0">
                <a:latin typeface="Consolas" pitchFamily="49" charset="0"/>
              </a:rPr>
              <a:t>git stash pop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useful operations</a:t>
            </a:r>
          </a:p>
          <a:p>
            <a:pPr lvl="1"/>
            <a:r>
              <a:rPr lang="en-US" dirty="0">
                <a:latin typeface="Consolas" pitchFamily="49" charset="0"/>
              </a:rPr>
              <a:t>git stash save --include-untracked</a:t>
            </a:r>
          </a:p>
          <a:p>
            <a:pPr lvl="1"/>
            <a:r>
              <a:rPr lang="en-US" dirty="0">
                <a:latin typeface="Consolas" pitchFamily="49" charset="0"/>
              </a:rPr>
              <a:t>git stash list</a:t>
            </a:r>
          </a:p>
          <a:p>
            <a:pPr lvl="1"/>
            <a:r>
              <a:rPr lang="en-US" dirty="0">
                <a:latin typeface="Consolas" pitchFamily="49" charset="0"/>
              </a:rPr>
              <a:t>git stash show –p stash@{1}</a:t>
            </a:r>
          </a:p>
          <a:p>
            <a:pPr lvl="1"/>
            <a:r>
              <a:rPr lang="en-US" dirty="0">
                <a:latin typeface="Consolas" pitchFamily="49" charset="0"/>
              </a:rPr>
              <a:t>git stash drop stash@{1}</a:t>
            </a:r>
          </a:p>
          <a:p>
            <a:pPr lvl="1"/>
            <a:r>
              <a:rPr lang="en-US" dirty="0">
                <a:latin typeface="Consolas" pitchFamily="49" charset="0"/>
              </a:rPr>
              <a:t>git stash branch &lt;name&gt;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with care…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  <p:sp>
        <p:nvSpPr>
          <p:cNvPr id="5" name="Oval 4"/>
          <p:cNvSpPr/>
          <p:nvPr/>
        </p:nvSpPr>
        <p:spPr>
          <a:xfrm>
            <a:off x="4191000" y="5532120"/>
            <a:ext cx="2667000" cy="4572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Advantage: WIP lives in branch</a:t>
            </a:r>
          </a:p>
          <a:p>
            <a:endParaRPr lang="en-US" dirty="0"/>
          </a:p>
          <a:p>
            <a:r>
              <a:rPr lang="en-US" dirty="0"/>
              <a:t>Typical workflow</a:t>
            </a:r>
          </a:p>
          <a:p>
            <a:pPr lvl="1"/>
            <a:r>
              <a:rPr lang="en-US" dirty="0"/>
              <a:t>Working on topic branch</a:t>
            </a:r>
          </a:p>
          <a:p>
            <a:pPr lvl="1"/>
            <a:r>
              <a:rPr lang="en-US" dirty="0">
                <a:latin typeface="Consolas" pitchFamily="49" charset="0"/>
              </a:rPr>
              <a:t>git commit -m "WIP: Need </a:t>
            </a:r>
            <a:r>
              <a:rPr lang="en-US" dirty="0" err="1">
                <a:latin typeface="Consolas" pitchFamily="49" charset="0"/>
              </a:rPr>
              <a:t>impl</a:t>
            </a:r>
            <a:r>
              <a:rPr lang="en-US" dirty="0">
                <a:latin typeface="Consolas" pitchFamily="49" charset="0"/>
              </a:rPr>
              <a:t>"</a:t>
            </a:r>
          </a:p>
          <a:p>
            <a:pPr lvl="1"/>
            <a:r>
              <a:rPr lang="en-US" dirty="0"/>
              <a:t>Switch to other branch, hack away, switch back</a:t>
            </a:r>
          </a:p>
          <a:p>
            <a:pPr lvl="1"/>
            <a:r>
              <a:rPr lang="en-US" dirty="0">
                <a:latin typeface="Consolas" pitchFamily="49" charset="0"/>
              </a:rPr>
              <a:t>git reset HEAD~</a:t>
            </a:r>
          </a:p>
          <a:p>
            <a:pPr lvl="2"/>
            <a:r>
              <a:rPr lang="en-US" dirty="0"/>
              <a:t>Pretend WIP commit never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/>
              <a:t>Reset HEAD reference to </a:t>
            </a:r>
            <a:r>
              <a:rPr lang="en-US" i="1" dirty="0"/>
              <a:t>commit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itchFamily="49" charset="0"/>
              </a:rPr>
              <a:t>git reset [--&lt;mode&gt;] </a:t>
            </a:r>
            <a:r>
              <a:rPr lang="en-US" i="1" dirty="0">
                <a:latin typeface="Consolas" pitchFamily="49" charset="0"/>
              </a:rPr>
              <a:t>commit</a:t>
            </a:r>
          </a:p>
          <a:p>
            <a:pPr lvl="2"/>
            <a:endParaRPr lang="en-US" dirty="0">
              <a:latin typeface="Consolas" pitchFamily="49" charset="0"/>
            </a:endParaRPr>
          </a:p>
          <a:p>
            <a:pPr lvl="2"/>
            <a:endParaRPr lang="en-US" dirty="0">
              <a:latin typeface="Consolas" pitchFamily="49" charset="0"/>
            </a:endParaRPr>
          </a:p>
          <a:p>
            <a:pPr lvl="2"/>
            <a:r>
              <a:rPr lang="en-US" dirty="0" err="1">
                <a:latin typeface="Consolas" pitchFamily="49" charset="0"/>
              </a:rPr>
              <a:t>git</a:t>
            </a:r>
            <a:r>
              <a:rPr lang="en-US" dirty="0">
                <a:latin typeface="Consolas" pitchFamily="49" charset="0"/>
              </a:rPr>
              <a:t> reset HEAD~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Make HEAD look like remote branch:</a:t>
            </a:r>
          </a:p>
          <a:p>
            <a:pPr lvl="2"/>
            <a:r>
              <a:rPr lang="en-US" dirty="0">
                <a:latin typeface="Consolas" pitchFamily="49" charset="0"/>
              </a:rPr>
              <a:t>git reset --hard origin/main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  <p:pic>
        <p:nvPicPr>
          <p:cNvPr id="1030" name="Picture 6" descr="C:\Users\Keith\Documents\ShareX\Screenshots\2013-10\2013-10-19_13-12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638" y="3114590"/>
            <a:ext cx="2591162" cy="6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85817"/>
            <a:ext cx="2590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 [--&lt;mode&gt;]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8229600" cy="4671329"/>
          </a:xfrm>
        </p:spPr>
        <p:txBody>
          <a:bodyPr>
            <a:normAutofit/>
          </a:bodyPr>
          <a:lstStyle/>
          <a:p>
            <a:r>
              <a:rPr lang="en-US" sz="2800" dirty="0"/>
              <a:t>soft = move HEAD; don’t reset index/work tree</a:t>
            </a:r>
          </a:p>
          <a:p>
            <a:pPr lvl="1"/>
            <a:r>
              <a:rPr lang="en-US" sz="2400" dirty="0" err="1"/>
              <a:t>Uncommit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mixed = reset index but not work tree (default)</a:t>
            </a:r>
          </a:p>
          <a:p>
            <a:pPr lvl="1"/>
            <a:r>
              <a:rPr lang="en-US" sz="2400" dirty="0" err="1"/>
              <a:t>Unstage</a:t>
            </a:r>
            <a:r>
              <a:rPr lang="en-US" sz="2400" dirty="0"/>
              <a:t> all</a:t>
            </a:r>
          </a:p>
          <a:p>
            <a:endParaRPr lang="en-US" sz="2800" dirty="0"/>
          </a:p>
          <a:p>
            <a:r>
              <a:rPr lang="en-US" sz="2800" dirty="0"/>
              <a:t>hard = reset index and work tree</a:t>
            </a:r>
          </a:p>
          <a:p>
            <a:pPr lvl="1"/>
            <a:r>
              <a:rPr lang="en-US" sz="2400" dirty="0"/>
              <a:t>Discard changes (ignores untracked files)</a:t>
            </a:r>
          </a:p>
          <a:p>
            <a:pPr lvl="1"/>
            <a:r>
              <a:rPr lang="en-US" sz="2400" b="1" dirty="0"/>
              <a:t>Destructive – use with caution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/>
              <a:t>Reset paths in index to match </a:t>
            </a:r>
            <a:r>
              <a:rPr lang="en-US" i="1" dirty="0"/>
              <a:t>commit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itchFamily="49" charset="0"/>
              </a:rPr>
              <a:t>git reset </a:t>
            </a:r>
            <a:r>
              <a:rPr lang="en-US" i="1" dirty="0">
                <a:latin typeface="Consolas" pitchFamily="49" charset="0"/>
              </a:rPr>
              <a:t>commit</a:t>
            </a:r>
            <a:r>
              <a:rPr lang="en-US" dirty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>
                <a:solidFill>
                  <a:prstClr val="black"/>
                </a:solidFill>
              </a:rPr>
              <a:t>Unstage</a:t>
            </a:r>
            <a:r>
              <a:rPr lang="en-US" dirty="0">
                <a:solidFill>
                  <a:prstClr val="black"/>
                </a:solidFill>
              </a:rPr>
              <a:t> a file:</a:t>
            </a:r>
          </a:p>
          <a:p>
            <a:pPr lvl="2"/>
            <a:r>
              <a:rPr lang="en-US" dirty="0">
                <a:latin typeface="Consolas" pitchFamily="49" charset="0"/>
              </a:rPr>
              <a:t>git reset HEAD -- staged-file.txt</a:t>
            </a:r>
          </a:p>
          <a:p>
            <a:pPr lvl="2"/>
            <a:r>
              <a:rPr lang="en-US" dirty="0">
                <a:latin typeface="Consolas" pitchFamily="49" charset="0"/>
              </a:rPr>
              <a:t>git reset HEAD staged-file.txt</a:t>
            </a:r>
          </a:p>
          <a:p>
            <a:pPr lvl="2"/>
            <a:r>
              <a:rPr lang="en-US" dirty="0">
                <a:latin typeface="Consolas" pitchFamily="49" charset="0"/>
              </a:rPr>
              <a:t>git reset -- staged-file.txt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00200"/>
            <a:ext cx="5848350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2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114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Staging Area (Index)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540" y="1724026"/>
            <a:ext cx="8162925" cy="47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828800" y="3977640"/>
            <a:ext cx="1600200" cy="128016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52800" y="43434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C3836"/>
                </a:solidFill>
                <a:latin typeface="Consolas" pitchFamily="49" charset="0"/>
              </a:rPr>
              <a:t>add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C3836"/>
                </a:solidFill>
                <a:latin typeface="Consolas" pitchFamily="49" charset="0"/>
              </a:rPr>
              <a:t>reset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C3836"/>
                </a:solidFill>
                <a:latin typeface="Consolas" pitchFamily="49" charset="0"/>
              </a:rPr>
              <a:t>add -p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 --patch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Overlapping logical changes to one file</a:t>
            </a:r>
          </a:p>
          <a:p>
            <a:pPr lvl="1"/>
            <a:r>
              <a:rPr lang="en-US" dirty="0"/>
              <a:t>Reformatting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/>
              <a:t>Changing functionality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 --patch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“hunks” (sections of diff) to stage</a:t>
            </a:r>
          </a:p>
          <a:p>
            <a:r>
              <a:rPr lang="en-US" dirty="0"/>
              <a:t>Key operations: y/n, </a:t>
            </a:r>
            <a:r>
              <a:rPr lang="en-US" dirty="0" err="1"/>
              <a:t>a/d</a:t>
            </a:r>
            <a:r>
              <a:rPr lang="en-US" dirty="0"/>
              <a:t>, s (split), e (edit)</a:t>
            </a:r>
          </a:p>
          <a:p>
            <a:endParaRPr lang="en-US" dirty="0"/>
          </a:p>
          <a:p>
            <a:r>
              <a:rPr lang="en-US" dirty="0"/>
              <a:t>Also:</a:t>
            </a:r>
          </a:p>
          <a:p>
            <a:pPr lvl="1"/>
            <a:r>
              <a:rPr lang="en-US" dirty="0">
                <a:latin typeface="Consolas" pitchFamily="49" charset="0"/>
              </a:rPr>
              <a:t>git reset -p</a:t>
            </a:r>
          </a:p>
          <a:p>
            <a:pPr lvl="1"/>
            <a:r>
              <a:rPr lang="en-US" dirty="0">
                <a:latin typeface="Consolas" pitchFamily="49" charset="0"/>
              </a:rPr>
              <a:t>git checkout –p</a:t>
            </a:r>
          </a:p>
          <a:p>
            <a:pPr lvl="1"/>
            <a:r>
              <a:rPr lang="en-US" dirty="0">
                <a:latin typeface="Consolas" pitchFamily="49" charset="0"/>
              </a:rPr>
              <a:t>git stash save -p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History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Permanent when pushed</a:t>
            </a:r>
          </a:p>
          <a:p>
            <a:pPr lvl="1"/>
            <a:r>
              <a:rPr lang="en-US" dirty="0"/>
              <a:t>Until then, pretend you were perfect</a:t>
            </a:r>
          </a:p>
          <a:p>
            <a:r>
              <a:rPr lang="en-US" dirty="0"/>
              <a:t>Simple case: messed up last commit</a:t>
            </a:r>
          </a:p>
          <a:p>
            <a:pPr lvl="1"/>
            <a:r>
              <a:rPr lang="en-US" dirty="0">
                <a:latin typeface="Consolas" pitchFamily="49" charset="0"/>
              </a:rPr>
              <a:t>git commit --amend</a:t>
            </a:r>
          </a:p>
          <a:p>
            <a:endParaRPr lang="en-US" dirty="0"/>
          </a:p>
          <a:p>
            <a:r>
              <a:rPr lang="en-US" dirty="0">
                <a:latin typeface="Consolas" pitchFamily="49" charset="0"/>
              </a:rPr>
              <a:t>alias.cia = commit --amend --no-edit</a:t>
            </a:r>
          </a:p>
          <a:p>
            <a:pPr lvl="1"/>
            <a:r>
              <a:rPr lang="en-US" dirty="0">
                <a:latin typeface="Consolas" pitchFamily="49" charset="0"/>
              </a:rPr>
              <a:t>git </a:t>
            </a:r>
            <a:r>
              <a:rPr lang="en-US" dirty="0" err="1">
                <a:latin typeface="Consolas" pitchFamily="49" charset="0"/>
              </a:rPr>
              <a:t>cia</a:t>
            </a:r>
            <a:r>
              <a:rPr lang="en-US" dirty="0">
                <a:latin typeface="Consolas" pitchFamily="49" charset="0"/>
              </a:rPr>
              <a:t> -a --reset-author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cherry-pick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</a:t>
            </a:r>
            <a:r>
              <a:rPr lang="en-US" dirty="0" err="1"/>
              <a:t>changeset</a:t>
            </a:r>
            <a:r>
              <a:rPr lang="en-US" dirty="0"/>
              <a:t>(s) elsewhere</a:t>
            </a:r>
          </a:p>
          <a:p>
            <a:r>
              <a:rPr lang="en-US" dirty="0"/>
              <a:t>Commit to wrong branch?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… working on </a:t>
            </a:r>
            <a:r>
              <a:rPr lang="en-US" sz="2400" i="1" dirty="0"/>
              <a:t>wrong-branch</a:t>
            </a:r>
            <a:r>
              <a:rPr lang="en-US" sz="2400" dirty="0"/>
              <a:t>…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git checkout </a:t>
            </a:r>
            <a:r>
              <a:rPr lang="en-US" sz="2400" i="1" dirty="0">
                <a:latin typeface="Consolas" pitchFamily="49" charset="0"/>
              </a:rPr>
              <a:t>correct-branch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git cherry-pick </a:t>
            </a:r>
            <a:r>
              <a:rPr lang="en-US" sz="2400" i="1" dirty="0">
                <a:latin typeface="Consolas" pitchFamily="49" charset="0"/>
              </a:rPr>
              <a:t>wrong-branch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git checkout </a:t>
            </a:r>
            <a:r>
              <a:rPr lang="en-US" sz="2400" i="1" dirty="0">
                <a:latin typeface="Consolas" pitchFamily="49" charset="0"/>
              </a:rPr>
              <a:t>wrong-branch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git reset --hard HEAD~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err="1"/>
              <a:t>vs</a:t>
            </a:r>
            <a:r>
              <a:rPr lang="en-US" dirty="0"/>
              <a:t>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Merge without rebase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D---E---F---B'--M main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r>
              <a:rPr lang="en-US" dirty="0"/>
              <a:t>Merge after rebase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D---E---F---B'--A'--C' main, topic</a:t>
            </a:r>
          </a:p>
          <a:p>
            <a:pPr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>
                <a:solidFill>
                  <a:prstClr val="black"/>
                </a:solidFill>
              </a:rPr>
              <a:t>Deck of cards: shuffle </a:t>
            </a:r>
            <a:r>
              <a:rPr lang="en-US" dirty="0" err="1">
                <a:solidFill>
                  <a:prstClr val="black"/>
                </a:solidFill>
              </a:rPr>
              <a:t>vs</a:t>
            </a:r>
            <a:r>
              <a:rPr lang="en-US" dirty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err="1"/>
              <a:t>vs</a:t>
            </a:r>
            <a:r>
              <a:rPr lang="en-US" dirty="0"/>
              <a:t> rebase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455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508147" y="174029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34063" y="2395538"/>
            <a:ext cx="428625" cy="63055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Replay commits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D---E---F---B' main, HEAD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git rebase main topic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D---E---F---B' main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 --interactive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Replay commits with modifications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 main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main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 main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rwi</a:t>
            </a:r>
            <a:r>
              <a:rPr lang="en-US" dirty="0"/>
              <a:t> (rewrite interactive)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alias.rwi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!git rebase $(git merge-base origin HEAD) –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Replay commits in-place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 main, HEAD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git rebase main topic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A---C'--B' topic, HEAD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 main</a:t>
            </a:r>
            <a:br>
              <a:rPr lang="en-US" sz="2400" dirty="0">
                <a:latin typeface="Consolas" pitchFamily="49" charset="0"/>
              </a:rPr>
            </a:br>
            <a:endParaRPr lang="en-US" sz="2400" dirty="0">
              <a:latin typeface="Consolas" pitchFamily="49" charset="0"/>
            </a:endParaRPr>
          </a:p>
          <a:p>
            <a:r>
              <a:rPr lang="en-US" dirty="0"/>
              <a:t>Or test/lint after each commit, e.g. </a:t>
            </a:r>
            <a:r>
              <a:rPr lang="en-US" dirty="0">
                <a:latin typeface="Consolas" pitchFamily="49" charset="0"/>
              </a:rPr>
              <a:t>exec </a:t>
            </a:r>
            <a:r>
              <a:rPr lang="en-US" dirty="0" err="1">
                <a:latin typeface="Consolas" pitchFamily="49" charset="0"/>
              </a:rPr>
              <a:t>npm</a:t>
            </a:r>
            <a:r>
              <a:rPr lang="en-US" dirty="0">
                <a:latin typeface="Consolas" pitchFamily="49" charset="0"/>
              </a:rPr>
              <a:t> test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  <p:extLst>
      <p:ext uri="{BB962C8B-B14F-4D97-AF65-F5344CB8AC3E}">
        <p14:creationId xmlns:p14="http://schemas.microsoft.com/office/powerpoint/2010/main" val="1264765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 -</a:t>
            </a:r>
            <a:r>
              <a:rPr lang="en-US" dirty="0" err="1"/>
              <a:t>i</a:t>
            </a:r>
            <a:r>
              <a:rPr lang="en-US" dirty="0"/>
              <a:t> --</a:t>
            </a:r>
            <a:r>
              <a:rPr lang="en-US" dirty="0" err="1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</a:t>
            </a:r>
            <a:r>
              <a:rPr lang="en-US" sz="2400" dirty="0" err="1">
                <a:latin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[gh12 </a:t>
            </a:r>
            <a:r>
              <a:rPr lang="en-US" sz="2400" b="1" dirty="0">
                <a:latin typeface="Consolas" pitchFamily="49" charset="0"/>
              </a:rPr>
              <a:t>1bec34</a:t>
            </a:r>
            <a:r>
              <a:rPr lang="en-US" sz="2400" dirty="0">
                <a:latin typeface="Consolas" pitchFamily="49" charset="0"/>
              </a:rPr>
              <a:t>] Do something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</a:t>
            </a:r>
            <a:r>
              <a:rPr lang="en-US" sz="2400" dirty="0" err="1">
                <a:latin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</a:rPr>
              <a:t> commit --</a:t>
            </a:r>
            <a:r>
              <a:rPr lang="en-US" sz="2400" dirty="0" err="1">
                <a:latin typeface="Consolas" pitchFamily="49" charset="0"/>
              </a:rPr>
              <a:t>fixup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1bec34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</a:t>
            </a:r>
            <a:r>
              <a:rPr lang="en-US" sz="2400" dirty="0" err="1">
                <a:latin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</a:rPr>
              <a:t> rebase -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 --</a:t>
            </a:r>
            <a:r>
              <a:rPr lang="en-US" sz="2400" dirty="0" err="1">
                <a:latin typeface="Consolas" pitchFamily="49" charset="0"/>
              </a:rPr>
              <a:t>autosquash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1bec34</a:t>
            </a:r>
            <a:r>
              <a:rPr lang="en-US" sz="2400" dirty="0">
                <a:latin typeface="Consolas" pitchFamily="49" charset="0"/>
              </a:rPr>
              <a:t>~</a:t>
            </a:r>
          </a:p>
          <a:p>
            <a:pPr>
              <a:buNone/>
            </a:pPr>
            <a:endParaRPr lang="en-US" sz="2400" dirty="0"/>
          </a:p>
          <a:p>
            <a:r>
              <a:rPr lang="en-US" dirty="0"/>
              <a:t>Updates </a:t>
            </a:r>
            <a:r>
              <a:rPr lang="en-US" dirty="0" err="1"/>
              <a:t>todo</a:t>
            </a:r>
            <a:r>
              <a:rPr lang="en-US" dirty="0"/>
              <a:t> list </a:t>
            </a:r>
            <a:r>
              <a:rPr lang="en-US" dirty="0" err="1"/>
              <a:t>automagically</a:t>
            </a:r>
            <a:endParaRPr lang="en-US" dirty="0"/>
          </a:p>
          <a:p>
            <a:pPr lvl="1"/>
            <a:r>
              <a:rPr lang="en-US" dirty="0"/>
              <a:t>Moves </a:t>
            </a:r>
            <a:r>
              <a:rPr lang="en-US" dirty="0" err="1"/>
              <a:t>fixup</a:t>
            </a:r>
            <a:r>
              <a:rPr lang="en-US" dirty="0"/>
              <a:t>! after </a:t>
            </a:r>
            <a:r>
              <a:rPr lang="en-US" b="1" dirty="0"/>
              <a:t>1bec34</a:t>
            </a:r>
            <a:r>
              <a:rPr lang="en-US" dirty="0"/>
              <a:t>; marks as </a:t>
            </a:r>
            <a:r>
              <a:rPr lang="en-US" dirty="0" err="1"/>
              <a:t>fixup</a:t>
            </a:r>
            <a:endParaRPr lang="en-US" dirty="0"/>
          </a:p>
          <a:p>
            <a:r>
              <a:rPr lang="en-US" dirty="0" err="1">
                <a:latin typeface="Consolas" pitchFamily="49" charset="0"/>
              </a:rPr>
              <a:t>rebase.autosquash</a:t>
            </a:r>
            <a:r>
              <a:rPr lang="en-US" dirty="0">
                <a:latin typeface="Consolas" pitchFamily="49" charset="0"/>
              </a:rPr>
              <a:t>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Patchwise</a:t>
            </a:r>
            <a:r>
              <a:rPr lang="en-US" dirty="0"/>
              <a:t> Add &amp; Interactive Rebase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More Done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not about: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Remotes (push/pull)</a:t>
            </a:r>
          </a:p>
          <a:p>
            <a:r>
              <a:rPr lang="en-US" dirty="0"/>
              <a:t>Team workflow</a:t>
            </a:r>
          </a:p>
          <a:p>
            <a:r>
              <a:rPr lang="en-US" dirty="0"/>
              <a:t>Internals</a:t>
            </a:r>
          </a:p>
          <a:p>
            <a:r>
              <a:rPr lang="en-US" dirty="0"/>
              <a:t>Lots of neat stuff…</a:t>
            </a:r>
          </a:p>
          <a:p>
            <a:pPr lvl="1"/>
            <a:r>
              <a:rPr lang="en-US" dirty="0" err="1"/>
              <a:t>Worktrees</a:t>
            </a:r>
            <a:endParaRPr lang="en-US" dirty="0"/>
          </a:p>
          <a:p>
            <a:pPr lvl="1"/>
            <a:r>
              <a:rPr lang="en-US" dirty="0"/>
              <a:t>Hooks</a:t>
            </a:r>
          </a:p>
          <a:p>
            <a:pPr lvl="1"/>
            <a:r>
              <a:rPr lang="en-US" dirty="0" err="1"/>
              <a:t>Submodules</a:t>
            </a:r>
            <a:endParaRPr lang="en-US" dirty="0"/>
          </a:p>
          <a:p>
            <a:pPr lvl="1"/>
            <a:r>
              <a:rPr lang="en-US" dirty="0" err="1"/>
              <a:t>Subtree</a:t>
            </a:r>
            <a:r>
              <a:rPr lang="en-US" dirty="0"/>
              <a:t> merging</a:t>
            </a:r>
          </a:p>
          <a:p>
            <a:pPr lvl="1"/>
            <a:r>
              <a:rPr lang="en-US" dirty="0"/>
              <a:t>filter-branch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This talk is about: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  <a:p>
            <a:r>
              <a:rPr lang="en-US" dirty="0"/>
              <a:t>Naming Commits</a:t>
            </a:r>
          </a:p>
          <a:p>
            <a:r>
              <a:rPr lang="en-US" dirty="0"/>
              <a:t>Local workflow</a:t>
            </a:r>
          </a:p>
          <a:p>
            <a:r>
              <a:rPr lang="en-US" dirty="0"/>
              <a:t>Fixing “oops”</a:t>
            </a:r>
          </a:p>
          <a:p>
            <a:r>
              <a:rPr lang="en-US" dirty="0"/>
              <a:t>Finding bugs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lIns="54864" tIns="91440" bIns="0" rtlCol="0" anchor="b">
            <a:no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“Oops”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my commit go?</a:t>
            </a:r>
          </a:p>
          <a:p>
            <a:r>
              <a:rPr lang="en-US" dirty="0" err="1">
                <a:latin typeface="Consolas" pitchFamily="49" charset="0"/>
              </a:rPr>
              <a:t>ls</a:t>
            </a:r>
            <a:r>
              <a:rPr lang="en-US" dirty="0">
                <a:latin typeface="Consolas" pitchFamily="49" charset="0"/>
              </a:rPr>
              <a:t> -r .</a:t>
            </a:r>
            <a:r>
              <a:rPr lang="en-US" dirty="0" err="1">
                <a:latin typeface="Consolas" pitchFamily="49" charset="0"/>
              </a:rPr>
              <a:t>git</a:t>
            </a:r>
            <a:r>
              <a:rPr lang="en-US" dirty="0">
                <a:latin typeface="Consolas" pitchFamily="49" charset="0"/>
              </a:rPr>
              <a:t>/logs</a:t>
            </a:r>
          </a:p>
          <a:p>
            <a:pPr lvl="1"/>
            <a:r>
              <a:rPr lang="en-US" dirty="0"/>
              <a:t>HEAD, heads, remotes</a:t>
            </a:r>
            <a:endParaRPr lang="en-US" sz="2600" dirty="0"/>
          </a:p>
          <a:p>
            <a:pPr>
              <a:buNone/>
            </a:pPr>
            <a:endParaRPr lang="en-US" sz="1700" dirty="0">
              <a:latin typeface="Consolas" pitchFamily="49" charset="0"/>
            </a:endParaRP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&gt; git </a:t>
            </a:r>
            <a:r>
              <a:rPr lang="en-US" sz="1700" dirty="0" err="1">
                <a:latin typeface="Consolas" pitchFamily="49" charset="0"/>
              </a:rPr>
              <a:t>reflog</a:t>
            </a:r>
            <a:r>
              <a:rPr lang="en-US" sz="1700" dirty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1df4b7e refs/heads/main@{0}: push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8de4df0 refs/heads/main@{1}: pull origin: Fast-forward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bisect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2"/>
            <a:ext cx="8229600" cy="4625609"/>
          </a:xfrm>
        </p:spPr>
        <p:txBody>
          <a:bodyPr/>
          <a:lstStyle/>
          <a:p>
            <a:r>
              <a:rPr lang="en-US" dirty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438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2438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8763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5181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Good/Bad?</a:t>
            </a:r>
          </a:p>
        </p:txBody>
      </p:sp>
      <p:sp>
        <p:nvSpPr>
          <p:cNvPr id="47" name="Rectangular Callout 46"/>
          <p:cNvSpPr/>
          <p:nvPr/>
        </p:nvSpPr>
        <p:spPr>
          <a:xfrm>
            <a:off x="2438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6172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3886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Good/Bad?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3276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69" name="Rectangular Callout 68"/>
          <p:cNvSpPr/>
          <p:nvPr/>
        </p:nvSpPr>
        <p:spPr>
          <a:xfrm>
            <a:off x="4572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Good/Bad?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438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438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2438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4191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121" name="Rectangular Callout 120"/>
          <p:cNvSpPr/>
          <p:nvPr/>
        </p:nvSpPr>
        <p:spPr>
          <a:xfrm>
            <a:off x="6172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122" name="Rectangular Callout 121"/>
          <p:cNvSpPr/>
          <p:nvPr/>
        </p:nvSpPr>
        <p:spPr>
          <a:xfrm>
            <a:off x="6172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Oldest Bad!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bisect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bad </a:t>
            </a:r>
            <a:r>
              <a:rPr lang="en-US" sz="2400" i="1" dirty="0">
                <a:latin typeface="Consolas" pitchFamily="49" charset="0"/>
              </a:rPr>
              <a:t>new-commit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good </a:t>
            </a:r>
            <a:r>
              <a:rPr lang="en-US" sz="2400" i="1" dirty="0">
                <a:latin typeface="Consolas" pitchFamily="49" charset="0"/>
              </a:rPr>
              <a:t>old-commit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bisect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useful operations</a:t>
            </a:r>
          </a:p>
          <a:p>
            <a:pPr lvl="1"/>
            <a:r>
              <a:rPr lang="en-US" dirty="0">
                <a:latin typeface="Consolas" pitchFamily="49" charset="0"/>
              </a:rPr>
              <a:t>visualize</a:t>
            </a:r>
            <a:r>
              <a:rPr lang="en-US" dirty="0"/>
              <a:t> = </a:t>
            </a:r>
            <a:r>
              <a:rPr lang="en-US" dirty="0">
                <a:latin typeface="Consolas" pitchFamily="49" charset="0"/>
              </a:rPr>
              <a:t>view</a:t>
            </a:r>
            <a:r>
              <a:rPr lang="en-US" dirty="0"/>
              <a:t> = overview in </a:t>
            </a:r>
            <a:r>
              <a:rPr lang="en-US" dirty="0" err="1">
                <a:latin typeface="Consolas" pitchFamily="49" charset="0"/>
              </a:rPr>
              <a:t>gitk</a:t>
            </a:r>
            <a:r>
              <a:rPr lang="en-US" dirty="0"/>
              <a:t>/</a:t>
            </a:r>
            <a:r>
              <a:rPr lang="en-US" dirty="0">
                <a:latin typeface="Consolas" pitchFamily="49" charset="0"/>
              </a:rPr>
              <a:t>log</a:t>
            </a:r>
          </a:p>
          <a:p>
            <a:pPr lvl="1"/>
            <a:r>
              <a:rPr lang="en-US" dirty="0">
                <a:latin typeface="Consolas" pitchFamily="49" charset="0"/>
              </a:rPr>
              <a:t>skip</a:t>
            </a:r>
            <a:r>
              <a:rPr lang="en-US" dirty="0"/>
              <a:t> = current version cannot be tested</a:t>
            </a:r>
          </a:p>
          <a:p>
            <a:pPr lvl="1"/>
            <a:r>
              <a:rPr lang="en-US" dirty="0">
                <a:latin typeface="Consolas" pitchFamily="49" charset="0"/>
              </a:rPr>
              <a:t>run </a:t>
            </a:r>
            <a:r>
              <a:rPr lang="en-US" i="1" dirty="0" err="1">
                <a:latin typeface="Consolas" pitchFamily="49" charset="0"/>
              </a:rPr>
              <a:t>my_script</a:t>
            </a:r>
            <a:r>
              <a:rPr lang="en-US" dirty="0"/>
              <a:t> = automated bisect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 for your preferences</a:t>
            </a:r>
          </a:p>
          <a:p>
            <a:r>
              <a:rPr lang="en-US" dirty="0"/>
              <a:t>Aliases to avoid typing</a:t>
            </a:r>
          </a:p>
          <a:p>
            <a:r>
              <a:rPr lang="en-US" dirty="0"/>
              <a:t>Commit naming shortcuts</a:t>
            </a:r>
          </a:p>
          <a:p>
            <a:r>
              <a:rPr lang="en-US" dirty="0"/>
              <a:t>Stashes and WIP commits</a:t>
            </a:r>
          </a:p>
          <a:p>
            <a:r>
              <a:rPr lang="en-US" dirty="0" err="1"/>
              <a:t>Patchwise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add</a:t>
            </a:r>
            <a:r>
              <a:rPr lang="en-US" dirty="0"/>
              <a:t>/</a:t>
            </a:r>
            <a:r>
              <a:rPr lang="en-US" dirty="0">
                <a:latin typeface="Consolas" pitchFamily="49" charset="0"/>
              </a:rPr>
              <a:t>reset</a:t>
            </a:r>
            <a:r>
              <a:rPr lang="en-US" dirty="0"/>
              <a:t>/</a:t>
            </a:r>
            <a:r>
              <a:rPr lang="en-US" dirty="0">
                <a:latin typeface="Consolas" pitchFamily="49" charset="0"/>
              </a:rPr>
              <a:t>checkout</a:t>
            </a:r>
            <a:r>
              <a:rPr lang="en-US" dirty="0"/>
              <a:t>/</a:t>
            </a:r>
            <a:r>
              <a:rPr lang="en-US" dirty="0">
                <a:latin typeface="Consolas" pitchFamily="49" charset="0"/>
              </a:rPr>
              <a:t>stash</a:t>
            </a:r>
          </a:p>
          <a:p>
            <a:r>
              <a:rPr lang="en-US" dirty="0"/>
              <a:t>Rewriting history</a:t>
            </a:r>
          </a:p>
          <a:p>
            <a:r>
              <a:rPr lang="en-US"/>
              <a:t>Oops</a:t>
            </a:r>
            <a:r>
              <a:rPr lang="en-US" dirty="0"/>
              <a:t>? </a:t>
            </a:r>
            <a:r>
              <a:rPr lang="en-US" dirty="0" err="1">
                <a:latin typeface="Consolas" pitchFamily="49" charset="0"/>
              </a:rPr>
              <a:t>reflog</a:t>
            </a:r>
            <a:endParaRPr lang="en-US" dirty="0"/>
          </a:p>
          <a:p>
            <a:r>
              <a:rPr lang="en-US" dirty="0"/>
              <a:t>Bugs? </a:t>
            </a:r>
            <a:r>
              <a:rPr lang="en-US" dirty="0">
                <a:latin typeface="Consolas" pitchFamily="49" charset="0"/>
              </a:rPr>
              <a:t>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hlinkClick r:id="rId2"/>
              </a:rPr>
              <a:t>git-scm.com</a:t>
            </a:r>
            <a:endParaRPr lang="en-US" sz="2400" dirty="0"/>
          </a:p>
          <a:p>
            <a:pPr>
              <a:buNone/>
            </a:pPr>
            <a:r>
              <a:rPr lang="en-US" sz="2400" dirty="0">
                <a:hlinkClick r:id="rId3"/>
              </a:rPr>
              <a:t>gitref.org</a:t>
            </a:r>
            <a:endParaRPr lang="en-US" sz="2400" dirty="0"/>
          </a:p>
          <a:p>
            <a:pPr>
              <a:buNone/>
            </a:pPr>
            <a:r>
              <a:rPr lang="en-US" sz="2400" dirty="0">
                <a:hlinkClick r:id="rId4"/>
              </a:rPr>
              <a:t>gitready.com</a:t>
            </a:r>
            <a:endParaRPr lang="en-US" sz="2400" dirty="0"/>
          </a:p>
          <a:p>
            <a:pPr>
              <a:buNone/>
            </a:pPr>
            <a:r>
              <a:rPr lang="en-US" sz="2400" dirty="0">
                <a:hlinkClick r:id="rId5"/>
              </a:rPr>
              <a:t>think-like-a-git.net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>
                <a:hlinkClick r:id="rId6"/>
              </a:rPr>
              <a:t>github.com/</a:t>
            </a:r>
            <a:r>
              <a:rPr lang="en-US" sz="2400" dirty="0" err="1">
                <a:hlinkClick r:id="rId6"/>
              </a:rPr>
              <a:t>dahlbyk</a:t>
            </a:r>
            <a:r>
              <a:rPr lang="en-US" sz="2400" dirty="0">
                <a:hlinkClick r:id="rId6"/>
              </a:rPr>
              <a:t>/posh-</a:t>
            </a:r>
            <a:r>
              <a:rPr lang="en-US" sz="2400" dirty="0" err="1">
                <a:hlinkClick r:id="rId6"/>
              </a:rPr>
              <a:t>git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hlinkClick r:id="rId7"/>
              </a:rPr>
              <a:t>github.com/</a:t>
            </a:r>
            <a:r>
              <a:rPr lang="en-US" sz="2400" dirty="0" err="1">
                <a:hlinkClick r:id="rId7"/>
              </a:rPr>
              <a:t>dahlbyk</a:t>
            </a:r>
            <a:r>
              <a:rPr lang="en-US" sz="2400" dirty="0">
                <a:hlinkClick r:id="rId7"/>
              </a:rPr>
              <a:t>/Presentations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Recording of this talk: </a:t>
            </a:r>
            <a:r>
              <a:rPr lang="en-US" sz="2400" dirty="0">
                <a:hlinkClick r:id="rId8"/>
              </a:rPr>
              <a:t>vimeo.com/43659036</a:t>
            </a:r>
            <a:endParaRPr lang="en-US" sz="2400" dirty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@dahlbyk</a:t>
            </a:r>
          </a:p>
          <a:p>
            <a:pPr algn="ctr">
              <a:buNone/>
            </a:pPr>
            <a:r>
              <a:rPr lang="en-US" sz="2400" dirty="0" err="1"/>
              <a:t>ab.bot</a:t>
            </a:r>
            <a:endParaRPr lang="en-US" sz="2400" dirty="0"/>
          </a:p>
          <a:p>
            <a:pPr algn="ctr">
              <a:buNone/>
            </a:pPr>
            <a:r>
              <a:rPr lang="en-US" sz="2400" dirty="0"/>
              <a:t>newbo.co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nsolas" pitchFamily="49" charset="0"/>
              </a:rPr>
              <a:t>git help config</a:t>
            </a:r>
            <a:endParaRPr lang="en-US" dirty="0"/>
          </a:p>
          <a:p>
            <a:r>
              <a:rPr lang="en-US" dirty="0">
                <a:latin typeface="Consolas" pitchFamily="49" charset="0"/>
              </a:rPr>
              <a:t>git </a:t>
            </a:r>
            <a:r>
              <a:rPr lang="en-US" dirty="0" err="1">
                <a:latin typeface="Consolas" pitchFamily="49" charset="0"/>
              </a:rPr>
              <a:t>config</a:t>
            </a:r>
            <a:r>
              <a:rPr lang="en-US" dirty="0">
                <a:latin typeface="Consolas" pitchFamily="49" charset="0"/>
              </a:rPr>
              <a:t> -l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2057400" y="3048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  <a:r>
                        <a:rPr lang="en-US" sz="2400" dirty="0" err="1"/>
                        <a:t>git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config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itchFamily="49" charset="0"/>
                        </a:rPr>
                        <a:t>--global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~/.</a:t>
                      </a:r>
                      <a:r>
                        <a:rPr lang="en-US" sz="2400" dirty="0" err="1"/>
                        <a:t>gitconfig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itchFamily="49" charset="0"/>
                        </a:rPr>
                        <a:t>--system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{install dir}/etc/</a:t>
                      </a:r>
                      <a:r>
                        <a:rPr lang="en-US" sz="2400" dirty="0" err="1"/>
                        <a:t>gitconfig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olas" pitchFamily="49" charset="0"/>
              </a:rPr>
              <a:t>git config --edit --global</a:t>
            </a:r>
          </a:p>
          <a:p>
            <a:pPr>
              <a:buNone/>
            </a:pPr>
            <a:endParaRPr lang="en-US" sz="20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# git config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err="1">
                <a:latin typeface="Consolas" pitchFamily="49" charset="0"/>
              </a:rPr>
              <a:t>.</a:t>
            </a:r>
            <a:r>
              <a:rPr lang="en-US" sz="2400" dirty="0" err="1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>
                <a:latin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</a:t>
            </a:r>
            <a:r>
              <a:rPr lang="en-US" sz="2400" dirty="0" err="1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# git config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err="1">
                <a:latin typeface="Consolas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itchFamily="49" charset="0"/>
              </a:rPr>
              <a:t>main</a:t>
            </a:r>
            <a:r>
              <a:rPr lang="en-US" sz="2400" dirty="0" err="1">
                <a:latin typeface="Consolas" pitchFamily="49" charset="0"/>
              </a:rPr>
              <a:t>.</a:t>
            </a:r>
            <a:r>
              <a:rPr lang="en-US" sz="2400" dirty="0" err="1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>
                <a:latin typeface="Consolas" pitchFamily="49" charset="0"/>
              </a:rPr>
              <a:t> "</a:t>
            </a:r>
            <a:r>
              <a:rPr lang="en-US" sz="2400" dirty="0">
                <a:solidFill>
                  <a:srgbClr val="2B91AF"/>
                </a:solidFill>
                <a:latin typeface="Consolas" pitchFamily="49" charset="0"/>
              </a:rPr>
              <a:t>main</a:t>
            </a:r>
            <a:r>
              <a:rPr lang="en-US" sz="2400" dirty="0">
                <a:latin typeface="Consolas" pitchFamily="49" charset="0"/>
              </a:rPr>
              <a:t>"]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merge = refs/heads/main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>
                <a:latin typeface="Consolas" pitchFamily="49" charset="0"/>
              </a:rPr>
              <a:t>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help config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8069"/>
              </p:ext>
            </p:extLst>
          </p:nvPr>
        </p:nvGraphicFramePr>
        <p:xfrm>
          <a:off x="609600" y="1774826"/>
          <a:ext cx="96012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Path to preferred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= don’t detect renames (default)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true = detect renames</a:t>
                      </a:r>
                    </a:p>
                    <a:p>
                      <a:r>
                        <a:rPr lang="en-US" sz="1800" b="1" dirty="0"/>
                        <a:t>copies</a:t>
                      </a:r>
                      <a:r>
                        <a:rPr lang="en-US" sz="1800" baseline="0" dirty="0"/>
                        <a:t> = detect renames &amp; copies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true (default), </a:t>
                      </a:r>
                      <a:r>
                        <a:rPr lang="en-US" sz="1800" b="1" baseline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true (default), </a:t>
                      </a:r>
                      <a:r>
                        <a:rPr lang="en-US" sz="1800" b="1" baseline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true (default), </a:t>
                      </a:r>
                      <a:r>
                        <a:rPr lang="en-US" sz="1800" b="1" baseline="0" dirty="0"/>
                        <a:t>false</a:t>
                      </a:r>
                      <a:endParaRPr lang="en-US" sz="1800" i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/>
                        <a:t>After merge, original file with conflict markers saved with .</a:t>
                      </a:r>
                      <a:r>
                        <a:rPr lang="en-US" sz="1400" i="1" baseline="0" dirty="0" err="1"/>
                        <a:t>orig</a:t>
                      </a:r>
                      <a:r>
                        <a:rPr lang="en-US" sz="1400" i="1" baseline="0" dirty="0"/>
                        <a:t> extension</a:t>
                      </a:r>
                      <a:endParaRPr lang="en-US" sz="14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= show but</a:t>
                      </a:r>
                      <a:r>
                        <a:rPr lang="en-US" sz="1800" baseline="0" dirty="0"/>
                        <a:t> don’t execute (default)</a:t>
                      </a:r>
                    </a:p>
                    <a:p>
                      <a:r>
                        <a:rPr lang="en-US" sz="1800" b="1" i="1" baseline="0" dirty="0"/>
                        <a:t>N</a:t>
                      </a:r>
                      <a:r>
                        <a:rPr lang="en-US" sz="1800" baseline="0" dirty="0"/>
                        <a:t> = execute correction after </a:t>
                      </a:r>
                      <a:r>
                        <a:rPr lang="en-US" sz="1800" i="1" baseline="0" dirty="0"/>
                        <a:t>N</a:t>
                      </a:r>
                      <a:r>
                        <a:rPr lang="en-US" sz="1800" i="0" baseline="0" dirty="0"/>
                        <a:t> tenths of a second</a:t>
                      </a:r>
                      <a:endParaRPr lang="en-US" sz="1800" baseline="0" dirty="0"/>
                    </a:p>
                    <a:p>
                      <a:r>
                        <a:rPr lang="en-US" sz="1800" b="0" baseline="0" dirty="0"/>
                        <a:t>-</a:t>
                      </a:r>
                      <a:r>
                        <a:rPr lang="en-US" sz="1800" b="0" i="1" baseline="0" dirty="0"/>
                        <a:t>N</a:t>
                      </a:r>
                      <a:r>
                        <a:rPr lang="en-US" sz="1800" baseline="0" dirty="0"/>
                        <a:t> = execute correction immediately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log.date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default, </a:t>
                      </a:r>
                      <a:r>
                        <a:rPr lang="en-US" sz="1800" b="1" dirty="0"/>
                        <a:t>relative</a:t>
                      </a:r>
                      <a:r>
                        <a:rPr lang="en-US" sz="1800" dirty="0"/>
                        <a:t>, local, </a:t>
                      </a:r>
                      <a:r>
                        <a:rPr lang="en-US" sz="1800" dirty="0" err="1"/>
                        <a:t>iso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rfc</a:t>
                      </a:r>
                      <a:r>
                        <a:rPr lang="en-US" sz="1800" baseline="0" dirty="0"/>
                        <a:t>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help config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092777"/>
              </p:ext>
            </p:extLst>
          </p:nvPr>
        </p:nvGraphicFramePr>
        <p:xfrm>
          <a:off x="609600" y="1774826"/>
          <a:ext cx="9601200" cy="44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689">
                <a:tc>
                  <a:txBody>
                    <a:bodyPr/>
                    <a:lstStyle/>
                    <a:p>
                      <a:r>
                        <a:rPr lang="en-US" sz="1800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722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commit.verbose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or 1 (default) = do not show patch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true or 1 = show staged changes</a:t>
                      </a:r>
                      <a:br>
                        <a:rPr lang="en-US" sz="1800" dirty="0"/>
                      </a:br>
                      <a:r>
                        <a:rPr lang="en-US" sz="1800" b="1" dirty="0"/>
                        <a:t>2</a:t>
                      </a:r>
                      <a:r>
                        <a:rPr lang="en-US" sz="1800" dirty="0"/>
                        <a:t> = show </a:t>
                      </a:r>
                      <a:r>
                        <a:rPr lang="en-US" sz="1800" dirty="0" err="1"/>
                        <a:t>unstaged</a:t>
                      </a:r>
                      <a:r>
                        <a:rPr lang="en-US" sz="1800" dirty="0"/>
                        <a:t> changes to tracked files, too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merge.autoStash</a:t>
                      </a:r>
                      <a:endParaRPr lang="en-US" sz="1800" b="0" dirty="0"/>
                    </a:p>
                    <a:p>
                      <a:r>
                        <a:rPr lang="en-US" sz="1800" dirty="0" err="1"/>
                        <a:t>rebase.autoStash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false (default), </a:t>
                      </a:r>
                      <a:r>
                        <a:rPr lang="en-US" sz="1800" b="1" baseline="0" dirty="0"/>
                        <a:t>true</a:t>
                      </a:r>
                    </a:p>
                    <a:p>
                      <a:r>
                        <a:rPr lang="en-US" sz="1800" dirty="0"/>
                        <a:t>Stash changes and new files before performing a merge/rebase,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then restore when the rebase has completed or is aborted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8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init.defaultbranch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/>
                        <a:t>Change default branch from master to something else, e.g. </a:t>
                      </a:r>
                      <a:r>
                        <a:rPr lang="en-US" sz="1800" b="1" baseline="0" dirty="0">
                          <a:latin typeface="Consolas" panose="020B0609020204030204" pitchFamily="49" charset="0"/>
                        </a:rPr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722">
                <a:tc>
                  <a:txBody>
                    <a:bodyPr/>
                    <a:lstStyle/>
                    <a:p>
                      <a:r>
                        <a:rPr lang="en-US" sz="1800" dirty="0" err="1"/>
                        <a:t>format.pretty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oneline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short, medium (default), full, fuller, reference, email, raw,</a:t>
                      </a:r>
                      <a:b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format:&lt;string&gt; and </a:t>
                      </a:r>
                      <a:r>
                        <a:rPr kumimoji="0"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tformat</a:t>
                      </a:r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:&lt;string&gt;</a:t>
                      </a:r>
                      <a:b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“PRETTY FORMATS” on 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 help log</a:t>
                      </a:r>
                      <a:endParaRPr lang="en-US" sz="1800" b="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829">
                <a:tc>
                  <a:txBody>
                    <a:bodyPr/>
                    <a:lstStyle/>
                    <a:p>
                      <a:r>
                        <a:rPr lang="en-US" sz="1800" dirty="0" err="1"/>
                        <a:t>log.abbrevCommit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false (default), </a:t>
                      </a:r>
                      <a:r>
                        <a:rPr lang="en-US" sz="1800" b="1" baseline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829">
                <a:tc>
                  <a:txBody>
                    <a:bodyPr/>
                    <a:lstStyle/>
                    <a:p>
                      <a:r>
                        <a:rPr lang="en-US" dirty="0" err="1"/>
                        <a:t>push.autoSetupRemote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 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--set-upstream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default push, if not already tracking</a:t>
                      </a:r>
                      <a:endParaRPr lang="en-US" sz="18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3782"/>
                  </a:ext>
                </a:extLst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@dahlbyk</a:t>
            </a:r>
          </a:p>
        </p:txBody>
      </p:sp>
    </p:spTree>
    <p:extLst>
      <p:ext uri="{BB962C8B-B14F-4D97-AF65-F5344CB8AC3E}">
        <p14:creationId xmlns:p14="http://schemas.microsoft.com/office/powerpoint/2010/main" val="371640288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11047</TotalTime>
  <Words>1933</Words>
  <Application>Microsoft Office PowerPoint</Application>
  <PresentationFormat>Widescreen</PresentationFormat>
  <Paragraphs>416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Git More Done</vt:lpstr>
      <vt:lpstr>Who am I?</vt:lpstr>
      <vt:lpstr>Who are you?</vt:lpstr>
      <vt:lpstr>Git More Done</vt:lpstr>
      <vt:lpstr>Config</vt:lpstr>
      <vt:lpstr>git config</vt:lpstr>
      <vt:lpstr>git config</vt:lpstr>
      <vt:lpstr>git help config</vt:lpstr>
      <vt:lpstr>git help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My Workflow</vt:lpstr>
      <vt:lpstr>git stash</vt:lpstr>
      <vt:lpstr>git stash</vt:lpstr>
      <vt:lpstr>Use with care…</vt:lpstr>
      <vt:lpstr>Temporary Commits</vt:lpstr>
      <vt:lpstr>git reset</vt:lpstr>
      <vt:lpstr>git reset [--&lt;mode&gt;]</vt:lpstr>
      <vt:lpstr>git reset</vt:lpstr>
      <vt:lpstr>The Others</vt:lpstr>
      <vt:lpstr>Git Staging Area (Index)</vt:lpstr>
      <vt:lpstr>git add --patch</vt:lpstr>
      <vt:lpstr>git add --patch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rwi (rewrite interactive)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Questions?</vt:lpstr>
    </vt:vector>
  </TitlesOfParts>
  <Company>Inetium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 Dahlby</cp:lastModifiedBy>
  <cp:revision>1098</cp:revision>
  <dcterms:created xsi:type="dcterms:W3CDTF">2009-08-14T19:51:58Z</dcterms:created>
  <dcterms:modified xsi:type="dcterms:W3CDTF">2023-06-17T17:57:06Z</dcterms:modified>
</cp:coreProperties>
</file>