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8"/>
  </p:notesMasterIdLst>
  <p:sldIdLst>
    <p:sldId id="256" r:id="rId2"/>
    <p:sldId id="448" r:id="rId3"/>
    <p:sldId id="416" r:id="rId4"/>
    <p:sldId id="391" r:id="rId5"/>
    <p:sldId id="409" r:id="rId6"/>
    <p:sldId id="395" r:id="rId7"/>
    <p:sldId id="396" r:id="rId8"/>
    <p:sldId id="397" r:id="rId9"/>
    <p:sldId id="393" r:id="rId10"/>
    <p:sldId id="421" r:id="rId11"/>
    <p:sldId id="440" r:id="rId12"/>
    <p:sldId id="398" r:id="rId13"/>
    <p:sldId id="399" r:id="rId14"/>
    <p:sldId id="439" r:id="rId15"/>
    <p:sldId id="400" r:id="rId16"/>
    <p:sldId id="408" r:id="rId17"/>
    <p:sldId id="441" r:id="rId18"/>
    <p:sldId id="442" r:id="rId19"/>
    <p:sldId id="407" r:id="rId20"/>
    <p:sldId id="420" r:id="rId21"/>
    <p:sldId id="443" r:id="rId22"/>
    <p:sldId id="413" r:id="rId23"/>
    <p:sldId id="444" r:id="rId24"/>
    <p:sldId id="415" r:id="rId25"/>
    <p:sldId id="414" r:id="rId26"/>
    <p:sldId id="435" r:id="rId27"/>
    <p:sldId id="436" r:id="rId28"/>
    <p:sldId id="437" r:id="rId29"/>
    <p:sldId id="445" r:id="rId30"/>
    <p:sldId id="438" r:id="rId31"/>
    <p:sldId id="412" r:id="rId32"/>
    <p:sldId id="427" r:id="rId33"/>
    <p:sldId id="431" r:id="rId34"/>
    <p:sldId id="434" r:id="rId35"/>
    <p:sldId id="402" r:id="rId36"/>
    <p:sldId id="422" r:id="rId37"/>
    <p:sldId id="423" r:id="rId38"/>
    <p:sldId id="424" r:id="rId39"/>
    <p:sldId id="410" r:id="rId40"/>
    <p:sldId id="404" r:id="rId41"/>
    <p:sldId id="411" r:id="rId42"/>
    <p:sldId id="405" r:id="rId43"/>
    <p:sldId id="428" r:id="rId44"/>
    <p:sldId id="429" r:id="rId45"/>
    <p:sldId id="418" r:id="rId46"/>
    <p:sldId id="447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A31515"/>
    <a:srgbClr val="0000FF"/>
    <a:srgbClr val="8C383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1" autoAdjust="0"/>
    <p:restoredTop sz="86316" autoAdjust="0"/>
  </p:normalViewPr>
  <p:slideViewPr>
    <p:cSldViewPr>
      <p:cViewPr varScale="1">
        <p:scale>
          <a:sx n="44" d="100"/>
          <a:sy n="44" d="100"/>
        </p:scale>
        <p:origin x="76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12/5/2015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12/5/2015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12/5/2015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#icc16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it-lg" TargetMode="External"/><Relationship Id="rId2" Type="http://schemas.openxmlformats.org/officeDocument/2006/relationships/hyperlink" Target="http://bit.ly/better-git-sv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keith.lostechies.com/" TargetMode="External"/><Relationship Id="rId3" Type="http://schemas.openxmlformats.org/officeDocument/2006/relationships/hyperlink" Target="http://gitref.org/" TargetMode="External"/><Relationship Id="rId7" Type="http://schemas.openxmlformats.org/officeDocument/2006/relationships/hyperlink" Target="http://github.com/dahlbyk/Presentations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dahlbyk/posh-git" TargetMode="External"/><Relationship Id="rId5" Type="http://schemas.openxmlformats.org/officeDocument/2006/relationships/hyperlink" Target="http://think-like-a-git.net/" TargetMode="External"/><Relationship Id="rId4" Type="http://schemas.openxmlformats.org/officeDocument/2006/relationships/hyperlink" Target="http://gitready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Git More Done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Consolas" pitchFamily="49" charset="0"/>
              </a:rPr>
              <a:t>alias.di</a:t>
            </a:r>
            <a:r>
              <a:rPr lang="en-US" dirty="0" smtClean="0">
                <a:latin typeface="Consolas" pitchFamily="49" charset="0"/>
              </a:rPr>
              <a:t> = diff --staged</a:t>
            </a:r>
          </a:p>
          <a:p>
            <a:r>
              <a:rPr lang="en-US" dirty="0" err="1" smtClean="0">
                <a:latin typeface="Consolas" pitchFamily="49" charset="0"/>
              </a:rPr>
              <a:t>alias.new</a:t>
            </a:r>
            <a:r>
              <a:rPr lang="en-US" dirty="0" smtClean="0">
                <a:latin typeface="Consolas" pitchFamily="49" charset="0"/>
              </a:rPr>
              <a:t> = log master.. --reverse</a:t>
            </a:r>
          </a:p>
          <a:p>
            <a:r>
              <a:rPr lang="en-US" dirty="0" smtClean="0">
                <a:latin typeface="Consolas" pitchFamily="49" charset="0"/>
              </a:rPr>
              <a:t>alias.rbc = rebase --continue</a:t>
            </a:r>
          </a:p>
          <a:p>
            <a:r>
              <a:rPr lang="en-US" dirty="0" smtClean="0">
                <a:hlinkClick r:id="rId2"/>
              </a:rPr>
              <a:t>http://bit.ly/better-git-svn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http://bit.ly/git-lg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lum bright="37000" contrast="54000"/>
          </a:blip>
          <a:srcRect/>
          <a:stretch>
            <a:fillRect/>
          </a:stretch>
        </p:blipFill>
        <p:spPr bwMode="auto">
          <a:xfrm>
            <a:off x="990600" y="4419600"/>
            <a:ext cx="7772400" cy="160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SHA1</a:t>
            </a:r>
          </a:p>
          <a:p>
            <a:pPr lvl="1"/>
            <a:r>
              <a:rPr lang="en-US" dirty="0" smtClean="0"/>
              <a:t>Or unique initial substring (6 often sufficient)</a:t>
            </a:r>
          </a:p>
          <a:p>
            <a:r>
              <a:rPr lang="en-US" dirty="0" smtClean="0"/>
              <a:t>Symbolic references</a:t>
            </a:r>
          </a:p>
          <a:p>
            <a:pPr lvl="1"/>
            <a:r>
              <a:rPr lang="en-US" dirty="0" smtClean="0"/>
              <a:t>Branch: refs/heads/dev = dev</a:t>
            </a:r>
          </a:p>
          <a:p>
            <a:pPr lvl="1"/>
            <a:r>
              <a:rPr lang="en-US" dirty="0" smtClean="0"/>
              <a:t>Tag: refs/tags/v0.1 = v0.1</a:t>
            </a:r>
          </a:p>
          <a:p>
            <a:r>
              <a:rPr lang="en-US" dirty="0" smtClean="0"/>
              <a:t>Remote references</a:t>
            </a:r>
          </a:p>
          <a:p>
            <a:pPr lvl="1"/>
            <a:r>
              <a:rPr lang="en-US" dirty="0" smtClean="0"/>
              <a:t>refs/remotes/origin/dev = origin/dev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= what’s checked out</a:t>
            </a:r>
          </a:p>
          <a:p>
            <a:pPr lvl="1"/>
            <a:r>
              <a:rPr lang="en-US" dirty="0" smtClean="0"/>
              <a:t>Reference to branch</a:t>
            </a:r>
          </a:p>
          <a:p>
            <a:pPr lvl="2"/>
            <a:r>
              <a:rPr lang="en-US" dirty="0" smtClean="0"/>
              <a:t>On commit, reference set to new SHA1</a:t>
            </a:r>
          </a:p>
          <a:p>
            <a:pPr lvl="1"/>
            <a:r>
              <a:rPr lang="en-US" dirty="0" smtClean="0"/>
              <a:t>Arbitrary commit (detached HEAD)</a:t>
            </a:r>
          </a:p>
          <a:p>
            <a:pPr lvl="2"/>
            <a:r>
              <a:rPr lang="en-US" dirty="0" smtClean="0"/>
              <a:t>On commit, no branch to update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ORIG_HEAD = “undo” for big HEAD changes</a:t>
            </a:r>
          </a:p>
          <a:p>
            <a:pPr lvl="1"/>
            <a:r>
              <a:rPr lang="en-US" dirty="0" smtClean="0"/>
              <a:t>Saved before reset, merge, pull, etc</a:t>
            </a:r>
          </a:p>
          <a:p>
            <a:r>
              <a:rPr lang="en-US" dirty="0" smtClean="0"/>
              <a:t>FETCH_HEAD = last fetched from remote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fetch &lt;</a:t>
            </a:r>
            <a:r>
              <a:rPr lang="en-US" dirty="0" err="1" smtClean="0">
                <a:latin typeface="Consolas" pitchFamily="49" charset="0"/>
              </a:rPr>
              <a:t>url</a:t>
            </a:r>
            <a:r>
              <a:rPr lang="en-US" dirty="0" smtClean="0">
                <a:latin typeface="Consolas" pitchFamily="49" charset="0"/>
              </a:rPr>
              <a:t>&gt; &lt;branch&gt;</a:t>
            </a:r>
          </a:p>
          <a:p>
            <a:r>
              <a:rPr lang="en-US" dirty="0" smtClean="0"/>
              <a:t>MERGE_HEAD = incoming merge commit(s)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Relatively 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Suffixes</a:t>
            </a:r>
          </a:p>
          <a:p>
            <a:pPr lvl="1"/>
            <a:r>
              <a:rPr lang="en-US" dirty="0" smtClean="0"/>
              <a:t>~ = parent; ~</a:t>
            </a:r>
            <a:r>
              <a:rPr lang="en-US" i="1" dirty="0" smtClean="0"/>
              <a:t>n = n</a:t>
            </a:r>
            <a:r>
              <a:rPr lang="en-US" dirty="0" smtClean="0"/>
              <a:t>th-generation grandparent</a:t>
            </a:r>
          </a:p>
          <a:p>
            <a:pPr lvl="1"/>
            <a:r>
              <a:rPr lang="en-US" dirty="0" smtClean="0"/>
              <a:t>^ = first parent; ^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th merge parent</a:t>
            </a:r>
          </a:p>
          <a:p>
            <a:pPr lvl="2"/>
            <a:r>
              <a:rPr lang="en-US" dirty="0" smtClean="0"/>
              <a:t>3 commits ago = </a:t>
            </a:r>
            <a:r>
              <a:rPr lang="en-US" dirty="0" smtClean="0">
                <a:latin typeface="Consolas" pitchFamily="49" charset="0"/>
              </a:rPr>
              <a:t>HEAD~3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HEAD^^^</a:t>
            </a:r>
          </a:p>
          <a:p>
            <a:pPr lvl="1"/>
            <a:r>
              <a:rPr lang="en-US" dirty="0" smtClean="0"/>
              <a:t>@{</a:t>
            </a:r>
            <a:r>
              <a:rPr lang="en-US" i="1" dirty="0" smtClean="0"/>
              <a:t>n</a:t>
            </a:r>
            <a:r>
              <a:rPr lang="en-US" dirty="0" smtClean="0"/>
              <a:t>} = </a:t>
            </a:r>
            <a:r>
              <a:rPr lang="en-US" i="1" dirty="0" smtClean="0"/>
              <a:t>n</a:t>
            </a:r>
            <a:r>
              <a:rPr lang="en-US" dirty="0" smtClean="0"/>
              <a:t>th prior value for that ref</a:t>
            </a:r>
          </a:p>
          <a:p>
            <a:pPr lvl="2"/>
            <a:r>
              <a:rPr lang="en-US" dirty="0" smtClean="0"/>
              <a:t>Undo last commit = </a:t>
            </a:r>
            <a:r>
              <a:rPr lang="en-US" dirty="0" smtClean="0">
                <a:latin typeface="Consolas" pitchFamily="49" charset="0"/>
              </a:rPr>
              <a:t>git reset HEAD@{1}</a:t>
            </a:r>
          </a:p>
          <a:p>
            <a:r>
              <a:rPr lang="en-US" dirty="0" smtClean="0">
                <a:latin typeface="Consolas" pitchFamily="49" charset="0"/>
              </a:rPr>
              <a:t>git help revisions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Ridiculously cheap – use liberally</a:t>
            </a:r>
          </a:p>
          <a:p>
            <a:pPr lvl="1"/>
            <a:r>
              <a:rPr lang="en-US" dirty="0" smtClean="0"/>
              <a:t>Write SHA to file in refs/heads</a:t>
            </a:r>
          </a:p>
          <a:p>
            <a:endParaRPr lang="en-US" dirty="0" smtClean="0"/>
          </a:p>
          <a:p>
            <a:r>
              <a:rPr lang="en-US" dirty="0" smtClean="0"/>
              <a:t>Branches to clean up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branch --merged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 smtClean="0">
                <a:latin typeface="Consolas" pitchFamily="49" charset="0"/>
              </a:rPr>
              <a:t>master</a:t>
            </a:r>
            <a:r>
              <a:rPr lang="en-US" dirty="0" smtClean="0"/>
              <a:t> clean!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 smtClean="0">
                <a:latin typeface="Consolas" pitchFamily="49" charset="0"/>
              </a:rPr>
              <a:t>topic</a:t>
            </a:r>
            <a:r>
              <a:rPr lang="en-US" dirty="0" smtClean="0"/>
              <a:t> branch from </a:t>
            </a:r>
            <a:r>
              <a:rPr lang="en-US" dirty="0" smtClean="0">
                <a:latin typeface="Consolas" pitchFamily="49" charset="0"/>
              </a:rPr>
              <a:t>master</a:t>
            </a:r>
          </a:p>
          <a:p>
            <a:pPr marL="971550" lvl="1" indent="-514350"/>
            <a:r>
              <a:rPr lang="en-US" dirty="0" smtClean="0">
                <a:latin typeface="Consolas" pitchFamily="49" charset="0"/>
              </a:rPr>
              <a:t>git checkout master -b topic</a:t>
            </a:r>
          </a:p>
          <a:p>
            <a:pPr marL="971550" lvl="1" indent="-514350"/>
            <a:r>
              <a:rPr lang="en-US" dirty="0" smtClean="0"/>
              <a:t>“Switch to &lt;commit&gt; as new branch &lt;name&gt;”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Commit more than feels natural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Stash away work in progress</a:t>
            </a:r>
          </a:p>
          <a:p>
            <a:endParaRPr lang="en-US" dirty="0" smtClean="0"/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"have test,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pop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257802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349240"/>
            <a:ext cx="2170364" cy="877900"/>
          </a:xfrm>
          <a:prstGeom prst="rect">
            <a:avLst/>
          </a:prstGeom>
          <a:noFill/>
        </p:spPr>
      </p:pic>
      <p:pic>
        <p:nvPicPr>
          <p:cNvPr id="1026" name="Picture 2" descr="C:\Users\Keith\Desktop\poshgit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8567" y="3657600"/>
            <a:ext cx="5686866" cy="1425008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1752600"/>
            <a:ext cx="2286000" cy="165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1447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--include-untracked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list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show –p stash@{1}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drop stash@{1}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branch &lt;name&gt;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with care…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4572000" cy="456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5532120"/>
            <a:ext cx="2667000" cy="4572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Advantage: WIP lives in branch</a:t>
            </a:r>
          </a:p>
          <a:p>
            <a:endParaRPr lang="en-US" dirty="0" smtClean="0"/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commit -m "WIP: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HEAD~</a:t>
            </a:r>
          </a:p>
          <a:p>
            <a:pPr lvl="2"/>
            <a:r>
              <a:rPr lang="en-US" dirty="0" smtClean="0"/>
              <a:t>Pretend WIP commit never happened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Reset HEAD reference to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[--&lt;mode&gt;] </a:t>
            </a:r>
            <a:r>
              <a:rPr lang="en-US" i="1" dirty="0" smtClean="0">
                <a:latin typeface="Consolas" pitchFamily="49" charset="0"/>
              </a:rPr>
              <a:t>commit</a:t>
            </a:r>
          </a:p>
          <a:p>
            <a:pPr lvl="2"/>
            <a:endParaRPr lang="en-US" dirty="0" smtClean="0">
              <a:latin typeface="Consolas" pitchFamily="49" charset="0"/>
            </a:endParaRPr>
          </a:p>
          <a:p>
            <a:pPr lvl="2"/>
            <a:endParaRPr lang="en-US" dirty="0" smtClean="0">
              <a:latin typeface="Consolas" pitchFamily="49" charset="0"/>
            </a:endParaRPr>
          </a:p>
          <a:p>
            <a:pPr lvl="2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HEAD~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Make HEAD look like remote branch: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--hard origin/master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  <p:pic>
        <p:nvPicPr>
          <p:cNvPr id="1030" name="Picture 6" descr="C:\Users\Keith\Documents\ShareX\Screenshots\2013-10\2013-10-19_13-12-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38" y="3114589"/>
            <a:ext cx="2591162" cy="6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85816"/>
            <a:ext cx="25908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 [--&lt;mode&gt;]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713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soft = move HEAD; don’t reset index/work tree</a:t>
            </a:r>
          </a:p>
          <a:p>
            <a:pPr lvl="1"/>
            <a:r>
              <a:rPr lang="en-US" sz="2400" dirty="0" err="1" smtClean="0"/>
              <a:t>Uncommit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mixed = reset index but not work tree (default)</a:t>
            </a:r>
          </a:p>
          <a:p>
            <a:pPr lvl="1"/>
            <a:r>
              <a:rPr lang="en-US" sz="2400" dirty="0" err="1" smtClean="0"/>
              <a:t>Unstage</a:t>
            </a:r>
            <a:r>
              <a:rPr lang="en-US" sz="2400" dirty="0" smtClean="0"/>
              <a:t> all</a:t>
            </a:r>
          </a:p>
          <a:p>
            <a:endParaRPr lang="en-US" sz="2800" dirty="0" smtClean="0"/>
          </a:p>
          <a:p>
            <a:r>
              <a:rPr lang="en-US" sz="2800" dirty="0" smtClean="0"/>
              <a:t>hard = reset index and work tree</a:t>
            </a:r>
          </a:p>
          <a:p>
            <a:pPr lvl="1"/>
            <a:r>
              <a:rPr lang="en-US" sz="2400" dirty="0" smtClean="0"/>
              <a:t>Discard changes (ignores untracked files)</a:t>
            </a:r>
          </a:p>
          <a:p>
            <a:pPr lvl="1"/>
            <a:r>
              <a:rPr lang="en-US" sz="2400" b="1" dirty="0" smtClean="0"/>
              <a:t>Destructive – use with caution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 startAt="2"/>
            </a:pPr>
            <a:r>
              <a:rPr lang="en-US" dirty="0" smtClean="0"/>
              <a:t>Reset paths in index to match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&lt;paths&gt;…</a:t>
            </a:r>
          </a:p>
          <a:p>
            <a:pPr lvl="1"/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1"/>
            <a:r>
              <a:rPr lang="en-US" dirty="0" err="1" smtClean="0">
                <a:solidFill>
                  <a:prstClr val="black"/>
                </a:solidFill>
              </a:rPr>
              <a:t>Unstage</a:t>
            </a:r>
            <a:r>
              <a:rPr lang="en-US" dirty="0" smtClean="0">
                <a:solidFill>
                  <a:prstClr val="black"/>
                </a:solidFill>
              </a:rPr>
              <a:t> a file: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HEAD -- staged-file.txt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HEAD staged-file.txt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-- staged-file.txt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5943600" cy="401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5848350" cy="37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1" y="2133600"/>
            <a:ext cx="44229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590800" y="2819400"/>
            <a:ext cx="5334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3733800"/>
            <a:ext cx="533400" cy="23622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5800" y="3962400"/>
            <a:ext cx="4572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Staging Area (Index)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9" y="1724026"/>
            <a:ext cx="8162925" cy="476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04800" y="3977640"/>
            <a:ext cx="1600200" cy="128016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828800" y="25146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28800" y="43434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2800" y="3593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add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3593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reset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4191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add -p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Overlapping logical changes to one file</a:t>
            </a:r>
          </a:p>
          <a:p>
            <a:pPr lvl="1"/>
            <a:r>
              <a:rPr lang="en-US" dirty="0" smtClean="0"/>
              <a:t>Reformatting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Changing functionality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Pick “hunks” (sections of diff) to stage</a:t>
            </a:r>
          </a:p>
          <a:p>
            <a:r>
              <a:rPr lang="en-US" dirty="0" smtClean="0"/>
              <a:t>Key operations: y/n, </a:t>
            </a:r>
            <a:r>
              <a:rPr lang="en-US" dirty="0" err="1" smtClean="0"/>
              <a:t>a/d</a:t>
            </a:r>
            <a:r>
              <a:rPr lang="en-US" dirty="0" smtClean="0"/>
              <a:t>, s (split), e (edit)</a:t>
            </a:r>
          </a:p>
          <a:p>
            <a:endParaRPr lang="en-US" dirty="0" smtClean="0"/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-p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checkout –p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-p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Patchwise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Permanent when pushed</a:t>
            </a:r>
          </a:p>
          <a:p>
            <a:pPr lvl="1"/>
            <a:r>
              <a:rPr lang="en-US" dirty="0" smtClean="0"/>
              <a:t>Until then, pretend you were perfect</a:t>
            </a:r>
          </a:p>
          <a:p>
            <a:r>
              <a:rPr lang="en-US" dirty="0" smtClean="0"/>
              <a:t>Simple case: messed up last commit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commit --amend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alias.cia = commit --amend -C HEAD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cia</a:t>
            </a:r>
            <a:r>
              <a:rPr lang="en-US" dirty="0" smtClean="0">
                <a:latin typeface="Consolas" pitchFamily="49" charset="0"/>
              </a:rPr>
              <a:t> -a --reset-author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</a:t>
            </a:r>
            <a:r>
              <a:rPr lang="en-US" dirty="0" err="1" smtClean="0"/>
              <a:t>changeset</a:t>
            </a:r>
            <a:r>
              <a:rPr lang="en-US" dirty="0" smtClean="0"/>
              <a:t>(s) elsewhere</a:t>
            </a:r>
          </a:p>
          <a:p>
            <a:r>
              <a:rPr lang="en-US" dirty="0" smtClean="0"/>
              <a:t>Commit to wrong branch?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… working on </a:t>
            </a:r>
            <a:r>
              <a:rPr lang="en-US" sz="2400" i="1" dirty="0" smtClean="0"/>
              <a:t>wrong-branch</a:t>
            </a: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checkout </a:t>
            </a:r>
            <a:r>
              <a:rPr lang="en-US" sz="2400" i="1" dirty="0" smtClean="0">
                <a:latin typeface="Consolas" pitchFamily="49" charset="0"/>
              </a:rPr>
              <a:t>correct-branch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cherry-pick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checkout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reset --hard HEAD~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Merge without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         \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D---E---F---B'--M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/>
              <a:t>Merge after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D---E---F---B'--A'--C' master, topic</a:t>
            </a:r>
          </a:p>
          <a:p>
            <a:pPr>
              <a:buNone/>
            </a:pPr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Deck of cards: shuffle </a:t>
            </a:r>
            <a:r>
              <a:rPr lang="en-US" dirty="0" err="1" smtClean="0">
                <a:solidFill>
                  <a:prstClr val="black"/>
                </a:solidFill>
              </a:rPr>
              <a:t>vs</a:t>
            </a:r>
            <a:r>
              <a:rPr lang="en-US" dirty="0" smtClean="0">
                <a:solidFill>
                  <a:prstClr val="black"/>
                </a:solidFill>
              </a:rPr>
              <a:t> cut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931920" y="-1332436"/>
            <a:ext cx="1280160" cy="842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984147" y="174028"/>
            <a:ext cx="1188720" cy="830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310062" y="2395538"/>
            <a:ext cx="428625" cy="63055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 commits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master, HEAD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git rebase master topic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 A'--C'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 --interactive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 commits with modifications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git rebase -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C'---(A+B)'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 -</a:t>
            </a:r>
            <a:r>
              <a:rPr lang="en-US" dirty="0" err="1" smtClean="0"/>
              <a:t>i</a:t>
            </a:r>
            <a:r>
              <a:rPr lang="en-US" dirty="0" smtClean="0"/>
              <a:t> --</a:t>
            </a:r>
            <a:r>
              <a:rPr lang="en-US" dirty="0" err="1" smtClean="0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"Do something"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[gh12 </a:t>
            </a:r>
            <a:r>
              <a:rPr lang="en-US" sz="2400" b="1" dirty="0" smtClean="0">
                <a:latin typeface="Consolas" pitchFamily="49" charset="0"/>
              </a:rPr>
              <a:t>1bec34</a:t>
            </a:r>
            <a:r>
              <a:rPr lang="en-US" sz="2400" dirty="0" smtClean="0">
                <a:latin typeface="Consolas" pitchFamily="49" charset="0"/>
              </a:rPr>
              <a:t>] Do something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work, commit, work, commit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oops! … stage fixes for "Do something"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--</a:t>
            </a:r>
            <a:r>
              <a:rPr lang="en-US" sz="2400" dirty="0" err="1" smtClean="0">
                <a:latin typeface="Consolas" pitchFamily="49" charset="0"/>
              </a:rPr>
              <a:t>fixup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1bec34</a:t>
            </a:r>
            <a:endParaRPr lang="en-US" sz="2400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rebase -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</a:rPr>
              <a:t>autosquash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1bec34</a:t>
            </a:r>
            <a:r>
              <a:rPr lang="en-US" sz="2400" dirty="0" smtClean="0">
                <a:latin typeface="Consolas" pitchFamily="49" charset="0"/>
              </a:rPr>
              <a:t>~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Updates </a:t>
            </a:r>
            <a:r>
              <a:rPr lang="en-US" dirty="0" err="1" smtClean="0"/>
              <a:t>todo</a:t>
            </a:r>
            <a:r>
              <a:rPr lang="en-US" dirty="0" smtClean="0"/>
              <a:t> list </a:t>
            </a:r>
            <a:r>
              <a:rPr lang="en-US" dirty="0" err="1" smtClean="0"/>
              <a:t>automagically</a:t>
            </a:r>
            <a:endParaRPr lang="en-US" dirty="0" smtClean="0"/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fixup</a:t>
            </a:r>
            <a:r>
              <a:rPr lang="en-US" dirty="0" smtClean="0"/>
              <a:t>! after </a:t>
            </a:r>
            <a:r>
              <a:rPr lang="en-US" b="1" dirty="0" smtClean="0"/>
              <a:t>1bec34</a:t>
            </a:r>
            <a:r>
              <a:rPr lang="en-US" dirty="0" smtClean="0"/>
              <a:t>; marks as </a:t>
            </a:r>
            <a:r>
              <a:rPr lang="en-US" dirty="0" err="1" smtClean="0"/>
              <a:t>fixup</a:t>
            </a:r>
            <a:endParaRPr lang="en-US" dirty="0" smtClean="0"/>
          </a:p>
          <a:p>
            <a:r>
              <a:rPr lang="en-US" dirty="0" err="1" smtClean="0">
                <a:latin typeface="Consolas" pitchFamily="49" charset="0"/>
              </a:rPr>
              <a:t>rebase.autosquash</a:t>
            </a:r>
            <a:r>
              <a:rPr lang="en-US" dirty="0" smtClean="0">
                <a:latin typeface="Consolas" pitchFamily="49" charset="0"/>
              </a:rPr>
              <a:t> = true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“Oops”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More Done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not about: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Remotes (push/pull)</a:t>
            </a:r>
          </a:p>
          <a:p>
            <a:r>
              <a:rPr lang="en-US" dirty="0" smtClean="0"/>
              <a:t>Team workflow</a:t>
            </a:r>
          </a:p>
          <a:p>
            <a:r>
              <a:rPr lang="en-US" dirty="0" smtClean="0"/>
              <a:t>Internals</a:t>
            </a:r>
          </a:p>
          <a:p>
            <a:r>
              <a:rPr lang="en-US" dirty="0" smtClean="0"/>
              <a:t>Lots of neat stuff…</a:t>
            </a:r>
          </a:p>
          <a:p>
            <a:pPr lvl="1"/>
            <a:r>
              <a:rPr lang="en-US" dirty="0" smtClean="0"/>
              <a:t>Hooks</a:t>
            </a:r>
          </a:p>
          <a:p>
            <a:pPr lvl="1"/>
            <a:r>
              <a:rPr lang="en-US" dirty="0" err="1" smtClean="0"/>
              <a:t>Submodules</a:t>
            </a:r>
            <a:endParaRPr lang="en-US" dirty="0" smtClean="0"/>
          </a:p>
          <a:p>
            <a:pPr lvl="1"/>
            <a:r>
              <a:rPr lang="en-US" dirty="0" err="1" smtClean="0"/>
              <a:t>Subtree</a:t>
            </a:r>
            <a:r>
              <a:rPr lang="en-US" dirty="0" smtClean="0"/>
              <a:t> merging</a:t>
            </a:r>
          </a:p>
          <a:p>
            <a:pPr lvl="1"/>
            <a:r>
              <a:rPr lang="en-US" dirty="0" smtClean="0"/>
              <a:t>filter-branch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This talk is about: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Config</a:t>
            </a:r>
          </a:p>
          <a:p>
            <a:r>
              <a:rPr lang="en-US" dirty="0" smtClean="0"/>
              <a:t>Naming Commits</a:t>
            </a:r>
          </a:p>
          <a:p>
            <a:r>
              <a:rPr lang="en-US" dirty="0" smtClean="0"/>
              <a:t>Local workflow</a:t>
            </a:r>
          </a:p>
          <a:p>
            <a:r>
              <a:rPr lang="en-US" dirty="0" smtClean="0"/>
              <a:t>Fixing “oops”</a:t>
            </a:r>
          </a:p>
          <a:p>
            <a:r>
              <a:rPr lang="en-US" dirty="0" smtClean="0"/>
              <a:t>Finding bugs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build="p"/>
      <p:bldP spid="10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did my commit go?</a:t>
            </a:r>
          </a:p>
          <a:p>
            <a:r>
              <a:rPr lang="en-US" dirty="0" err="1" smtClean="0">
                <a:latin typeface="Consolas" pitchFamily="49" charset="0"/>
              </a:rPr>
              <a:t>ls</a:t>
            </a:r>
            <a:r>
              <a:rPr lang="en-US" dirty="0" smtClean="0">
                <a:latin typeface="Consolas" pitchFamily="49" charset="0"/>
              </a:rPr>
              <a:t> -r .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/logs</a:t>
            </a:r>
          </a:p>
          <a:p>
            <a:pPr lvl="1"/>
            <a:r>
              <a:rPr lang="en-US" dirty="0" smtClean="0"/>
              <a:t>HEAD, heads, remotes</a:t>
            </a:r>
            <a:endParaRPr lang="en-US" sz="2600" dirty="0" smtClean="0"/>
          </a:p>
          <a:p>
            <a:pPr>
              <a:buNone/>
            </a:pPr>
            <a:endParaRPr lang="en-US" sz="17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&gt; git </a:t>
            </a:r>
            <a:r>
              <a:rPr lang="en-US" sz="1700" dirty="0" err="1" smtClean="0">
                <a:latin typeface="Consolas" pitchFamily="49" charset="0"/>
              </a:rPr>
              <a:t>reflog</a:t>
            </a:r>
            <a:r>
              <a:rPr lang="en-US" sz="1700" dirty="0" smtClean="0">
                <a:latin typeface="Consolas" pitchFamily="49" charset="0"/>
              </a:rPr>
              <a:t> --all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1df4b7e refs/heads/master@{0}: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b6e3739 refs/remotes/origin/dev1@{0}: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69dcefd refs/remotes/origin/dev1@{2}: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954fa68 refs/remotes/origin/dev1@{3}: pull 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8de4df0 refs/heads/master@{1}: pull origin: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625609"/>
          </a:xfrm>
        </p:spPr>
        <p:txBody>
          <a:bodyPr/>
          <a:lstStyle/>
          <a:p>
            <a:r>
              <a:rPr lang="en-US" dirty="0" smtClean="0"/>
              <a:t>Binary search through commit space</a:t>
            </a:r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914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914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7239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3657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914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48" name="Rectangular Callout 47"/>
          <p:cNvSpPr/>
          <p:nvPr/>
        </p:nvSpPr>
        <p:spPr>
          <a:xfrm>
            <a:off x="4648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9" name="Rectangular Callout 48"/>
          <p:cNvSpPr/>
          <p:nvPr/>
        </p:nvSpPr>
        <p:spPr>
          <a:xfrm>
            <a:off x="2362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67" name="Rectangular Callout 66"/>
          <p:cNvSpPr/>
          <p:nvPr/>
        </p:nvSpPr>
        <p:spPr>
          <a:xfrm>
            <a:off x="1752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69" name="Rectangular Callout 68"/>
          <p:cNvSpPr/>
          <p:nvPr/>
        </p:nvSpPr>
        <p:spPr>
          <a:xfrm>
            <a:off x="3048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914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14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914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2667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21" name="Rectangular Callout 120"/>
          <p:cNvSpPr/>
          <p:nvPr/>
        </p:nvSpPr>
        <p:spPr>
          <a:xfrm>
            <a:off x="4648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4648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Oldest Bad!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start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 </a:t>
            </a:r>
            <a:r>
              <a:rPr lang="en-US" sz="2400" i="1" dirty="0" smtClean="0">
                <a:latin typeface="Consolas" pitchFamily="49" charset="0"/>
              </a:rPr>
              <a:t>new-commit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good </a:t>
            </a:r>
            <a:r>
              <a:rPr lang="en-US" sz="2400" i="1" dirty="0" smtClean="0">
                <a:latin typeface="Consolas" pitchFamily="49" charset="0"/>
              </a:rPr>
              <a:t>old-commit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good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reset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visualize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view</a:t>
            </a:r>
            <a:r>
              <a:rPr lang="en-US" dirty="0" smtClean="0"/>
              <a:t> = overview in 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log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skip</a:t>
            </a:r>
            <a:r>
              <a:rPr lang="en-US" dirty="0" smtClean="0"/>
              <a:t> = current version cannot be tested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run </a:t>
            </a:r>
            <a:r>
              <a:rPr lang="en-US" i="1" dirty="0" err="1" smtClean="0">
                <a:latin typeface="Consolas" pitchFamily="49" charset="0"/>
              </a:rPr>
              <a:t>my_script</a:t>
            </a:r>
            <a:r>
              <a:rPr lang="en-US" dirty="0" smtClean="0"/>
              <a:t> = automated bisect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 for your preferences</a:t>
            </a:r>
          </a:p>
          <a:p>
            <a:r>
              <a:rPr lang="en-US" dirty="0" smtClean="0"/>
              <a:t>Aliases to avoid typing</a:t>
            </a:r>
          </a:p>
          <a:p>
            <a:r>
              <a:rPr lang="en-US" dirty="0" smtClean="0"/>
              <a:t>Commit naming shortcuts</a:t>
            </a:r>
          </a:p>
          <a:p>
            <a:r>
              <a:rPr lang="en-US" dirty="0" smtClean="0"/>
              <a:t>Stashes and WIP commits</a:t>
            </a:r>
          </a:p>
          <a:p>
            <a:r>
              <a:rPr lang="en-US" dirty="0" err="1" smtClean="0"/>
              <a:t>Patchwise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add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reset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checkout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stash</a:t>
            </a:r>
          </a:p>
          <a:p>
            <a:r>
              <a:rPr lang="en-US" dirty="0" smtClean="0"/>
              <a:t>Rewriting history</a:t>
            </a:r>
          </a:p>
          <a:p>
            <a:r>
              <a:rPr lang="en-US" smtClean="0"/>
              <a:t>Oops</a:t>
            </a:r>
            <a:r>
              <a:rPr lang="en-US" dirty="0" smtClean="0"/>
              <a:t>? </a:t>
            </a:r>
            <a:r>
              <a:rPr lang="en-US" dirty="0" err="1" smtClean="0">
                <a:latin typeface="Consolas" pitchFamily="49" charset="0"/>
              </a:rPr>
              <a:t>reflog</a:t>
            </a:r>
            <a:endParaRPr lang="en-US" dirty="0" smtClean="0"/>
          </a:p>
          <a:p>
            <a:r>
              <a:rPr lang="en-US" dirty="0" smtClean="0"/>
              <a:t>Bugs? </a:t>
            </a:r>
            <a:r>
              <a:rPr lang="en-US" dirty="0" smtClean="0">
                <a:latin typeface="Consolas" pitchFamily="49" charset="0"/>
              </a:rPr>
              <a:t>bisect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hlinkClick r:id="rId2"/>
              </a:rPr>
              <a:t>git-scm.com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3"/>
              </a:rPr>
              <a:t>gitref.org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4"/>
              </a:rPr>
              <a:t>gitready.com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5"/>
              </a:rPr>
              <a:t>think-like-a-git.net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6"/>
              </a:rPr>
              <a:t>github.com/</a:t>
            </a:r>
            <a:r>
              <a:rPr lang="en-US" sz="2400" dirty="0" err="1" smtClean="0">
                <a:hlinkClick r:id="rId6"/>
              </a:rPr>
              <a:t>dahlbyk</a:t>
            </a:r>
            <a:r>
              <a:rPr lang="en-US" sz="2400" dirty="0" smtClean="0">
                <a:hlinkClick r:id="rId6"/>
              </a:rPr>
              <a:t>/posh-</a:t>
            </a:r>
            <a:r>
              <a:rPr lang="en-US" sz="2400" dirty="0" err="1" smtClean="0">
                <a:hlinkClick r:id="rId6"/>
              </a:rPr>
              <a:t>git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7"/>
              </a:rPr>
              <a:t>github.com/</a:t>
            </a:r>
            <a:r>
              <a:rPr lang="en-US" sz="2400" dirty="0" err="1" smtClean="0">
                <a:hlinkClick r:id="rId7"/>
              </a:rPr>
              <a:t>dahlbyk</a:t>
            </a:r>
            <a:r>
              <a:rPr lang="en-US" sz="2400" dirty="0" smtClean="0">
                <a:hlinkClick r:id="rId7"/>
              </a:rPr>
              <a:t>/Presentations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>
                <a:hlinkClick r:id="rId8"/>
              </a:rPr>
              <a:t>http://keith.lostechies.com/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onsolas" pitchFamily="49" charset="0"/>
              </a:rPr>
              <a:t>git help config</a:t>
            </a:r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-</a:t>
            </a:r>
            <a:r>
              <a:rPr lang="en-US" dirty="0" smtClean="0">
                <a:latin typeface="Consolas" pitchFamily="49" charset="0"/>
              </a:rPr>
              <a:t>l</a:t>
            </a:r>
            <a:endParaRPr lang="en-US" dirty="0" smtClean="0">
              <a:latin typeface="Consolas" pitchFamily="49" charset="0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533400" y="30480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048000"/>
                <a:gridCol w="3505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Switch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Location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Repository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git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config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--global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~/.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--system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{install dir}/etc/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Consolas" pitchFamily="49" charset="0"/>
              </a:rPr>
              <a:t>git config -e --global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git config 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core</a:t>
            </a:r>
            <a:r>
              <a:rPr lang="en-US" sz="2400" dirty="0" err="1" smtClean="0">
                <a:latin typeface="Consolas" pitchFamily="49" charset="0"/>
              </a:rPr>
              <a:t>.</a:t>
            </a:r>
            <a:r>
              <a:rPr lang="en-US" sz="2400" dirty="0" err="1" smtClean="0">
                <a:solidFill>
                  <a:srgbClr val="A31515"/>
                </a:solidFill>
                <a:latin typeface="Consolas" pitchFamily="49" charset="0"/>
              </a:rPr>
              <a:t>autocrlf</a:t>
            </a:r>
            <a:r>
              <a:rPr lang="en-US" sz="2400" dirty="0" smtClean="0">
                <a:latin typeface="Consolas" pitchFamily="49" charset="0"/>
              </a:rPr>
              <a:t> false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core</a:t>
            </a:r>
            <a:r>
              <a:rPr lang="en-US" sz="2400" dirty="0" smtClean="0">
                <a:latin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A31515"/>
                </a:solidFill>
                <a:latin typeface="Consolas" pitchFamily="49" charset="0"/>
              </a:rPr>
              <a:t>autocrlf</a:t>
            </a:r>
            <a:r>
              <a:rPr lang="en-US" sz="2400" dirty="0" smtClean="0">
                <a:latin typeface="Consolas" pitchFamily="49" charset="0"/>
              </a:rPr>
              <a:t> = false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git config 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branch</a:t>
            </a:r>
            <a:r>
              <a:rPr lang="en-US" sz="2400" dirty="0" err="1" smtClean="0">
                <a:latin typeface="Consolas" pitchFamily="49" charset="0"/>
              </a:rPr>
              <a:t>.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</a:rPr>
              <a:t>master</a:t>
            </a:r>
            <a:r>
              <a:rPr lang="en-US" sz="2400" dirty="0" err="1" smtClean="0">
                <a:latin typeface="Consolas" pitchFamily="49" charset="0"/>
              </a:rPr>
              <a:t>.</a:t>
            </a:r>
            <a:r>
              <a:rPr lang="en-US" sz="2400" dirty="0" err="1" smtClean="0">
                <a:solidFill>
                  <a:srgbClr val="A31515"/>
                </a:solidFill>
                <a:latin typeface="Consolas" pitchFamily="49" charset="0"/>
              </a:rPr>
              <a:t>rebase</a:t>
            </a:r>
            <a:r>
              <a:rPr lang="en-US" sz="2400" dirty="0" smtClean="0">
                <a:latin typeface="Consolas" pitchFamily="49" charset="0"/>
              </a:rPr>
              <a:t> true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branch</a:t>
            </a:r>
            <a:r>
              <a:rPr lang="en-US" sz="2400" dirty="0" smtClean="0">
                <a:latin typeface="Consolas" pitchFamily="49" charset="0"/>
              </a:rPr>
              <a:t> "</a:t>
            </a:r>
            <a:r>
              <a:rPr lang="en-US" sz="2400" dirty="0" smtClean="0">
                <a:solidFill>
                  <a:srgbClr val="2B91AF"/>
                </a:solidFill>
                <a:latin typeface="Consolas" pitchFamily="49" charset="0"/>
              </a:rPr>
              <a:t>master</a:t>
            </a:r>
            <a:r>
              <a:rPr lang="en-US" sz="2400" dirty="0" smtClean="0">
                <a:latin typeface="Consolas" pitchFamily="49" charset="0"/>
              </a:rPr>
              <a:t>"]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remote = origin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merge = refs/heads/master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</a:rPr>
              <a:t>rebase</a:t>
            </a:r>
            <a:r>
              <a:rPr lang="en-US" sz="2400" dirty="0" smtClean="0">
                <a:latin typeface="Consolas" pitchFamily="49" charset="0"/>
              </a:rPr>
              <a:t> = true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18129"/>
              </p:ext>
            </p:extLst>
          </p:nvPr>
        </p:nvGraphicFramePr>
        <p:xfrm>
          <a:off x="457200" y="1774826"/>
          <a:ext cx="8229600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Setting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core.editor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Path to preferred editor</a:t>
                      </a:r>
                      <a:endParaRPr lang="en-US" sz="18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diff.renames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false = don’t detect renames (default)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true = detect renames</a:t>
                      </a:r>
                    </a:p>
                    <a:p>
                      <a:r>
                        <a:rPr lang="en-US" sz="1800" b="1" dirty="0" smtClean="0"/>
                        <a:t>copies</a:t>
                      </a:r>
                      <a:r>
                        <a:rPr lang="en-US" sz="1800" baseline="0" dirty="0" smtClean="0"/>
                        <a:t> = detect renames &amp; copies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difftool.prompt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true (default), </a:t>
                      </a:r>
                      <a:r>
                        <a:rPr lang="en-US" sz="1800" b="1" baseline="0" dirty="0" smtClean="0"/>
                        <a:t>false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mergetool.prompt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true (default), </a:t>
                      </a:r>
                      <a:r>
                        <a:rPr lang="en-US" sz="1800" b="1" baseline="0" dirty="0" smtClean="0"/>
                        <a:t>false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mergetool.keepBackup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true (default), </a:t>
                      </a:r>
                      <a:r>
                        <a:rPr lang="en-US" sz="1800" b="1" baseline="0" dirty="0" smtClean="0"/>
                        <a:t>false</a:t>
                      </a:r>
                      <a:endParaRPr lang="en-US" sz="1800" i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/>
                        <a:t>After merge, original file with conflict markers saved with .</a:t>
                      </a:r>
                      <a:r>
                        <a:rPr lang="en-US" sz="1400" i="1" baseline="0" dirty="0" err="1" smtClean="0"/>
                        <a:t>orig</a:t>
                      </a:r>
                      <a:r>
                        <a:rPr lang="en-US" sz="1400" i="1" baseline="0" dirty="0" smtClean="0"/>
                        <a:t> extension</a:t>
                      </a:r>
                      <a:endParaRPr lang="en-US" sz="1400" b="1" baseline="0" dirty="0" smtClean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help.autocorrect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= show but</a:t>
                      </a:r>
                      <a:r>
                        <a:rPr lang="en-US" sz="1800" baseline="0" dirty="0" smtClean="0"/>
                        <a:t> don’t execute (default)</a:t>
                      </a:r>
                    </a:p>
                    <a:p>
                      <a:r>
                        <a:rPr lang="en-US" sz="1800" b="1" i="1" baseline="0" dirty="0" smtClean="0"/>
                        <a:t>N</a:t>
                      </a:r>
                      <a:r>
                        <a:rPr lang="en-US" sz="1800" baseline="0" dirty="0" smtClean="0"/>
                        <a:t> = execute correction after </a:t>
                      </a:r>
                      <a:r>
                        <a:rPr lang="en-US" sz="1800" i="1" baseline="0" dirty="0" smtClean="0"/>
                        <a:t>N</a:t>
                      </a:r>
                      <a:r>
                        <a:rPr lang="en-US" sz="1800" i="0" baseline="0" dirty="0" smtClean="0"/>
                        <a:t> tenths of a second</a:t>
                      </a:r>
                      <a:endParaRPr lang="en-US" sz="1800" baseline="0" dirty="0" smtClean="0"/>
                    </a:p>
                    <a:p>
                      <a:r>
                        <a:rPr lang="en-US" sz="1800" b="0" baseline="0" dirty="0" smtClean="0"/>
                        <a:t>-</a:t>
                      </a:r>
                      <a:r>
                        <a:rPr lang="en-US" sz="1800" b="0" i="1" baseline="0" dirty="0" smtClean="0"/>
                        <a:t>N</a:t>
                      </a:r>
                      <a:r>
                        <a:rPr lang="en-US" sz="1800" baseline="0" dirty="0" smtClean="0"/>
                        <a:t> = execute correction immediately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log.date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default, </a:t>
                      </a:r>
                      <a:r>
                        <a:rPr lang="en-US" sz="1800" b="1" dirty="0" smtClean="0"/>
                        <a:t>relative</a:t>
                      </a:r>
                      <a:r>
                        <a:rPr lang="en-US" sz="1800" dirty="0" smtClean="0"/>
                        <a:t>, local, </a:t>
                      </a:r>
                      <a:r>
                        <a:rPr lang="en-US" sz="1800" dirty="0" err="1" smtClean="0"/>
                        <a:t>iso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rfc</a:t>
                      </a:r>
                      <a:r>
                        <a:rPr lang="en-US" sz="1800" baseline="0" dirty="0" smtClean="0"/>
                        <a:t> short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Wrap git command + arguments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config alias.ds "diff --stat"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git diff --stat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>
                <a:latin typeface="Consolas" pitchFamily="49" charset="0"/>
              </a:rPr>
              <a:t> dev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git diff --stat dev</a:t>
            </a:r>
          </a:p>
          <a:p>
            <a:r>
              <a:rPr lang="en-US" dirty="0" smtClean="0"/>
              <a:t>Wrap shell commands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alias.gitka</a:t>
            </a:r>
            <a:r>
              <a:rPr lang="en-US" dirty="0" smtClean="0">
                <a:latin typeface="Consolas" pitchFamily="49" charset="0"/>
              </a:rPr>
              <a:t> = !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>
                <a:latin typeface="Consolas" pitchFamily="49" charset="0"/>
              </a:rPr>
              <a:t> --all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alias.call</a:t>
            </a:r>
            <a:r>
              <a:rPr lang="en-US" dirty="0" smtClean="0">
                <a:latin typeface="Consolas" pitchFamily="49" charset="0"/>
              </a:rPr>
              <a:t> = !git add -A &amp;&amp; git commit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#icc16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10669</TotalTime>
  <Words>1486</Words>
  <Application>Microsoft Office PowerPoint</Application>
  <PresentationFormat>On-screen Show (4:3)</PresentationFormat>
  <Paragraphs>378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Module</vt:lpstr>
      <vt:lpstr>Git More Done</vt:lpstr>
      <vt:lpstr>Who am I?</vt:lpstr>
      <vt:lpstr>Who are you?</vt:lpstr>
      <vt:lpstr>Git More Done</vt:lpstr>
      <vt:lpstr>Config</vt:lpstr>
      <vt:lpstr>git config</vt:lpstr>
      <vt:lpstr>git config</vt:lpstr>
      <vt:lpstr>git config</vt:lpstr>
      <vt:lpstr>Aliases</vt:lpstr>
      <vt:lpstr>Aliases</vt:lpstr>
      <vt:lpstr>Naming Commits</vt:lpstr>
      <vt:lpstr>Naming Commits</vt:lpstr>
      <vt:lpstr>Naming Commits</vt:lpstr>
      <vt:lpstr>Naming Commits</vt:lpstr>
      <vt:lpstr>Relatively Naming Commits</vt:lpstr>
      <vt:lpstr>Local Workflow</vt:lpstr>
      <vt:lpstr>Branching</vt:lpstr>
      <vt:lpstr>My Workflow</vt:lpstr>
      <vt:lpstr>git stash</vt:lpstr>
      <vt:lpstr>git stash</vt:lpstr>
      <vt:lpstr>Use with care…</vt:lpstr>
      <vt:lpstr>Temporary Commits</vt:lpstr>
      <vt:lpstr>git reset</vt:lpstr>
      <vt:lpstr>git reset [--&lt;mode&gt;]</vt:lpstr>
      <vt:lpstr>git reset</vt:lpstr>
      <vt:lpstr>The Others</vt:lpstr>
      <vt:lpstr>Git Staging Area (Index)</vt:lpstr>
      <vt:lpstr>git add --patch</vt:lpstr>
      <vt:lpstr>git add --patch</vt:lpstr>
      <vt:lpstr>Demo</vt:lpstr>
      <vt:lpstr>Rewriting History</vt:lpstr>
      <vt:lpstr>git cherry-pick</vt:lpstr>
      <vt:lpstr>merge vs rebase</vt:lpstr>
      <vt:lpstr>merge vs rebase</vt:lpstr>
      <vt:lpstr>git rebase</vt:lpstr>
      <vt:lpstr>git rebase --interactive</vt:lpstr>
      <vt:lpstr>git rebase -i --autosquash</vt:lpstr>
      <vt:lpstr>Demo</vt:lpstr>
      <vt:lpstr>Fixing “Oops”</vt:lpstr>
      <vt:lpstr>git reflog</vt:lpstr>
      <vt:lpstr>Finding Bugs</vt:lpstr>
      <vt:lpstr>git bisect</vt:lpstr>
      <vt:lpstr>git bisect</vt:lpstr>
      <vt:lpstr>git bisect</vt:lpstr>
      <vt:lpstr>Review</vt:lpstr>
      <vt:lpstr>Resources</vt:lpstr>
    </vt:vector>
  </TitlesOfParts>
  <Company>Inetium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 Dahlby</cp:lastModifiedBy>
  <cp:revision>1066</cp:revision>
  <dcterms:created xsi:type="dcterms:W3CDTF">2009-08-14T19:51:58Z</dcterms:created>
  <dcterms:modified xsi:type="dcterms:W3CDTF">2015-12-05T20:02:09Z</dcterms:modified>
</cp:coreProperties>
</file>