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58" r:id="rId5"/>
    <p:sldId id="294" r:id="rId6"/>
    <p:sldId id="264" r:id="rId7"/>
    <p:sldId id="261" r:id="rId8"/>
    <p:sldId id="279" r:id="rId9"/>
    <p:sldId id="268" r:id="rId10"/>
    <p:sldId id="267" r:id="rId11"/>
    <p:sldId id="269" r:id="rId12"/>
    <p:sldId id="276" r:id="rId13"/>
    <p:sldId id="277" r:id="rId14"/>
    <p:sldId id="272" r:id="rId15"/>
    <p:sldId id="292" r:id="rId16"/>
    <p:sldId id="291" r:id="rId17"/>
    <p:sldId id="266" r:id="rId18"/>
    <p:sldId id="290" r:id="rId19"/>
    <p:sldId id="275" r:id="rId20"/>
    <p:sldId id="278" r:id="rId21"/>
    <p:sldId id="280" r:id="rId22"/>
    <p:sldId id="281" r:id="rId23"/>
    <p:sldId id="282" r:id="rId24"/>
    <p:sldId id="285" r:id="rId25"/>
    <p:sldId id="283" r:id="rId26"/>
    <p:sldId id="286" r:id="rId27"/>
    <p:sldId id="296"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2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dLbls>
          <c:showLegendKey val="0"/>
          <c:showVal val="0"/>
          <c:showCatName val="0"/>
          <c:showSerName val="0"/>
          <c:showPercent val="0"/>
          <c:showBubbleSize val="0"/>
        </c:dLbls>
        <c:axId val="133758976"/>
        <c:axId val="133760896"/>
      </c:scatterChart>
      <c:valAx>
        <c:axId val="133758976"/>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133760896"/>
        <c:crosses val="autoZero"/>
        <c:crossBetween val="midCat"/>
        <c:majorUnit val="5"/>
      </c:valAx>
      <c:valAx>
        <c:axId val="133760896"/>
        <c:scaling>
          <c:orientation val="minMax"/>
          <c:max val="30"/>
        </c:scaling>
        <c:delete val="1"/>
        <c:axPos val="l"/>
        <c:numFmt formatCode="General" sourceLinked="1"/>
        <c:majorTickMark val="none"/>
        <c:minorTickMark val="none"/>
        <c:tickLblPos val="nextTo"/>
        <c:crossAx val="133758976"/>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Skill_</c:v>
                </c:pt>
              </c:strCache>
            </c:strRef>
          </c:tx>
          <c:spPr>
            <a:ln>
              <a:solidFill>
                <a:schemeClr val="accent1">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Skill_</c:v>
                </c:pt>
              </c:strCache>
            </c:strRef>
          </c:tx>
          <c:spPr>
            <a:ln>
              <a:solidFill>
                <a:schemeClr val="accent2">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ser>
          <c:idx val="2"/>
          <c:order val="2"/>
          <c:tx>
            <c:strRef>
              <c:f>Sheet1!$D$1</c:f>
              <c:strCache>
                <c:ptCount val="1"/>
                <c:pt idx="0">
                  <c:v>Actual Skill</c:v>
                </c:pt>
              </c:strCache>
            </c:strRef>
          </c:tx>
          <c:spPr>
            <a:ln>
              <a:solidFill>
                <a:schemeClr val="accent1"/>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Sheet1!$D$2:$D$29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15.1</c:v>
                </c:pt>
                <c:pt idx="12">
                  <c:v>15.2</c:v>
                </c:pt>
                <c:pt idx="13">
                  <c:v>15.3</c:v>
                </c:pt>
                <c:pt idx="14">
                  <c:v>15.4</c:v>
                </c:pt>
                <c:pt idx="15">
                  <c:v>15.5</c:v>
                </c:pt>
                <c:pt idx="16">
                  <c:v>15.6</c:v>
                </c:pt>
                <c:pt idx="17">
                  <c:v>15.7</c:v>
                </c:pt>
                <c:pt idx="18">
                  <c:v>15.8</c:v>
                </c:pt>
                <c:pt idx="19">
                  <c:v>15.9</c:v>
                </c:pt>
                <c:pt idx="20">
                  <c:v>16</c:v>
                </c:pt>
                <c:pt idx="21">
                  <c:v>16.100000000000001</c:v>
                </c:pt>
                <c:pt idx="22">
                  <c:v>16.2</c:v>
                </c:pt>
                <c:pt idx="23">
                  <c:v>16.3</c:v>
                </c:pt>
                <c:pt idx="24">
                  <c:v>16.399999999999999</c:v>
                </c:pt>
                <c:pt idx="25">
                  <c:v>16.5</c:v>
                </c:pt>
                <c:pt idx="26">
                  <c:v>16.600000000000001</c:v>
                </c:pt>
                <c:pt idx="27">
                  <c:v>16.7</c:v>
                </c:pt>
              </c:numCache>
            </c:numRef>
          </c:yVal>
          <c:smooth val="1"/>
        </c:ser>
        <c:ser>
          <c:idx val="3"/>
          <c:order val="3"/>
          <c:tx>
            <c:strRef>
              <c:f>Sheet1!$E$1</c:f>
              <c:strCache>
                <c:ptCount val="1"/>
                <c:pt idx="0">
                  <c:v>Perceived Skill</c:v>
                </c:pt>
              </c:strCache>
            </c:strRef>
          </c:tx>
          <c:spPr>
            <a:ln>
              <a:solidFill>
                <a:schemeClr val="accent2"/>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Sheet1!$E$2:$E$29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20.2</c:v>
                </c:pt>
                <c:pt idx="12">
                  <c:v>20.399999999999999</c:v>
                </c:pt>
                <c:pt idx="13">
                  <c:v>20.75</c:v>
                </c:pt>
                <c:pt idx="14">
                  <c:v>21.35</c:v>
                </c:pt>
                <c:pt idx="15">
                  <c:v>21.8</c:v>
                </c:pt>
                <c:pt idx="16">
                  <c:v>22.2</c:v>
                </c:pt>
                <c:pt idx="17">
                  <c:v>22.6</c:v>
                </c:pt>
                <c:pt idx="18">
                  <c:v>23</c:v>
                </c:pt>
                <c:pt idx="19">
                  <c:v>23.4</c:v>
                </c:pt>
                <c:pt idx="20">
                  <c:v>23.8</c:v>
                </c:pt>
                <c:pt idx="21">
                  <c:v>24.2</c:v>
                </c:pt>
                <c:pt idx="22">
                  <c:v>24.6</c:v>
                </c:pt>
                <c:pt idx="23">
                  <c:v>25</c:v>
                </c:pt>
                <c:pt idx="24">
                  <c:v>25.4</c:v>
                </c:pt>
                <c:pt idx="25">
                  <c:v>25.8</c:v>
                </c:pt>
                <c:pt idx="26">
                  <c:v>26.2</c:v>
                </c:pt>
                <c:pt idx="27">
                  <c:v>26.6</c:v>
                </c:pt>
              </c:numCache>
            </c:numRef>
          </c:yVal>
          <c:smooth val="1"/>
        </c:ser>
        <c:dLbls>
          <c:showLegendKey val="0"/>
          <c:showVal val="0"/>
          <c:showCatName val="0"/>
          <c:showSerName val="0"/>
          <c:showPercent val="0"/>
          <c:showBubbleSize val="0"/>
        </c:dLbls>
        <c:axId val="134947968"/>
        <c:axId val="134949888"/>
      </c:scatterChart>
      <c:valAx>
        <c:axId val="134947968"/>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134949888"/>
        <c:crosses val="autoZero"/>
        <c:crossBetween val="midCat"/>
        <c:majorUnit val="5"/>
      </c:valAx>
      <c:valAx>
        <c:axId val="134949888"/>
        <c:scaling>
          <c:orientation val="minMax"/>
          <c:max val="30"/>
        </c:scaling>
        <c:delete val="1"/>
        <c:axPos val="l"/>
        <c:numFmt formatCode="General" sourceLinked="1"/>
        <c:majorTickMark val="none"/>
        <c:minorTickMark val="none"/>
        <c:tickLblPos val="nextTo"/>
        <c:crossAx val="134947968"/>
        <c:crosses val="autoZero"/>
        <c:crossBetween val="midCat"/>
      </c:valAx>
    </c:plotArea>
    <c:legend>
      <c:legendPos val="b"/>
      <c:legendEntry>
        <c:idx val="0"/>
        <c:delete val="1"/>
      </c:legendEntry>
      <c:legendEntry>
        <c:idx val="1"/>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E8EC5-4448-431E-9DF3-FE5D535DE52C}" type="doc">
      <dgm:prSet loTypeId="urn:microsoft.com/office/officeart/2005/8/layout/pyramid1" loCatId="pyramid" qsTypeId="urn:microsoft.com/office/officeart/2005/8/quickstyle/simple1" qsCatId="simple" csTypeId="urn:microsoft.com/office/officeart/2005/8/colors/accent1_2" csCatId="accent1" phldr="1"/>
      <dgm:spPr/>
    </dgm:pt>
    <dgm:pt modelId="{7B45BFD1-3E41-498F-BA43-997D026405D6}">
      <dgm:prSet phldrT="[Text]" custT="1"/>
      <dgm:spPr/>
      <dgm:t>
        <a:bodyPr/>
        <a:lstStyle/>
        <a:p>
          <a:r>
            <a:rPr lang="en-US" sz="3200" dirty="0" smtClean="0"/>
            <a:t>Expert</a:t>
          </a:r>
        </a:p>
      </dgm:t>
    </dgm:pt>
    <dgm:pt modelId="{3BC62CE2-1001-4AE6-98CC-5ACB8FACFC5E}" type="parTrans" cxnId="{E5298E27-23CE-4FB1-92DA-8074403AE4F5}">
      <dgm:prSet/>
      <dgm:spPr/>
      <dgm:t>
        <a:bodyPr/>
        <a:lstStyle/>
        <a:p>
          <a:endParaRPr lang="en-US" sz="1600"/>
        </a:p>
      </dgm:t>
    </dgm:pt>
    <dgm:pt modelId="{6DA83BE7-E17C-419B-A6B9-56A9E835BF82}" type="sibTrans" cxnId="{E5298E27-23CE-4FB1-92DA-8074403AE4F5}">
      <dgm:prSet/>
      <dgm:spPr/>
      <dgm:t>
        <a:bodyPr/>
        <a:lstStyle/>
        <a:p>
          <a:endParaRPr lang="en-US" sz="1600"/>
        </a:p>
      </dgm:t>
    </dgm:pt>
    <dgm:pt modelId="{AC1E9BD5-3015-4C8B-BEA3-125B75C92479}">
      <dgm:prSet phldrT="[Text]" custT="1"/>
      <dgm:spPr/>
      <dgm:t>
        <a:bodyPr/>
        <a:lstStyle/>
        <a:p>
          <a:r>
            <a:rPr lang="en-US" sz="3200" dirty="0" smtClean="0"/>
            <a:t>Advanced Beginner</a:t>
          </a:r>
          <a:endParaRPr lang="en-US" sz="3200" dirty="0"/>
        </a:p>
      </dgm:t>
    </dgm:pt>
    <dgm:pt modelId="{3D6C9A31-AAB0-4D9F-83C4-8542D728787C}" type="parTrans" cxnId="{94E4720A-B0E5-45E4-9D07-29C14BFC2993}">
      <dgm:prSet/>
      <dgm:spPr/>
      <dgm:t>
        <a:bodyPr/>
        <a:lstStyle/>
        <a:p>
          <a:endParaRPr lang="en-US" sz="1600"/>
        </a:p>
      </dgm:t>
    </dgm:pt>
    <dgm:pt modelId="{9FC70540-68C5-4695-BA7C-6F88678E7C50}" type="sibTrans" cxnId="{94E4720A-B0E5-45E4-9D07-29C14BFC2993}">
      <dgm:prSet/>
      <dgm:spPr/>
      <dgm:t>
        <a:bodyPr/>
        <a:lstStyle/>
        <a:p>
          <a:endParaRPr lang="en-US" sz="1600"/>
        </a:p>
      </dgm:t>
    </dgm:pt>
    <dgm:pt modelId="{2FB7E53E-478B-4E84-A9E4-87E63A798770}">
      <dgm:prSet phldrT="[Text]" custT="1"/>
      <dgm:spPr/>
      <dgm:t>
        <a:bodyPr/>
        <a:lstStyle/>
        <a:p>
          <a:r>
            <a:rPr lang="en-US" sz="3200" dirty="0" smtClean="0"/>
            <a:t>Novice</a:t>
          </a:r>
        </a:p>
      </dgm:t>
    </dgm:pt>
    <dgm:pt modelId="{426374FB-3294-408F-AB38-7F4C0168BCB2}" type="parTrans" cxnId="{13039740-9DCB-4E03-BA19-3475C608B9A3}">
      <dgm:prSet/>
      <dgm:spPr/>
      <dgm:t>
        <a:bodyPr/>
        <a:lstStyle/>
        <a:p>
          <a:endParaRPr lang="en-US" sz="1600"/>
        </a:p>
      </dgm:t>
    </dgm:pt>
    <dgm:pt modelId="{5BED6F95-8A3C-4F01-B968-AB7075C8A3B5}" type="sibTrans" cxnId="{13039740-9DCB-4E03-BA19-3475C608B9A3}">
      <dgm:prSet/>
      <dgm:spPr/>
      <dgm:t>
        <a:bodyPr/>
        <a:lstStyle/>
        <a:p>
          <a:endParaRPr lang="en-US" sz="1600"/>
        </a:p>
      </dgm:t>
    </dgm:pt>
    <dgm:pt modelId="{ACEDFB6F-7E31-4D93-9620-392C1EE8ECC8}">
      <dgm:prSet phldrT="[Text]" custT="1"/>
      <dgm:spPr/>
      <dgm:t>
        <a:bodyPr/>
        <a:lstStyle/>
        <a:p>
          <a:r>
            <a:rPr lang="en-US" sz="3200" dirty="0" smtClean="0"/>
            <a:t>Proficient</a:t>
          </a:r>
        </a:p>
      </dgm:t>
    </dgm:pt>
    <dgm:pt modelId="{AAA11FA8-5EB9-4053-90C8-3670A1D859A1}" type="parTrans" cxnId="{238ACE13-DA57-41C5-8986-186362657684}">
      <dgm:prSet/>
      <dgm:spPr/>
      <dgm:t>
        <a:bodyPr/>
        <a:lstStyle/>
        <a:p>
          <a:endParaRPr lang="en-US" sz="1600"/>
        </a:p>
      </dgm:t>
    </dgm:pt>
    <dgm:pt modelId="{51306347-D4CB-4B9C-A936-D94E1E3A46F6}" type="sibTrans" cxnId="{238ACE13-DA57-41C5-8986-186362657684}">
      <dgm:prSet/>
      <dgm:spPr/>
      <dgm:t>
        <a:bodyPr/>
        <a:lstStyle/>
        <a:p>
          <a:endParaRPr lang="en-US" sz="1600"/>
        </a:p>
      </dgm:t>
    </dgm:pt>
    <dgm:pt modelId="{F4E8BADB-9E33-48B4-A412-D57E4F6508C3}">
      <dgm:prSet custT="1"/>
      <dgm:spPr/>
      <dgm:t>
        <a:bodyPr/>
        <a:lstStyle/>
        <a:p>
          <a:r>
            <a:rPr lang="en-US" sz="3200" dirty="0" smtClean="0"/>
            <a:t>Competent</a:t>
          </a:r>
          <a:endParaRPr lang="en-US" sz="3200" dirty="0"/>
        </a:p>
      </dgm:t>
    </dgm:pt>
    <dgm:pt modelId="{63897555-1631-49ED-924E-2493A21130AC}" type="parTrans" cxnId="{E0306100-DDF0-4207-ACCE-A29FF99F1FDD}">
      <dgm:prSet/>
      <dgm:spPr/>
      <dgm:t>
        <a:bodyPr/>
        <a:lstStyle/>
        <a:p>
          <a:endParaRPr lang="en-US" sz="1600"/>
        </a:p>
      </dgm:t>
    </dgm:pt>
    <dgm:pt modelId="{580EA708-7703-4326-BF19-D31CA1C03389}" type="sibTrans" cxnId="{E0306100-DDF0-4207-ACCE-A29FF99F1FDD}">
      <dgm:prSet/>
      <dgm:spPr/>
      <dgm:t>
        <a:bodyPr/>
        <a:lstStyle/>
        <a:p>
          <a:endParaRPr lang="en-US" sz="1600"/>
        </a:p>
      </dgm:t>
    </dgm:pt>
    <dgm:pt modelId="{9500468D-C980-4154-96B1-F9B8D63EC49B}" type="pres">
      <dgm:prSet presAssocID="{D52E8EC5-4448-431E-9DF3-FE5D535DE52C}" presName="Name0" presStyleCnt="0">
        <dgm:presLayoutVars>
          <dgm:dir/>
          <dgm:animLvl val="lvl"/>
          <dgm:resizeHandles val="exact"/>
        </dgm:presLayoutVars>
      </dgm:prSet>
      <dgm:spPr/>
    </dgm:pt>
    <dgm:pt modelId="{6B1B3225-0136-49ED-81C6-20834CA51A29}" type="pres">
      <dgm:prSet presAssocID="{7B45BFD1-3E41-498F-BA43-997D026405D6}" presName="Name8" presStyleCnt="0"/>
      <dgm:spPr/>
    </dgm:pt>
    <dgm:pt modelId="{0F0CE548-1FB3-4483-8BF0-78DE6F0902DB}" type="pres">
      <dgm:prSet presAssocID="{7B45BFD1-3E41-498F-BA43-997D026405D6}" presName="level" presStyleLbl="node1" presStyleIdx="0" presStyleCnt="5">
        <dgm:presLayoutVars>
          <dgm:chMax val="1"/>
          <dgm:bulletEnabled val="1"/>
        </dgm:presLayoutVars>
      </dgm:prSet>
      <dgm:spPr/>
      <dgm:t>
        <a:bodyPr/>
        <a:lstStyle/>
        <a:p>
          <a:endParaRPr lang="en-US"/>
        </a:p>
      </dgm:t>
    </dgm:pt>
    <dgm:pt modelId="{06887D09-D4A4-4516-A35B-7A899C740DBC}" type="pres">
      <dgm:prSet presAssocID="{7B45BFD1-3E41-498F-BA43-997D026405D6}" presName="levelTx" presStyleLbl="revTx" presStyleIdx="0" presStyleCnt="0">
        <dgm:presLayoutVars>
          <dgm:chMax val="1"/>
          <dgm:bulletEnabled val="1"/>
        </dgm:presLayoutVars>
      </dgm:prSet>
      <dgm:spPr/>
      <dgm:t>
        <a:bodyPr/>
        <a:lstStyle/>
        <a:p>
          <a:endParaRPr lang="en-US"/>
        </a:p>
      </dgm:t>
    </dgm:pt>
    <dgm:pt modelId="{1260D1BC-4C55-4039-BBF1-B22795CE385B}" type="pres">
      <dgm:prSet presAssocID="{ACEDFB6F-7E31-4D93-9620-392C1EE8ECC8}" presName="Name8" presStyleCnt="0"/>
      <dgm:spPr/>
    </dgm:pt>
    <dgm:pt modelId="{3A073C8D-0BF9-4735-9B77-AB30249569D1}" type="pres">
      <dgm:prSet presAssocID="{ACEDFB6F-7E31-4D93-9620-392C1EE8ECC8}" presName="level" presStyleLbl="node1" presStyleIdx="1" presStyleCnt="5">
        <dgm:presLayoutVars>
          <dgm:chMax val="1"/>
          <dgm:bulletEnabled val="1"/>
        </dgm:presLayoutVars>
      </dgm:prSet>
      <dgm:spPr/>
      <dgm:t>
        <a:bodyPr/>
        <a:lstStyle/>
        <a:p>
          <a:endParaRPr lang="en-US"/>
        </a:p>
      </dgm:t>
    </dgm:pt>
    <dgm:pt modelId="{BD4C0F85-C0A3-4EE8-A833-F69B4F6A222F}" type="pres">
      <dgm:prSet presAssocID="{ACEDFB6F-7E31-4D93-9620-392C1EE8ECC8}" presName="levelTx" presStyleLbl="revTx" presStyleIdx="0" presStyleCnt="0">
        <dgm:presLayoutVars>
          <dgm:chMax val="1"/>
          <dgm:bulletEnabled val="1"/>
        </dgm:presLayoutVars>
      </dgm:prSet>
      <dgm:spPr/>
      <dgm:t>
        <a:bodyPr/>
        <a:lstStyle/>
        <a:p>
          <a:endParaRPr lang="en-US"/>
        </a:p>
      </dgm:t>
    </dgm:pt>
    <dgm:pt modelId="{201AB71B-054D-4B75-B135-3D62C3ACAE19}" type="pres">
      <dgm:prSet presAssocID="{F4E8BADB-9E33-48B4-A412-D57E4F6508C3}" presName="Name8" presStyleCnt="0"/>
      <dgm:spPr/>
    </dgm:pt>
    <dgm:pt modelId="{FCFDFE89-8292-4B9A-98D8-1B17ABC968B1}" type="pres">
      <dgm:prSet presAssocID="{F4E8BADB-9E33-48B4-A412-D57E4F6508C3}" presName="level" presStyleLbl="node1" presStyleIdx="2" presStyleCnt="5">
        <dgm:presLayoutVars>
          <dgm:chMax val="1"/>
          <dgm:bulletEnabled val="1"/>
        </dgm:presLayoutVars>
      </dgm:prSet>
      <dgm:spPr/>
      <dgm:t>
        <a:bodyPr/>
        <a:lstStyle/>
        <a:p>
          <a:endParaRPr lang="en-US"/>
        </a:p>
      </dgm:t>
    </dgm:pt>
    <dgm:pt modelId="{287A45A9-C97E-4DA6-80D9-D408F6EB76CD}" type="pres">
      <dgm:prSet presAssocID="{F4E8BADB-9E33-48B4-A412-D57E4F6508C3}" presName="levelTx" presStyleLbl="revTx" presStyleIdx="0" presStyleCnt="0">
        <dgm:presLayoutVars>
          <dgm:chMax val="1"/>
          <dgm:bulletEnabled val="1"/>
        </dgm:presLayoutVars>
      </dgm:prSet>
      <dgm:spPr/>
      <dgm:t>
        <a:bodyPr/>
        <a:lstStyle/>
        <a:p>
          <a:endParaRPr lang="en-US"/>
        </a:p>
      </dgm:t>
    </dgm:pt>
    <dgm:pt modelId="{5B1C52CB-E6B6-4F71-BD8A-FFA7472D2E70}" type="pres">
      <dgm:prSet presAssocID="{AC1E9BD5-3015-4C8B-BEA3-125B75C92479}" presName="Name8" presStyleCnt="0"/>
      <dgm:spPr/>
    </dgm:pt>
    <dgm:pt modelId="{86707710-6B3E-45DF-B740-36DED87E6DB2}" type="pres">
      <dgm:prSet presAssocID="{AC1E9BD5-3015-4C8B-BEA3-125B75C92479}" presName="level" presStyleLbl="node1" presStyleIdx="3" presStyleCnt="5">
        <dgm:presLayoutVars>
          <dgm:chMax val="1"/>
          <dgm:bulletEnabled val="1"/>
        </dgm:presLayoutVars>
      </dgm:prSet>
      <dgm:spPr/>
      <dgm:t>
        <a:bodyPr/>
        <a:lstStyle/>
        <a:p>
          <a:endParaRPr lang="en-US"/>
        </a:p>
      </dgm:t>
    </dgm:pt>
    <dgm:pt modelId="{C9E2BCEC-C6E1-4B43-9BC3-18A578E91D6B}" type="pres">
      <dgm:prSet presAssocID="{AC1E9BD5-3015-4C8B-BEA3-125B75C92479}" presName="levelTx" presStyleLbl="revTx" presStyleIdx="0" presStyleCnt="0">
        <dgm:presLayoutVars>
          <dgm:chMax val="1"/>
          <dgm:bulletEnabled val="1"/>
        </dgm:presLayoutVars>
      </dgm:prSet>
      <dgm:spPr/>
      <dgm:t>
        <a:bodyPr/>
        <a:lstStyle/>
        <a:p>
          <a:endParaRPr lang="en-US"/>
        </a:p>
      </dgm:t>
    </dgm:pt>
    <dgm:pt modelId="{093798FA-E646-4390-8A92-1B640AB212CE}" type="pres">
      <dgm:prSet presAssocID="{2FB7E53E-478B-4E84-A9E4-87E63A798770}" presName="Name8" presStyleCnt="0"/>
      <dgm:spPr/>
    </dgm:pt>
    <dgm:pt modelId="{121ED2CF-E289-4F3F-BCDE-6DF6C3FA2B64}" type="pres">
      <dgm:prSet presAssocID="{2FB7E53E-478B-4E84-A9E4-87E63A798770}" presName="level" presStyleLbl="node1" presStyleIdx="4" presStyleCnt="5">
        <dgm:presLayoutVars>
          <dgm:chMax val="1"/>
          <dgm:bulletEnabled val="1"/>
        </dgm:presLayoutVars>
      </dgm:prSet>
      <dgm:spPr/>
      <dgm:t>
        <a:bodyPr/>
        <a:lstStyle/>
        <a:p>
          <a:endParaRPr lang="en-US"/>
        </a:p>
      </dgm:t>
    </dgm:pt>
    <dgm:pt modelId="{791E5F97-656B-48DB-B469-E5FE6D82EB92}" type="pres">
      <dgm:prSet presAssocID="{2FB7E53E-478B-4E84-A9E4-87E63A798770}" presName="levelTx" presStyleLbl="revTx" presStyleIdx="0" presStyleCnt="0">
        <dgm:presLayoutVars>
          <dgm:chMax val="1"/>
          <dgm:bulletEnabled val="1"/>
        </dgm:presLayoutVars>
      </dgm:prSet>
      <dgm:spPr/>
      <dgm:t>
        <a:bodyPr/>
        <a:lstStyle/>
        <a:p>
          <a:endParaRPr lang="en-US"/>
        </a:p>
      </dgm:t>
    </dgm:pt>
  </dgm:ptLst>
  <dgm:cxnLst>
    <dgm:cxn modelId="{3A558486-EBDE-4D43-A5E9-3D53B2EE42C1}" type="presOf" srcId="{F4E8BADB-9E33-48B4-A412-D57E4F6508C3}" destId="{287A45A9-C97E-4DA6-80D9-D408F6EB76CD}" srcOrd="1" destOrd="0" presId="urn:microsoft.com/office/officeart/2005/8/layout/pyramid1"/>
    <dgm:cxn modelId="{EC53168F-9B40-4D17-96BB-4F79552D8A44}" type="presOf" srcId="{AC1E9BD5-3015-4C8B-BEA3-125B75C92479}" destId="{C9E2BCEC-C6E1-4B43-9BC3-18A578E91D6B}" srcOrd="1" destOrd="0" presId="urn:microsoft.com/office/officeart/2005/8/layout/pyramid1"/>
    <dgm:cxn modelId="{238ACE13-DA57-41C5-8986-186362657684}" srcId="{D52E8EC5-4448-431E-9DF3-FE5D535DE52C}" destId="{ACEDFB6F-7E31-4D93-9620-392C1EE8ECC8}" srcOrd="1" destOrd="0" parTransId="{AAA11FA8-5EB9-4053-90C8-3670A1D859A1}" sibTransId="{51306347-D4CB-4B9C-A936-D94E1E3A46F6}"/>
    <dgm:cxn modelId="{3F0A7492-531E-40C4-927F-040868FEFFE0}" type="presOf" srcId="{F4E8BADB-9E33-48B4-A412-D57E4F6508C3}" destId="{FCFDFE89-8292-4B9A-98D8-1B17ABC968B1}" srcOrd="0" destOrd="0" presId="urn:microsoft.com/office/officeart/2005/8/layout/pyramid1"/>
    <dgm:cxn modelId="{E448078C-774C-494F-90ED-3F71F95CE839}" type="presOf" srcId="{2FB7E53E-478B-4E84-A9E4-87E63A798770}" destId="{791E5F97-656B-48DB-B469-E5FE6D82EB92}" srcOrd="1" destOrd="0" presId="urn:microsoft.com/office/officeart/2005/8/layout/pyramid1"/>
    <dgm:cxn modelId="{13039740-9DCB-4E03-BA19-3475C608B9A3}" srcId="{D52E8EC5-4448-431E-9DF3-FE5D535DE52C}" destId="{2FB7E53E-478B-4E84-A9E4-87E63A798770}" srcOrd="4" destOrd="0" parTransId="{426374FB-3294-408F-AB38-7F4C0168BCB2}" sibTransId="{5BED6F95-8A3C-4F01-B968-AB7075C8A3B5}"/>
    <dgm:cxn modelId="{B33D4834-51EA-4F2F-970F-DC42DD404882}" type="presOf" srcId="{AC1E9BD5-3015-4C8B-BEA3-125B75C92479}" destId="{86707710-6B3E-45DF-B740-36DED87E6DB2}" srcOrd="0" destOrd="0" presId="urn:microsoft.com/office/officeart/2005/8/layout/pyramid1"/>
    <dgm:cxn modelId="{E0306100-DDF0-4207-ACCE-A29FF99F1FDD}" srcId="{D52E8EC5-4448-431E-9DF3-FE5D535DE52C}" destId="{F4E8BADB-9E33-48B4-A412-D57E4F6508C3}" srcOrd="2" destOrd="0" parTransId="{63897555-1631-49ED-924E-2493A21130AC}" sibTransId="{580EA708-7703-4326-BF19-D31CA1C03389}"/>
    <dgm:cxn modelId="{E5298E27-23CE-4FB1-92DA-8074403AE4F5}" srcId="{D52E8EC5-4448-431E-9DF3-FE5D535DE52C}" destId="{7B45BFD1-3E41-498F-BA43-997D026405D6}" srcOrd="0" destOrd="0" parTransId="{3BC62CE2-1001-4AE6-98CC-5ACB8FACFC5E}" sibTransId="{6DA83BE7-E17C-419B-A6B9-56A9E835BF82}"/>
    <dgm:cxn modelId="{94E4720A-B0E5-45E4-9D07-29C14BFC2993}" srcId="{D52E8EC5-4448-431E-9DF3-FE5D535DE52C}" destId="{AC1E9BD5-3015-4C8B-BEA3-125B75C92479}" srcOrd="3" destOrd="0" parTransId="{3D6C9A31-AAB0-4D9F-83C4-8542D728787C}" sibTransId="{9FC70540-68C5-4695-BA7C-6F88678E7C50}"/>
    <dgm:cxn modelId="{BB3D0830-0466-4E51-AE31-AE42B76B7550}" type="presOf" srcId="{2FB7E53E-478B-4E84-A9E4-87E63A798770}" destId="{121ED2CF-E289-4F3F-BCDE-6DF6C3FA2B64}" srcOrd="0" destOrd="0" presId="urn:microsoft.com/office/officeart/2005/8/layout/pyramid1"/>
    <dgm:cxn modelId="{581567A6-366C-47B2-BC5B-5466B3164F58}" type="presOf" srcId="{7B45BFD1-3E41-498F-BA43-997D026405D6}" destId="{0F0CE548-1FB3-4483-8BF0-78DE6F0902DB}" srcOrd="0" destOrd="0" presId="urn:microsoft.com/office/officeart/2005/8/layout/pyramid1"/>
    <dgm:cxn modelId="{4433E9BE-C146-4AAA-8894-78C3124B76BB}" type="presOf" srcId="{ACEDFB6F-7E31-4D93-9620-392C1EE8ECC8}" destId="{BD4C0F85-C0A3-4EE8-A833-F69B4F6A222F}" srcOrd="1" destOrd="0" presId="urn:microsoft.com/office/officeart/2005/8/layout/pyramid1"/>
    <dgm:cxn modelId="{09A34033-A77D-49BB-9F7E-F6DFFA2DD602}" type="presOf" srcId="{ACEDFB6F-7E31-4D93-9620-392C1EE8ECC8}" destId="{3A073C8D-0BF9-4735-9B77-AB30249569D1}" srcOrd="0" destOrd="0" presId="urn:microsoft.com/office/officeart/2005/8/layout/pyramid1"/>
    <dgm:cxn modelId="{09E2A485-D131-4E74-BBB5-E78ADEA02E57}" type="presOf" srcId="{D52E8EC5-4448-431E-9DF3-FE5D535DE52C}" destId="{9500468D-C980-4154-96B1-F9B8D63EC49B}" srcOrd="0" destOrd="0" presId="urn:microsoft.com/office/officeart/2005/8/layout/pyramid1"/>
    <dgm:cxn modelId="{67168532-EFBC-4E78-A7DE-D12FFF00C499}" type="presOf" srcId="{7B45BFD1-3E41-498F-BA43-997D026405D6}" destId="{06887D09-D4A4-4516-A35B-7A899C740DBC}" srcOrd="1" destOrd="0" presId="urn:microsoft.com/office/officeart/2005/8/layout/pyramid1"/>
    <dgm:cxn modelId="{E9AB012B-D1BF-4885-903C-90B0ADAC6E5D}" type="presParOf" srcId="{9500468D-C980-4154-96B1-F9B8D63EC49B}" destId="{6B1B3225-0136-49ED-81C6-20834CA51A29}" srcOrd="0" destOrd="0" presId="urn:microsoft.com/office/officeart/2005/8/layout/pyramid1"/>
    <dgm:cxn modelId="{20D44A47-2024-46C0-A966-05A4F88361FA}" type="presParOf" srcId="{6B1B3225-0136-49ED-81C6-20834CA51A29}" destId="{0F0CE548-1FB3-4483-8BF0-78DE6F0902DB}" srcOrd="0" destOrd="0" presId="urn:microsoft.com/office/officeart/2005/8/layout/pyramid1"/>
    <dgm:cxn modelId="{97551D18-6542-42AA-BD09-7065B13F299F}" type="presParOf" srcId="{6B1B3225-0136-49ED-81C6-20834CA51A29}" destId="{06887D09-D4A4-4516-A35B-7A899C740DBC}" srcOrd="1" destOrd="0" presId="urn:microsoft.com/office/officeart/2005/8/layout/pyramid1"/>
    <dgm:cxn modelId="{4521A5AC-2A3D-46BC-A2FD-64146B6717BD}" type="presParOf" srcId="{9500468D-C980-4154-96B1-F9B8D63EC49B}" destId="{1260D1BC-4C55-4039-BBF1-B22795CE385B}" srcOrd="1" destOrd="0" presId="urn:microsoft.com/office/officeart/2005/8/layout/pyramid1"/>
    <dgm:cxn modelId="{A744DFE1-2CC3-4A93-8904-10DD0307A902}" type="presParOf" srcId="{1260D1BC-4C55-4039-BBF1-B22795CE385B}" destId="{3A073C8D-0BF9-4735-9B77-AB30249569D1}" srcOrd="0" destOrd="0" presId="urn:microsoft.com/office/officeart/2005/8/layout/pyramid1"/>
    <dgm:cxn modelId="{EB33E8B5-3A18-4D43-98AF-EE25D087A349}" type="presParOf" srcId="{1260D1BC-4C55-4039-BBF1-B22795CE385B}" destId="{BD4C0F85-C0A3-4EE8-A833-F69B4F6A222F}" srcOrd="1" destOrd="0" presId="urn:microsoft.com/office/officeart/2005/8/layout/pyramid1"/>
    <dgm:cxn modelId="{63DCE6A8-DD9D-479A-A00E-E6BEDC6DCE9C}" type="presParOf" srcId="{9500468D-C980-4154-96B1-F9B8D63EC49B}" destId="{201AB71B-054D-4B75-B135-3D62C3ACAE19}" srcOrd="2" destOrd="0" presId="urn:microsoft.com/office/officeart/2005/8/layout/pyramid1"/>
    <dgm:cxn modelId="{E5E82CA9-C984-4296-AFDE-9C1FF6008D50}" type="presParOf" srcId="{201AB71B-054D-4B75-B135-3D62C3ACAE19}" destId="{FCFDFE89-8292-4B9A-98D8-1B17ABC968B1}" srcOrd="0" destOrd="0" presId="urn:microsoft.com/office/officeart/2005/8/layout/pyramid1"/>
    <dgm:cxn modelId="{C1565E81-CD0D-456E-BF16-C01BB6675AA3}" type="presParOf" srcId="{201AB71B-054D-4B75-B135-3D62C3ACAE19}" destId="{287A45A9-C97E-4DA6-80D9-D408F6EB76CD}" srcOrd="1" destOrd="0" presId="urn:microsoft.com/office/officeart/2005/8/layout/pyramid1"/>
    <dgm:cxn modelId="{BED47588-063E-4E8A-8C11-530BD527A418}" type="presParOf" srcId="{9500468D-C980-4154-96B1-F9B8D63EC49B}" destId="{5B1C52CB-E6B6-4F71-BD8A-FFA7472D2E70}" srcOrd="3" destOrd="0" presId="urn:microsoft.com/office/officeart/2005/8/layout/pyramid1"/>
    <dgm:cxn modelId="{AE50AA25-97B1-4337-8091-F30CB506363A}" type="presParOf" srcId="{5B1C52CB-E6B6-4F71-BD8A-FFA7472D2E70}" destId="{86707710-6B3E-45DF-B740-36DED87E6DB2}" srcOrd="0" destOrd="0" presId="urn:microsoft.com/office/officeart/2005/8/layout/pyramid1"/>
    <dgm:cxn modelId="{BDBAB11F-932F-4EBE-B40C-6E4A5303D22E}" type="presParOf" srcId="{5B1C52CB-E6B6-4F71-BD8A-FFA7472D2E70}" destId="{C9E2BCEC-C6E1-4B43-9BC3-18A578E91D6B}" srcOrd="1" destOrd="0" presId="urn:microsoft.com/office/officeart/2005/8/layout/pyramid1"/>
    <dgm:cxn modelId="{9AFB7DE6-DDFE-4EF1-8D64-6F7C6550BDE0}" type="presParOf" srcId="{9500468D-C980-4154-96B1-F9B8D63EC49B}" destId="{093798FA-E646-4390-8A92-1B640AB212CE}" srcOrd="4" destOrd="0" presId="urn:microsoft.com/office/officeart/2005/8/layout/pyramid1"/>
    <dgm:cxn modelId="{87F0B95D-466B-4D7B-B924-012489932D86}" type="presParOf" srcId="{093798FA-E646-4390-8A92-1B640AB212CE}" destId="{121ED2CF-E289-4F3F-BCDE-6DF6C3FA2B64}" srcOrd="0" destOrd="0" presId="urn:microsoft.com/office/officeart/2005/8/layout/pyramid1"/>
    <dgm:cxn modelId="{515815E2-BD2D-4AB3-9024-40F7A6674811}" type="presParOf" srcId="{093798FA-E646-4390-8A92-1B640AB212CE}" destId="{791E5F97-656B-48DB-B469-E5FE6D82EB9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CE548-1FB3-4483-8BF0-78DE6F0902DB}">
      <dsp:nvSpPr>
        <dsp:cNvPr id="0" name=""/>
        <dsp:cNvSpPr/>
      </dsp:nvSpPr>
      <dsp:spPr>
        <a:xfrm>
          <a:off x="3291840" y="0"/>
          <a:ext cx="164592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Expert</a:t>
          </a:r>
        </a:p>
      </dsp:txBody>
      <dsp:txXfrm>
        <a:off x="3291840" y="0"/>
        <a:ext cx="1645920" cy="905192"/>
      </dsp:txXfrm>
    </dsp:sp>
    <dsp:sp modelId="{3A073C8D-0BF9-4735-9B77-AB30249569D1}">
      <dsp:nvSpPr>
        <dsp:cNvPr id="0" name=""/>
        <dsp:cNvSpPr/>
      </dsp:nvSpPr>
      <dsp:spPr>
        <a:xfrm>
          <a:off x="2468880" y="905192"/>
          <a:ext cx="329184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Proficient</a:t>
          </a:r>
        </a:p>
      </dsp:txBody>
      <dsp:txXfrm>
        <a:off x="3044951" y="905192"/>
        <a:ext cx="2139696" cy="905192"/>
      </dsp:txXfrm>
    </dsp:sp>
    <dsp:sp modelId="{FCFDFE89-8292-4B9A-98D8-1B17ABC968B1}">
      <dsp:nvSpPr>
        <dsp:cNvPr id="0" name=""/>
        <dsp:cNvSpPr/>
      </dsp:nvSpPr>
      <dsp:spPr>
        <a:xfrm>
          <a:off x="1645920" y="1810385"/>
          <a:ext cx="4937759"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Competent</a:t>
          </a:r>
          <a:endParaRPr lang="en-US" sz="3200" kern="1200" dirty="0"/>
        </a:p>
      </dsp:txBody>
      <dsp:txXfrm>
        <a:off x="2510028" y="1810385"/>
        <a:ext cx="3209544" cy="905192"/>
      </dsp:txXfrm>
    </dsp:sp>
    <dsp:sp modelId="{86707710-6B3E-45DF-B740-36DED87E6DB2}">
      <dsp:nvSpPr>
        <dsp:cNvPr id="0" name=""/>
        <dsp:cNvSpPr/>
      </dsp:nvSpPr>
      <dsp:spPr>
        <a:xfrm>
          <a:off x="822960" y="2715577"/>
          <a:ext cx="658368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Advanced Beginner</a:t>
          </a:r>
          <a:endParaRPr lang="en-US" sz="3200" kern="1200" dirty="0"/>
        </a:p>
      </dsp:txBody>
      <dsp:txXfrm>
        <a:off x="1975103" y="2715577"/>
        <a:ext cx="4279392" cy="905192"/>
      </dsp:txXfrm>
    </dsp:sp>
    <dsp:sp modelId="{121ED2CF-E289-4F3F-BCDE-6DF6C3FA2B64}">
      <dsp:nvSpPr>
        <dsp:cNvPr id="0" name=""/>
        <dsp:cNvSpPr/>
      </dsp:nvSpPr>
      <dsp:spPr>
        <a:xfrm>
          <a:off x="0" y="3620770"/>
          <a:ext cx="822960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Novice</a:t>
          </a:r>
        </a:p>
      </dsp:txBody>
      <dsp:txXfrm>
        <a:off x="1440179" y="3620770"/>
        <a:ext cx="5349240" cy="9051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3EDB89F-1690-4C45-9F34-594D1DF364C4}"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3EDB89F-1690-4C45-9F34-594D1DF364C4}" type="datetimeFigureOut">
              <a:rPr lang="en-US" smtClean="0"/>
              <a:t>11/1/2014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D1413CA-8D37-4B5A-950F-4D31D56DC2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DB89F-1690-4C45-9F34-594D1DF364C4}" type="datetimeFigureOut">
              <a:rPr lang="en-US" smtClean="0"/>
              <a:t>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DB89F-1690-4C45-9F34-594D1DF364C4}" type="datetimeFigureOut">
              <a:rPr lang="en-US" smtClean="0"/>
              <a:t>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DB89F-1690-4C45-9F34-594D1DF364C4}" type="datetimeFigureOut">
              <a:rPr lang="en-US" smtClean="0"/>
              <a:t>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DB89F-1690-4C45-9F34-594D1DF364C4}" type="datetimeFigureOut">
              <a:rPr lang="en-US" smtClean="0"/>
              <a:t>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C3EDB89F-1690-4C45-9F34-594D1DF364C4}" type="datetimeFigureOut">
              <a:rPr lang="en-US" smtClean="0"/>
              <a:t>11/1/2014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D1413CA-8D37-4B5A-950F-4D31D56DC24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dirty="0"/>
              <a:t>When Learning </a:t>
            </a:r>
            <a:r>
              <a:rPr lang="en-US" sz="3100" dirty="0" smtClean="0"/>
              <a:t>Stops:</a:t>
            </a:r>
            <a:r>
              <a:rPr lang="en-US" sz="4000" dirty="0"/>
              <a:t/>
            </a:r>
            <a:br>
              <a:rPr lang="en-US" sz="4000" dirty="0"/>
            </a:br>
            <a:r>
              <a:rPr lang="en-US" sz="4400" b="1" dirty="0" smtClean="0"/>
              <a:t>Recovering </a:t>
            </a:r>
            <a:r>
              <a:rPr lang="en-US" sz="2800" b="1" dirty="0"/>
              <a:t>from </a:t>
            </a:r>
            <a:r>
              <a:rPr lang="en-US" sz="2800" b="1" dirty="0" smtClean="0"/>
              <a:t>an</a:t>
            </a:r>
            <a:br>
              <a:rPr lang="en-US" sz="2800" b="1" dirty="0" smtClean="0"/>
            </a:br>
            <a:r>
              <a:rPr lang="en-US" sz="4400" b="1" dirty="0" smtClean="0"/>
              <a:t>Expert Beginner</a:t>
            </a:r>
            <a:endParaRPr lang="en-US" sz="4400" dirty="0"/>
          </a:p>
        </p:txBody>
      </p:sp>
      <p:sp>
        <p:nvSpPr>
          <p:cNvPr id="3" name="Subtitle 2"/>
          <p:cNvSpPr>
            <a:spLocks noGrp="1"/>
          </p:cNvSpPr>
          <p:nvPr>
            <p:ph type="subTitle" idx="1"/>
          </p:nvPr>
        </p:nvSpPr>
        <p:spPr/>
        <p:txBody>
          <a:bodyPr>
            <a:normAutofit/>
          </a:bodyPr>
          <a:lstStyle/>
          <a:p>
            <a:r>
              <a:rPr lang="en-US" dirty="0" smtClean="0"/>
              <a:t>@</a:t>
            </a:r>
            <a:r>
              <a:rPr lang="en-US" dirty="0" err="1" smtClean="0"/>
              <a:t>ZacHarlan</a:t>
            </a:r>
            <a:endParaRPr lang="en-US" dirty="0" smtClean="0"/>
          </a:p>
          <a:p>
            <a:r>
              <a:rPr lang="en-US" dirty="0" smtClean="0"/>
              <a:t>@</a:t>
            </a:r>
            <a:r>
              <a:rPr lang="en-US" dirty="0" err="1" smtClean="0"/>
              <a:t>dahlbyk</a:t>
            </a:r>
            <a:endParaRPr lang="en-US" dirty="0"/>
          </a:p>
        </p:txBody>
      </p:sp>
    </p:spTree>
    <p:extLst>
      <p:ext uri="{BB962C8B-B14F-4D97-AF65-F5344CB8AC3E}">
        <p14:creationId xmlns:p14="http://schemas.microsoft.com/office/powerpoint/2010/main" val="15789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solidFill>
                  <a:schemeClr val="tx2">
                    <a:lumMod val="75000"/>
                  </a:schemeClr>
                </a:solidFill>
              </a:rPr>
              <a:t>“When did you last work with web forms in a production environment? I realize that </a:t>
            </a:r>
            <a:r>
              <a:rPr lang="en-US" b="1" dirty="0"/>
              <a:t>MVC is the </a:t>
            </a:r>
            <a:r>
              <a:rPr lang="en-US" sz="2800" b="1" dirty="0"/>
              <a:t>big </a:t>
            </a:r>
            <a:r>
              <a:rPr lang="en-US" sz="4000" b="1" dirty="0"/>
              <a:t>buzz word</a:t>
            </a:r>
            <a:r>
              <a:rPr lang="en-US" sz="4000" dirty="0">
                <a:solidFill>
                  <a:schemeClr val="tx2">
                    <a:lumMod val="75000"/>
                  </a:schemeClr>
                </a:solidFill>
              </a:rPr>
              <a:t> </a:t>
            </a:r>
            <a:r>
              <a:rPr lang="en-US" sz="1800" dirty="0">
                <a:solidFill>
                  <a:schemeClr val="tx2">
                    <a:lumMod val="75000"/>
                  </a:schemeClr>
                </a:solidFill>
              </a:rPr>
              <a:t>right now and I like the separation of code – but it does overly complicated some simple processes in many areas. The fact that you could do a manual full site update in 10 minutes is not the issues – it’s that </a:t>
            </a:r>
            <a:r>
              <a:rPr lang="en-US" b="1" dirty="0"/>
              <a:t>we have </a:t>
            </a:r>
            <a:r>
              <a:rPr lang="en-US" sz="4000" b="1" dirty="0"/>
              <a:t>20 people </a:t>
            </a:r>
            <a:r>
              <a:rPr lang="en-US" b="1" dirty="0"/>
              <a:t>working on the project</a:t>
            </a:r>
            <a:r>
              <a:rPr lang="en-US" sz="1800" dirty="0">
                <a:solidFill>
                  <a:schemeClr val="tx2">
                    <a:lumMod val="75000"/>
                  </a:schemeClr>
                </a:solidFill>
              </a:rPr>
              <a:t> and in various stages of work. Sometimes those features are </a:t>
            </a:r>
            <a:r>
              <a:rPr lang="en-US" sz="3600" b="1" dirty="0"/>
              <a:t>not ready </a:t>
            </a:r>
            <a:r>
              <a:rPr lang="en-US" sz="2800" b="1" dirty="0"/>
              <a:t>to go live</a:t>
            </a:r>
            <a:r>
              <a:rPr lang="en-US" sz="1800" b="1" dirty="0">
                <a:solidFill>
                  <a:schemeClr val="tx2">
                    <a:lumMod val="75000"/>
                  </a:schemeClr>
                </a:solidFill>
              </a:rPr>
              <a:t> </a:t>
            </a:r>
            <a:r>
              <a:rPr lang="en-US" sz="1800" dirty="0">
                <a:solidFill>
                  <a:schemeClr val="tx2">
                    <a:lumMod val="75000"/>
                  </a:schemeClr>
                </a:solidFill>
              </a:rPr>
              <a:t>yet or require other work to finish and we </a:t>
            </a:r>
            <a:r>
              <a:rPr lang="en-US" b="1" dirty="0"/>
              <a:t>cannot always do a complete site push</a:t>
            </a:r>
            <a:r>
              <a:rPr lang="en-US" sz="1800" dirty="0"/>
              <a:t>.</a:t>
            </a:r>
            <a:r>
              <a:rPr lang="en-US" dirty="0" smtClean="0"/>
              <a:t>”</a:t>
            </a:r>
            <a:endParaRPr lang="en-US" dirty="0"/>
          </a:p>
        </p:txBody>
      </p:sp>
    </p:spTree>
    <p:extLst>
      <p:ext uri="{BB962C8B-B14F-4D97-AF65-F5344CB8AC3E}">
        <p14:creationId xmlns:p14="http://schemas.microsoft.com/office/powerpoint/2010/main" val="3487905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aedtech.com/pics/erik.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76" r="6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2000" dirty="0"/>
              <a:t>How Developers Stop </a:t>
            </a:r>
            <a:r>
              <a:rPr lang="en-US" sz="2000" dirty="0" smtClean="0"/>
              <a:t>Learning: </a:t>
            </a:r>
            <a:r>
              <a:rPr lang="en-US" sz="2000" dirty="0"/>
              <a:t>Rise of the Expert Beginner</a:t>
            </a:r>
          </a:p>
        </p:txBody>
      </p:sp>
      <p:sp>
        <p:nvSpPr>
          <p:cNvPr id="4" name="Text Placeholder 3"/>
          <p:cNvSpPr>
            <a:spLocks noGrp="1"/>
          </p:cNvSpPr>
          <p:nvPr>
            <p:ph type="body" sz="half" idx="2"/>
          </p:nvPr>
        </p:nvSpPr>
        <p:spPr/>
        <p:txBody>
          <a:bodyPr/>
          <a:lstStyle/>
          <a:p>
            <a:r>
              <a:rPr lang="en-US" dirty="0"/>
              <a:t>Erik Dietrich</a:t>
            </a:r>
          </a:p>
        </p:txBody>
      </p:sp>
      <p:sp>
        <p:nvSpPr>
          <p:cNvPr id="6" name="Rectangle 5"/>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1894964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800"/>
              </a:spcBef>
              <a:buNone/>
            </a:pPr>
            <a:r>
              <a:rPr lang="en-US" sz="1800" dirty="0" smtClean="0">
                <a:solidFill>
                  <a:schemeClr val="tx2">
                    <a:lumMod val="75000"/>
                  </a:schemeClr>
                </a:solidFill>
              </a:rPr>
              <a:t>“All </a:t>
            </a:r>
            <a:r>
              <a:rPr lang="en-US" sz="1800" dirty="0">
                <a:solidFill>
                  <a:schemeClr val="tx2">
                    <a:lumMod val="75000"/>
                  </a:schemeClr>
                </a:solidFill>
              </a:rPr>
              <a:t>things being equal, the </a:t>
            </a:r>
            <a:r>
              <a:rPr lang="en-US" b="1" dirty="0"/>
              <a:t>general competency</a:t>
            </a:r>
            <a:r>
              <a:rPr lang="en-US" sz="1800" dirty="0">
                <a:solidFill>
                  <a:schemeClr val="tx2">
                    <a:lumMod val="75000"/>
                  </a:schemeClr>
                </a:solidFill>
              </a:rPr>
              <a:t> of the IT department should have roughly the </a:t>
            </a:r>
            <a:r>
              <a:rPr lang="en-US" sz="2800" b="1" dirty="0"/>
              <a:t>same distribution</a:t>
            </a:r>
            <a:r>
              <a:rPr lang="en-US" sz="1800" dirty="0">
                <a:solidFill>
                  <a:schemeClr val="tx2">
                    <a:lumMod val="75000"/>
                  </a:schemeClr>
                </a:solidFill>
              </a:rPr>
              <a:t> as the </a:t>
            </a:r>
            <a:r>
              <a:rPr lang="en-US" b="1" dirty="0"/>
              <a:t>incoming hires</a:t>
            </a:r>
            <a:r>
              <a:rPr lang="en-US" sz="1800" dirty="0"/>
              <a:t>.</a:t>
            </a:r>
          </a:p>
          <a:p>
            <a:pPr marL="0" indent="0">
              <a:spcBef>
                <a:spcPts val="1800"/>
              </a:spcBef>
              <a:buNone/>
            </a:pPr>
            <a:r>
              <a:rPr lang="en-US" sz="1800" dirty="0" smtClean="0">
                <a:solidFill>
                  <a:schemeClr val="tx2">
                    <a:lumMod val="75000"/>
                  </a:schemeClr>
                </a:solidFill>
              </a:rPr>
              <a:t>“But </a:t>
            </a:r>
            <a:r>
              <a:rPr lang="en-US" sz="1800" dirty="0">
                <a:solidFill>
                  <a:schemeClr val="tx2">
                    <a:lumMod val="75000"/>
                  </a:schemeClr>
                </a:solidFill>
              </a:rPr>
              <a:t>in my experience, that’s not what happens. Instead, what happens is that the </a:t>
            </a:r>
            <a:r>
              <a:rPr lang="en-US" sz="2800" b="1" dirty="0"/>
              <a:t>more talented and effective</a:t>
            </a:r>
            <a:r>
              <a:rPr lang="en-US" sz="2000" dirty="0">
                <a:solidFill>
                  <a:schemeClr val="tx2">
                    <a:lumMod val="75000"/>
                  </a:schemeClr>
                </a:solidFill>
              </a:rPr>
              <a:t> </a:t>
            </a:r>
            <a:r>
              <a:rPr lang="en-US" sz="1800" dirty="0">
                <a:solidFill>
                  <a:schemeClr val="tx2">
                    <a:lumMod val="75000"/>
                  </a:schemeClr>
                </a:solidFill>
              </a:rPr>
              <a:t>IT engineers are the ones most likely to </a:t>
            </a:r>
            <a:r>
              <a:rPr lang="en-US" sz="2800" b="1" dirty="0"/>
              <a:t>leave</a:t>
            </a:r>
            <a:r>
              <a:rPr lang="en-US" sz="1800" dirty="0">
                <a:solidFill>
                  <a:schemeClr val="tx2">
                    <a:lumMod val="75000"/>
                  </a:schemeClr>
                </a:solidFill>
              </a:rPr>
              <a:t> — to evaporate, if you will. They are the ones least likely to put up with the </a:t>
            </a:r>
            <a:r>
              <a:rPr lang="en-US" sz="2800" b="1" dirty="0"/>
              <a:t>frequent</a:t>
            </a:r>
            <a:r>
              <a:rPr lang="en-US" sz="2800" dirty="0"/>
              <a:t> </a:t>
            </a:r>
            <a:r>
              <a:rPr lang="en-US" sz="2800" b="1" dirty="0"/>
              <a:t>stupidities</a:t>
            </a:r>
            <a:r>
              <a:rPr lang="en-US" sz="2800" dirty="0"/>
              <a:t> </a:t>
            </a:r>
            <a:r>
              <a:rPr lang="en-US" sz="1800" dirty="0">
                <a:solidFill>
                  <a:schemeClr val="tx2">
                    <a:lumMod val="75000"/>
                  </a:schemeClr>
                </a:solidFill>
              </a:rPr>
              <a:t>and</a:t>
            </a:r>
            <a:r>
              <a:rPr lang="en-US" sz="1800" dirty="0"/>
              <a:t> </a:t>
            </a:r>
            <a:r>
              <a:rPr lang="en-US" b="1" dirty="0"/>
              <a:t>workplace problems</a:t>
            </a:r>
            <a:r>
              <a:rPr lang="en-US" dirty="0">
                <a:solidFill>
                  <a:schemeClr val="tx2">
                    <a:lumMod val="75000"/>
                  </a:schemeClr>
                </a:solidFill>
              </a:rPr>
              <a:t> </a:t>
            </a:r>
            <a:r>
              <a:rPr lang="en-US" sz="1800" dirty="0">
                <a:solidFill>
                  <a:schemeClr val="tx2">
                    <a:lumMod val="75000"/>
                  </a:schemeClr>
                </a:solidFill>
              </a:rPr>
              <a:t>that plague large organizations; they are also the ones most likely to have </a:t>
            </a:r>
            <a:r>
              <a:rPr lang="en-US" sz="2800" b="1" dirty="0"/>
              <a:t>other opportunities</a:t>
            </a:r>
            <a:r>
              <a:rPr lang="en-US" sz="2800" dirty="0">
                <a:solidFill>
                  <a:schemeClr val="tx2">
                    <a:lumMod val="75000"/>
                  </a:schemeClr>
                </a:solidFill>
              </a:rPr>
              <a:t> </a:t>
            </a:r>
            <a:r>
              <a:rPr lang="en-US" sz="1800" dirty="0">
                <a:solidFill>
                  <a:schemeClr val="tx2">
                    <a:lumMod val="75000"/>
                  </a:schemeClr>
                </a:solidFill>
              </a:rPr>
              <a:t>that they can readily move to</a:t>
            </a:r>
            <a:r>
              <a:rPr lang="en-US" sz="1800" dirty="0" smtClean="0">
                <a:solidFill>
                  <a:schemeClr val="tx2">
                    <a:lumMod val="75000"/>
                  </a:schemeClr>
                </a:solidFill>
              </a:rPr>
              <a:t>.</a:t>
            </a:r>
            <a:endParaRPr lang="en-US" sz="1800" dirty="0">
              <a:solidFill>
                <a:schemeClr val="tx2">
                  <a:lumMod val="75000"/>
                </a:schemeClr>
              </a:solidFill>
            </a:endParaRPr>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2446088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200"/>
              </a:spcBef>
              <a:buNone/>
            </a:pPr>
            <a:r>
              <a:rPr lang="en-US" sz="1800" dirty="0" smtClean="0">
                <a:solidFill>
                  <a:schemeClr val="tx2">
                    <a:lumMod val="75000"/>
                  </a:schemeClr>
                </a:solidFill>
              </a:rPr>
              <a:t>“What </a:t>
            </a:r>
            <a:r>
              <a:rPr lang="en-US" sz="1800" dirty="0">
                <a:solidFill>
                  <a:schemeClr val="tx2">
                    <a:lumMod val="75000"/>
                  </a:schemeClr>
                </a:solidFill>
              </a:rPr>
              <a:t>tends to remain behind is the </a:t>
            </a:r>
            <a:r>
              <a:rPr lang="en-US" sz="2800" b="1" dirty="0"/>
              <a:t>‘residue’</a:t>
            </a:r>
            <a:r>
              <a:rPr lang="en-US" sz="1800" dirty="0">
                <a:solidFill>
                  <a:schemeClr val="tx2">
                    <a:lumMod val="75000"/>
                  </a:schemeClr>
                </a:solidFill>
              </a:rPr>
              <a:t> — the least talented and effective IT engineers. They tend to be grateful they have a job and make </a:t>
            </a:r>
            <a:r>
              <a:rPr lang="en-US" b="1" dirty="0"/>
              <a:t>fewer demands on management</a:t>
            </a:r>
            <a:r>
              <a:rPr lang="en-US" sz="1800" dirty="0">
                <a:solidFill>
                  <a:schemeClr val="tx2">
                    <a:lumMod val="75000"/>
                  </a:schemeClr>
                </a:solidFill>
              </a:rPr>
              <a:t>; even if they find the workplace unpleasant, they are the least likely to be able to find a job elsewhere. They tend to </a:t>
            </a:r>
            <a:r>
              <a:rPr lang="en-US" sz="2600" b="1" dirty="0"/>
              <a:t>entrench themselves</a:t>
            </a:r>
            <a:r>
              <a:rPr lang="en-US" sz="1800" dirty="0">
                <a:solidFill>
                  <a:schemeClr val="tx2">
                    <a:lumMod val="75000"/>
                  </a:schemeClr>
                </a:solidFill>
              </a:rPr>
              <a:t>, becoming maintenance experts on critical systems, assuming responsibilities that no one else wants so that the organization </a:t>
            </a:r>
            <a:r>
              <a:rPr lang="en-US" sz="2600" b="1" dirty="0"/>
              <a:t>can’t afford to let them go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3415691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50830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57200" y="6214646"/>
            <a:ext cx="8305800" cy="338554"/>
          </a:xfrm>
          <a:prstGeom prst="rect">
            <a:avLst/>
          </a:prstGeom>
        </p:spPr>
        <p:txBody>
          <a:bodyPr wrap="square">
            <a:spAutoFit/>
          </a:bodyPr>
          <a:lstStyle/>
          <a:p>
            <a:r>
              <a:rPr lang="en-US" sz="1600" dirty="0" smtClean="0"/>
              <a:t>http://en.wikipedia.org/wiki/Dreyfus_model_of_skill_acquisition</a:t>
            </a:r>
            <a:endParaRPr lang="en-US" sz="1600" dirty="0"/>
          </a:p>
        </p:txBody>
      </p:sp>
    </p:spTree>
    <p:extLst>
      <p:ext uri="{BB962C8B-B14F-4D97-AF65-F5344CB8AC3E}">
        <p14:creationId xmlns:p14="http://schemas.microsoft.com/office/powerpoint/2010/main" val="824945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Dunning-Kruger effect</a:t>
            </a:r>
            <a:endParaRPr lang="en-US" dirty="0"/>
          </a:p>
        </p:txBody>
      </p:sp>
      <p:sp>
        <p:nvSpPr>
          <p:cNvPr id="3" name="Content Placeholder 2"/>
          <p:cNvSpPr>
            <a:spLocks noGrp="1"/>
          </p:cNvSpPr>
          <p:nvPr>
            <p:ph idx="1"/>
          </p:nvPr>
        </p:nvSpPr>
        <p:spPr/>
        <p:txBody>
          <a:bodyPr/>
          <a:lstStyle/>
          <a:p>
            <a:r>
              <a:rPr lang="en-US" dirty="0" smtClean="0"/>
              <a:t>A cognitive </a:t>
            </a:r>
            <a:r>
              <a:rPr lang="en-US" dirty="0"/>
              <a:t>bias manifesting in two principal ways:</a:t>
            </a:r>
          </a:p>
          <a:p>
            <a:pPr lvl="1"/>
            <a:r>
              <a:rPr lang="en-US" dirty="0">
                <a:solidFill>
                  <a:schemeClr val="tx2">
                    <a:lumMod val="75000"/>
                  </a:schemeClr>
                </a:solidFill>
              </a:rPr>
              <a:t>Unskilled individuals suffer from </a:t>
            </a:r>
            <a:r>
              <a:rPr lang="en-US" sz="2800" b="1" dirty="0"/>
              <a:t>illusory superiority</a:t>
            </a:r>
            <a:r>
              <a:rPr lang="en-US" dirty="0"/>
              <a:t>, </a:t>
            </a:r>
            <a:r>
              <a:rPr lang="en-US" dirty="0">
                <a:solidFill>
                  <a:schemeClr val="tx2">
                    <a:lumMod val="75000"/>
                  </a:schemeClr>
                </a:solidFill>
              </a:rPr>
              <a:t>mistakenly rating their ability </a:t>
            </a:r>
            <a:r>
              <a:rPr lang="en-US" sz="2800" b="1" dirty="0"/>
              <a:t>much higher</a:t>
            </a:r>
            <a:r>
              <a:rPr lang="en-US" sz="2800" b="1" dirty="0">
                <a:solidFill>
                  <a:schemeClr val="tx2">
                    <a:lumMod val="75000"/>
                  </a:schemeClr>
                </a:solidFill>
              </a:rPr>
              <a:t> </a:t>
            </a:r>
            <a:r>
              <a:rPr lang="en-US" dirty="0">
                <a:solidFill>
                  <a:schemeClr val="tx2">
                    <a:lumMod val="75000"/>
                  </a:schemeClr>
                </a:solidFill>
              </a:rPr>
              <a:t>than is accurate. This bias is attributed to a metacognitive </a:t>
            </a:r>
            <a:r>
              <a:rPr lang="en-US" sz="2400" b="1" dirty="0"/>
              <a:t>inability</a:t>
            </a:r>
            <a:r>
              <a:rPr lang="en-US" sz="2400" b="1" dirty="0">
                <a:solidFill>
                  <a:schemeClr val="tx2">
                    <a:lumMod val="75000"/>
                  </a:schemeClr>
                </a:solidFill>
              </a:rPr>
              <a:t> </a:t>
            </a:r>
            <a:r>
              <a:rPr lang="en-US" dirty="0">
                <a:solidFill>
                  <a:schemeClr val="tx2">
                    <a:lumMod val="75000"/>
                  </a:schemeClr>
                </a:solidFill>
              </a:rPr>
              <a:t>of the unskilled </a:t>
            </a:r>
            <a:r>
              <a:rPr lang="en-US" sz="2800" b="1" dirty="0"/>
              <a:t>to </a:t>
            </a:r>
            <a:r>
              <a:rPr lang="en-US" sz="3600" b="1" dirty="0"/>
              <a:t>recognize</a:t>
            </a:r>
            <a:r>
              <a:rPr lang="en-US" sz="3600" b="1" dirty="0">
                <a:solidFill>
                  <a:schemeClr val="tx2">
                    <a:lumMod val="75000"/>
                  </a:schemeClr>
                </a:solidFill>
              </a:rPr>
              <a:t> </a:t>
            </a:r>
            <a:r>
              <a:rPr lang="en-US" dirty="0">
                <a:solidFill>
                  <a:schemeClr val="tx2">
                    <a:lumMod val="75000"/>
                  </a:schemeClr>
                </a:solidFill>
              </a:rPr>
              <a:t>their </a:t>
            </a:r>
            <a:r>
              <a:rPr lang="en-US" sz="2800" b="1" dirty="0"/>
              <a:t>ineptitude</a:t>
            </a:r>
            <a:r>
              <a:rPr lang="en-US" dirty="0" smtClean="0"/>
              <a:t>.</a:t>
            </a:r>
            <a:endParaRPr lang="en-US" dirty="0"/>
          </a:p>
          <a:p>
            <a:pPr lvl="1"/>
            <a:r>
              <a:rPr lang="en-US" dirty="0">
                <a:solidFill>
                  <a:schemeClr val="tx2">
                    <a:lumMod val="75000"/>
                  </a:schemeClr>
                </a:solidFill>
              </a:rPr>
              <a:t>Those persons to whom a skill or </a:t>
            </a:r>
            <a:r>
              <a:rPr lang="en-US" sz="2400" b="1" dirty="0">
                <a:solidFill>
                  <a:schemeClr val="tx2">
                    <a:lumMod val="75000"/>
                  </a:schemeClr>
                </a:solidFill>
              </a:rPr>
              <a:t>skills come easily </a:t>
            </a:r>
            <a:r>
              <a:rPr lang="en-US" dirty="0">
                <a:solidFill>
                  <a:schemeClr val="tx2">
                    <a:lumMod val="75000"/>
                  </a:schemeClr>
                </a:solidFill>
              </a:rPr>
              <a:t>may find themselves with </a:t>
            </a:r>
            <a:r>
              <a:rPr lang="en-US" sz="3200" b="1" dirty="0"/>
              <a:t>weak self-confidence</a:t>
            </a:r>
            <a:r>
              <a:rPr lang="en-US" dirty="0">
                <a:solidFill>
                  <a:schemeClr val="tx2">
                    <a:lumMod val="75000"/>
                  </a:schemeClr>
                </a:solidFill>
              </a:rPr>
              <a:t>, as they may </a:t>
            </a:r>
            <a:r>
              <a:rPr lang="en-US" sz="2800" b="1" dirty="0"/>
              <a:t>falsely assume </a:t>
            </a:r>
            <a:r>
              <a:rPr lang="en-US" dirty="0">
                <a:solidFill>
                  <a:schemeClr val="tx2">
                    <a:lumMod val="75000"/>
                  </a:schemeClr>
                </a:solidFill>
              </a:rPr>
              <a:t>that</a:t>
            </a:r>
            <a:r>
              <a:rPr lang="en-US" dirty="0"/>
              <a:t> </a:t>
            </a:r>
            <a:r>
              <a:rPr lang="en-US" sz="2800" b="1" dirty="0"/>
              <a:t>others </a:t>
            </a:r>
            <a:r>
              <a:rPr lang="en-US" dirty="0">
                <a:solidFill>
                  <a:schemeClr val="tx2">
                    <a:lumMod val="75000"/>
                  </a:schemeClr>
                </a:solidFill>
              </a:rPr>
              <a:t>have an </a:t>
            </a:r>
            <a:r>
              <a:rPr lang="en-US" sz="2400" b="1" dirty="0"/>
              <a:t>equivalent understanding</a:t>
            </a:r>
            <a:r>
              <a:rPr lang="en-US" dirty="0">
                <a:solidFill>
                  <a:schemeClr val="tx2">
                    <a:lumMod val="75000"/>
                  </a:schemeClr>
                </a:solidFill>
              </a:rPr>
              <a:t>. See </a:t>
            </a:r>
            <a:r>
              <a:rPr lang="en-US" sz="3600" b="1" dirty="0"/>
              <a:t>Impostor syndrome</a:t>
            </a:r>
            <a:r>
              <a:rPr lang="en-US" dirty="0"/>
              <a:t>.</a:t>
            </a:r>
          </a:p>
          <a:p>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a:t>http://en.wikipedia.org/wiki/Dunning%E2%80%93Kruger_effect</a:t>
            </a:r>
          </a:p>
        </p:txBody>
      </p:sp>
    </p:spTree>
    <p:extLst>
      <p:ext uri="{BB962C8B-B14F-4D97-AF65-F5344CB8AC3E}">
        <p14:creationId xmlns:p14="http://schemas.microsoft.com/office/powerpoint/2010/main" val="112121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24596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7" name="TextBox 6"/>
          <p:cNvSpPr txBox="1"/>
          <p:nvPr/>
        </p:nvSpPr>
        <p:spPr>
          <a:xfrm rot="18900000">
            <a:off x="3923009" y="3624043"/>
            <a:ext cx="1143000" cy="369332"/>
          </a:xfrm>
          <a:prstGeom prst="rect">
            <a:avLst/>
          </a:prstGeom>
          <a:noFill/>
        </p:spPr>
        <p:txBody>
          <a:bodyPr wrap="square" rtlCol="0">
            <a:spAutoFit/>
          </a:bodyPr>
          <a:lstStyle/>
          <a:p>
            <a:r>
              <a:rPr lang="en-US" dirty="0" smtClean="0"/>
              <a:t>Imposter</a:t>
            </a:r>
          </a:p>
        </p:txBody>
      </p:sp>
      <p:sp>
        <p:nvSpPr>
          <p:cNvPr id="3" name="TextBox 2"/>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8" name="TextBox 7"/>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9" name="TextBox 8"/>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0" name="TextBox 9"/>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1" name="TextBox 10"/>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4555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Expert Beginner</a:t>
            </a:r>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pic>
        <p:nvPicPr>
          <p:cNvPr id="7" name="Picture 2" descr="http://daedtech.com/pics/ExpertBeginn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64654" y="1600200"/>
            <a:ext cx="2405692"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1"/>
          </p:nvPr>
        </p:nvSpPr>
        <p:spPr/>
        <p:txBody>
          <a:bodyPr>
            <a:normAutofit/>
          </a:bodyPr>
          <a:lstStyle/>
          <a:p>
            <a:pPr marL="0" indent="0">
              <a:buNone/>
            </a:pPr>
            <a:r>
              <a:rPr lang="en-US" sz="1800" dirty="0" smtClean="0">
                <a:solidFill>
                  <a:schemeClr val="tx2">
                    <a:lumMod val="75000"/>
                  </a:schemeClr>
                </a:solidFill>
              </a:rPr>
              <a:t>“The </a:t>
            </a:r>
            <a:r>
              <a:rPr lang="en-US" sz="2000" b="1" dirty="0"/>
              <a:t>Advanced Beginner</a:t>
            </a:r>
            <a:r>
              <a:rPr lang="en-US" sz="2000" b="1" dirty="0">
                <a:solidFill>
                  <a:schemeClr val="tx2">
                    <a:lumMod val="75000"/>
                  </a:schemeClr>
                </a:solidFill>
              </a:rPr>
              <a:t> </a:t>
            </a:r>
            <a:r>
              <a:rPr lang="en-US" sz="1800" dirty="0">
                <a:solidFill>
                  <a:schemeClr val="tx2">
                    <a:lumMod val="75000"/>
                  </a:schemeClr>
                </a:solidFill>
              </a:rPr>
              <a:t>stage is the last one in which the skill acquirer has </a:t>
            </a:r>
            <a:r>
              <a:rPr lang="en-US" sz="2400" b="1" dirty="0"/>
              <a:t>no understanding </a:t>
            </a:r>
            <a:r>
              <a:rPr lang="en-US" sz="1800" dirty="0">
                <a:solidFill>
                  <a:schemeClr val="tx2">
                    <a:lumMod val="75000"/>
                  </a:schemeClr>
                </a:solidFill>
              </a:rPr>
              <a:t>of the </a:t>
            </a:r>
            <a:r>
              <a:rPr lang="en-US" sz="3200" b="1" dirty="0"/>
              <a:t>big picture</a:t>
            </a:r>
            <a:r>
              <a:rPr lang="en-US" sz="1800" dirty="0">
                <a:solidFill>
                  <a:schemeClr val="tx2">
                    <a:lumMod val="75000"/>
                  </a:schemeClr>
                </a:solidFill>
              </a:rPr>
              <a:t>. As such, it’s the last phase in which the acquirer might</a:t>
            </a:r>
            <a:r>
              <a:rPr lang="en-US" sz="1800" dirty="0"/>
              <a:t> </a:t>
            </a:r>
            <a:r>
              <a:rPr lang="en-US" sz="2400" b="1" dirty="0"/>
              <a:t>confuse himself </a:t>
            </a:r>
            <a:r>
              <a:rPr lang="en-US" sz="1800" dirty="0"/>
              <a:t>with an </a:t>
            </a:r>
            <a:r>
              <a:rPr lang="en-US" sz="2400" b="1" dirty="0"/>
              <a:t>Expert</a:t>
            </a:r>
            <a:r>
              <a:rPr lang="en-US" sz="1800" dirty="0" smtClean="0"/>
              <a:t>.”</a:t>
            </a:r>
          </a:p>
        </p:txBody>
      </p:sp>
    </p:spTree>
    <p:extLst>
      <p:ext uri="{BB962C8B-B14F-4D97-AF65-F5344CB8AC3E}">
        <p14:creationId xmlns:p14="http://schemas.microsoft.com/office/powerpoint/2010/main" val="2449288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Beginner Skill </a:t>
            </a:r>
            <a:r>
              <a:rPr lang="en-US" dirty="0"/>
              <a:t>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039741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9" name="TextBox 8"/>
          <p:cNvSpPr txBox="1"/>
          <p:nvPr/>
        </p:nvSpPr>
        <p:spPr>
          <a:xfrm>
            <a:off x="4343400" y="2895600"/>
            <a:ext cx="685800" cy="369332"/>
          </a:xfrm>
          <a:prstGeom prst="rect">
            <a:avLst/>
          </a:prstGeom>
          <a:noFill/>
        </p:spPr>
        <p:txBody>
          <a:bodyPr wrap="square" rtlCol="0">
            <a:spAutoFit/>
          </a:bodyPr>
          <a:lstStyle/>
          <a:p>
            <a:r>
              <a:rPr lang="en-US" dirty="0" smtClean="0"/>
              <a:t>DK</a:t>
            </a:r>
            <a:endParaRPr lang="en-US" dirty="0"/>
          </a:p>
        </p:txBody>
      </p:sp>
      <p:sp>
        <p:nvSpPr>
          <p:cNvPr id="10" name="TextBox 9"/>
          <p:cNvSpPr txBox="1"/>
          <p:nvPr/>
        </p:nvSpPr>
        <p:spPr>
          <a:xfrm>
            <a:off x="5867400" y="2743200"/>
            <a:ext cx="685800" cy="461665"/>
          </a:xfrm>
          <a:prstGeom prst="rect">
            <a:avLst/>
          </a:prstGeom>
          <a:noFill/>
        </p:spPr>
        <p:txBody>
          <a:bodyPr wrap="square" rtlCol="0">
            <a:spAutoFit/>
          </a:bodyPr>
          <a:lstStyle/>
          <a:p>
            <a:r>
              <a:rPr lang="en-US" sz="2400" dirty="0" smtClean="0"/>
              <a:t>DK</a:t>
            </a:r>
            <a:endParaRPr lang="en-US" sz="2400" dirty="0"/>
          </a:p>
        </p:txBody>
      </p:sp>
      <p:sp>
        <p:nvSpPr>
          <p:cNvPr id="11" name="TextBox 10"/>
          <p:cNvSpPr txBox="1"/>
          <p:nvPr/>
        </p:nvSpPr>
        <p:spPr>
          <a:xfrm>
            <a:off x="7391400" y="2615625"/>
            <a:ext cx="1295400" cy="584775"/>
          </a:xfrm>
          <a:prstGeom prst="rect">
            <a:avLst/>
          </a:prstGeom>
          <a:noFill/>
        </p:spPr>
        <p:txBody>
          <a:bodyPr wrap="square" rtlCol="0">
            <a:spAutoFit/>
          </a:bodyPr>
          <a:lstStyle/>
          <a:p>
            <a:r>
              <a:rPr lang="en-US" sz="3200" b="1" dirty="0" smtClean="0"/>
              <a:t>DK</a:t>
            </a:r>
            <a:endParaRPr lang="en-US" sz="3200" b="1" dirty="0"/>
          </a:p>
        </p:txBody>
      </p:sp>
      <p:sp>
        <p:nvSpPr>
          <p:cNvPr id="8" name="TextBox 7"/>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12" name="TextBox 11"/>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13" name="TextBox 12"/>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4" name="TextBox 13"/>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5" name="TextBox 14"/>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19410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Expert Beginner</a:t>
            </a:r>
            <a:endParaRPr lang="en-US" dirty="0"/>
          </a:p>
        </p:txBody>
      </p:sp>
      <p:sp>
        <p:nvSpPr>
          <p:cNvPr id="6" name="Content Placeholder 5"/>
          <p:cNvSpPr>
            <a:spLocks noGrp="1"/>
          </p:cNvSpPr>
          <p:nvPr>
            <p:ph idx="1"/>
          </p:nvPr>
        </p:nvSpPr>
        <p:spPr/>
        <p:txBody>
          <a:bodyPr/>
          <a:lstStyle/>
          <a:p>
            <a:pPr marL="0" indent="0">
              <a:buNone/>
            </a:pPr>
            <a:r>
              <a:rPr lang="en-US" sz="1800" dirty="0" smtClean="0">
                <a:solidFill>
                  <a:schemeClr val="tx2">
                    <a:lumMod val="75000"/>
                  </a:schemeClr>
                </a:solidFill>
              </a:rPr>
              <a:t>“The </a:t>
            </a:r>
            <a:r>
              <a:rPr lang="en-US" sz="1800" dirty="0">
                <a:solidFill>
                  <a:schemeClr val="tx2">
                    <a:lumMod val="75000"/>
                  </a:schemeClr>
                </a:solidFill>
              </a:rPr>
              <a:t>Expert Beginner has </a:t>
            </a:r>
            <a:r>
              <a:rPr lang="en-US" sz="3200" b="1" dirty="0"/>
              <a:t>nowhere to go</a:t>
            </a:r>
            <a:r>
              <a:rPr lang="en-US" sz="3200" b="1" dirty="0">
                <a:solidFill>
                  <a:schemeClr val="tx2">
                    <a:lumMod val="75000"/>
                  </a:schemeClr>
                </a:solidFill>
              </a:rPr>
              <a:t> </a:t>
            </a:r>
            <a:r>
              <a:rPr lang="en-US" sz="1800" dirty="0">
                <a:solidFill>
                  <a:schemeClr val="tx2">
                    <a:lumMod val="75000"/>
                  </a:schemeClr>
                </a:solidFill>
              </a:rPr>
              <a:t>because </a:t>
            </a:r>
            <a:r>
              <a:rPr lang="en-US" sz="2800" b="1" dirty="0"/>
              <a:t>progression requires </a:t>
            </a:r>
            <a:r>
              <a:rPr lang="en-US" sz="1800" dirty="0">
                <a:solidFill>
                  <a:schemeClr val="tx2">
                    <a:lumMod val="75000"/>
                  </a:schemeClr>
                </a:solidFill>
              </a:rPr>
              <a:t>an</a:t>
            </a:r>
            <a:r>
              <a:rPr lang="en-US" sz="1800" dirty="0"/>
              <a:t> </a:t>
            </a:r>
            <a:r>
              <a:rPr lang="en-US" sz="3200" b="1" dirty="0"/>
              <a:t>understanding</a:t>
            </a:r>
            <a:r>
              <a:rPr lang="en-US" sz="1800" b="1" dirty="0">
                <a:solidFill>
                  <a:schemeClr val="tx2">
                    <a:lumMod val="75000"/>
                  </a:schemeClr>
                </a:solidFill>
              </a:rPr>
              <a:t> </a:t>
            </a:r>
            <a:r>
              <a:rPr lang="en-US" sz="1800" dirty="0">
                <a:solidFill>
                  <a:schemeClr val="tx2">
                    <a:lumMod val="75000"/>
                  </a:schemeClr>
                </a:solidFill>
              </a:rPr>
              <a:t>that he has a </a:t>
            </a:r>
            <a:r>
              <a:rPr lang="en-US" sz="2000" b="1" dirty="0">
                <a:solidFill>
                  <a:schemeClr val="tx2">
                    <a:lumMod val="75000"/>
                  </a:schemeClr>
                </a:solidFill>
              </a:rPr>
              <a:t>lot of work to do</a:t>
            </a:r>
            <a:r>
              <a:rPr lang="en-US" sz="1800" dirty="0">
                <a:solidFill>
                  <a:schemeClr val="tx2">
                    <a:lumMod val="75000"/>
                  </a:schemeClr>
                </a:solidFill>
              </a:rPr>
              <a:t>, and that is </a:t>
            </a:r>
            <a:r>
              <a:rPr lang="en-US" b="1" dirty="0"/>
              <a:t>not</a:t>
            </a:r>
            <a:r>
              <a:rPr lang="en-US" sz="1800" b="1" dirty="0">
                <a:solidFill>
                  <a:schemeClr val="tx2">
                    <a:lumMod val="75000"/>
                  </a:schemeClr>
                </a:solidFill>
              </a:rPr>
              <a:t> </a:t>
            </a:r>
            <a:r>
              <a:rPr lang="en-US" sz="1800" dirty="0">
                <a:solidFill>
                  <a:schemeClr val="tx2">
                    <a:lumMod val="75000"/>
                  </a:schemeClr>
                </a:solidFill>
              </a:rPr>
              <a:t>a </a:t>
            </a:r>
            <a:r>
              <a:rPr lang="en-US" sz="1800" b="1" dirty="0">
                <a:solidFill>
                  <a:schemeClr val="tx2">
                    <a:lumMod val="75000"/>
                  </a:schemeClr>
                </a:solidFill>
              </a:rPr>
              <a:t>readily</a:t>
            </a:r>
            <a:r>
              <a:rPr lang="en-US" b="1" dirty="0"/>
              <a:t> available </a:t>
            </a:r>
            <a:r>
              <a:rPr lang="en-US" sz="2000" b="1" dirty="0"/>
              <a:t>conclusion</a:t>
            </a:r>
            <a:r>
              <a:rPr lang="en-US" sz="1800" dirty="0"/>
              <a:t>. You’ll notice that the Expert Beginner is positioned slightly above Advanced Beginner but not on the level of Competence. This is because he is not competent enough to grasp the big picture and recognize the </a:t>
            </a:r>
            <a:r>
              <a:rPr lang="en-US" sz="2000" b="1" dirty="0"/>
              <a:t>irony of his situation</a:t>
            </a:r>
            <a:r>
              <a:rPr lang="en-US" sz="1800" dirty="0"/>
              <a:t>, but he is </a:t>
            </a:r>
            <a:r>
              <a:rPr lang="en-US" b="1" dirty="0"/>
              <a:t>slightly more competent </a:t>
            </a:r>
            <a:r>
              <a:rPr lang="en-US" sz="1800" dirty="0"/>
              <a:t>than the Advanced Beginner due mainly to, well, </a:t>
            </a:r>
            <a:r>
              <a:rPr lang="en-US" sz="3600" b="1" dirty="0"/>
              <a:t>extensive practice </a:t>
            </a:r>
            <a:r>
              <a:rPr lang="en-US" sz="1800" dirty="0"/>
              <a:t>being a Beginner. If you’ve ever heard the aphorism about “</a:t>
            </a:r>
            <a:r>
              <a:rPr lang="en-US" sz="2800" b="1" dirty="0"/>
              <a:t>ten years </a:t>
            </a:r>
            <a:r>
              <a:rPr lang="en-US" sz="1800" dirty="0"/>
              <a:t>of experience or the </a:t>
            </a:r>
            <a:r>
              <a:rPr lang="en-US" sz="2800" b="1" dirty="0"/>
              <a:t>same year </a:t>
            </a:r>
            <a:r>
              <a:rPr lang="en-US" sz="1800" dirty="0"/>
              <a:t>of experience </a:t>
            </a:r>
            <a:r>
              <a:rPr lang="en-US" sz="2800" b="1" dirty="0"/>
              <a:t>ten times</a:t>
            </a:r>
            <a:r>
              <a:rPr lang="en-US" sz="1800" dirty="0"/>
              <a:t>,” the Expert Beginner is the epitome of the latter.”</a:t>
            </a:r>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4058848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600200"/>
            <a:ext cx="8229600" cy="4525963"/>
          </a:xfrm>
          <a:solidFill>
            <a:schemeClr val="tx1"/>
          </a:solidFill>
          <a:ln>
            <a:solidFill>
              <a:schemeClr val="accent1"/>
            </a:solidFill>
          </a:ln>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Motorsport Aftermarket Group</a:t>
            </a:r>
            <a:endParaRPr lang="en-US" dirty="0"/>
          </a:p>
        </p:txBody>
      </p:sp>
      <p:pic>
        <p:nvPicPr>
          <p:cNvPr id="1026" name="Picture 2" descr="http://www.jpcycles.com/cassette.axd/file/Content/images/header/jp-logo-black-962142d21c7d8294d0291a7213dc817b83527e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24743"/>
            <a:ext cx="15240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ggroup.com/assets/images/roland-sands-design/RSD-stacked.png.ashx?width=144&amp;height=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maggroup.com/assets/images/motorcycle-usa/motousa-color-logo.png.ashx?width=144&amp;height=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94177"/>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maggroup.com/assets/images/dragonfire-racing/DFR-logo.png.ashx?width=144&amp;height=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35279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ggroup.com/assets/images/vance-and-hines/magco_logo_vancehines.png.ashx?width=144&amp;height=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81939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maggroup.com/assets/images/motorcycle-superstore/MCSS-logo.png.ashx?width=144&amp;height=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68660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maggroup.com/assets/images/renthal/renthal-logo.png.ashx?width=144&amp;height=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maggroup.com/assets/images/performance-machine/PM-logo.png.ashx?width=144&amp;height=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maggroup.com/assets/images/kuryakyn/kuryakyn-logo.png.ashx?width=144&amp;height=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68085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maggroup.com/assets/images/cycle-news/CNlogo.png.ashx?width=144&amp;height=1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234700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maggroup.com/assets/images/mustang-seats/MMP-Icon.png.ashx?width=144&amp;height=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www.maggroup.com/assets/images/progressivesuspension/PS-logo2.png.ashx?width=144&amp;height=1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468085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maggroup.com/assets/images/burlybrand/Burly-logo2.png.ashx?width=144&amp;height=1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www.maggroup.com/assets/images/xtreme-machine/magco_logo_Xtreme.png.ashx?width=144&amp;height=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2819399"/>
            <a:ext cx="1371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9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2000" b="1" dirty="0"/>
              <a:t>How Software Groups Rot: Legacy of the Expert Beginner</a:t>
            </a:r>
          </a:p>
          <a:p>
            <a:r>
              <a:rPr lang="en-US" sz="2000" b="1" dirty="0"/>
              <a:t>How Stagnation is Justified: Language of the Expert Beginner</a:t>
            </a:r>
          </a:p>
          <a:p>
            <a:pPr lvl="1"/>
            <a:r>
              <a:rPr lang="en-US" sz="1800" b="1" dirty="0"/>
              <a:t>False Tradeoffs and Empty Valuations</a:t>
            </a:r>
          </a:p>
          <a:p>
            <a:pPr lvl="1"/>
            <a:r>
              <a:rPr lang="en-US" sz="1800" b="1" dirty="0"/>
              <a:t>Condescension and </a:t>
            </a:r>
            <a:r>
              <a:rPr lang="en-US" sz="1800" b="1" dirty="0" smtClean="0"/>
              <a:t>Devaluations</a:t>
            </a:r>
            <a:endParaRPr lang="en-US" sz="1800" dirty="0"/>
          </a:p>
          <a:p>
            <a:pPr lvl="1"/>
            <a:r>
              <a:rPr lang="en-US" sz="1800" b="1" dirty="0"/>
              <a:t>The Angry Driver </a:t>
            </a:r>
            <a:r>
              <a:rPr lang="en-US" sz="1800" b="1" dirty="0" smtClean="0"/>
              <a:t>Effect</a:t>
            </a:r>
            <a:endParaRPr lang="en-US" sz="1800" b="1" dirty="0"/>
          </a:p>
          <a:p>
            <a:pPr lvl="1"/>
            <a:r>
              <a:rPr lang="en-US" sz="1800" b="1" dirty="0"/>
              <a:t>Experts are Wrong</a:t>
            </a:r>
          </a:p>
          <a:p>
            <a:r>
              <a:rPr lang="en-US" sz="2000" b="1" dirty="0"/>
              <a:t>Up or Not: Ambition of the Expert Beginner</a:t>
            </a:r>
          </a:p>
          <a:p>
            <a:r>
              <a:rPr lang="en-US" sz="2000" b="1" dirty="0"/>
              <a:t>Self-Correcting Organizations: Fall of the Expert </a:t>
            </a:r>
            <a:r>
              <a:rPr lang="en-US" sz="2000" b="1" dirty="0" smtClean="0"/>
              <a:t>Beginner</a:t>
            </a:r>
          </a:p>
          <a:p>
            <a:r>
              <a:rPr lang="en-US" sz="2000" b="1" dirty="0"/>
              <a:t>Wasted Talent: The Tragedy of the Expert </a:t>
            </a:r>
            <a:r>
              <a:rPr lang="en-US" sz="2000" b="1" dirty="0" smtClean="0"/>
              <a:t>Beginner</a:t>
            </a:r>
          </a:p>
          <a:p>
            <a:endParaRPr lang="en-US" sz="2000" b="1" dirty="0"/>
          </a:p>
          <a:p>
            <a:pPr marL="0" indent="0">
              <a:buNone/>
            </a:pPr>
            <a:r>
              <a:rPr lang="en-US" b="1" dirty="0" smtClean="0"/>
              <a:t>“a </a:t>
            </a:r>
            <a:r>
              <a:rPr lang="en-US" b="1" dirty="0"/>
              <a:t>voluntary cessation of meaningful improvement</a:t>
            </a:r>
            <a:r>
              <a:rPr lang="en-US" b="1" dirty="0" smtClean="0"/>
              <a:t>.”</a:t>
            </a:r>
            <a:endParaRPr lang="en-US" b="1"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http://www.daedtech.com/tag/expert-beginner</a:t>
            </a:r>
            <a:endParaRPr lang="en-US" sz="1600" dirty="0"/>
          </a:p>
        </p:txBody>
      </p:sp>
    </p:spTree>
    <p:extLst>
      <p:ext uri="{BB962C8B-B14F-4D97-AF65-F5344CB8AC3E}">
        <p14:creationId xmlns:p14="http://schemas.microsoft.com/office/powerpoint/2010/main" val="2769134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So The VP Failed… Now What?</a:t>
            </a:r>
            <a:endParaRPr lang="en-US" dirty="0"/>
          </a:p>
        </p:txBody>
      </p:sp>
    </p:spTree>
    <p:extLst>
      <p:ext uri="{BB962C8B-B14F-4D97-AF65-F5344CB8AC3E}">
        <p14:creationId xmlns:p14="http://schemas.microsoft.com/office/powerpoint/2010/main" val="3340604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Assessing the Damage…</a:t>
            </a:r>
            <a:endParaRPr lang="en-US" dirty="0"/>
          </a:p>
        </p:txBody>
      </p:sp>
      <p:sp>
        <p:nvSpPr>
          <p:cNvPr id="5" name="Content Placeholder 4"/>
          <p:cNvSpPr>
            <a:spLocks noGrp="1"/>
          </p:cNvSpPr>
          <p:nvPr>
            <p:ph idx="1"/>
          </p:nvPr>
        </p:nvSpPr>
        <p:spPr/>
        <p:txBody>
          <a:bodyPr>
            <a:normAutofit/>
          </a:bodyPr>
          <a:lstStyle/>
          <a:p>
            <a:r>
              <a:rPr lang="en-US" sz="2800" dirty="0"/>
              <a:t>Personnel</a:t>
            </a:r>
          </a:p>
          <a:p>
            <a:r>
              <a:rPr lang="en-US" sz="2800" dirty="0" smtClean="0"/>
              <a:t>Technical</a:t>
            </a:r>
          </a:p>
          <a:p>
            <a:r>
              <a:rPr lang="en-US" sz="2800" dirty="0" smtClean="0"/>
              <a:t>Business</a:t>
            </a:r>
          </a:p>
        </p:txBody>
      </p:sp>
    </p:spTree>
    <p:extLst>
      <p:ext uri="{BB962C8B-B14F-4D97-AF65-F5344CB8AC3E}">
        <p14:creationId xmlns:p14="http://schemas.microsoft.com/office/powerpoint/2010/main" val="33355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a recovery…</a:t>
            </a:r>
            <a:endParaRPr lang="en-US" dirty="0"/>
          </a:p>
        </p:txBody>
      </p:sp>
      <p:sp>
        <p:nvSpPr>
          <p:cNvPr id="5" name="Content Placeholder 4"/>
          <p:cNvSpPr>
            <a:spLocks noGrp="1"/>
          </p:cNvSpPr>
          <p:nvPr>
            <p:ph idx="1"/>
          </p:nvPr>
        </p:nvSpPr>
        <p:spPr/>
        <p:txBody>
          <a:bodyPr>
            <a:normAutofit/>
          </a:bodyPr>
          <a:lstStyle/>
          <a:p>
            <a:r>
              <a:rPr lang="en-US" sz="2800" dirty="0" smtClean="0"/>
              <a:t>Personnel</a:t>
            </a:r>
          </a:p>
          <a:p>
            <a:pPr lvl="1"/>
            <a:r>
              <a:rPr lang="en-US" dirty="0"/>
              <a:t>Who can get on board?</a:t>
            </a:r>
          </a:p>
          <a:p>
            <a:pPr lvl="1"/>
            <a:r>
              <a:rPr lang="en-US" dirty="0" smtClean="0"/>
              <a:t>Expert Beginners train Expert Beginners; Competent+ leave</a:t>
            </a:r>
          </a:p>
          <a:p>
            <a:r>
              <a:rPr lang="en-US" sz="2800" dirty="0" smtClean="0"/>
              <a:t>Technical</a:t>
            </a:r>
          </a:p>
          <a:p>
            <a:pPr lvl="1"/>
            <a:r>
              <a:rPr lang="en-US" dirty="0" smtClean="0"/>
              <a:t>Values &amp; Principles</a:t>
            </a:r>
          </a:p>
          <a:p>
            <a:pPr lvl="1"/>
            <a:r>
              <a:rPr lang="en-US" dirty="0" smtClean="0"/>
              <a:t>Practices</a:t>
            </a:r>
          </a:p>
          <a:p>
            <a:r>
              <a:rPr lang="en-US" sz="2800" dirty="0" smtClean="0"/>
              <a:t>Business</a:t>
            </a:r>
          </a:p>
          <a:p>
            <a:pPr lvl="1"/>
            <a:r>
              <a:rPr lang="en-US" dirty="0" smtClean="0"/>
              <a:t>Setting Expectations</a:t>
            </a:r>
          </a:p>
          <a:p>
            <a:pPr lvl="1"/>
            <a:r>
              <a:rPr lang="en-US" dirty="0" smtClean="0"/>
              <a:t>Rebuilding Relationships</a:t>
            </a:r>
          </a:p>
        </p:txBody>
      </p:sp>
    </p:spTree>
    <p:extLst>
      <p:ext uri="{BB962C8B-B14F-4D97-AF65-F5344CB8AC3E}">
        <p14:creationId xmlns:p14="http://schemas.microsoft.com/office/powerpoint/2010/main" val="13129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Begins</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a:t>2013 – Zac promoted; Keith solo; Tim moves on; Mike steps in</a:t>
            </a:r>
          </a:p>
          <a:p>
            <a:r>
              <a:rPr lang="en-US" dirty="0"/>
              <a:t>2014 – VP exits; </a:t>
            </a:r>
            <a:r>
              <a:rPr lang="en-US" dirty="0" smtClean="0"/>
              <a:t>Keith </a:t>
            </a:r>
            <a:r>
              <a:rPr lang="en-US" dirty="0"/>
              <a:t>rejoins team; Tim rejoins </a:t>
            </a:r>
            <a:r>
              <a:rPr lang="en-US" dirty="0" smtClean="0"/>
              <a:t>MAG</a:t>
            </a:r>
            <a:endParaRPr lang="en-US" dirty="0"/>
          </a:p>
        </p:txBody>
      </p:sp>
    </p:spTree>
    <p:extLst>
      <p:ext uri="{BB962C8B-B14F-4D97-AF65-F5344CB8AC3E}">
        <p14:creationId xmlns:p14="http://schemas.microsoft.com/office/powerpoint/2010/main" val="261748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recovery…</a:t>
            </a:r>
            <a:endParaRPr lang="en-US" dirty="0"/>
          </a:p>
        </p:txBody>
      </p:sp>
      <p:sp>
        <p:nvSpPr>
          <p:cNvPr id="3" name="Content Placeholder 2"/>
          <p:cNvSpPr>
            <a:spLocks noGrp="1"/>
          </p:cNvSpPr>
          <p:nvPr>
            <p:ph idx="1"/>
          </p:nvPr>
        </p:nvSpPr>
        <p:spPr/>
        <p:txBody>
          <a:bodyPr>
            <a:normAutofit/>
          </a:bodyPr>
          <a:lstStyle/>
          <a:p>
            <a:r>
              <a:rPr lang="en-US" sz="2800" dirty="0" smtClean="0"/>
              <a:t>90-day Rollout Plan</a:t>
            </a:r>
            <a:endParaRPr lang="en-US" dirty="0" smtClean="0"/>
          </a:p>
          <a:p>
            <a:r>
              <a:rPr lang="en-US" sz="2800" dirty="0" smtClean="0"/>
              <a:t>Transparency</a:t>
            </a:r>
            <a:endParaRPr lang="en-US" dirty="0" smtClean="0"/>
          </a:p>
          <a:p>
            <a:r>
              <a:rPr lang="en-US" sz="2800" dirty="0" smtClean="0"/>
              <a:t>Measure Progress</a:t>
            </a:r>
            <a:endParaRPr lang="en-US" dirty="0" smtClean="0"/>
          </a:p>
          <a:p>
            <a:r>
              <a:rPr lang="en-US" sz="2800" dirty="0" smtClean="0"/>
              <a:t>Celebrate Successes</a:t>
            </a:r>
          </a:p>
          <a:p>
            <a:pPr lvl="1"/>
            <a:endParaRPr lang="en-US" dirty="0"/>
          </a:p>
        </p:txBody>
      </p:sp>
    </p:spTree>
    <p:extLst>
      <p:ext uri="{BB962C8B-B14F-4D97-AF65-F5344CB8AC3E}">
        <p14:creationId xmlns:p14="http://schemas.microsoft.com/office/powerpoint/2010/main" val="82736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is it going?</a:t>
            </a:r>
            <a:endParaRPr lang="en-US" dirty="0"/>
          </a:p>
        </p:txBody>
      </p:sp>
      <p:sp>
        <p:nvSpPr>
          <p:cNvPr id="5" name="Content Placeholder 4"/>
          <p:cNvSpPr>
            <a:spLocks noGrp="1"/>
          </p:cNvSpPr>
          <p:nvPr>
            <p:ph idx="1"/>
          </p:nvPr>
        </p:nvSpPr>
        <p:spPr/>
        <p:txBody>
          <a:bodyPr>
            <a:normAutofit/>
          </a:bodyPr>
          <a:lstStyle/>
          <a:p>
            <a:r>
              <a:rPr lang="en-US" sz="2800" dirty="0" smtClean="0"/>
              <a:t>Technical</a:t>
            </a:r>
          </a:p>
          <a:p>
            <a:pPr lvl="1"/>
            <a:r>
              <a:rPr lang="en-US" dirty="0" smtClean="0"/>
              <a:t>Slower than planned</a:t>
            </a:r>
          </a:p>
          <a:p>
            <a:pPr lvl="1"/>
            <a:r>
              <a:rPr lang="en-US" dirty="0" smtClean="0"/>
              <a:t>Much easier to learn by example</a:t>
            </a:r>
          </a:p>
          <a:p>
            <a:r>
              <a:rPr lang="en-US" sz="2800" dirty="0" smtClean="0"/>
              <a:t>Personnel</a:t>
            </a:r>
          </a:p>
          <a:p>
            <a:pPr lvl="1"/>
            <a:r>
              <a:rPr lang="en-US" dirty="0" smtClean="0"/>
              <a:t>Values are easier said than felt</a:t>
            </a:r>
          </a:p>
          <a:p>
            <a:pPr lvl="1"/>
            <a:r>
              <a:rPr lang="en-US" dirty="0" smtClean="0"/>
              <a:t>Difficult to transition from top-down to self-organizing</a:t>
            </a:r>
          </a:p>
          <a:p>
            <a:r>
              <a:rPr lang="en-US" sz="2800" dirty="0" smtClean="0"/>
              <a:t>Business</a:t>
            </a:r>
          </a:p>
          <a:p>
            <a:pPr lvl="1"/>
            <a:r>
              <a:rPr lang="en-US" dirty="0" smtClean="0"/>
              <a:t>Stakeholder confidence/feedback steadily improving</a:t>
            </a:r>
          </a:p>
          <a:p>
            <a:pPr lvl="1"/>
            <a:r>
              <a:rPr lang="en-US" dirty="0" smtClean="0"/>
              <a:t>But past </a:t>
            </a:r>
            <a:r>
              <a:rPr lang="en-US" dirty="0" err="1" smtClean="0"/>
              <a:t>dev</a:t>
            </a:r>
            <a:r>
              <a:rPr lang="en-US" dirty="0" smtClean="0"/>
              <a:t> experience still frames some interactions</a:t>
            </a:r>
          </a:p>
        </p:txBody>
      </p:sp>
    </p:spTree>
    <p:extLst>
      <p:ext uri="{BB962C8B-B14F-4D97-AF65-F5344CB8AC3E}">
        <p14:creationId xmlns:p14="http://schemas.microsoft.com/office/powerpoint/2010/main" val="394968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Epilogue</a:t>
            </a:r>
            <a:endParaRPr lang="en-US" dirty="0"/>
          </a:p>
        </p:txBody>
      </p:sp>
    </p:spTree>
    <p:extLst>
      <p:ext uri="{BB962C8B-B14F-4D97-AF65-F5344CB8AC3E}">
        <p14:creationId xmlns:p14="http://schemas.microsoft.com/office/powerpoint/2010/main" val="3757964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Ahead</a:t>
            </a:r>
            <a:endParaRPr lang="en-US" dirty="0"/>
          </a:p>
        </p:txBody>
      </p:sp>
      <p:sp>
        <p:nvSpPr>
          <p:cNvPr id="3" name="Content Placeholder 2"/>
          <p:cNvSpPr>
            <a:spLocks noGrp="1"/>
          </p:cNvSpPr>
          <p:nvPr>
            <p:ph idx="1"/>
          </p:nvPr>
        </p:nvSpPr>
        <p:spPr/>
        <p:txBody>
          <a:bodyPr>
            <a:normAutofit lnSpcReduction="10000"/>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a:t>2013 – Zac promoted; Keith </a:t>
            </a:r>
            <a:r>
              <a:rPr lang="en-US" dirty="0" smtClean="0"/>
              <a:t>solo; </a:t>
            </a:r>
            <a:r>
              <a:rPr lang="en-US" dirty="0"/>
              <a:t>Tim </a:t>
            </a:r>
            <a:r>
              <a:rPr lang="en-US" dirty="0" smtClean="0"/>
              <a:t>moves on; </a:t>
            </a:r>
            <a:r>
              <a:rPr lang="en-US" dirty="0"/>
              <a:t>Mike </a:t>
            </a:r>
            <a:r>
              <a:rPr lang="en-US" dirty="0" smtClean="0"/>
              <a:t>steps in</a:t>
            </a:r>
            <a:endParaRPr lang="en-US" dirty="0"/>
          </a:p>
          <a:p>
            <a:r>
              <a:rPr lang="en-US" dirty="0"/>
              <a:t>2014 – VP </a:t>
            </a:r>
            <a:r>
              <a:rPr lang="en-US" dirty="0" smtClean="0"/>
              <a:t>exits; Keith rejoins team; </a:t>
            </a:r>
            <a:r>
              <a:rPr lang="en-US" dirty="0"/>
              <a:t>Tim rejoins MAG</a:t>
            </a:r>
          </a:p>
          <a:p>
            <a:r>
              <a:rPr lang="en-US" dirty="0" smtClean="0"/>
              <a:t>2015 – Record growth; </a:t>
            </a:r>
            <a:r>
              <a:rPr lang="en-US" i="1" dirty="0" smtClean="0"/>
              <a:t>make up for lost time</a:t>
            </a:r>
            <a:endParaRPr lang="en-US" dirty="0" smtClean="0"/>
          </a:p>
          <a:p>
            <a:endParaRPr lang="en-US" i="1" dirty="0"/>
          </a:p>
          <a:p>
            <a:pPr marL="0" indent="0">
              <a:buNone/>
            </a:pPr>
            <a:r>
              <a:rPr lang="en-US" sz="2800" b="1" dirty="0" smtClean="0"/>
              <a:t>Questions?			jobs.jpcycles.com</a:t>
            </a:r>
            <a:endParaRPr lang="en-US" sz="2800" b="1" dirty="0" smtClean="0"/>
          </a:p>
        </p:txBody>
      </p:sp>
    </p:spTree>
    <p:extLst>
      <p:ext uri="{BB962C8B-B14F-4D97-AF65-F5344CB8AC3E}">
        <p14:creationId xmlns:p14="http://schemas.microsoft.com/office/powerpoint/2010/main" val="29482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Back</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a:t>
            </a:r>
            <a:r>
              <a:rPr lang="en-US" dirty="0" smtClean="0"/>
              <a:t>Dev gets new </a:t>
            </a:r>
            <a:r>
              <a:rPr lang="en-US" dirty="0" smtClean="0"/>
              <a:t>VP; </a:t>
            </a:r>
            <a:r>
              <a:rPr lang="en-US" dirty="0" smtClean="0"/>
              <a:t>Keith quits</a:t>
            </a:r>
          </a:p>
          <a:p>
            <a:r>
              <a:rPr lang="en-US" dirty="0"/>
              <a:t>2013 – Zac promoted; Keith solo; Tim moves </a:t>
            </a:r>
            <a:r>
              <a:rPr lang="en-US" dirty="0" smtClean="0"/>
              <a:t>on;</a:t>
            </a:r>
            <a:br>
              <a:rPr lang="en-US" dirty="0" smtClean="0"/>
            </a:br>
            <a:r>
              <a:rPr lang="en-US" dirty="0" smtClean="0"/>
              <a:t>            Mike </a:t>
            </a:r>
            <a:r>
              <a:rPr lang="en-US" dirty="0"/>
              <a:t>steps </a:t>
            </a:r>
            <a:r>
              <a:rPr lang="en-US" dirty="0" smtClean="0"/>
              <a:t>in</a:t>
            </a:r>
            <a:endParaRPr lang="en-US" dirty="0"/>
          </a:p>
        </p:txBody>
      </p:sp>
    </p:spTree>
    <p:extLst>
      <p:ext uri="{BB962C8B-B14F-4D97-AF65-F5344CB8AC3E}">
        <p14:creationId xmlns:p14="http://schemas.microsoft.com/office/powerpoint/2010/main" val="3349322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solidFill>
                  <a:schemeClr val="tx2">
                    <a:lumMod val="75000"/>
                  </a:schemeClr>
                </a:solidFill>
              </a:rPr>
              <a:t>“A strict scrum based process is </a:t>
            </a:r>
            <a:r>
              <a:rPr lang="en-US" sz="4000" b="1" dirty="0"/>
              <a:t>not</a:t>
            </a:r>
            <a:r>
              <a:rPr lang="en-US" b="1" dirty="0"/>
              <a:t> </a:t>
            </a:r>
            <a:r>
              <a:rPr lang="en-US" b="1" dirty="0">
                <a:solidFill>
                  <a:schemeClr val="tx2">
                    <a:lumMod val="75000"/>
                  </a:schemeClr>
                </a:solidFill>
              </a:rPr>
              <a:t>going to be </a:t>
            </a:r>
            <a:r>
              <a:rPr lang="en-US" sz="3200" b="1" dirty="0"/>
              <a:t>successful</a:t>
            </a:r>
            <a:r>
              <a:rPr lang="en-US" sz="2000" b="1" dirty="0"/>
              <a:t> </a:t>
            </a:r>
            <a:r>
              <a:rPr lang="en-US" b="1" dirty="0"/>
              <a:t>in </a:t>
            </a:r>
            <a:r>
              <a:rPr lang="en-US" sz="4000" b="1" dirty="0"/>
              <a:t>this</a:t>
            </a:r>
            <a:r>
              <a:rPr lang="en-US" b="1" dirty="0"/>
              <a:t> </a:t>
            </a:r>
            <a:r>
              <a:rPr lang="en-US" b="1" dirty="0">
                <a:solidFill>
                  <a:schemeClr val="tx2">
                    <a:lumMod val="75000"/>
                  </a:schemeClr>
                </a:solidFill>
              </a:rPr>
              <a:t>larger project / work </a:t>
            </a:r>
            <a:r>
              <a:rPr lang="en-US" sz="4000" b="1" dirty="0"/>
              <a:t>environment</a:t>
            </a:r>
            <a:r>
              <a:rPr lang="en-US" dirty="0"/>
              <a:t>. </a:t>
            </a:r>
            <a:r>
              <a:rPr lang="en-US" sz="1800" dirty="0">
                <a:solidFill>
                  <a:schemeClr val="tx2">
                    <a:lumMod val="75000"/>
                  </a:schemeClr>
                </a:solidFill>
              </a:rPr>
              <a:t>We are going to have to come up with something that works with the</a:t>
            </a:r>
            <a:r>
              <a:rPr lang="en-US" sz="1800" dirty="0"/>
              <a:t> </a:t>
            </a:r>
            <a:r>
              <a:rPr lang="en-US" sz="4000" b="1" dirty="0"/>
              <a:t>quicker</a:t>
            </a:r>
            <a:r>
              <a:rPr lang="en-US" b="1" dirty="0"/>
              <a:t> task based </a:t>
            </a:r>
            <a:r>
              <a:rPr lang="en-US" sz="3600" b="1" dirty="0"/>
              <a:t>method</a:t>
            </a:r>
            <a:r>
              <a:rPr lang="en-US" sz="1800" dirty="0">
                <a:solidFill>
                  <a:schemeClr val="tx2">
                    <a:lumMod val="75000"/>
                  </a:schemeClr>
                </a:solidFill>
              </a:rPr>
              <a:t> SS currently uses along with the ability to </a:t>
            </a:r>
            <a:r>
              <a:rPr lang="en-US" b="1" dirty="0"/>
              <a:t>quickly</a:t>
            </a:r>
            <a:r>
              <a:rPr lang="en-US" sz="1800" dirty="0"/>
              <a:t> </a:t>
            </a:r>
            <a:r>
              <a:rPr lang="en-US" sz="1800" dirty="0">
                <a:solidFill>
                  <a:schemeClr val="tx2">
                    <a:lumMod val="75000"/>
                  </a:schemeClr>
                </a:solidFill>
              </a:rPr>
              <a:t>reassign resources and projects.”</a:t>
            </a:r>
            <a:endParaRPr lang="en-US" dirty="0">
              <a:solidFill>
                <a:schemeClr val="tx2">
                  <a:lumMod val="75000"/>
                </a:schemeClr>
              </a:solidFill>
            </a:endParaRPr>
          </a:p>
        </p:txBody>
      </p:sp>
    </p:spTree>
    <p:extLst>
      <p:ext uri="{BB962C8B-B14F-4D97-AF65-F5344CB8AC3E}">
        <p14:creationId xmlns:p14="http://schemas.microsoft.com/office/powerpoint/2010/main" val="1588931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solidFill>
                  <a:schemeClr val="tx2">
                    <a:lumMod val="75000"/>
                  </a:schemeClr>
                </a:solidFill>
              </a:rPr>
              <a:t>“</a:t>
            </a:r>
            <a:r>
              <a:rPr lang="en-US" sz="1800" dirty="0">
                <a:solidFill>
                  <a:schemeClr val="tx2">
                    <a:lumMod val="75000"/>
                  </a:schemeClr>
                </a:solidFill>
              </a:rPr>
              <a:t>If the structured sprints of Scrum won’t work, I would advocate for a Kanban approach: </a:t>
            </a:r>
            <a:r>
              <a:rPr lang="en-US" b="1" dirty="0"/>
              <a:t>limit work in progress</a:t>
            </a:r>
            <a:r>
              <a:rPr lang="en-US" sz="1800" dirty="0">
                <a:solidFill>
                  <a:schemeClr val="tx2">
                    <a:lumMod val="75000"/>
                  </a:schemeClr>
                </a:solidFill>
              </a:rPr>
              <a:t>, select new work from a prioritized backlog. </a:t>
            </a:r>
            <a:r>
              <a:rPr lang="en-US" sz="1800" dirty="0" smtClean="0">
                <a:solidFill>
                  <a:schemeClr val="tx2">
                    <a:lumMod val="75000"/>
                  </a:schemeClr>
                </a:solidFill>
              </a:rPr>
              <a:t>[PM] </a:t>
            </a:r>
            <a:r>
              <a:rPr lang="en-US" sz="1800" dirty="0">
                <a:solidFill>
                  <a:schemeClr val="tx2">
                    <a:lumMod val="75000"/>
                  </a:schemeClr>
                </a:solidFill>
              </a:rPr>
              <a:t>can track progress on the work that’s been started, and we can easily pull in in something of higher priority as necessary. </a:t>
            </a:r>
            <a:r>
              <a:rPr lang="en-US" sz="1800" dirty="0" smtClean="0">
                <a:solidFill>
                  <a:schemeClr val="tx2">
                    <a:lumMod val="75000"/>
                  </a:schemeClr>
                </a:solidFill>
              </a:rPr>
              <a:t>… </a:t>
            </a:r>
            <a:r>
              <a:rPr lang="en-US" sz="1800" dirty="0">
                <a:solidFill>
                  <a:schemeClr val="tx2">
                    <a:lumMod val="75000"/>
                  </a:schemeClr>
                </a:solidFill>
              </a:rPr>
              <a:t>I strongly believe that </a:t>
            </a:r>
            <a:r>
              <a:rPr lang="en-US" b="1" dirty="0"/>
              <a:t>allowing developers to self-direct</a:t>
            </a:r>
            <a:r>
              <a:rPr lang="en-US" sz="1800" dirty="0">
                <a:solidFill>
                  <a:schemeClr val="tx2">
                    <a:lumMod val="75000"/>
                  </a:schemeClr>
                </a:solidFill>
              </a:rPr>
              <a:t> within a process yields better results with less management overhead.</a:t>
            </a:r>
            <a:r>
              <a:rPr lang="en-US" sz="1800" dirty="0" smtClean="0">
                <a:solidFill>
                  <a:schemeClr val="tx2">
                    <a:lumMod val="75000"/>
                  </a:schemeClr>
                </a:solidFill>
              </a:rPr>
              <a:t>”</a:t>
            </a:r>
            <a:endParaRPr lang="en-US" dirty="0" smtClean="0">
              <a:solidFill>
                <a:schemeClr val="tx2">
                  <a:lumMod val="75000"/>
                </a:schemeClr>
              </a:solidFill>
            </a:endParaRPr>
          </a:p>
          <a:p>
            <a:pPr marL="914400" indent="-914400">
              <a:buNone/>
            </a:pPr>
            <a:r>
              <a:rPr lang="en-US" dirty="0" smtClean="0"/>
              <a:t>VP:</a:t>
            </a:r>
            <a:r>
              <a:rPr lang="en-US" dirty="0"/>
              <a:t>	</a:t>
            </a:r>
            <a:r>
              <a:rPr lang="en-US" sz="1800" dirty="0">
                <a:solidFill>
                  <a:schemeClr val="tx2">
                    <a:lumMod val="75000"/>
                  </a:schemeClr>
                </a:solidFill>
              </a:rPr>
              <a:t>“It doesn’t really matter what we call it we just need to agree to a method and get to work. I don’t like getting </a:t>
            </a:r>
            <a:r>
              <a:rPr lang="en-US" sz="2800" b="1" dirty="0"/>
              <a:t>tunnel vision</a:t>
            </a:r>
            <a:r>
              <a:rPr lang="en-US" sz="1800" dirty="0">
                <a:solidFill>
                  <a:schemeClr val="tx2">
                    <a:lumMod val="75000"/>
                  </a:schemeClr>
                </a:solidFill>
              </a:rPr>
              <a:t> on the </a:t>
            </a:r>
            <a:r>
              <a:rPr lang="en-US" b="1" dirty="0"/>
              <a:t>next greatest way to write code</a:t>
            </a:r>
            <a:r>
              <a:rPr lang="en-US" dirty="0">
                <a:solidFill>
                  <a:schemeClr val="tx2">
                    <a:lumMod val="75000"/>
                  </a:schemeClr>
                </a:solidFill>
              </a:rPr>
              <a:t> </a:t>
            </a:r>
            <a:r>
              <a:rPr lang="en-US" sz="1800" dirty="0">
                <a:solidFill>
                  <a:schemeClr val="tx2">
                    <a:lumMod val="75000"/>
                  </a:schemeClr>
                </a:solidFill>
              </a:rPr>
              <a:t>and not actually get any code written.</a:t>
            </a:r>
            <a:r>
              <a:rPr lang="en-US" dirty="0">
                <a:solidFill>
                  <a:schemeClr val="tx2">
                    <a:lumMod val="75000"/>
                  </a:schemeClr>
                </a:solidFill>
              </a:rPr>
              <a:t> </a:t>
            </a:r>
            <a:r>
              <a:rPr lang="en-US" sz="2000" b="1" dirty="0">
                <a:solidFill>
                  <a:schemeClr val="tx2">
                    <a:lumMod val="75000"/>
                  </a:schemeClr>
                </a:solidFill>
              </a:rPr>
              <a:t>Having </a:t>
            </a:r>
            <a:r>
              <a:rPr lang="en-US" sz="2000" b="1" dirty="0"/>
              <a:t>done this for</a:t>
            </a:r>
            <a:r>
              <a:rPr lang="en-US" b="1" dirty="0"/>
              <a:t> </a:t>
            </a:r>
            <a:r>
              <a:rPr lang="en-US" sz="2800" b="1" dirty="0"/>
              <a:t>so long</a:t>
            </a:r>
            <a:r>
              <a:rPr lang="en-US" sz="2800" dirty="0">
                <a:solidFill>
                  <a:schemeClr val="tx2">
                    <a:lumMod val="75000"/>
                  </a:schemeClr>
                </a:solidFill>
              </a:rPr>
              <a:t> </a:t>
            </a:r>
            <a:r>
              <a:rPr lang="en-US" sz="1800" dirty="0">
                <a:solidFill>
                  <a:schemeClr val="tx2">
                    <a:lumMod val="75000"/>
                  </a:schemeClr>
                </a:solidFill>
              </a:rPr>
              <a:t>the system we have now with </a:t>
            </a:r>
            <a:r>
              <a:rPr lang="en-US" sz="1800" dirty="0" smtClean="0">
                <a:solidFill>
                  <a:schemeClr val="tx2">
                    <a:lumMod val="75000"/>
                  </a:schemeClr>
                </a:solidFill>
              </a:rPr>
              <a:t>[PM] running </a:t>
            </a:r>
            <a:r>
              <a:rPr lang="en-US" sz="1800" dirty="0">
                <a:solidFill>
                  <a:schemeClr val="tx2">
                    <a:lumMod val="75000"/>
                  </a:schemeClr>
                </a:solidFill>
              </a:rPr>
              <a:t>the projects and the EOD tracking is the </a:t>
            </a:r>
            <a:r>
              <a:rPr lang="en-US" sz="4000" b="1" dirty="0"/>
              <a:t>most efficient</a:t>
            </a:r>
            <a:r>
              <a:rPr lang="en-US" sz="4000" b="1" dirty="0">
                <a:solidFill>
                  <a:schemeClr val="tx2">
                    <a:lumMod val="75000"/>
                  </a:schemeClr>
                </a:solidFill>
              </a:rPr>
              <a:t> </a:t>
            </a:r>
            <a:r>
              <a:rPr lang="en-US" sz="1800" dirty="0">
                <a:solidFill>
                  <a:schemeClr val="tx2">
                    <a:lumMod val="75000"/>
                  </a:schemeClr>
                </a:solidFill>
              </a:rPr>
              <a:t>way to get projects out.”</a:t>
            </a:r>
            <a:endParaRPr lang="en-US" dirty="0" smtClean="0">
              <a:solidFill>
                <a:schemeClr val="tx2">
                  <a:lumMod val="75000"/>
                </a:schemeClr>
              </a:solidFill>
            </a:endParaRPr>
          </a:p>
        </p:txBody>
      </p:sp>
    </p:spTree>
    <p:extLst>
      <p:ext uri="{BB962C8B-B14F-4D97-AF65-F5344CB8AC3E}">
        <p14:creationId xmlns:p14="http://schemas.microsoft.com/office/powerpoint/2010/main" val="88022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solidFill>
                  <a:schemeClr val="tx2">
                    <a:lumMod val="75000"/>
                  </a:schemeClr>
                </a:solidFill>
              </a:rPr>
              <a:t>“Team Foundation is a complete source control development product with defect/bug tracking, task management and efficient integration into Visual studio and our</a:t>
            </a:r>
            <a:r>
              <a:rPr lang="en-US" dirty="0">
                <a:solidFill>
                  <a:schemeClr val="tx2">
                    <a:lumMod val="75000"/>
                  </a:schemeClr>
                </a:solidFill>
              </a:rPr>
              <a:t> </a:t>
            </a:r>
            <a:r>
              <a:rPr lang="en-US" sz="4000" b="1" dirty="0"/>
              <a:t>agile </a:t>
            </a:r>
            <a:r>
              <a:rPr lang="en-US" b="1" dirty="0"/>
              <a:t>project development </a:t>
            </a:r>
            <a:r>
              <a:rPr lang="en-US" sz="2800" b="1" dirty="0"/>
              <a:t>methods</a:t>
            </a:r>
            <a:r>
              <a:rPr lang="en-US" sz="2800" dirty="0">
                <a:solidFill>
                  <a:schemeClr val="tx2">
                    <a:lumMod val="75000"/>
                  </a:schemeClr>
                </a:solidFill>
              </a:rPr>
              <a:t> </a:t>
            </a:r>
            <a:r>
              <a:rPr lang="en-US" sz="1800" dirty="0">
                <a:solidFill>
                  <a:schemeClr val="tx2">
                    <a:lumMod val="75000"/>
                  </a:schemeClr>
                </a:solidFill>
              </a:rPr>
              <a:t>(</a:t>
            </a:r>
            <a:r>
              <a:rPr lang="en-US" sz="1800" dirty="0" err="1">
                <a:solidFill>
                  <a:schemeClr val="tx2">
                    <a:lumMod val="75000"/>
                  </a:schemeClr>
                </a:solidFill>
              </a:rPr>
              <a:t>ect,ect</a:t>
            </a:r>
            <a:r>
              <a:rPr lang="en-US" sz="1800" dirty="0">
                <a:solidFill>
                  <a:schemeClr val="tx2">
                    <a:lumMod val="75000"/>
                  </a:schemeClr>
                </a:solidFill>
              </a:rPr>
              <a:t>). I know you have a lot of </a:t>
            </a:r>
            <a:r>
              <a:rPr lang="en-US" sz="3200" b="1" dirty="0"/>
              <a:t>personal</a:t>
            </a:r>
            <a:r>
              <a:rPr lang="en-US" sz="3200" dirty="0"/>
              <a:t> </a:t>
            </a:r>
            <a:r>
              <a:rPr lang="en-US" b="1" dirty="0"/>
              <a:t>investment</a:t>
            </a:r>
            <a:r>
              <a:rPr lang="en-US" dirty="0"/>
              <a:t> </a:t>
            </a:r>
            <a:r>
              <a:rPr lang="en-US" sz="1800" dirty="0">
                <a:solidFill>
                  <a:schemeClr val="tx2">
                    <a:lumMod val="75000"/>
                  </a:schemeClr>
                </a:solidFill>
              </a:rPr>
              <a:t>into </a:t>
            </a:r>
            <a:r>
              <a:rPr lang="en-US" sz="2800" b="1" dirty="0" err="1"/>
              <a:t>GitHub</a:t>
            </a:r>
            <a:r>
              <a:rPr lang="en-US" sz="3600" dirty="0">
                <a:solidFill>
                  <a:schemeClr val="tx2">
                    <a:lumMod val="75000"/>
                  </a:schemeClr>
                </a:solidFill>
              </a:rPr>
              <a:t> </a:t>
            </a:r>
            <a:r>
              <a:rPr lang="en-US" sz="1800" dirty="0">
                <a:solidFill>
                  <a:schemeClr val="tx2">
                    <a:lumMod val="75000"/>
                  </a:schemeClr>
                </a:solidFill>
              </a:rPr>
              <a:t>but that open source type method of developing a product </a:t>
            </a:r>
            <a:r>
              <a:rPr lang="en-US" sz="4000" b="1" dirty="0"/>
              <a:t>isn’t going to work </a:t>
            </a:r>
            <a:r>
              <a:rPr lang="en-US" b="1" dirty="0"/>
              <a:t>for </a:t>
            </a:r>
            <a:r>
              <a:rPr lang="en-US" sz="4000" b="1" dirty="0"/>
              <a:t>us</a:t>
            </a:r>
            <a:r>
              <a:rPr lang="en-US" sz="4000" b="1" dirty="0">
                <a:solidFill>
                  <a:schemeClr val="tx2">
                    <a:lumMod val="75000"/>
                  </a:schemeClr>
                </a:solidFill>
              </a:rPr>
              <a:t> </a:t>
            </a:r>
            <a:r>
              <a:rPr lang="en-US" b="1" dirty="0">
                <a:solidFill>
                  <a:schemeClr val="tx2">
                    <a:lumMod val="75000"/>
                  </a:schemeClr>
                </a:solidFill>
              </a:rPr>
              <a:t>going forward</a:t>
            </a:r>
            <a:r>
              <a:rPr lang="en-US" dirty="0" smtClean="0">
                <a:solidFill>
                  <a:schemeClr val="tx2">
                    <a:lumMod val="75000"/>
                  </a:schemeClr>
                </a:solidFill>
              </a:rPr>
              <a:t>.”</a:t>
            </a:r>
            <a:endParaRPr lang="en-US" dirty="0">
              <a:solidFill>
                <a:schemeClr val="tx2">
                  <a:lumMod val="75000"/>
                </a:schemeClr>
              </a:solidFill>
            </a:endParaRPr>
          </a:p>
        </p:txBody>
      </p:sp>
    </p:spTree>
    <p:extLst>
      <p:ext uri="{BB962C8B-B14F-4D97-AF65-F5344CB8AC3E}">
        <p14:creationId xmlns:p14="http://schemas.microsoft.com/office/powerpoint/2010/main" val="3791949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smtClean="0">
                <a:solidFill>
                  <a:schemeClr val="tx2">
                    <a:lumMod val="75000"/>
                  </a:schemeClr>
                </a:solidFill>
              </a:rPr>
              <a:t>“Team </a:t>
            </a:r>
            <a:r>
              <a:rPr lang="en-US" sz="1800" dirty="0">
                <a:solidFill>
                  <a:schemeClr val="tx2">
                    <a:lumMod val="75000"/>
                  </a:schemeClr>
                </a:solidFill>
              </a:rPr>
              <a:t>Foundation works well for task/project management, and I’d suggest we </a:t>
            </a:r>
            <a:r>
              <a:rPr lang="en-US" b="1" dirty="0"/>
              <a:t>continue using it</a:t>
            </a:r>
            <a:r>
              <a:rPr lang="en-US" b="1" dirty="0">
                <a:solidFill>
                  <a:schemeClr val="tx2">
                    <a:lumMod val="75000"/>
                  </a:schemeClr>
                </a:solidFill>
              </a:rPr>
              <a:t> </a:t>
            </a:r>
            <a:r>
              <a:rPr lang="en-US" sz="1800" dirty="0">
                <a:solidFill>
                  <a:schemeClr val="tx2">
                    <a:lumMod val="75000"/>
                  </a:schemeClr>
                </a:solidFill>
              </a:rPr>
              <a:t>for that. For source control specifically, I’d direct you </a:t>
            </a:r>
            <a:r>
              <a:rPr lang="en-US" sz="1800" dirty="0" smtClean="0">
                <a:solidFill>
                  <a:schemeClr val="tx2">
                    <a:lumMod val="75000"/>
                  </a:schemeClr>
                </a:solidFill>
              </a:rPr>
              <a:t>to [MSDN post announcing </a:t>
            </a:r>
            <a:r>
              <a:rPr lang="en-US" sz="1800" dirty="0" err="1" smtClean="0">
                <a:solidFill>
                  <a:schemeClr val="tx2">
                    <a:lumMod val="75000"/>
                  </a:schemeClr>
                </a:solidFill>
              </a:rPr>
              <a:t>git-tf</a:t>
            </a:r>
            <a:r>
              <a:rPr lang="en-US" sz="1800" dirty="0" smtClean="0">
                <a:solidFill>
                  <a:schemeClr val="tx2">
                    <a:lumMod val="75000"/>
                  </a:schemeClr>
                </a:solidFill>
              </a:rPr>
              <a:t>]. </a:t>
            </a:r>
            <a:r>
              <a:rPr lang="en-US" sz="1800" dirty="0">
                <a:solidFill>
                  <a:schemeClr val="tx2">
                    <a:lumMod val="75000"/>
                  </a:schemeClr>
                </a:solidFill>
              </a:rPr>
              <a:t>The existence of a </a:t>
            </a:r>
            <a:r>
              <a:rPr lang="en-US" b="1" dirty="0"/>
              <a:t>Microsoft-sponsored</a:t>
            </a:r>
            <a:r>
              <a:rPr lang="en-US" b="1" dirty="0">
                <a:solidFill>
                  <a:schemeClr val="tx2">
                    <a:lumMod val="75000"/>
                  </a:schemeClr>
                </a:solidFill>
              </a:rPr>
              <a:t> </a:t>
            </a:r>
            <a:r>
              <a:rPr lang="en-US" sz="1800" dirty="0">
                <a:solidFill>
                  <a:schemeClr val="tx2">
                    <a:lumMod val="75000"/>
                  </a:schemeClr>
                </a:solidFill>
              </a:rPr>
              <a:t>bridge to </a:t>
            </a:r>
            <a:r>
              <a:rPr lang="en-US" sz="1800" dirty="0" err="1">
                <a:solidFill>
                  <a:schemeClr val="tx2">
                    <a:lumMod val="75000"/>
                  </a:schemeClr>
                </a:solidFill>
              </a:rPr>
              <a:t>Git</a:t>
            </a:r>
            <a:r>
              <a:rPr lang="en-US" sz="1800" dirty="0">
                <a:solidFill>
                  <a:schemeClr val="tx2">
                    <a:lumMod val="75000"/>
                  </a:schemeClr>
                </a:solidFill>
              </a:rPr>
              <a:t> is a pretty clear admission to me that </a:t>
            </a:r>
            <a:r>
              <a:rPr lang="en-US" sz="2800" b="1" dirty="0" err="1"/>
              <a:t>Git</a:t>
            </a:r>
            <a:r>
              <a:rPr lang="en-US" sz="2800" b="1" dirty="0"/>
              <a:t> is the future</a:t>
            </a:r>
            <a:r>
              <a:rPr lang="en-US" sz="1800" dirty="0">
                <a:solidFill>
                  <a:schemeClr val="tx2">
                    <a:lumMod val="75000"/>
                  </a:schemeClr>
                </a:solidFill>
              </a:rPr>
              <a:t>. That’s even more true for a </a:t>
            </a:r>
            <a:r>
              <a:rPr lang="en-US" b="1" dirty="0"/>
              <a:t>distributed team</a:t>
            </a:r>
            <a:r>
              <a:rPr lang="en-US" sz="1800" dirty="0" smtClean="0"/>
              <a:t>.”</a:t>
            </a:r>
            <a:endParaRPr lang="en-US" dirty="0" smtClean="0"/>
          </a:p>
          <a:p>
            <a:pPr marL="914400" indent="-914400">
              <a:buNone/>
            </a:pPr>
            <a:r>
              <a:rPr lang="en-US" dirty="0" smtClean="0"/>
              <a:t>VP:	</a:t>
            </a:r>
            <a:r>
              <a:rPr lang="en-US" sz="1800" dirty="0" smtClean="0">
                <a:solidFill>
                  <a:schemeClr val="tx2">
                    <a:lumMod val="75000"/>
                  </a:schemeClr>
                </a:solidFill>
              </a:rPr>
              <a:t>“</a:t>
            </a:r>
            <a:r>
              <a:rPr lang="en-US" sz="1800" dirty="0">
                <a:solidFill>
                  <a:schemeClr val="tx2">
                    <a:lumMod val="75000"/>
                  </a:schemeClr>
                </a:solidFill>
              </a:rPr>
              <a:t>No offense </a:t>
            </a:r>
            <a:r>
              <a:rPr lang="en-US" sz="2800" b="1" dirty="0"/>
              <a:t>I used </a:t>
            </a:r>
            <a:r>
              <a:rPr lang="en-US" sz="2800" b="1" dirty="0" err="1"/>
              <a:t>Git</a:t>
            </a:r>
            <a:r>
              <a:rPr lang="en-US" sz="2800" b="1" dirty="0"/>
              <a:t> </a:t>
            </a:r>
            <a:r>
              <a:rPr lang="en-US" sz="1800" dirty="0"/>
              <a:t>– </a:t>
            </a:r>
            <a:r>
              <a:rPr lang="en-US" b="1" dirty="0"/>
              <a:t>installed it </a:t>
            </a:r>
            <a:r>
              <a:rPr lang="en-US" sz="1800" dirty="0">
                <a:solidFill>
                  <a:schemeClr val="tx2">
                    <a:lumMod val="75000"/>
                  </a:schemeClr>
                </a:solidFill>
              </a:rPr>
              <a:t>and</a:t>
            </a:r>
            <a:r>
              <a:rPr lang="en-US" sz="1800" dirty="0"/>
              <a:t> </a:t>
            </a:r>
            <a:r>
              <a:rPr lang="en-US" b="1" dirty="0"/>
              <a:t>played with it</a:t>
            </a:r>
            <a:r>
              <a:rPr lang="en-US" sz="1800" dirty="0">
                <a:solidFill>
                  <a:schemeClr val="tx2">
                    <a:lumMod val="75000"/>
                  </a:schemeClr>
                </a:solidFill>
              </a:rPr>
              <a:t>. In our environment there is</a:t>
            </a:r>
            <a:r>
              <a:rPr lang="en-US" dirty="0">
                <a:solidFill>
                  <a:schemeClr val="tx2">
                    <a:lumMod val="75000"/>
                  </a:schemeClr>
                </a:solidFill>
              </a:rPr>
              <a:t> </a:t>
            </a:r>
            <a:r>
              <a:rPr lang="en-US" sz="4000" b="1" dirty="0"/>
              <a:t>nothing</a:t>
            </a:r>
            <a:r>
              <a:rPr lang="en-US" sz="1800" dirty="0">
                <a:solidFill>
                  <a:schemeClr val="tx2">
                    <a:lumMod val="75000"/>
                  </a:schemeClr>
                </a:solidFill>
              </a:rPr>
              <a:t> it does that </a:t>
            </a:r>
            <a:r>
              <a:rPr lang="en-US" b="1" dirty="0"/>
              <a:t>we </a:t>
            </a:r>
            <a:r>
              <a:rPr lang="en-US" sz="3200" b="1" dirty="0"/>
              <a:t>don’t already do</a:t>
            </a:r>
            <a:r>
              <a:rPr lang="en-US" b="1" dirty="0">
                <a:solidFill>
                  <a:schemeClr val="tx2">
                    <a:lumMod val="75000"/>
                  </a:schemeClr>
                </a:solidFill>
              </a:rPr>
              <a:t> with TF</a:t>
            </a:r>
            <a:r>
              <a:rPr lang="en-US" dirty="0">
                <a:solidFill>
                  <a:schemeClr val="tx2">
                    <a:lumMod val="75000"/>
                  </a:schemeClr>
                </a:solidFill>
              </a:rPr>
              <a:t> </a:t>
            </a:r>
            <a:r>
              <a:rPr lang="en-US" sz="1800" dirty="0">
                <a:solidFill>
                  <a:schemeClr val="tx2">
                    <a:lumMod val="75000"/>
                  </a:schemeClr>
                </a:solidFill>
              </a:rPr>
              <a:t>and in a </a:t>
            </a:r>
            <a:r>
              <a:rPr lang="en-US" sz="2800" b="1" dirty="0"/>
              <a:t>quicker</a:t>
            </a:r>
            <a:r>
              <a:rPr lang="en-US" sz="2800" dirty="0"/>
              <a:t> </a:t>
            </a:r>
            <a:r>
              <a:rPr lang="en-US" sz="1800" dirty="0">
                <a:solidFill>
                  <a:schemeClr val="tx2">
                    <a:lumMod val="75000"/>
                  </a:schemeClr>
                </a:solidFill>
              </a:rPr>
              <a:t>fashion. I want people </a:t>
            </a:r>
            <a:r>
              <a:rPr lang="en-US" b="1" dirty="0"/>
              <a:t>writing code</a:t>
            </a:r>
            <a:r>
              <a:rPr lang="en-US" b="1" dirty="0">
                <a:solidFill>
                  <a:schemeClr val="tx2">
                    <a:lumMod val="75000"/>
                  </a:schemeClr>
                </a:solidFill>
              </a:rPr>
              <a:t> </a:t>
            </a:r>
            <a:r>
              <a:rPr lang="en-US" sz="1800" dirty="0">
                <a:solidFill>
                  <a:schemeClr val="tx2">
                    <a:lumMod val="75000"/>
                  </a:schemeClr>
                </a:solidFill>
              </a:rPr>
              <a:t>not worrying about </a:t>
            </a:r>
            <a:r>
              <a:rPr lang="en-US" sz="1800" dirty="0" smtClean="0">
                <a:solidFill>
                  <a:schemeClr val="tx2">
                    <a:lumMod val="75000"/>
                  </a:schemeClr>
                </a:solidFill>
              </a:rPr>
              <a:t>checking </a:t>
            </a:r>
            <a:r>
              <a:rPr lang="en-US" sz="1800" dirty="0">
                <a:solidFill>
                  <a:schemeClr val="tx2">
                    <a:lumMod val="75000"/>
                  </a:schemeClr>
                </a:solidFill>
              </a:rPr>
              <a:t>in and branching methods</a:t>
            </a:r>
            <a:r>
              <a:rPr lang="en-US" sz="1800" dirty="0" smtClean="0">
                <a:solidFill>
                  <a:schemeClr val="tx2">
                    <a:lumMod val="75000"/>
                  </a:schemeClr>
                </a:solidFill>
              </a:rPr>
              <a:t>.”</a:t>
            </a:r>
            <a:endParaRPr lang="en-US" dirty="0" smtClean="0">
              <a:solidFill>
                <a:schemeClr val="tx2">
                  <a:lumMod val="75000"/>
                </a:schemeClr>
              </a:solidFill>
            </a:endParaRPr>
          </a:p>
        </p:txBody>
      </p:sp>
    </p:spTree>
    <p:extLst>
      <p:ext uri="{BB962C8B-B14F-4D97-AF65-F5344CB8AC3E}">
        <p14:creationId xmlns:p14="http://schemas.microsoft.com/office/powerpoint/2010/main" val="2626052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smtClean="0">
                <a:solidFill>
                  <a:schemeClr val="tx2">
                    <a:lumMod val="75000"/>
                  </a:schemeClr>
                </a:solidFill>
              </a:rPr>
              <a:t>“</a:t>
            </a:r>
            <a:r>
              <a:rPr lang="en-US" sz="1800" dirty="0">
                <a:solidFill>
                  <a:schemeClr val="tx2">
                    <a:lumMod val="75000"/>
                  </a:schemeClr>
                </a:solidFill>
              </a:rPr>
              <a:t>Should the new web front end use MVC or .NET 4. 5 </a:t>
            </a:r>
            <a:r>
              <a:rPr lang="en-US" sz="1800" dirty="0" err="1">
                <a:solidFill>
                  <a:schemeClr val="tx2">
                    <a:lumMod val="75000"/>
                  </a:schemeClr>
                </a:solidFill>
              </a:rPr>
              <a:t>webforms</a:t>
            </a:r>
            <a:r>
              <a:rPr lang="en-US" sz="1800" dirty="0">
                <a:solidFill>
                  <a:schemeClr val="tx2">
                    <a:lumMod val="75000"/>
                  </a:schemeClr>
                </a:solidFill>
              </a:rPr>
              <a:t>? This I don’t have a 100% complete answer for. There is still a lot of debate to be had. However the two biggest negatives to each approach are – </a:t>
            </a:r>
            <a:r>
              <a:rPr lang="en-US" sz="1800" dirty="0" err="1">
                <a:solidFill>
                  <a:schemeClr val="tx2">
                    <a:lumMod val="75000"/>
                  </a:schemeClr>
                </a:solidFill>
              </a:rPr>
              <a:t>webforms</a:t>
            </a:r>
            <a:r>
              <a:rPr lang="en-US" sz="1800" dirty="0">
                <a:solidFill>
                  <a:schemeClr val="tx2">
                    <a:lumMod val="75000"/>
                  </a:schemeClr>
                </a:solidFill>
              </a:rPr>
              <a:t> uses </a:t>
            </a:r>
            <a:r>
              <a:rPr lang="en-US" sz="1800" dirty="0" err="1">
                <a:solidFill>
                  <a:schemeClr val="tx2">
                    <a:lumMod val="75000"/>
                  </a:schemeClr>
                </a:solidFill>
              </a:rPr>
              <a:t>viewstate</a:t>
            </a:r>
            <a:r>
              <a:rPr lang="en-US" sz="1800" dirty="0">
                <a:solidFill>
                  <a:schemeClr val="tx2">
                    <a:lumMod val="75000"/>
                  </a:schemeClr>
                </a:solidFill>
              </a:rPr>
              <a:t> and </a:t>
            </a:r>
            <a:r>
              <a:rPr lang="en-US" b="1" dirty="0"/>
              <a:t>MVC </a:t>
            </a:r>
            <a:r>
              <a:rPr lang="en-US" sz="1800" dirty="0">
                <a:solidFill>
                  <a:schemeClr val="tx2">
                    <a:lumMod val="75000"/>
                  </a:schemeClr>
                </a:solidFill>
              </a:rPr>
              <a:t>requires a </a:t>
            </a:r>
            <a:r>
              <a:rPr lang="en-US" b="1" dirty="0"/>
              <a:t>monolithic</a:t>
            </a:r>
            <a:r>
              <a:rPr lang="en-US" dirty="0"/>
              <a:t> </a:t>
            </a:r>
            <a:r>
              <a:rPr lang="en-US" sz="1800" dirty="0">
                <a:solidFill>
                  <a:schemeClr val="tx2">
                    <a:lumMod val="75000"/>
                  </a:schemeClr>
                </a:solidFill>
              </a:rPr>
              <a:t>(project) type </a:t>
            </a:r>
            <a:r>
              <a:rPr lang="en-US" b="1" dirty="0"/>
              <a:t>build</a:t>
            </a:r>
            <a:r>
              <a:rPr lang="en-US" dirty="0">
                <a:solidFill>
                  <a:schemeClr val="tx2">
                    <a:lumMod val="75000"/>
                  </a:schemeClr>
                </a:solidFill>
              </a:rPr>
              <a:t> </a:t>
            </a:r>
            <a:r>
              <a:rPr lang="en-US" sz="1800" dirty="0">
                <a:solidFill>
                  <a:schemeClr val="tx2">
                    <a:lumMod val="75000"/>
                  </a:schemeClr>
                </a:solidFill>
              </a:rPr>
              <a:t>so you have to </a:t>
            </a:r>
            <a:r>
              <a:rPr lang="en-US" b="1" dirty="0"/>
              <a:t>push the whole website</a:t>
            </a:r>
            <a:r>
              <a:rPr lang="en-US" b="1" dirty="0">
                <a:solidFill>
                  <a:schemeClr val="tx2">
                    <a:lumMod val="75000"/>
                  </a:schemeClr>
                </a:solidFill>
              </a:rPr>
              <a:t> </a:t>
            </a:r>
            <a:r>
              <a:rPr lang="en-US" sz="1800" dirty="0">
                <a:solidFill>
                  <a:schemeClr val="tx2">
                    <a:lumMod val="75000"/>
                  </a:schemeClr>
                </a:solidFill>
              </a:rPr>
              <a:t>to make many backend changes where a </a:t>
            </a:r>
            <a:r>
              <a:rPr lang="en-US" b="1" dirty="0" err="1"/>
              <a:t>webform</a:t>
            </a:r>
            <a:r>
              <a:rPr lang="en-US" b="1" dirty="0">
                <a:solidFill>
                  <a:schemeClr val="tx2">
                    <a:lumMod val="75000"/>
                  </a:schemeClr>
                </a:solidFill>
              </a:rPr>
              <a:t> </a:t>
            </a:r>
            <a:r>
              <a:rPr lang="en-US" sz="1800" dirty="0">
                <a:solidFill>
                  <a:schemeClr val="tx2">
                    <a:lumMod val="75000"/>
                  </a:schemeClr>
                </a:solidFill>
              </a:rPr>
              <a:t>we can </a:t>
            </a:r>
            <a:r>
              <a:rPr lang="en-US" sz="2800" b="1" dirty="0"/>
              <a:t>push backend code for a specific page</a:t>
            </a:r>
            <a:r>
              <a:rPr lang="en-US" sz="1800" dirty="0"/>
              <a:t>. </a:t>
            </a:r>
            <a:r>
              <a:rPr lang="en-US" sz="1800" dirty="0">
                <a:solidFill>
                  <a:schemeClr val="tx2">
                    <a:lumMod val="75000"/>
                  </a:schemeClr>
                </a:solidFill>
              </a:rPr>
              <a:t>Which in our </a:t>
            </a:r>
            <a:r>
              <a:rPr lang="en-US" sz="2800" b="1" dirty="0"/>
              <a:t>fast paced </a:t>
            </a:r>
            <a:r>
              <a:rPr lang="en-US" b="1" dirty="0"/>
              <a:t>development environment</a:t>
            </a:r>
            <a:r>
              <a:rPr lang="en-US" sz="1800" dirty="0"/>
              <a:t> </a:t>
            </a:r>
            <a:r>
              <a:rPr lang="en-US" sz="1800" dirty="0">
                <a:solidFill>
                  <a:schemeClr val="tx2">
                    <a:lumMod val="75000"/>
                  </a:schemeClr>
                </a:solidFill>
              </a:rPr>
              <a:t>is something we do quite often. We also need to determine if MVC will work with our CMS and Faceted search functionality that is already built</a:t>
            </a:r>
            <a:r>
              <a:rPr lang="en-US" sz="1800" dirty="0" smtClean="0">
                <a:solidFill>
                  <a:schemeClr val="tx2">
                    <a:lumMod val="75000"/>
                  </a:schemeClr>
                </a:solidFill>
              </a:rPr>
              <a:t>.”</a:t>
            </a:r>
            <a:endParaRPr lang="en-US" dirty="0">
              <a:solidFill>
                <a:schemeClr val="tx2">
                  <a:lumMod val="75000"/>
                </a:schemeClr>
              </a:solidFill>
            </a:endParaRPr>
          </a:p>
        </p:txBody>
      </p:sp>
    </p:spTree>
    <p:extLst>
      <p:ext uri="{BB962C8B-B14F-4D97-AF65-F5344CB8AC3E}">
        <p14:creationId xmlns:p14="http://schemas.microsoft.com/office/powerpoint/2010/main" val="943511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solidFill>
                  <a:schemeClr val="tx2">
                    <a:lumMod val="75000"/>
                  </a:schemeClr>
                </a:solidFill>
              </a:rPr>
              <a:t>“</a:t>
            </a:r>
            <a:r>
              <a:rPr lang="en-US" sz="1800" dirty="0">
                <a:solidFill>
                  <a:schemeClr val="tx2">
                    <a:lumMod val="75000"/>
                  </a:schemeClr>
                </a:solidFill>
              </a:rPr>
              <a:t>I’m confident we can get MVC to do anything SS needs; I can’t say the same for </a:t>
            </a:r>
            <a:r>
              <a:rPr lang="en-US" sz="1800" dirty="0" err="1">
                <a:solidFill>
                  <a:schemeClr val="tx2">
                    <a:lumMod val="75000"/>
                  </a:schemeClr>
                </a:solidFill>
              </a:rPr>
              <a:t>WebForms</a:t>
            </a:r>
            <a:r>
              <a:rPr lang="en-US" sz="1800" dirty="0">
                <a:solidFill>
                  <a:schemeClr val="tx2">
                    <a:lumMod val="75000"/>
                  </a:schemeClr>
                </a:solidFill>
              </a:rPr>
              <a:t> and what J&amp;P needs. The advantages of </a:t>
            </a:r>
            <a:r>
              <a:rPr lang="en-US" sz="1800" dirty="0" err="1">
                <a:solidFill>
                  <a:schemeClr val="tx2">
                    <a:lumMod val="75000"/>
                  </a:schemeClr>
                </a:solidFill>
              </a:rPr>
              <a:t>WebForms</a:t>
            </a:r>
            <a:r>
              <a:rPr lang="en-US" sz="1800" dirty="0">
                <a:solidFill>
                  <a:schemeClr val="tx2">
                    <a:lumMod val="75000"/>
                  </a:schemeClr>
                </a:solidFill>
              </a:rPr>
              <a:t> (data binding, forms) simply don’t come into play for public-facing sites, where we need </a:t>
            </a:r>
            <a:r>
              <a:rPr lang="en-US" sz="2800" b="1" dirty="0"/>
              <a:t>specific control </a:t>
            </a:r>
            <a:r>
              <a:rPr lang="en-US" b="1" dirty="0"/>
              <a:t>over markup and </a:t>
            </a:r>
            <a:r>
              <a:rPr lang="en-US" sz="3200" b="1" dirty="0"/>
              <a:t>performance</a:t>
            </a:r>
            <a:r>
              <a:rPr lang="en-US" sz="1800" dirty="0">
                <a:solidFill>
                  <a:schemeClr val="tx2">
                    <a:lumMod val="75000"/>
                  </a:schemeClr>
                </a:solidFill>
              </a:rPr>
              <a:t>. And as a proponent of </a:t>
            </a:r>
            <a:r>
              <a:rPr lang="en-US" sz="3600" b="1" dirty="0" smtClean="0"/>
              <a:t>testing</a:t>
            </a:r>
            <a:r>
              <a:rPr lang="en-US" sz="3600" b="1" dirty="0" smtClean="0">
                <a:solidFill>
                  <a:schemeClr val="tx2">
                    <a:lumMod val="75000"/>
                  </a:schemeClr>
                </a:solidFill>
              </a:rPr>
              <a:t> </a:t>
            </a:r>
            <a:r>
              <a:rPr lang="en-US" sz="1800" dirty="0" smtClean="0">
                <a:solidFill>
                  <a:schemeClr val="tx2">
                    <a:lumMod val="75000"/>
                  </a:schemeClr>
                </a:solidFill>
              </a:rPr>
              <a:t>(on </a:t>
            </a:r>
            <a:r>
              <a:rPr lang="en-US" sz="1800" dirty="0">
                <a:solidFill>
                  <a:schemeClr val="tx2">
                    <a:lumMod val="75000"/>
                  </a:schemeClr>
                </a:solidFill>
              </a:rPr>
              <a:t>this I will not compromise), advocating </a:t>
            </a:r>
            <a:r>
              <a:rPr lang="en-US" b="1" dirty="0"/>
              <a:t>logic in views</a:t>
            </a:r>
            <a:r>
              <a:rPr lang="en-US" b="1" dirty="0">
                <a:solidFill>
                  <a:schemeClr val="tx2">
                    <a:lumMod val="75000"/>
                  </a:schemeClr>
                </a:solidFill>
              </a:rPr>
              <a:t> </a:t>
            </a:r>
            <a:r>
              <a:rPr lang="en-US" sz="1800" dirty="0">
                <a:solidFill>
                  <a:schemeClr val="tx2">
                    <a:lumMod val="75000"/>
                  </a:schemeClr>
                </a:solidFill>
              </a:rPr>
              <a:t>because it allows the view to be pushed without a full site update just </a:t>
            </a:r>
            <a:r>
              <a:rPr lang="en-US" b="1" dirty="0"/>
              <a:t>doesn’t resonate</a:t>
            </a:r>
            <a:r>
              <a:rPr lang="en-US" b="1" dirty="0">
                <a:solidFill>
                  <a:schemeClr val="tx2">
                    <a:lumMod val="75000"/>
                  </a:schemeClr>
                </a:solidFill>
              </a:rPr>
              <a:t> </a:t>
            </a:r>
            <a:r>
              <a:rPr lang="en-US" sz="1800" dirty="0">
                <a:solidFill>
                  <a:schemeClr val="tx2">
                    <a:lumMod val="75000"/>
                  </a:schemeClr>
                </a:solidFill>
              </a:rPr>
              <a:t>with me. A manual </a:t>
            </a:r>
            <a:r>
              <a:rPr lang="en-US" b="1" dirty="0"/>
              <a:t>full-site update</a:t>
            </a:r>
            <a:r>
              <a:rPr lang="en-US" sz="1800" dirty="0"/>
              <a:t> </a:t>
            </a:r>
            <a:r>
              <a:rPr lang="en-US" sz="1800" dirty="0">
                <a:solidFill>
                  <a:schemeClr val="tx2">
                    <a:lumMod val="75000"/>
                  </a:schemeClr>
                </a:solidFill>
              </a:rPr>
              <a:t>takes me perhaps </a:t>
            </a:r>
            <a:r>
              <a:rPr lang="en-US" b="1" dirty="0"/>
              <a:t>10 minutes</a:t>
            </a:r>
            <a:r>
              <a:rPr lang="en-US" sz="1800" dirty="0">
                <a:solidFill>
                  <a:schemeClr val="tx2">
                    <a:lumMod val="75000"/>
                  </a:schemeClr>
                </a:solidFill>
              </a:rPr>
              <a:t>, including build and 8000+ non-integration tests. And that process </a:t>
            </a:r>
            <a:r>
              <a:rPr lang="en-US" sz="1800" b="1" dirty="0"/>
              <a:t>could be automated</a:t>
            </a:r>
            <a:r>
              <a:rPr lang="en-US" sz="1800" dirty="0">
                <a:solidFill>
                  <a:schemeClr val="tx2">
                    <a:lumMod val="75000"/>
                  </a:schemeClr>
                </a:solidFill>
              </a:rPr>
              <a:t> (so-called continuous deployment). </a:t>
            </a:r>
            <a:r>
              <a:rPr lang="en-US" b="1" dirty="0"/>
              <a:t>Is that not fast enough</a:t>
            </a:r>
            <a:r>
              <a:rPr lang="en-US" b="1" dirty="0" smtClean="0"/>
              <a:t>?</a:t>
            </a:r>
            <a:r>
              <a:rPr lang="en-US" sz="1800" dirty="0" smtClean="0"/>
              <a:t>”</a:t>
            </a:r>
            <a:endParaRPr lang="en-US" dirty="0" smtClean="0"/>
          </a:p>
        </p:txBody>
      </p:sp>
    </p:spTree>
    <p:extLst>
      <p:ext uri="{BB962C8B-B14F-4D97-AF65-F5344CB8AC3E}">
        <p14:creationId xmlns:p14="http://schemas.microsoft.com/office/powerpoint/2010/main" val="3391726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2204</TotalTime>
  <Words>951</Words>
  <Application>Microsoft Office PowerPoint</Application>
  <PresentationFormat>On-screen Show (4:3)</PresentationFormat>
  <Paragraphs>138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Thatch</vt:lpstr>
      <vt:lpstr>When Learning Stops: Recovering from an Expert Beginner</vt:lpstr>
      <vt:lpstr>Motorsport Aftermarket Group</vt:lpstr>
      <vt:lpstr>A Look Back</vt:lpstr>
      <vt:lpstr>Meet the VP</vt:lpstr>
      <vt:lpstr>Meet the VP</vt:lpstr>
      <vt:lpstr>Meet the VP</vt:lpstr>
      <vt:lpstr>Meet the VP</vt:lpstr>
      <vt:lpstr>Meet the VP</vt:lpstr>
      <vt:lpstr>Meet the VP</vt:lpstr>
      <vt:lpstr>Meet the VP</vt:lpstr>
      <vt:lpstr>How Developers Stop Learning: Rise of the Expert Beginner</vt:lpstr>
      <vt:lpstr>The Dead Sea Effect</vt:lpstr>
      <vt:lpstr>The Dead Sea Effect</vt:lpstr>
      <vt:lpstr>Dreyfus Model of Skill Acquisition</vt:lpstr>
      <vt:lpstr>Dunning-Kruger effect</vt:lpstr>
      <vt:lpstr>Dreyfus Model of Skill Acquisition</vt:lpstr>
      <vt:lpstr>The Expert Beginner</vt:lpstr>
      <vt:lpstr>Expert Beginner Skill Acquisition</vt:lpstr>
      <vt:lpstr>The Expert Beginner</vt:lpstr>
      <vt:lpstr>Additional Reading</vt:lpstr>
      <vt:lpstr>So The VP Failed… Now What?</vt:lpstr>
      <vt:lpstr>Assessing the Damage…</vt:lpstr>
      <vt:lpstr>Planning a recovery…</vt:lpstr>
      <vt:lpstr>Recovery Begins</vt:lpstr>
      <vt:lpstr>Executing a recovery…</vt:lpstr>
      <vt:lpstr>How is it going?</vt:lpstr>
      <vt:lpstr>Epilogue</vt:lpstr>
      <vt:lpstr>A Look Ahead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from an Expert Beginner</dc:title>
  <dc:creator>Keith</dc:creator>
  <cp:lastModifiedBy>Keith</cp:lastModifiedBy>
  <cp:revision>85</cp:revision>
  <dcterms:created xsi:type="dcterms:W3CDTF">2014-07-19T06:32:20Z</dcterms:created>
  <dcterms:modified xsi:type="dcterms:W3CDTF">2014-11-01T14:31:35Z</dcterms:modified>
</cp:coreProperties>
</file>