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301" r:id="rId3"/>
    <p:sldId id="259" r:id="rId4"/>
    <p:sldId id="258" r:id="rId5"/>
    <p:sldId id="265" r:id="rId6"/>
    <p:sldId id="264" r:id="rId7"/>
    <p:sldId id="261" r:id="rId8"/>
    <p:sldId id="279" r:id="rId9"/>
    <p:sldId id="268" r:id="rId10"/>
    <p:sldId id="267" r:id="rId11"/>
    <p:sldId id="269" r:id="rId12"/>
    <p:sldId id="276" r:id="rId13"/>
    <p:sldId id="277" r:id="rId14"/>
    <p:sldId id="272" r:id="rId15"/>
    <p:sldId id="292" r:id="rId16"/>
    <p:sldId id="291" r:id="rId17"/>
    <p:sldId id="266" r:id="rId18"/>
    <p:sldId id="294" r:id="rId19"/>
    <p:sldId id="290" r:id="rId20"/>
    <p:sldId id="275" r:id="rId21"/>
    <p:sldId id="278" r:id="rId22"/>
    <p:sldId id="280" r:id="rId23"/>
    <p:sldId id="297" r:id="rId24"/>
    <p:sldId id="281" r:id="rId25"/>
    <p:sldId id="300" r:id="rId26"/>
    <p:sldId id="295" r:id="rId27"/>
    <p:sldId id="296" r:id="rId28"/>
    <p:sldId id="298" r:id="rId29"/>
    <p:sldId id="299" r:id="rId30"/>
    <p:sldId id="302" r:id="rId31"/>
    <p:sldId id="303" r:id="rId32"/>
    <p:sldId id="304" r:id="rId33"/>
    <p:sldId id="30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50" autoAdjust="0"/>
    <p:restoredTop sz="94660"/>
  </p:normalViewPr>
  <p:slideViewPr>
    <p:cSldViewPr>
      <p:cViewPr varScale="1">
        <p:scale>
          <a:sx n="84" d="100"/>
          <a:sy n="84" d="100"/>
        </p:scale>
        <p:origin x="96" y="10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scatterChart>
        <c:scatterStyle val="smoothMarker"/>
        <c:varyColors val="0"/>
        <c:ser>
          <c:idx val="0"/>
          <c:order val="0"/>
          <c:tx>
            <c:strRef>
              <c:f>Sheet1!$B$1</c:f>
              <c:strCache>
                <c:ptCount val="1"/>
                <c:pt idx="0">
                  <c:v>Actual Skill</c:v>
                </c:pt>
              </c:strCache>
            </c:strRef>
          </c:tx>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Sheet1!$B$2:$B$29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15.08</c:v>
                </c:pt>
                <c:pt idx="12">
                  <c:v>15.2</c:v>
                </c:pt>
                <c:pt idx="13">
                  <c:v>15.4</c:v>
                </c:pt>
                <c:pt idx="14">
                  <c:v>15.8</c:v>
                </c:pt>
                <c:pt idx="15">
                  <c:v>16.2</c:v>
                </c:pt>
                <c:pt idx="16">
                  <c:v>16.600000000000001</c:v>
                </c:pt>
                <c:pt idx="17">
                  <c:v>17</c:v>
                </c:pt>
                <c:pt idx="18">
                  <c:v>17.600000000000001</c:v>
                </c:pt>
                <c:pt idx="19">
                  <c:v>18.2</c:v>
                </c:pt>
                <c:pt idx="20">
                  <c:v>18.8</c:v>
                </c:pt>
                <c:pt idx="21">
                  <c:v>19.399999999999999</c:v>
                </c:pt>
                <c:pt idx="22">
                  <c:v>20</c:v>
                </c:pt>
                <c:pt idx="23">
                  <c:v>21</c:v>
                </c:pt>
                <c:pt idx="24">
                  <c:v>22</c:v>
                </c:pt>
                <c:pt idx="25">
                  <c:v>23</c:v>
                </c:pt>
                <c:pt idx="26">
                  <c:v>24</c:v>
                </c:pt>
                <c:pt idx="27">
                  <c:v>25</c:v>
                </c:pt>
              </c:numCache>
            </c:numRef>
          </c:yVal>
          <c:smooth val="1"/>
        </c:ser>
        <c:ser>
          <c:idx val="1"/>
          <c:order val="1"/>
          <c:tx>
            <c:strRef>
              <c:f>Sheet1!$C$1</c:f>
              <c:strCache>
                <c:ptCount val="1"/>
                <c:pt idx="0">
                  <c:v>Perceived Skill</c:v>
                </c:pt>
              </c:strCache>
            </c:strRef>
          </c:tx>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Sheet1!$C$2:$C$29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19</c:v>
                </c:pt>
                <c:pt idx="12">
                  <c:v>11</c:v>
                </c:pt>
                <c:pt idx="13">
                  <c:v>6</c:v>
                </c:pt>
                <c:pt idx="14">
                  <c:v>8</c:v>
                </c:pt>
                <c:pt idx="15">
                  <c:v>11</c:v>
                </c:pt>
                <c:pt idx="16">
                  <c:v>14</c:v>
                </c:pt>
                <c:pt idx="17">
                  <c:v>15.4</c:v>
                </c:pt>
                <c:pt idx="18">
                  <c:v>16.2</c:v>
                </c:pt>
                <c:pt idx="19">
                  <c:v>16.899999999999999</c:v>
                </c:pt>
                <c:pt idx="20">
                  <c:v>17.600000000000001</c:v>
                </c:pt>
                <c:pt idx="21">
                  <c:v>18.3</c:v>
                </c:pt>
                <c:pt idx="22">
                  <c:v>19</c:v>
                </c:pt>
                <c:pt idx="23">
                  <c:v>20.2</c:v>
                </c:pt>
                <c:pt idx="24">
                  <c:v>21.4</c:v>
                </c:pt>
                <c:pt idx="25">
                  <c:v>22.6</c:v>
                </c:pt>
                <c:pt idx="26">
                  <c:v>23.8</c:v>
                </c:pt>
                <c:pt idx="27">
                  <c:v>25</c:v>
                </c:pt>
              </c:numCache>
            </c:numRef>
          </c:yVal>
          <c:smooth val="1"/>
        </c:ser>
        <c:dLbls>
          <c:showLegendKey val="0"/>
          <c:showVal val="0"/>
          <c:showCatName val="0"/>
          <c:showSerName val="0"/>
          <c:showPercent val="0"/>
          <c:showBubbleSize val="0"/>
        </c:dLbls>
        <c:axId val="-2008842320"/>
        <c:axId val="-2008829808"/>
      </c:scatterChart>
      <c:valAx>
        <c:axId val="-2008842320"/>
        <c:scaling>
          <c:orientation val="minMax"/>
          <c:max val="25"/>
        </c:scaling>
        <c:delete val="1"/>
        <c:axPos val="b"/>
        <c:majorGridlines/>
        <c:title>
          <c:tx>
            <c:rich>
              <a:bodyPr/>
              <a:lstStyle/>
              <a:p>
                <a:pPr>
                  <a:defRPr/>
                </a:pPr>
                <a:r>
                  <a:rPr lang="en-US"/>
                  <a:t>Time ➜</a:t>
                </a:r>
              </a:p>
            </c:rich>
          </c:tx>
          <c:layout/>
          <c:overlay val="0"/>
        </c:title>
        <c:numFmt formatCode="General" sourceLinked="1"/>
        <c:majorTickMark val="none"/>
        <c:minorTickMark val="none"/>
        <c:tickLblPos val="nextTo"/>
        <c:crossAx val="-2008829808"/>
        <c:crosses val="autoZero"/>
        <c:crossBetween val="midCat"/>
        <c:majorUnit val="5"/>
      </c:valAx>
      <c:valAx>
        <c:axId val="-2008829808"/>
        <c:scaling>
          <c:orientation val="minMax"/>
          <c:max val="30"/>
        </c:scaling>
        <c:delete val="1"/>
        <c:axPos val="l"/>
        <c:numFmt formatCode="General" sourceLinked="1"/>
        <c:majorTickMark val="none"/>
        <c:minorTickMark val="none"/>
        <c:tickLblPos val="nextTo"/>
        <c:crossAx val="-2008842320"/>
        <c:crosses val="autoZero"/>
        <c:crossBetween val="midCat"/>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scatterChart>
        <c:scatterStyle val="smoothMarker"/>
        <c:varyColors val="0"/>
        <c:ser>
          <c:idx val="0"/>
          <c:order val="0"/>
          <c:tx>
            <c:strRef>
              <c:f>Sheet1!$B$1</c:f>
              <c:strCache>
                <c:ptCount val="1"/>
                <c:pt idx="0">
                  <c:v>Actual Skill</c:v>
                </c:pt>
              </c:strCache>
            </c:strRef>
          </c:tx>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Sheet1!$B$2:$B$29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15.08</c:v>
                </c:pt>
                <c:pt idx="12">
                  <c:v>15.2</c:v>
                </c:pt>
                <c:pt idx="13">
                  <c:v>15.4</c:v>
                </c:pt>
                <c:pt idx="14">
                  <c:v>15.8</c:v>
                </c:pt>
                <c:pt idx="15">
                  <c:v>16.2</c:v>
                </c:pt>
                <c:pt idx="16">
                  <c:v>16.600000000000001</c:v>
                </c:pt>
                <c:pt idx="17">
                  <c:v>17</c:v>
                </c:pt>
                <c:pt idx="18">
                  <c:v>17.600000000000001</c:v>
                </c:pt>
                <c:pt idx="19">
                  <c:v>18.2</c:v>
                </c:pt>
                <c:pt idx="20">
                  <c:v>18.8</c:v>
                </c:pt>
                <c:pt idx="21">
                  <c:v>19.399999999999999</c:v>
                </c:pt>
                <c:pt idx="22">
                  <c:v>20</c:v>
                </c:pt>
                <c:pt idx="23">
                  <c:v>21</c:v>
                </c:pt>
                <c:pt idx="24">
                  <c:v>22</c:v>
                </c:pt>
                <c:pt idx="25">
                  <c:v>23</c:v>
                </c:pt>
                <c:pt idx="26">
                  <c:v>24</c:v>
                </c:pt>
                <c:pt idx="27">
                  <c:v>25</c:v>
                </c:pt>
              </c:numCache>
            </c:numRef>
          </c:yVal>
          <c:smooth val="1"/>
        </c:ser>
        <c:ser>
          <c:idx val="1"/>
          <c:order val="1"/>
          <c:tx>
            <c:strRef>
              <c:f>Sheet1!$C$1</c:f>
              <c:strCache>
                <c:ptCount val="1"/>
                <c:pt idx="0">
                  <c:v>Perceived Skill</c:v>
                </c:pt>
              </c:strCache>
            </c:strRef>
          </c:tx>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Sheet1!$C$2:$C$29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19</c:v>
                </c:pt>
                <c:pt idx="12">
                  <c:v>11</c:v>
                </c:pt>
                <c:pt idx="13">
                  <c:v>6</c:v>
                </c:pt>
                <c:pt idx="14">
                  <c:v>8</c:v>
                </c:pt>
                <c:pt idx="15">
                  <c:v>11</c:v>
                </c:pt>
                <c:pt idx="16">
                  <c:v>14</c:v>
                </c:pt>
                <c:pt idx="17">
                  <c:v>15.4</c:v>
                </c:pt>
                <c:pt idx="18">
                  <c:v>16.2</c:v>
                </c:pt>
                <c:pt idx="19">
                  <c:v>16.899999999999999</c:v>
                </c:pt>
                <c:pt idx="20">
                  <c:v>17.600000000000001</c:v>
                </c:pt>
                <c:pt idx="21">
                  <c:v>18.3</c:v>
                </c:pt>
                <c:pt idx="22">
                  <c:v>19</c:v>
                </c:pt>
                <c:pt idx="23">
                  <c:v>20.2</c:v>
                </c:pt>
                <c:pt idx="24">
                  <c:v>21.4</c:v>
                </c:pt>
                <c:pt idx="25">
                  <c:v>22.6</c:v>
                </c:pt>
                <c:pt idx="26">
                  <c:v>23.8</c:v>
                </c:pt>
                <c:pt idx="27">
                  <c:v>25</c:v>
                </c:pt>
              </c:numCache>
            </c:numRef>
          </c:yVal>
          <c:smooth val="1"/>
        </c:ser>
        <c:dLbls>
          <c:showLegendKey val="0"/>
          <c:showVal val="0"/>
          <c:showCatName val="0"/>
          <c:showSerName val="0"/>
          <c:showPercent val="0"/>
          <c:showBubbleSize val="0"/>
        </c:dLbls>
        <c:axId val="-1900550784"/>
        <c:axId val="-1900555136"/>
      </c:scatterChart>
      <c:valAx>
        <c:axId val="-1900550784"/>
        <c:scaling>
          <c:orientation val="minMax"/>
          <c:max val="25"/>
        </c:scaling>
        <c:delete val="1"/>
        <c:axPos val="b"/>
        <c:majorGridlines/>
        <c:title>
          <c:tx>
            <c:rich>
              <a:bodyPr/>
              <a:lstStyle/>
              <a:p>
                <a:pPr>
                  <a:defRPr/>
                </a:pPr>
                <a:r>
                  <a:rPr lang="en-US"/>
                  <a:t>Time ➜</a:t>
                </a:r>
              </a:p>
            </c:rich>
          </c:tx>
          <c:layout/>
          <c:overlay val="0"/>
        </c:title>
        <c:numFmt formatCode="General" sourceLinked="1"/>
        <c:majorTickMark val="none"/>
        <c:minorTickMark val="none"/>
        <c:tickLblPos val="nextTo"/>
        <c:crossAx val="-1900555136"/>
        <c:crosses val="autoZero"/>
        <c:crossBetween val="midCat"/>
        <c:majorUnit val="5"/>
      </c:valAx>
      <c:valAx>
        <c:axId val="-1900555136"/>
        <c:scaling>
          <c:orientation val="minMax"/>
          <c:max val="30"/>
        </c:scaling>
        <c:delete val="1"/>
        <c:axPos val="l"/>
        <c:numFmt formatCode="General" sourceLinked="1"/>
        <c:majorTickMark val="none"/>
        <c:minorTickMark val="none"/>
        <c:tickLblPos val="nextTo"/>
        <c:crossAx val="-1900550784"/>
        <c:crosses val="autoZero"/>
        <c:crossBetween val="midCat"/>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scatterChart>
        <c:scatterStyle val="smoothMarker"/>
        <c:varyColors val="0"/>
        <c:ser>
          <c:idx val="0"/>
          <c:order val="0"/>
          <c:tx>
            <c:strRef>
              <c:f>Sheet1!$B$1</c:f>
              <c:strCache>
                <c:ptCount val="1"/>
                <c:pt idx="0">
                  <c:v>Actual Skill_</c:v>
                </c:pt>
              </c:strCache>
            </c:strRef>
          </c:tx>
          <c:spPr>
            <a:ln>
              <a:solidFill>
                <a:schemeClr val="accent1">
                  <a:lumMod val="75000"/>
                </a:schemeClr>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Sheet1!$B$2:$B$29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15.08</c:v>
                </c:pt>
                <c:pt idx="12">
                  <c:v>15.2</c:v>
                </c:pt>
                <c:pt idx="13">
                  <c:v>15.4</c:v>
                </c:pt>
                <c:pt idx="14">
                  <c:v>15.8</c:v>
                </c:pt>
                <c:pt idx="15">
                  <c:v>16.2</c:v>
                </c:pt>
                <c:pt idx="16">
                  <c:v>16.600000000000001</c:v>
                </c:pt>
                <c:pt idx="17">
                  <c:v>17</c:v>
                </c:pt>
                <c:pt idx="18">
                  <c:v>17.600000000000001</c:v>
                </c:pt>
                <c:pt idx="19">
                  <c:v>18.2</c:v>
                </c:pt>
                <c:pt idx="20">
                  <c:v>18.8</c:v>
                </c:pt>
                <c:pt idx="21">
                  <c:v>19.399999999999999</c:v>
                </c:pt>
                <c:pt idx="22">
                  <c:v>20</c:v>
                </c:pt>
                <c:pt idx="23">
                  <c:v>21</c:v>
                </c:pt>
                <c:pt idx="24">
                  <c:v>22</c:v>
                </c:pt>
                <c:pt idx="25">
                  <c:v>23</c:v>
                </c:pt>
                <c:pt idx="26">
                  <c:v>24</c:v>
                </c:pt>
                <c:pt idx="27">
                  <c:v>25</c:v>
                </c:pt>
              </c:numCache>
            </c:numRef>
          </c:yVal>
          <c:smooth val="1"/>
        </c:ser>
        <c:ser>
          <c:idx val="1"/>
          <c:order val="1"/>
          <c:tx>
            <c:strRef>
              <c:f>Sheet1!$C$1</c:f>
              <c:strCache>
                <c:ptCount val="1"/>
                <c:pt idx="0">
                  <c:v>Perceived Skill_</c:v>
                </c:pt>
              </c:strCache>
            </c:strRef>
          </c:tx>
          <c:spPr>
            <a:ln>
              <a:solidFill>
                <a:schemeClr val="accent2">
                  <a:lumMod val="75000"/>
                </a:schemeClr>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Sheet1!$C$2:$C$29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19</c:v>
                </c:pt>
                <c:pt idx="12">
                  <c:v>11</c:v>
                </c:pt>
                <c:pt idx="13">
                  <c:v>6</c:v>
                </c:pt>
                <c:pt idx="14">
                  <c:v>8</c:v>
                </c:pt>
                <c:pt idx="15">
                  <c:v>11</c:v>
                </c:pt>
                <c:pt idx="16">
                  <c:v>14</c:v>
                </c:pt>
                <c:pt idx="17">
                  <c:v>15.4</c:v>
                </c:pt>
                <c:pt idx="18">
                  <c:v>16.2</c:v>
                </c:pt>
                <c:pt idx="19">
                  <c:v>16.899999999999999</c:v>
                </c:pt>
                <c:pt idx="20">
                  <c:v>17.600000000000001</c:v>
                </c:pt>
                <c:pt idx="21">
                  <c:v>18.3</c:v>
                </c:pt>
                <c:pt idx="22">
                  <c:v>19</c:v>
                </c:pt>
                <c:pt idx="23">
                  <c:v>20.2</c:v>
                </c:pt>
                <c:pt idx="24">
                  <c:v>21.4</c:v>
                </c:pt>
                <c:pt idx="25">
                  <c:v>22.6</c:v>
                </c:pt>
                <c:pt idx="26">
                  <c:v>23.8</c:v>
                </c:pt>
                <c:pt idx="27">
                  <c:v>25</c:v>
                </c:pt>
              </c:numCache>
            </c:numRef>
          </c:yVal>
          <c:smooth val="1"/>
        </c:ser>
        <c:ser>
          <c:idx val="2"/>
          <c:order val="2"/>
          <c:tx>
            <c:strRef>
              <c:f>Sheet1!$D$1</c:f>
              <c:strCache>
                <c:ptCount val="1"/>
                <c:pt idx="0">
                  <c:v>Actual Skill</c:v>
                </c:pt>
              </c:strCache>
            </c:strRef>
          </c:tx>
          <c:spPr>
            <a:ln>
              <a:solidFill>
                <a:schemeClr val="accent1"/>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Sheet1!$D$2:$D$29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15.1</c:v>
                </c:pt>
                <c:pt idx="12">
                  <c:v>15.2</c:v>
                </c:pt>
                <c:pt idx="13">
                  <c:v>15.3</c:v>
                </c:pt>
                <c:pt idx="14">
                  <c:v>15.4</c:v>
                </c:pt>
                <c:pt idx="15">
                  <c:v>15.5</c:v>
                </c:pt>
                <c:pt idx="16">
                  <c:v>15.6</c:v>
                </c:pt>
                <c:pt idx="17">
                  <c:v>15.7</c:v>
                </c:pt>
                <c:pt idx="18">
                  <c:v>15.8</c:v>
                </c:pt>
                <c:pt idx="19">
                  <c:v>15.9</c:v>
                </c:pt>
                <c:pt idx="20">
                  <c:v>16</c:v>
                </c:pt>
                <c:pt idx="21">
                  <c:v>16.100000000000001</c:v>
                </c:pt>
                <c:pt idx="22">
                  <c:v>16.2</c:v>
                </c:pt>
                <c:pt idx="23">
                  <c:v>16.3</c:v>
                </c:pt>
                <c:pt idx="24">
                  <c:v>16.399999999999999</c:v>
                </c:pt>
                <c:pt idx="25">
                  <c:v>16.5</c:v>
                </c:pt>
                <c:pt idx="26">
                  <c:v>16.600000000000001</c:v>
                </c:pt>
                <c:pt idx="27">
                  <c:v>16.7</c:v>
                </c:pt>
              </c:numCache>
            </c:numRef>
          </c:yVal>
          <c:smooth val="1"/>
        </c:ser>
        <c:ser>
          <c:idx val="3"/>
          <c:order val="3"/>
          <c:tx>
            <c:strRef>
              <c:f>Sheet1!$E$1</c:f>
              <c:strCache>
                <c:ptCount val="1"/>
                <c:pt idx="0">
                  <c:v>Perceived Skill</c:v>
                </c:pt>
              </c:strCache>
            </c:strRef>
          </c:tx>
          <c:spPr>
            <a:ln>
              <a:solidFill>
                <a:schemeClr val="accent2"/>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Sheet1!$E$2:$E$29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20.2</c:v>
                </c:pt>
                <c:pt idx="12">
                  <c:v>20.399999999999999</c:v>
                </c:pt>
                <c:pt idx="13">
                  <c:v>20.75</c:v>
                </c:pt>
                <c:pt idx="14">
                  <c:v>21.35</c:v>
                </c:pt>
                <c:pt idx="15">
                  <c:v>21.8</c:v>
                </c:pt>
                <c:pt idx="16">
                  <c:v>22.2</c:v>
                </c:pt>
                <c:pt idx="17">
                  <c:v>22.6</c:v>
                </c:pt>
                <c:pt idx="18">
                  <c:v>23</c:v>
                </c:pt>
                <c:pt idx="19">
                  <c:v>23.4</c:v>
                </c:pt>
                <c:pt idx="20">
                  <c:v>23.8</c:v>
                </c:pt>
                <c:pt idx="21">
                  <c:v>24.2</c:v>
                </c:pt>
                <c:pt idx="22">
                  <c:v>24.6</c:v>
                </c:pt>
                <c:pt idx="23">
                  <c:v>25</c:v>
                </c:pt>
                <c:pt idx="24">
                  <c:v>25.4</c:v>
                </c:pt>
                <c:pt idx="25">
                  <c:v>25.8</c:v>
                </c:pt>
                <c:pt idx="26">
                  <c:v>26.2</c:v>
                </c:pt>
                <c:pt idx="27">
                  <c:v>26.6</c:v>
                </c:pt>
              </c:numCache>
            </c:numRef>
          </c:yVal>
          <c:smooth val="1"/>
        </c:ser>
        <c:dLbls>
          <c:showLegendKey val="0"/>
          <c:showVal val="0"/>
          <c:showCatName val="0"/>
          <c:showSerName val="0"/>
          <c:showPercent val="0"/>
          <c:showBubbleSize val="0"/>
        </c:dLbls>
        <c:axId val="-2008831440"/>
        <c:axId val="-2008842864"/>
      </c:scatterChart>
      <c:valAx>
        <c:axId val="-2008831440"/>
        <c:scaling>
          <c:orientation val="minMax"/>
          <c:max val="25"/>
        </c:scaling>
        <c:delete val="1"/>
        <c:axPos val="b"/>
        <c:majorGridlines/>
        <c:title>
          <c:tx>
            <c:rich>
              <a:bodyPr/>
              <a:lstStyle/>
              <a:p>
                <a:pPr>
                  <a:defRPr/>
                </a:pPr>
                <a:r>
                  <a:rPr lang="en-US"/>
                  <a:t>Time ➜</a:t>
                </a:r>
              </a:p>
            </c:rich>
          </c:tx>
          <c:layout/>
          <c:overlay val="0"/>
        </c:title>
        <c:numFmt formatCode="General" sourceLinked="1"/>
        <c:majorTickMark val="none"/>
        <c:minorTickMark val="none"/>
        <c:tickLblPos val="nextTo"/>
        <c:crossAx val="-2008842864"/>
        <c:crosses val="autoZero"/>
        <c:crossBetween val="midCat"/>
        <c:majorUnit val="5"/>
      </c:valAx>
      <c:valAx>
        <c:axId val="-2008842864"/>
        <c:scaling>
          <c:orientation val="minMax"/>
          <c:max val="30"/>
        </c:scaling>
        <c:delete val="1"/>
        <c:axPos val="l"/>
        <c:numFmt formatCode="General" sourceLinked="1"/>
        <c:majorTickMark val="none"/>
        <c:minorTickMark val="none"/>
        <c:tickLblPos val="nextTo"/>
        <c:crossAx val="-2008831440"/>
        <c:crosses val="autoZero"/>
        <c:crossBetween val="midCat"/>
      </c:valAx>
    </c:plotArea>
    <c:legend>
      <c:legendPos val="b"/>
      <c:legendEntry>
        <c:idx val="0"/>
        <c:delete val="1"/>
      </c:legendEntry>
      <c:legendEntry>
        <c:idx val="1"/>
        <c:delete val="1"/>
      </c:legendEntry>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E8EC5-4448-431E-9DF3-FE5D535DE52C}" type="doc">
      <dgm:prSet loTypeId="urn:microsoft.com/office/officeart/2005/8/layout/pyramid1" loCatId="pyramid" qsTypeId="urn:microsoft.com/office/officeart/2005/8/quickstyle/simple1" qsCatId="simple" csTypeId="urn:microsoft.com/office/officeart/2005/8/colors/accent1_2" csCatId="accent1" phldr="1"/>
      <dgm:spPr/>
    </dgm:pt>
    <dgm:pt modelId="{7B45BFD1-3E41-498F-BA43-997D026405D6}">
      <dgm:prSet phldrT="[Text]" custT="1"/>
      <dgm:spPr/>
      <dgm:t>
        <a:bodyPr/>
        <a:lstStyle/>
        <a:p>
          <a:r>
            <a:rPr lang="en-US" sz="3200" dirty="0" smtClean="0"/>
            <a:t>Expert</a:t>
          </a:r>
        </a:p>
      </dgm:t>
    </dgm:pt>
    <dgm:pt modelId="{3BC62CE2-1001-4AE6-98CC-5ACB8FACFC5E}" type="parTrans" cxnId="{E5298E27-23CE-4FB1-92DA-8074403AE4F5}">
      <dgm:prSet/>
      <dgm:spPr/>
      <dgm:t>
        <a:bodyPr/>
        <a:lstStyle/>
        <a:p>
          <a:endParaRPr lang="en-US" sz="1600"/>
        </a:p>
      </dgm:t>
    </dgm:pt>
    <dgm:pt modelId="{6DA83BE7-E17C-419B-A6B9-56A9E835BF82}" type="sibTrans" cxnId="{E5298E27-23CE-4FB1-92DA-8074403AE4F5}">
      <dgm:prSet/>
      <dgm:spPr/>
      <dgm:t>
        <a:bodyPr/>
        <a:lstStyle/>
        <a:p>
          <a:endParaRPr lang="en-US" sz="1600"/>
        </a:p>
      </dgm:t>
    </dgm:pt>
    <dgm:pt modelId="{AC1E9BD5-3015-4C8B-BEA3-125B75C92479}">
      <dgm:prSet phldrT="[Text]" custT="1"/>
      <dgm:spPr/>
      <dgm:t>
        <a:bodyPr/>
        <a:lstStyle/>
        <a:p>
          <a:r>
            <a:rPr lang="en-US" sz="3200" dirty="0" smtClean="0"/>
            <a:t>Advanced Beginner</a:t>
          </a:r>
          <a:endParaRPr lang="en-US" sz="3200" dirty="0"/>
        </a:p>
      </dgm:t>
    </dgm:pt>
    <dgm:pt modelId="{3D6C9A31-AAB0-4D9F-83C4-8542D728787C}" type="parTrans" cxnId="{94E4720A-B0E5-45E4-9D07-29C14BFC2993}">
      <dgm:prSet/>
      <dgm:spPr/>
      <dgm:t>
        <a:bodyPr/>
        <a:lstStyle/>
        <a:p>
          <a:endParaRPr lang="en-US" sz="1600"/>
        </a:p>
      </dgm:t>
    </dgm:pt>
    <dgm:pt modelId="{9FC70540-68C5-4695-BA7C-6F88678E7C50}" type="sibTrans" cxnId="{94E4720A-B0E5-45E4-9D07-29C14BFC2993}">
      <dgm:prSet/>
      <dgm:spPr/>
      <dgm:t>
        <a:bodyPr/>
        <a:lstStyle/>
        <a:p>
          <a:endParaRPr lang="en-US" sz="1600"/>
        </a:p>
      </dgm:t>
    </dgm:pt>
    <dgm:pt modelId="{2FB7E53E-478B-4E84-A9E4-87E63A798770}">
      <dgm:prSet phldrT="[Text]" custT="1"/>
      <dgm:spPr/>
      <dgm:t>
        <a:bodyPr/>
        <a:lstStyle/>
        <a:p>
          <a:r>
            <a:rPr lang="en-US" sz="3200" dirty="0" smtClean="0"/>
            <a:t>Novice</a:t>
          </a:r>
        </a:p>
      </dgm:t>
    </dgm:pt>
    <dgm:pt modelId="{426374FB-3294-408F-AB38-7F4C0168BCB2}" type="parTrans" cxnId="{13039740-9DCB-4E03-BA19-3475C608B9A3}">
      <dgm:prSet/>
      <dgm:spPr/>
      <dgm:t>
        <a:bodyPr/>
        <a:lstStyle/>
        <a:p>
          <a:endParaRPr lang="en-US" sz="1600"/>
        </a:p>
      </dgm:t>
    </dgm:pt>
    <dgm:pt modelId="{5BED6F95-8A3C-4F01-B968-AB7075C8A3B5}" type="sibTrans" cxnId="{13039740-9DCB-4E03-BA19-3475C608B9A3}">
      <dgm:prSet/>
      <dgm:spPr/>
      <dgm:t>
        <a:bodyPr/>
        <a:lstStyle/>
        <a:p>
          <a:endParaRPr lang="en-US" sz="1600"/>
        </a:p>
      </dgm:t>
    </dgm:pt>
    <dgm:pt modelId="{ACEDFB6F-7E31-4D93-9620-392C1EE8ECC8}">
      <dgm:prSet phldrT="[Text]" custT="1"/>
      <dgm:spPr/>
      <dgm:t>
        <a:bodyPr/>
        <a:lstStyle/>
        <a:p>
          <a:r>
            <a:rPr lang="en-US" sz="3200" dirty="0" smtClean="0"/>
            <a:t>Proficient</a:t>
          </a:r>
        </a:p>
      </dgm:t>
    </dgm:pt>
    <dgm:pt modelId="{AAA11FA8-5EB9-4053-90C8-3670A1D859A1}" type="parTrans" cxnId="{238ACE13-DA57-41C5-8986-186362657684}">
      <dgm:prSet/>
      <dgm:spPr/>
      <dgm:t>
        <a:bodyPr/>
        <a:lstStyle/>
        <a:p>
          <a:endParaRPr lang="en-US" sz="1600"/>
        </a:p>
      </dgm:t>
    </dgm:pt>
    <dgm:pt modelId="{51306347-D4CB-4B9C-A936-D94E1E3A46F6}" type="sibTrans" cxnId="{238ACE13-DA57-41C5-8986-186362657684}">
      <dgm:prSet/>
      <dgm:spPr/>
      <dgm:t>
        <a:bodyPr/>
        <a:lstStyle/>
        <a:p>
          <a:endParaRPr lang="en-US" sz="1600"/>
        </a:p>
      </dgm:t>
    </dgm:pt>
    <dgm:pt modelId="{F4E8BADB-9E33-48B4-A412-D57E4F6508C3}">
      <dgm:prSet custT="1"/>
      <dgm:spPr/>
      <dgm:t>
        <a:bodyPr/>
        <a:lstStyle/>
        <a:p>
          <a:r>
            <a:rPr lang="en-US" sz="3200" dirty="0" smtClean="0"/>
            <a:t>Competent</a:t>
          </a:r>
          <a:endParaRPr lang="en-US" sz="3200" dirty="0"/>
        </a:p>
      </dgm:t>
    </dgm:pt>
    <dgm:pt modelId="{63897555-1631-49ED-924E-2493A21130AC}" type="parTrans" cxnId="{E0306100-DDF0-4207-ACCE-A29FF99F1FDD}">
      <dgm:prSet/>
      <dgm:spPr/>
      <dgm:t>
        <a:bodyPr/>
        <a:lstStyle/>
        <a:p>
          <a:endParaRPr lang="en-US" sz="1600"/>
        </a:p>
      </dgm:t>
    </dgm:pt>
    <dgm:pt modelId="{580EA708-7703-4326-BF19-D31CA1C03389}" type="sibTrans" cxnId="{E0306100-DDF0-4207-ACCE-A29FF99F1FDD}">
      <dgm:prSet/>
      <dgm:spPr/>
      <dgm:t>
        <a:bodyPr/>
        <a:lstStyle/>
        <a:p>
          <a:endParaRPr lang="en-US" sz="1600"/>
        </a:p>
      </dgm:t>
    </dgm:pt>
    <dgm:pt modelId="{9500468D-C980-4154-96B1-F9B8D63EC49B}" type="pres">
      <dgm:prSet presAssocID="{D52E8EC5-4448-431E-9DF3-FE5D535DE52C}" presName="Name0" presStyleCnt="0">
        <dgm:presLayoutVars>
          <dgm:dir/>
          <dgm:animLvl val="lvl"/>
          <dgm:resizeHandles val="exact"/>
        </dgm:presLayoutVars>
      </dgm:prSet>
      <dgm:spPr/>
    </dgm:pt>
    <dgm:pt modelId="{6B1B3225-0136-49ED-81C6-20834CA51A29}" type="pres">
      <dgm:prSet presAssocID="{7B45BFD1-3E41-498F-BA43-997D026405D6}" presName="Name8" presStyleCnt="0"/>
      <dgm:spPr/>
    </dgm:pt>
    <dgm:pt modelId="{0F0CE548-1FB3-4483-8BF0-78DE6F0902DB}" type="pres">
      <dgm:prSet presAssocID="{7B45BFD1-3E41-498F-BA43-997D026405D6}" presName="level" presStyleLbl="node1" presStyleIdx="0" presStyleCnt="5">
        <dgm:presLayoutVars>
          <dgm:chMax val="1"/>
          <dgm:bulletEnabled val="1"/>
        </dgm:presLayoutVars>
      </dgm:prSet>
      <dgm:spPr/>
      <dgm:t>
        <a:bodyPr/>
        <a:lstStyle/>
        <a:p>
          <a:endParaRPr lang="en-US"/>
        </a:p>
      </dgm:t>
    </dgm:pt>
    <dgm:pt modelId="{06887D09-D4A4-4516-A35B-7A899C740DBC}" type="pres">
      <dgm:prSet presAssocID="{7B45BFD1-3E41-498F-BA43-997D026405D6}" presName="levelTx" presStyleLbl="revTx" presStyleIdx="0" presStyleCnt="0">
        <dgm:presLayoutVars>
          <dgm:chMax val="1"/>
          <dgm:bulletEnabled val="1"/>
        </dgm:presLayoutVars>
      </dgm:prSet>
      <dgm:spPr/>
      <dgm:t>
        <a:bodyPr/>
        <a:lstStyle/>
        <a:p>
          <a:endParaRPr lang="en-US"/>
        </a:p>
      </dgm:t>
    </dgm:pt>
    <dgm:pt modelId="{1260D1BC-4C55-4039-BBF1-B22795CE385B}" type="pres">
      <dgm:prSet presAssocID="{ACEDFB6F-7E31-4D93-9620-392C1EE8ECC8}" presName="Name8" presStyleCnt="0"/>
      <dgm:spPr/>
    </dgm:pt>
    <dgm:pt modelId="{3A073C8D-0BF9-4735-9B77-AB30249569D1}" type="pres">
      <dgm:prSet presAssocID="{ACEDFB6F-7E31-4D93-9620-392C1EE8ECC8}" presName="level" presStyleLbl="node1" presStyleIdx="1" presStyleCnt="5">
        <dgm:presLayoutVars>
          <dgm:chMax val="1"/>
          <dgm:bulletEnabled val="1"/>
        </dgm:presLayoutVars>
      </dgm:prSet>
      <dgm:spPr/>
      <dgm:t>
        <a:bodyPr/>
        <a:lstStyle/>
        <a:p>
          <a:endParaRPr lang="en-US"/>
        </a:p>
      </dgm:t>
    </dgm:pt>
    <dgm:pt modelId="{BD4C0F85-C0A3-4EE8-A833-F69B4F6A222F}" type="pres">
      <dgm:prSet presAssocID="{ACEDFB6F-7E31-4D93-9620-392C1EE8ECC8}" presName="levelTx" presStyleLbl="revTx" presStyleIdx="0" presStyleCnt="0">
        <dgm:presLayoutVars>
          <dgm:chMax val="1"/>
          <dgm:bulletEnabled val="1"/>
        </dgm:presLayoutVars>
      </dgm:prSet>
      <dgm:spPr/>
      <dgm:t>
        <a:bodyPr/>
        <a:lstStyle/>
        <a:p>
          <a:endParaRPr lang="en-US"/>
        </a:p>
      </dgm:t>
    </dgm:pt>
    <dgm:pt modelId="{201AB71B-054D-4B75-B135-3D62C3ACAE19}" type="pres">
      <dgm:prSet presAssocID="{F4E8BADB-9E33-48B4-A412-D57E4F6508C3}" presName="Name8" presStyleCnt="0"/>
      <dgm:spPr/>
    </dgm:pt>
    <dgm:pt modelId="{FCFDFE89-8292-4B9A-98D8-1B17ABC968B1}" type="pres">
      <dgm:prSet presAssocID="{F4E8BADB-9E33-48B4-A412-D57E4F6508C3}" presName="level" presStyleLbl="node1" presStyleIdx="2" presStyleCnt="5">
        <dgm:presLayoutVars>
          <dgm:chMax val="1"/>
          <dgm:bulletEnabled val="1"/>
        </dgm:presLayoutVars>
      </dgm:prSet>
      <dgm:spPr/>
      <dgm:t>
        <a:bodyPr/>
        <a:lstStyle/>
        <a:p>
          <a:endParaRPr lang="en-US"/>
        </a:p>
      </dgm:t>
    </dgm:pt>
    <dgm:pt modelId="{287A45A9-C97E-4DA6-80D9-D408F6EB76CD}" type="pres">
      <dgm:prSet presAssocID="{F4E8BADB-9E33-48B4-A412-D57E4F6508C3}" presName="levelTx" presStyleLbl="revTx" presStyleIdx="0" presStyleCnt="0">
        <dgm:presLayoutVars>
          <dgm:chMax val="1"/>
          <dgm:bulletEnabled val="1"/>
        </dgm:presLayoutVars>
      </dgm:prSet>
      <dgm:spPr/>
      <dgm:t>
        <a:bodyPr/>
        <a:lstStyle/>
        <a:p>
          <a:endParaRPr lang="en-US"/>
        </a:p>
      </dgm:t>
    </dgm:pt>
    <dgm:pt modelId="{5B1C52CB-E6B6-4F71-BD8A-FFA7472D2E70}" type="pres">
      <dgm:prSet presAssocID="{AC1E9BD5-3015-4C8B-BEA3-125B75C92479}" presName="Name8" presStyleCnt="0"/>
      <dgm:spPr/>
    </dgm:pt>
    <dgm:pt modelId="{86707710-6B3E-45DF-B740-36DED87E6DB2}" type="pres">
      <dgm:prSet presAssocID="{AC1E9BD5-3015-4C8B-BEA3-125B75C92479}" presName="level" presStyleLbl="node1" presStyleIdx="3" presStyleCnt="5">
        <dgm:presLayoutVars>
          <dgm:chMax val="1"/>
          <dgm:bulletEnabled val="1"/>
        </dgm:presLayoutVars>
      </dgm:prSet>
      <dgm:spPr/>
      <dgm:t>
        <a:bodyPr/>
        <a:lstStyle/>
        <a:p>
          <a:endParaRPr lang="en-US"/>
        </a:p>
      </dgm:t>
    </dgm:pt>
    <dgm:pt modelId="{C9E2BCEC-C6E1-4B43-9BC3-18A578E91D6B}" type="pres">
      <dgm:prSet presAssocID="{AC1E9BD5-3015-4C8B-BEA3-125B75C92479}" presName="levelTx" presStyleLbl="revTx" presStyleIdx="0" presStyleCnt="0">
        <dgm:presLayoutVars>
          <dgm:chMax val="1"/>
          <dgm:bulletEnabled val="1"/>
        </dgm:presLayoutVars>
      </dgm:prSet>
      <dgm:spPr/>
      <dgm:t>
        <a:bodyPr/>
        <a:lstStyle/>
        <a:p>
          <a:endParaRPr lang="en-US"/>
        </a:p>
      </dgm:t>
    </dgm:pt>
    <dgm:pt modelId="{093798FA-E646-4390-8A92-1B640AB212CE}" type="pres">
      <dgm:prSet presAssocID="{2FB7E53E-478B-4E84-A9E4-87E63A798770}" presName="Name8" presStyleCnt="0"/>
      <dgm:spPr/>
    </dgm:pt>
    <dgm:pt modelId="{121ED2CF-E289-4F3F-BCDE-6DF6C3FA2B64}" type="pres">
      <dgm:prSet presAssocID="{2FB7E53E-478B-4E84-A9E4-87E63A798770}" presName="level" presStyleLbl="node1" presStyleIdx="4" presStyleCnt="5">
        <dgm:presLayoutVars>
          <dgm:chMax val="1"/>
          <dgm:bulletEnabled val="1"/>
        </dgm:presLayoutVars>
      </dgm:prSet>
      <dgm:spPr/>
      <dgm:t>
        <a:bodyPr/>
        <a:lstStyle/>
        <a:p>
          <a:endParaRPr lang="en-US"/>
        </a:p>
      </dgm:t>
    </dgm:pt>
    <dgm:pt modelId="{791E5F97-656B-48DB-B469-E5FE6D82EB92}" type="pres">
      <dgm:prSet presAssocID="{2FB7E53E-478B-4E84-A9E4-87E63A798770}" presName="levelTx" presStyleLbl="revTx" presStyleIdx="0" presStyleCnt="0">
        <dgm:presLayoutVars>
          <dgm:chMax val="1"/>
          <dgm:bulletEnabled val="1"/>
        </dgm:presLayoutVars>
      </dgm:prSet>
      <dgm:spPr/>
      <dgm:t>
        <a:bodyPr/>
        <a:lstStyle/>
        <a:p>
          <a:endParaRPr lang="en-US"/>
        </a:p>
      </dgm:t>
    </dgm:pt>
  </dgm:ptLst>
  <dgm:cxnLst>
    <dgm:cxn modelId="{3A558486-EBDE-4D43-A5E9-3D53B2EE42C1}" type="presOf" srcId="{F4E8BADB-9E33-48B4-A412-D57E4F6508C3}" destId="{287A45A9-C97E-4DA6-80D9-D408F6EB76CD}" srcOrd="1" destOrd="0" presId="urn:microsoft.com/office/officeart/2005/8/layout/pyramid1"/>
    <dgm:cxn modelId="{EC53168F-9B40-4D17-96BB-4F79552D8A44}" type="presOf" srcId="{AC1E9BD5-3015-4C8B-BEA3-125B75C92479}" destId="{C9E2BCEC-C6E1-4B43-9BC3-18A578E91D6B}" srcOrd="1" destOrd="0" presId="urn:microsoft.com/office/officeart/2005/8/layout/pyramid1"/>
    <dgm:cxn modelId="{238ACE13-DA57-41C5-8986-186362657684}" srcId="{D52E8EC5-4448-431E-9DF3-FE5D535DE52C}" destId="{ACEDFB6F-7E31-4D93-9620-392C1EE8ECC8}" srcOrd="1" destOrd="0" parTransId="{AAA11FA8-5EB9-4053-90C8-3670A1D859A1}" sibTransId="{51306347-D4CB-4B9C-A936-D94E1E3A46F6}"/>
    <dgm:cxn modelId="{3F0A7492-531E-40C4-927F-040868FEFFE0}" type="presOf" srcId="{F4E8BADB-9E33-48B4-A412-D57E4F6508C3}" destId="{FCFDFE89-8292-4B9A-98D8-1B17ABC968B1}" srcOrd="0" destOrd="0" presId="urn:microsoft.com/office/officeart/2005/8/layout/pyramid1"/>
    <dgm:cxn modelId="{E448078C-774C-494F-90ED-3F71F95CE839}" type="presOf" srcId="{2FB7E53E-478B-4E84-A9E4-87E63A798770}" destId="{791E5F97-656B-48DB-B469-E5FE6D82EB92}" srcOrd="1" destOrd="0" presId="urn:microsoft.com/office/officeart/2005/8/layout/pyramid1"/>
    <dgm:cxn modelId="{13039740-9DCB-4E03-BA19-3475C608B9A3}" srcId="{D52E8EC5-4448-431E-9DF3-FE5D535DE52C}" destId="{2FB7E53E-478B-4E84-A9E4-87E63A798770}" srcOrd="4" destOrd="0" parTransId="{426374FB-3294-408F-AB38-7F4C0168BCB2}" sibTransId="{5BED6F95-8A3C-4F01-B968-AB7075C8A3B5}"/>
    <dgm:cxn modelId="{B33D4834-51EA-4F2F-970F-DC42DD404882}" type="presOf" srcId="{AC1E9BD5-3015-4C8B-BEA3-125B75C92479}" destId="{86707710-6B3E-45DF-B740-36DED87E6DB2}" srcOrd="0" destOrd="0" presId="urn:microsoft.com/office/officeart/2005/8/layout/pyramid1"/>
    <dgm:cxn modelId="{E0306100-DDF0-4207-ACCE-A29FF99F1FDD}" srcId="{D52E8EC5-4448-431E-9DF3-FE5D535DE52C}" destId="{F4E8BADB-9E33-48B4-A412-D57E4F6508C3}" srcOrd="2" destOrd="0" parTransId="{63897555-1631-49ED-924E-2493A21130AC}" sibTransId="{580EA708-7703-4326-BF19-D31CA1C03389}"/>
    <dgm:cxn modelId="{E5298E27-23CE-4FB1-92DA-8074403AE4F5}" srcId="{D52E8EC5-4448-431E-9DF3-FE5D535DE52C}" destId="{7B45BFD1-3E41-498F-BA43-997D026405D6}" srcOrd="0" destOrd="0" parTransId="{3BC62CE2-1001-4AE6-98CC-5ACB8FACFC5E}" sibTransId="{6DA83BE7-E17C-419B-A6B9-56A9E835BF82}"/>
    <dgm:cxn modelId="{94E4720A-B0E5-45E4-9D07-29C14BFC2993}" srcId="{D52E8EC5-4448-431E-9DF3-FE5D535DE52C}" destId="{AC1E9BD5-3015-4C8B-BEA3-125B75C92479}" srcOrd="3" destOrd="0" parTransId="{3D6C9A31-AAB0-4D9F-83C4-8542D728787C}" sibTransId="{9FC70540-68C5-4695-BA7C-6F88678E7C50}"/>
    <dgm:cxn modelId="{BB3D0830-0466-4E51-AE31-AE42B76B7550}" type="presOf" srcId="{2FB7E53E-478B-4E84-A9E4-87E63A798770}" destId="{121ED2CF-E289-4F3F-BCDE-6DF6C3FA2B64}" srcOrd="0" destOrd="0" presId="urn:microsoft.com/office/officeart/2005/8/layout/pyramid1"/>
    <dgm:cxn modelId="{581567A6-366C-47B2-BC5B-5466B3164F58}" type="presOf" srcId="{7B45BFD1-3E41-498F-BA43-997D026405D6}" destId="{0F0CE548-1FB3-4483-8BF0-78DE6F0902DB}" srcOrd="0" destOrd="0" presId="urn:microsoft.com/office/officeart/2005/8/layout/pyramid1"/>
    <dgm:cxn modelId="{4433E9BE-C146-4AAA-8894-78C3124B76BB}" type="presOf" srcId="{ACEDFB6F-7E31-4D93-9620-392C1EE8ECC8}" destId="{BD4C0F85-C0A3-4EE8-A833-F69B4F6A222F}" srcOrd="1" destOrd="0" presId="urn:microsoft.com/office/officeart/2005/8/layout/pyramid1"/>
    <dgm:cxn modelId="{09A34033-A77D-49BB-9F7E-F6DFFA2DD602}" type="presOf" srcId="{ACEDFB6F-7E31-4D93-9620-392C1EE8ECC8}" destId="{3A073C8D-0BF9-4735-9B77-AB30249569D1}" srcOrd="0" destOrd="0" presId="urn:microsoft.com/office/officeart/2005/8/layout/pyramid1"/>
    <dgm:cxn modelId="{09E2A485-D131-4E74-BBB5-E78ADEA02E57}" type="presOf" srcId="{D52E8EC5-4448-431E-9DF3-FE5D535DE52C}" destId="{9500468D-C980-4154-96B1-F9B8D63EC49B}" srcOrd="0" destOrd="0" presId="urn:microsoft.com/office/officeart/2005/8/layout/pyramid1"/>
    <dgm:cxn modelId="{67168532-EFBC-4E78-A7DE-D12FFF00C499}" type="presOf" srcId="{7B45BFD1-3E41-498F-BA43-997D026405D6}" destId="{06887D09-D4A4-4516-A35B-7A899C740DBC}" srcOrd="1" destOrd="0" presId="urn:microsoft.com/office/officeart/2005/8/layout/pyramid1"/>
    <dgm:cxn modelId="{E9AB012B-D1BF-4885-903C-90B0ADAC6E5D}" type="presParOf" srcId="{9500468D-C980-4154-96B1-F9B8D63EC49B}" destId="{6B1B3225-0136-49ED-81C6-20834CA51A29}" srcOrd="0" destOrd="0" presId="urn:microsoft.com/office/officeart/2005/8/layout/pyramid1"/>
    <dgm:cxn modelId="{20D44A47-2024-46C0-A966-05A4F88361FA}" type="presParOf" srcId="{6B1B3225-0136-49ED-81C6-20834CA51A29}" destId="{0F0CE548-1FB3-4483-8BF0-78DE6F0902DB}" srcOrd="0" destOrd="0" presId="urn:microsoft.com/office/officeart/2005/8/layout/pyramid1"/>
    <dgm:cxn modelId="{97551D18-6542-42AA-BD09-7065B13F299F}" type="presParOf" srcId="{6B1B3225-0136-49ED-81C6-20834CA51A29}" destId="{06887D09-D4A4-4516-A35B-7A899C740DBC}" srcOrd="1" destOrd="0" presId="urn:microsoft.com/office/officeart/2005/8/layout/pyramid1"/>
    <dgm:cxn modelId="{4521A5AC-2A3D-46BC-A2FD-64146B6717BD}" type="presParOf" srcId="{9500468D-C980-4154-96B1-F9B8D63EC49B}" destId="{1260D1BC-4C55-4039-BBF1-B22795CE385B}" srcOrd="1" destOrd="0" presId="urn:microsoft.com/office/officeart/2005/8/layout/pyramid1"/>
    <dgm:cxn modelId="{A744DFE1-2CC3-4A93-8904-10DD0307A902}" type="presParOf" srcId="{1260D1BC-4C55-4039-BBF1-B22795CE385B}" destId="{3A073C8D-0BF9-4735-9B77-AB30249569D1}" srcOrd="0" destOrd="0" presId="urn:microsoft.com/office/officeart/2005/8/layout/pyramid1"/>
    <dgm:cxn modelId="{EB33E8B5-3A18-4D43-98AF-EE25D087A349}" type="presParOf" srcId="{1260D1BC-4C55-4039-BBF1-B22795CE385B}" destId="{BD4C0F85-C0A3-4EE8-A833-F69B4F6A222F}" srcOrd="1" destOrd="0" presId="urn:microsoft.com/office/officeart/2005/8/layout/pyramid1"/>
    <dgm:cxn modelId="{63DCE6A8-DD9D-479A-A00E-E6BEDC6DCE9C}" type="presParOf" srcId="{9500468D-C980-4154-96B1-F9B8D63EC49B}" destId="{201AB71B-054D-4B75-B135-3D62C3ACAE19}" srcOrd="2" destOrd="0" presId="urn:microsoft.com/office/officeart/2005/8/layout/pyramid1"/>
    <dgm:cxn modelId="{E5E82CA9-C984-4296-AFDE-9C1FF6008D50}" type="presParOf" srcId="{201AB71B-054D-4B75-B135-3D62C3ACAE19}" destId="{FCFDFE89-8292-4B9A-98D8-1B17ABC968B1}" srcOrd="0" destOrd="0" presId="urn:microsoft.com/office/officeart/2005/8/layout/pyramid1"/>
    <dgm:cxn modelId="{C1565E81-CD0D-456E-BF16-C01BB6675AA3}" type="presParOf" srcId="{201AB71B-054D-4B75-B135-3D62C3ACAE19}" destId="{287A45A9-C97E-4DA6-80D9-D408F6EB76CD}" srcOrd="1" destOrd="0" presId="urn:microsoft.com/office/officeart/2005/8/layout/pyramid1"/>
    <dgm:cxn modelId="{BED47588-063E-4E8A-8C11-530BD527A418}" type="presParOf" srcId="{9500468D-C980-4154-96B1-F9B8D63EC49B}" destId="{5B1C52CB-E6B6-4F71-BD8A-FFA7472D2E70}" srcOrd="3" destOrd="0" presId="urn:microsoft.com/office/officeart/2005/8/layout/pyramid1"/>
    <dgm:cxn modelId="{AE50AA25-97B1-4337-8091-F30CB506363A}" type="presParOf" srcId="{5B1C52CB-E6B6-4F71-BD8A-FFA7472D2E70}" destId="{86707710-6B3E-45DF-B740-36DED87E6DB2}" srcOrd="0" destOrd="0" presId="urn:microsoft.com/office/officeart/2005/8/layout/pyramid1"/>
    <dgm:cxn modelId="{BDBAB11F-932F-4EBE-B40C-6E4A5303D22E}" type="presParOf" srcId="{5B1C52CB-E6B6-4F71-BD8A-FFA7472D2E70}" destId="{C9E2BCEC-C6E1-4B43-9BC3-18A578E91D6B}" srcOrd="1" destOrd="0" presId="urn:microsoft.com/office/officeart/2005/8/layout/pyramid1"/>
    <dgm:cxn modelId="{9AFB7DE6-DDFE-4EF1-8D64-6F7C6550BDE0}" type="presParOf" srcId="{9500468D-C980-4154-96B1-F9B8D63EC49B}" destId="{093798FA-E646-4390-8A92-1B640AB212CE}" srcOrd="4" destOrd="0" presId="urn:microsoft.com/office/officeart/2005/8/layout/pyramid1"/>
    <dgm:cxn modelId="{87F0B95D-466B-4D7B-B924-012489932D86}" type="presParOf" srcId="{093798FA-E646-4390-8A92-1B640AB212CE}" destId="{121ED2CF-E289-4F3F-BCDE-6DF6C3FA2B64}" srcOrd="0" destOrd="0" presId="urn:microsoft.com/office/officeart/2005/8/layout/pyramid1"/>
    <dgm:cxn modelId="{515815E2-BD2D-4AB3-9024-40F7A6674811}" type="presParOf" srcId="{093798FA-E646-4390-8A92-1B640AB212CE}" destId="{791E5F97-656B-48DB-B469-E5FE6D82EB92}"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CE548-1FB3-4483-8BF0-78DE6F0902DB}">
      <dsp:nvSpPr>
        <dsp:cNvPr id="0" name=""/>
        <dsp:cNvSpPr/>
      </dsp:nvSpPr>
      <dsp:spPr>
        <a:xfrm>
          <a:off x="3291840" y="0"/>
          <a:ext cx="164592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Expert</a:t>
          </a:r>
        </a:p>
      </dsp:txBody>
      <dsp:txXfrm>
        <a:off x="3291840" y="0"/>
        <a:ext cx="1645920" cy="905192"/>
      </dsp:txXfrm>
    </dsp:sp>
    <dsp:sp modelId="{3A073C8D-0BF9-4735-9B77-AB30249569D1}">
      <dsp:nvSpPr>
        <dsp:cNvPr id="0" name=""/>
        <dsp:cNvSpPr/>
      </dsp:nvSpPr>
      <dsp:spPr>
        <a:xfrm>
          <a:off x="2468880" y="905192"/>
          <a:ext cx="329184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Proficient</a:t>
          </a:r>
        </a:p>
      </dsp:txBody>
      <dsp:txXfrm>
        <a:off x="3044951" y="905192"/>
        <a:ext cx="2139696" cy="905192"/>
      </dsp:txXfrm>
    </dsp:sp>
    <dsp:sp modelId="{FCFDFE89-8292-4B9A-98D8-1B17ABC968B1}">
      <dsp:nvSpPr>
        <dsp:cNvPr id="0" name=""/>
        <dsp:cNvSpPr/>
      </dsp:nvSpPr>
      <dsp:spPr>
        <a:xfrm>
          <a:off x="1645920" y="1810385"/>
          <a:ext cx="4937759"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Competent</a:t>
          </a:r>
          <a:endParaRPr lang="en-US" sz="3200" kern="1200" dirty="0"/>
        </a:p>
      </dsp:txBody>
      <dsp:txXfrm>
        <a:off x="2510028" y="1810385"/>
        <a:ext cx="3209544" cy="905192"/>
      </dsp:txXfrm>
    </dsp:sp>
    <dsp:sp modelId="{86707710-6B3E-45DF-B740-36DED87E6DB2}">
      <dsp:nvSpPr>
        <dsp:cNvPr id="0" name=""/>
        <dsp:cNvSpPr/>
      </dsp:nvSpPr>
      <dsp:spPr>
        <a:xfrm>
          <a:off x="822960" y="2715577"/>
          <a:ext cx="658368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Advanced Beginner</a:t>
          </a:r>
          <a:endParaRPr lang="en-US" sz="3200" kern="1200" dirty="0"/>
        </a:p>
      </dsp:txBody>
      <dsp:txXfrm>
        <a:off x="1975103" y="2715577"/>
        <a:ext cx="4279392" cy="905192"/>
      </dsp:txXfrm>
    </dsp:sp>
    <dsp:sp modelId="{121ED2CF-E289-4F3F-BCDE-6DF6C3FA2B64}">
      <dsp:nvSpPr>
        <dsp:cNvPr id="0" name=""/>
        <dsp:cNvSpPr/>
      </dsp:nvSpPr>
      <dsp:spPr>
        <a:xfrm>
          <a:off x="0" y="3620770"/>
          <a:ext cx="822960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Novice</a:t>
          </a:r>
        </a:p>
      </dsp:txBody>
      <dsp:txXfrm>
        <a:off x="1440179" y="3620770"/>
        <a:ext cx="5349240" cy="9051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C3EDB89F-1690-4C45-9F34-594D1DF364C4}"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609600" y="4463568"/>
            <a:ext cx="110744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C3EDB89F-1690-4C45-9F34-594D1DF364C4}" type="datetimeFigureOut">
              <a:rPr lang="en-US" smtClean="0"/>
              <a:t>11/11/2016</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BD1413CA-8D37-4B5A-950F-4D31D56DC24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EDB89F-1690-4C45-9F34-594D1DF364C4}"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EDB89F-1690-4C45-9F34-594D1DF364C4}" type="datetimeFigureOut">
              <a:rPr lang="en-US" smtClean="0"/>
              <a:t>11/11/2016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EDB89F-1690-4C45-9F34-594D1DF364C4}" type="datetimeFigureOut">
              <a:rPr lang="en-US" smtClean="0"/>
              <a:t>11/11/2016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DB89F-1690-4C45-9F34-594D1DF364C4}" type="datetimeFigureOut">
              <a:rPr lang="en-US" smtClean="0"/>
              <a:t>11/11/2016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EDB89F-1690-4C45-9F34-594D1DF364C4}"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C3EDB89F-1690-4C45-9F34-594D1DF364C4}"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C3EDB89F-1690-4C45-9F34-594D1DF364C4}" type="datetimeFigureOut">
              <a:rPr lang="en-US" smtClean="0"/>
              <a:t>11/11/2016</a:t>
            </a:fld>
            <a:endParaRPr lang="en-US"/>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BD1413CA-8D37-4B5A-950F-4D31D56DC24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100" dirty="0"/>
              <a:t>When Learning </a:t>
            </a:r>
            <a:r>
              <a:rPr lang="en-US" sz="3100" dirty="0"/>
              <a:t>Stops:</a:t>
            </a:r>
            <a:r>
              <a:rPr lang="en-US" sz="4000" dirty="0"/>
              <a:t/>
            </a:r>
            <a:br>
              <a:rPr lang="en-US" sz="4000" dirty="0"/>
            </a:br>
            <a:r>
              <a:rPr lang="en-US" sz="4000" dirty="0"/>
              <a:t>An </a:t>
            </a:r>
            <a:r>
              <a:rPr lang="en-US" sz="4400" b="1" dirty="0" smtClean="0"/>
              <a:t>Expert Beginner Case Study</a:t>
            </a:r>
            <a:endParaRPr lang="en-US" sz="4400" dirty="0"/>
          </a:p>
        </p:txBody>
      </p:sp>
      <p:sp>
        <p:nvSpPr>
          <p:cNvPr id="3" name="Subtitle 2"/>
          <p:cNvSpPr>
            <a:spLocks noGrp="1"/>
          </p:cNvSpPr>
          <p:nvPr>
            <p:ph type="subTitle" idx="1"/>
          </p:nvPr>
        </p:nvSpPr>
        <p:spPr/>
        <p:txBody>
          <a:bodyPr>
            <a:normAutofit/>
          </a:bodyPr>
          <a:lstStyle/>
          <a:p>
            <a:r>
              <a:rPr lang="en-US" dirty="0" smtClean="0"/>
              <a:t>@</a:t>
            </a:r>
            <a:r>
              <a:rPr lang="en-US" dirty="0" err="1" smtClean="0"/>
              <a:t>JBertling</a:t>
            </a:r>
            <a:endParaRPr lang="en-US" dirty="0" smtClean="0"/>
          </a:p>
          <a:p>
            <a:r>
              <a:rPr lang="en-US" dirty="0" smtClean="0"/>
              <a:t>@</a:t>
            </a:r>
            <a:r>
              <a:rPr lang="en-US" dirty="0" err="1" smtClean="0"/>
              <a:t>dahlbyk</a:t>
            </a:r>
            <a:endParaRPr lang="en-US" dirty="0"/>
          </a:p>
        </p:txBody>
      </p:sp>
    </p:spTree>
    <p:extLst>
      <p:ext uri="{BB962C8B-B14F-4D97-AF65-F5344CB8AC3E}">
        <p14:creationId xmlns:p14="http://schemas.microsoft.com/office/powerpoint/2010/main" val="157898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“When did you last work with web forms in a production environment? I realize that </a:t>
            </a:r>
            <a:r>
              <a:rPr lang="en-US" b="1" dirty="0"/>
              <a:t>MVC is the </a:t>
            </a:r>
            <a:r>
              <a:rPr lang="en-US" sz="2800" b="1" dirty="0"/>
              <a:t>big </a:t>
            </a:r>
            <a:r>
              <a:rPr lang="en-US" sz="4000" b="1" dirty="0"/>
              <a:t>buzz word</a:t>
            </a:r>
            <a:r>
              <a:rPr lang="en-US" sz="4000" dirty="0"/>
              <a:t> </a:t>
            </a:r>
            <a:r>
              <a:rPr lang="en-US" sz="1800" dirty="0"/>
              <a:t>right now and I like the separation of code – but it does overly complicated some simple processes in many areas. The fact that you could do a manual full site update in 10 minutes is not the issues – it’s that </a:t>
            </a:r>
            <a:r>
              <a:rPr lang="en-US" b="1" dirty="0"/>
              <a:t>we have </a:t>
            </a:r>
            <a:r>
              <a:rPr lang="en-US" sz="4000" b="1" dirty="0"/>
              <a:t>20 people </a:t>
            </a:r>
            <a:r>
              <a:rPr lang="en-US" b="1" dirty="0"/>
              <a:t>working on the project</a:t>
            </a:r>
            <a:r>
              <a:rPr lang="en-US" sz="1800" dirty="0"/>
              <a:t> and in various stages of work. Sometimes those </a:t>
            </a:r>
            <a:r>
              <a:rPr lang="en-US" b="1" dirty="0"/>
              <a:t>features are </a:t>
            </a:r>
            <a:r>
              <a:rPr lang="en-US" sz="3600" b="1" dirty="0"/>
              <a:t>not ready </a:t>
            </a:r>
            <a:r>
              <a:rPr lang="en-US" sz="2800" b="1" dirty="0"/>
              <a:t>to go live</a:t>
            </a:r>
            <a:r>
              <a:rPr lang="en-US" b="1" dirty="0"/>
              <a:t> yet</a:t>
            </a:r>
            <a:r>
              <a:rPr lang="en-US" sz="1800" dirty="0"/>
              <a:t> or require other work to finish and we </a:t>
            </a:r>
            <a:r>
              <a:rPr lang="en-US" b="1" dirty="0"/>
              <a:t>cannot always do a complete site push</a:t>
            </a:r>
            <a:r>
              <a:rPr lang="en-US" sz="1800" dirty="0"/>
              <a:t>.</a:t>
            </a:r>
            <a:r>
              <a:rPr lang="en-US" dirty="0" smtClean="0"/>
              <a:t>”</a:t>
            </a:r>
            <a:endParaRPr lang="en-US" dirty="0"/>
          </a:p>
        </p:txBody>
      </p:sp>
    </p:spTree>
    <p:extLst>
      <p:ext uri="{BB962C8B-B14F-4D97-AF65-F5344CB8AC3E}">
        <p14:creationId xmlns:p14="http://schemas.microsoft.com/office/powerpoint/2010/main" val="3487905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daedtech.com/pics/erik.jpg"/>
          <p:cNvPicPr>
            <a:picLocks noGrp="1" noChangeArrowheads="1"/>
          </p:cNvPicPr>
          <p:nvPr>
            <p:ph type="pic" idx="1"/>
          </p:nvPr>
        </p:nvPicPr>
        <p:blipFill>
          <a:blip r:embed="rId2">
            <a:extLst>
              <a:ext uri="{28A0092B-C50C-407E-A947-70E740481C1C}">
                <a14:useLocalDpi xmlns:a14="http://schemas.microsoft.com/office/drawing/2010/main" val="0"/>
              </a:ext>
            </a:extLst>
          </a:blip>
          <a:srcRect l="676" r="676"/>
          <a:stretch>
            <a:fillRect/>
          </a:stretch>
        </p:blipFill>
        <p:spPr bwMode="auto">
          <a:xfrm>
            <a:off x="4960741" y="381000"/>
            <a:ext cx="5554859" cy="5638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2000" dirty="0"/>
              <a:t>How Developers Stop </a:t>
            </a:r>
            <a:r>
              <a:rPr lang="en-US" sz="2000" dirty="0"/>
              <a:t>Learning: </a:t>
            </a:r>
            <a:r>
              <a:rPr lang="en-US" sz="2000" dirty="0"/>
              <a:t>Rise of the Expert Beginner</a:t>
            </a:r>
          </a:p>
        </p:txBody>
      </p:sp>
      <p:sp>
        <p:nvSpPr>
          <p:cNvPr id="4" name="Text Placeholder 3"/>
          <p:cNvSpPr>
            <a:spLocks noGrp="1"/>
          </p:cNvSpPr>
          <p:nvPr>
            <p:ph type="body" sz="half" idx="2"/>
          </p:nvPr>
        </p:nvSpPr>
        <p:spPr/>
        <p:txBody>
          <a:bodyPr/>
          <a:lstStyle/>
          <a:p>
            <a:r>
              <a:rPr lang="en-US" dirty="0"/>
              <a:t>Erik Dietrich</a:t>
            </a:r>
          </a:p>
        </p:txBody>
      </p:sp>
      <p:sp>
        <p:nvSpPr>
          <p:cNvPr id="6" name="Rectangle 5"/>
          <p:cNvSpPr/>
          <p:nvPr/>
        </p:nvSpPr>
        <p:spPr>
          <a:xfrm>
            <a:off x="1981200" y="6214646"/>
            <a:ext cx="8305800" cy="338554"/>
          </a:xfrm>
          <a:prstGeom prst="rect">
            <a:avLst/>
          </a:prstGeom>
        </p:spPr>
        <p:txBody>
          <a:bodyPr wrap="square">
            <a:spAutoFit/>
          </a:bodyPr>
          <a:lstStyle/>
          <a:p>
            <a:r>
              <a:rPr lang="en-US" sz="1600" dirty="0"/>
              <a:t>http://www.daedtech.com/how-developers-stop-learning-rise-of-the-expert-beginner</a:t>
            </a:r>
            <a:endParaRPr lang="en-US" sz="1600" dirty="0"/>
          </a:p>
        </p:txBody>
      </p:sp>
    </p:spTree>
    <p:extLst>
      <p:ext uri="{BB962C8B-B14F-4D97-AF65-F5344CB8AC3E}">
        <p14:creationId xmlns:p14="http://schemas.microsoft.com/office/powerpoint/2010/main" val="1894964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Dead Sea Effect</a:t>
            </a:r>
            <a:endParaRPr lang="en-US" dirty="0"/>
          </a:p>
        </p:txBody>
      </p:sp>
      <p:sp>
        <p:nvSpPr>
          <p:cNvPr id="6" name="Content Placeholder 5"/>
          <p:cNvSpPr>
            <a:spLocks noGrp="1"/>
          </p:cNvSpPr>
          <p:nvPr>
            <p:ph idx="1"/>
          </p:nvPr>
        </p:nvSpPr>
        <p:spPr/>
        <p:txBody>
          <a:bodyPr>
            <a:noAutofit/>
          </a:bodyPr>
          <a:lstStyle/>
          <a:p>
            <a:pPr marL="0" indent="0">
              <a:spcBef>
                <a:spcPts val="1800"/>
              </a:spcBef>
              <a:buNone/>
            </a:pPr>
            <a:r>
              <a:rPr lang="en-US" sz="2000" dirty="0"/>
              <a:t>“All </a:t>
            </a:r>
            <a:r>
              <a:rPr lang="en-US" sz="2000" dirty="0"/>
              <a:t>things being equal, the </a:t>
            </a:r>
            <a:r>
              <a:rPr lang="en-US" sz="2800" b="1" dirty="0"/>
              <a:t>general competency</a:t>
            </a:r>
            <a:r>
              <a:rPr lang="en-US" sz="2000" dirty="0"/>
              <a:t> of the IT department should have roughly the </a:t>
            </a:r>
            <a:r>
              <a:rPr lang="en-US" sz="3200" b="1" dirty="0"/>
              <a:t>same distribution</a:t>
            </a:r>
            <a:r>
              <a:rPr lang="en-US" sz="2000" dirty="0"/>
              <a:t> as the </a:t>
            </a:r>
            <a:r>
              <a:rPr lang="en-US" sz="2800" b="1" dirty="0"/>
              <a:t>incoming hires</a:t>
            </a:r>
            <a:r>
              <a:rPr lang="en-US" sz="2000" dirty="0"/>
              <a:t>.</a:t>
            </a:r>
          </a:p>
          <a:p>
            <a:pPr marL="0" indent="0">
              <a:spcBef>
                <a:spcPts val="1800"/>
              </a:spcBef>
              <a:buNone/>
            </a:pPr>
            <a:r>
              <a:rPr lang="en-US" sz="2000" dirty="0"/>
              <a:t>“But </a:t>
            </a:r>
            <a:r>
              <a:rPr lang="en-US" sz="2000" dirty="0"/>
              <a:t>in my experience, that’s </a:t>
            </a:r>
            <a:r>
              <a:rPr lang="en-US" sz="2800" b="1" dirty="0"/>
              <a:t>not what happens</a:t>
            </a:r>
            <a:r>
              <a:rPr lang="en-US" sz="2000" dirty="0"/>
              <a:t>. Instead, what happens is that the </a:t>
            </a:r>
            <a:r>
              <a:rPr lang="en-US" sz="3200" b="1" dirty="0"/>
              <a:t>more talented and effective</a:t>
            </a:r>
            <a:r>
              <a:rPr lang="en-US" dirty="0"/>
              <a:t> </a:t>
            </a:r>
            <a:r>
              <a:rPr lang="en-US" sz="2000" dirty="0"/>
              <a:t>IT engineers are the ones most likely to </a:t>
            </a:r>
            <a:r>
              <a:rPr lang="en-US" sz="3200" b="1" dirty="0"/>
              <a:t>leave</a:t>
            </a:r>
            <a:r>
              <a:rPr lang="en-US" sz="2000" dirty="0"/>
              <a:t> — to evaporate, if you will. They are the ones </a:t>
            </a:r>
            <a:r>
              <a:rPr lang="en-US" sz="2800" b="1" dirty="0"/>
              <a:t>least likely</a:t>
            </a:r>
            <a:r>
              <a:rPr lang="en-US" sz="1800" dirty="0"/>
              <a:t> </a:t>
            </a:r>
            <a:r>
              <a:rPr lang="en-US" sz="2000" dirty="0"/>
              <a:t>to put up with the </a:t>
            </a:r>
            <a:r>
              <a:rPr lang="en-US" sz="3200" b="1" dirty="0"/>
              <a:t>frequent</a:t>
            </a:r>
            <a:r>
              <a:rPr lang="en-US" sz="3200" dirty="0"/>
              <a:t> </a:t>
            </a:r>
            <a:r>
              <a:rPr lang="en-US" sz="3200" b="1" dirty="0"/>
              <a:t>stupidities</a:t>
            </a:r>
            <a:r>
              <a:rPr lang="en-US" sz="3200" dirty="0"/>
              <a:t> </a:t>
            </a:r>
            <a:r>
              <a:rPr lang="en-US" sz="2000" dirty="0"/>
              <a:t>and </a:t>
            </a:r>
            <a:r>
              <a:rPr lang="en-US" sz="2800" b="1" dirty="0"/>
              <a:t>workplace problems</a:t>
            </a:r>
            <a:r>
              <a:rPr lang="en-US" sz="2800" dirty="0"/>
              <a:t> </a:t>
            </a:r>
            <a:r>
              <a:rPr lang="en-US" sz="2000" dirty="0"/>
              <a:t>that plague large organizations; they are also the ones most likely to have other opportunities that they can readily move to</a:t>
            </a:r>
            <a:r>
              <a:rPr lang="en-US" sz="2000" dirty="0"/>
              <a:t>.</a:t>
            </a:r>
            <a:endParaRPr lang="en-US" sz="2000" dirty="0"/>
          </a:p>
        </p:txBody>
      </p:sp>
      <p:sp>
        <p:nvSpPr>
          <p:cNvPr id="7" name="Rectangle 6"/>
          <p:cNvSpPr/>
          <p:nvPr/>
        </p:nvSpPr>
        <p:spPr>
          <a:xfrm>
            <a:off x="1981200" y="6214646"/>
            <a:ext cx="8305800" cy="338554"/>
          </a:xfrm>
          <a:prstGeom prst="rect">
            <a:avLst/>
          </a:prstGeom>
        </p:spPr>
        <p:txBody>
          <a:bodyPr wrap="square">
            <a:spAutoFit/>
          </a:bodyPr>
          <a:lstStyle/>
          <a:p>
            <a:r>
              <a:rPr lang="en-US" sz="1600" dirty="0"/>
              <a:t>http://brucefwebster.com/2008/04/11/the-wetware-crisis-the-dead-sea-effect/ </a:t>
            </a:r>
            <a:endParaRPr lang="en-US" sz="1600" dirty="0"/>
          </a:p>
        </p:txBody>
      </p:sp>
    </p:spTree>
    <p:extLst>
      <p:ext uri="{BB962C8B-B14F-4D97-AF65-F5344CB8AC3E}">
        <p14:creationId xmlns:p14="http://schemas.microsoft.com/office/powerpoint/2010/main" val="2446088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Dead Sea Effect</a:t>
            </a:r>
            <a:endParaRPr lang="en-US" dirty="0"/>
          </a:p>
        </p:txBody>
      </p:sp>
      <p:sp>
        <p:nvSpPr>
          <p:cNvPr id="6" name="Content Placeholder 5"/>
          <p:cNvSpPr>
            <a:spLocks noGrp="1"/>
          </p:cNvSpPr>
          <p:nvPr>
            <p:ph idx="1"/>
          </p:nvPr>
        </p:nvSpPr>
        <p:spPr/>
        <p:txBody>
          <a:bodyPr>
            <a:normAutofit/>
          </a:bodyPr>
          <a:lstStyle/>
          <a:p>
            <a:pPr marL="0" indent="0">
              <a:spcBef>
                <a:spcPts val="1200"/>
              </a:spcBef>
              <a:buNone/>
            </a:pPr>
            <a:r>
              <a:rPr lang="en-US" dirty="0"/>
              <a:t>“What </a:t>
            </a:r>
            <a:r>
              <a:rPr lang="en-US" dirty="0"/>
              <a:t>tends to remain behind is the </a:t>
            </a:r>
            <a:r>
              <a:rPr lang="en-US" sz="4000" b="1" dirty="0"/>
              <a:t>‘residue’</a:t>
            </a:r>
            <a:r>
              <a:rPr lang="en-US" dirty="0"/>
              <a:t> — the </a:t>
            </a:r>
            <a:r>
              <a:rPr lang="en-US" sz="3200" b="1" dirty="0"/>
              <a:t>least talented</a:t>
            </a:r>
            <a:r>
              <a:rPr lang="en-US" dirty="0"/>
              <a:t> and effective IT engineers. They tend to be grateful they have a job and make </a:t>
            </a:r>
            <a:r>
              <a:rPr lang="en-US" sz="3200" b="1" dirty="0"/>
              <a:t>fewer demands on management</a:t>
            </a:r>
            <a:r>
              <a:rPr lang="en-US" dirty="0"/>
              <a:t>; even if they find the workplace unpleasant, they are the least likely to be able to find a job elsewhere. They tend to </a:t>
            </a:r>
            <a:r>
              <a:rPr lang="en-US" sz="3200" b="1" dirty="0"/>
              <a:t>entrench themselves</a:t>
            </a:r>
            <a:r>
              <a:rPr lang="en-US" dirty="0"/>
              <a:t>, becoming maintenance experts on critical systems, assuming responsibilities that no one else wants so that the organization </a:t>
            </a:r>
            <a:r>
              <a:rPr lang="en-US" sz="4400" b="1" dirty="0"/>
              <a:t>can’t afford to let them go</a:t>
            </a:r>
            <a:r>
              <a:rPr lang="en-US" dirty="0"/>
              <a:t>.”</a:t>
            </a:r>
            <a:endParaRPr lang="en-US" dirty="0"/>
          </a:p>
        </p:txBody>
      </p:sp>
      <p:sp>
        <p:nvSpPr>
          <p:cNvPr id="7" name="Rectangle 6"/>
          <p:cNvSpPr/>
          <p:nvPr/>
        </p:nvSpPr>
        <p:spPr>
          <a:xfrm>
            <a:off x="1981200" y="6214646"/>
            <a:ext cx="8305800" cy="338554"/>
          </a:xfrm>
          <a:prstGeom prst="rect">
            <a:avLst/>
          </a:prstGeom>
        </p:spPr>
        <p:txBody>
          <a:bodyPr wrap="square">
            <a:spAutoFit/>
          </a:bodyPr>
          <a:lstStyle/>
          <a:p>
            <a:r>
              <a:rPr lang="en-US" sz="1600" dirty="0"/>
              <a:t>http://brucefwebster.com/2008/04/11/the-wetware-crisis-the-dead-sea-effect/ </a:t>
            </a:r>
            <a:endParaRPr lang="en-US" sz="1600" dirty="0"/>
          </a:p>
        </p:txBody>
      </p:sp>
    </p:spTree>
    <p:extLst>
      <p:ext uri="{BB962C8B-B14F-4D97-AF65-F5344CB8AC3E}">
        <p14:creationId xmlns:p14="http://schemas.microsoft.com/office/powerpoint/2010/main" val="3415691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Dreyfus Model of Skill 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5083031"/>
              </p:ext>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981200" y="6214646"/>
            <a:ext cx="8305800" cy="338554"/>
          </a:xfrm>
          <a:prstGeom prst="rect">
            <a:avLst/>
          </a:prstGeom>
        </p:spPr>
        <p:txBody>
          <a:bodyPr wrap="square">
            <a:spAutoFit/>
          </a:bodyPr>
          <a:lstStyle/>
          <a:p>
            <a:r>
              <a:rPr lang="en-US" sz="1600" dirty="0"/>
              <a:t>http://en.wikipedia.org/wiki/Dreyfus_model_of_skill_acquisition</a:t>
            </a:r>
            <a:endParaRPr lang="en-US" sz="1600" dirty="0"/>
          </a:p>
        </p:txBody>
      </p:sp>
    </p:spTree>
    <p:extLst>
      <p:ext uri="{BB962C8B-B14F-4D97-AF65-F5344CB8AC3E}">
        <p14:creationId xmlns:p14="http://schemas.microsoft.com/office/powerpoint/2010/main" val="824945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Dunning-Kruger effect</a:t>
            </a:r>
            <a:endParaRPr lang="en-US" dirty="0"/>
          </a:p>
        </p:txBody>
      </p:sp>
      <p:sp>
        <p:nvSpPr>
          <p:cNvPr id="3" name="Content Placeholder 2"/>
          <p:cNvSpPr>
            <a:spLocks noGrp="1"/>
          </p:cNvSpPr>
          <p:nvPr>
            <p:ph idx="1"/>
          </p:nvPr>
        </p:nvSpPr>
        <p:spPr/>
        <p:txBody>
          <a:bodyPr/>
          <a:lstStyle/>
          <a:p>
            <a:r>
              <a:rPr lang="en-US" dirty="0" smtClean="0"/>
              <a:t>A cognitive </a:t>
            </a:r>
            <a:r>
              <a:rPr lang="en-US" dirty="0"/>
              <a:t>bias manifesting in two principal ways:</a:t>
            </a:r>
          </a:p>
          <a:p>
            <a:pPr lvl="1"/>
            <a:r>
              <a:rPr lang="en-US" dirty="0"/>
              <a:t>Unskilled individuals suffer from </a:t>
            </a:r>
            <a:r>
              <a:rPr lang="en-US" sz="2800" b="1" dirty="0"/>
              <a:t>illusory superiority</a:t>
            </a:r>
            <a:r>
              <a:rPr lang="en-US" dirty="0"/>
              <a:t>, mistakenly rating their ability </a:t>
            </a:r>
            <a:r>
              <a:rPr lang="en-US" sz="2800" b="1" dirty="0"/>
              <a:t>much higher </a:t>
            </a:r>
            <a:r>
              <a:rPr lang="en-US" dirty="0"/>
              <a:t>than is accurate. This bias is attributed to a metacognitive </a:t>
            </a:r>
            <a:r>
              <a:rPr lang="en-US" sz="2400" b="1" dirty="0"/>
              <a:t>inability </a:t>
            </a:r>
            <a:r>
              <a:rPr lang="en-US" dirty="0"/>
              <a:t>of the unskilled </a:t>
            </a:r>
            <a:r>
              <a:rPr lang="en-US" sz="2800" b="1" dirty="0"/>
              <a:t>to </a:t>
            </a:r>
            <a:r>
              <a:rPr lang="en-US" sz="3600" b="1" dirty="0"/>
              <a:t>recognize </a:t>
            </a:r>
            <a:r>
              <a:rPr lang="en-US" dirty="0"/>
              <a:t>their </a:t>
            </a:r>
            <a:r>
              <a:rPr lang="en-US" sz="2400" b="1" dirty="0"/>
              <a:t>ineptitude</a:t>
            </a:r>
            <a:r>
              <a:rPr lang="en-US" dirty="0" smtClean="0"/>
              <a:t>.</a:t>
            </a:r>
            <a:endParaRPr lang="en-US" dirty="0"/>
          </a:p>
          <a:p>
            <a:pPr lvl="1"/>
            <a:r>
              <a:rPr lang="en-US" dirty="0"/>
              <a:t>Those persons to whom a skill or </a:t>
            </a:r>
            <a:r>
              <a:rPr lang="en-US" sz="2400" b="1" dirty="0"/>
              <a:t>skills come easily </a:t>
            </a:r>
            <a:r>
              <a:rPr lang="en-US" dirty="0"/>
              <a:t>may find themselves with </a:t>
            </a:r>
            <a:r>
              <a:rPr lang="en-US" sz="3200" b="1" dirty="0"/>
              <a:t>weak self-confidence</a:t>
            </a:r>
            <a:r>
              <a:rPr lang="en-US" dirty="0"/>
              <a:t>, as they may </a:t>
            </a:r>
            <a:r>
              <a:rPr lang="en-US" sz="2800" b="1" dirty="0"/>
              <a:t>falsely assume </a:t>
            </a:r>
            <a:r>
              <a:rPr lang="en-US" dirty="0"/>
              <a:t>that </a:t>
            </a:r>
            <a:r>
              <a:rPr lang="en-US" sz="2800" b="1" dirty="0"/>
              <a:t>others </a:t>
            </a:r>
            <a:r>
              <a:rPr lang="en-US" dirty="0"/>
              <a:t>have an </a:t>
            </a:r>
            <a:r>
              <a:rPr lang="en-US" sz="2400" b="1" dirty="0"/>
              <a:t>equivalent understanding</a:t>
            </a:r>
            <a:r>
              <a:rPr lang="en-US" dirty="0"/>
              <a:t>. See </a:t>
            </a:r>
            <a:r>
              <a:rPr lang="en-US" sz="3600" b="1" dirty="0"/>
              <a:t>Impostor syndrome</a:t>
            </a:r>
            <a:r>
              <a:rPr lang="en-US" dirty="0"/>
              <a:t>.</a:t>
            </a:r>
          </a:p>
          <a:p>
            <a:endParaRPr lang="en-US" dirty="0"/>
          </a:p>
        </p:txBody>
      </p:sp>
      <p:sp>
        <p:nvSpPr>
          <p:cNvPr id="4" name="Rectangle 3"/>
          <p:cNvSpPr/>
          <p:nvPr/>
        </p:nvSpPr>
        <p:spPr>
          <a:xfrm>
            <a:off x="1981200" y="6214646"/>
            <a:ext cx="8305800" cy="338554"/>
          </a:xfrm>
          <a:prstGeom prst="rect">
            <a:avLst/>
          </a:prstGeom>
        </p:spPr>
        <p:txBody>
          <a:bodyPr wrap="square">
            <a:spAutoFit/>
          </a:bodyPr>
          <a:lstStyle/>
          <a:p>
            <a:r>
              <a:rPr lang="en-US" sz="1600" dirty="0"/>
              <a:t>http://en.wikipedia.org/wiki/Dunning%E2%80%93Kruger_effect</a:t>
            </a:r>
          </a:p>
        </p:txBody>
      </p:sp>
    </p:spTree>
    <p:extLst>
      <p:ext uri="{BB962C8B-B14F-4D97-AF65-F5344CB8AC3E}">
        <p14:creationId xmlns:p14="http://schemas.microsoft.com/office/powerpoint/2010/main" val="1121211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Dreyfus Model of Skill 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9245960"/>
              </p:ext>
            </p:extLst>
          </p:nvPr>
        </p:nvGraphicFramePr>
        <p:xfrm>
          <a:off x="1981200" y="1600201"/>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4648200" y="3200400"/>
            <a:ext cx="685800" cy="369332"/>
          </a:xfrm>
          <a:prstGeom prst="rect">
            <a:avLst/>
          </a:prstGeom>
          <a:noFill/>
        </p:spPr>
        <p:txBody>
          <a:bodyPr wrap="square" rtlCol="0">
            <a:spAutoFit/>
          </a:bodyPr>
          <a:lstStyle/>
          <a:p>
            <a:r>
              <a:rPr lang="en-US" dirty="0"/>
              <a:t>DK</a:t>
            </a:r>
            <a:endParaRPr lang="en-US" dirty="0"/>
          </a:p>
        </p:txBody>
      </p:sp>
      <p:sp>
        <p:nvSpPr>
          <p:cNvPr id="7" name="TextBox 6"/>
          <p:cNvSpPr txBox="1"/>
          <p:nvPr/>
        </p:nvSpPr>
        <p:spPr>
          <a:xfrm rot="18900000">
            <a:off x="5447009" y="3624043"/>
            <a:ext cx="1143000" cy="369332"/>
          </a:xfrm>
          <a:prstGeom prst="rect">
            <a:avLst/>
          </a:prstGeom>
          <a:noFill/>
        </p:spPr>
        <p:txBody>
          <a:bodyPr wrap="square" rtlCol="0">
            <a:spAutoFit/>
          </a:bodyPr>
          <a:lstStyle/>
          <a:p>
            <a:r>
              <a:rPr lang="en-US" dirty="0"/>
              <a:t>Imposter</a:t>
            </a:r>
          </a:p>
        </p:txBody>
      </p:sp>
      <p:sp>
        <p:nvSpPr>
          <p:cNvPr id="3" name="TextBox 2"/>
          <p:cNvSpPr txBox="1"/>
          <p:nvPr/>
        </p:nvSpPr>
        <p:spPr>
          <a:xfrm>
            <a:off x="2133600" y="1752600"/>
            <a:ext cx="1600200" cy="369332"/>
          </a:xfrm>
          <a:prstGeom prst="rect">
            <a:avLst/>
          </a:prstGeom>
          <a:noFill/>
        </p:spPr>
        <p:txBody>
          <a:bodyPr wrap="square" rtlCol="0">
            <a:spAutoFit/>
          </a:bodyPr>
          <a:lstStyle/>
          <a:p>
            <a:pPr algn="ctr"/>
            <a:r>
              <a:rPr lang="en-US" dirty="0"/>
              <a:t>Novice</a:t>
            </a:r>
            <a:endParaRPr lang="en-US" dirty="0"/>
          </a:p>
        </p:txBody>
      </p:sp>
      <p:sp>
        <p:nvSpPr>
          <p:cNvPr id="8" name="TextBox 7"/>
          <p:cNvSpPr txBox="1"/>
          <p:nvPr/>
        </p:nvSpPr>
        <p:spPr>
          <a:xfrm>
            <a:off x="3733800" y="1764268"/>
            <a:ext cx="1600200" cy="369332"/>
          </a:xfrm>
          <a:prstGeom prst="rect">
            <a:avLst/>
          </a:prstGeom>
          <a:noFill/>
        </p:spPr>
        <p:txBody>
          <a:bodyPr wrap="square" rtlCol="0">
            <a:spAutoFit/>
          </a:bodyPr>
          <a:lstStyle/>
          <a:p>
            <a:pPr algn="ctr"/>
            <a:r>
              <a:rPr lang="en-US" dirty="0" err="1"/>
              <a:t>Adv</a:t>
            </a:r>
            <a:r>
              <a:rPr lang="en-US" dirty="0"/>
              <a:t> Beginner</a:t>
            </a:r>
            <a:endParaRPr lang="en-US" dirty="0"/>
          </a:p>
        </p:txBody>
      </p:sp>
      <p:sp>
        <p:nvSpPr>
          <p:cNvPr id="9" name="TextBox 8"/>
          <p:cNvSpPr txBox="1"/>
          <p:nvPr/>
        </p:nvSpPr>
        <p:spPr>
          <a:xfrm>
            <a:off x="5334000" y="1752600"/>
            <a:ext cx="1600200" cy="369332"/>
          </a:xfrm>
          <a:prstGeom prst="rect">
            <a:avLst/>
          </a:prstGeom>
          <a:noFill/>
        </p:spPr>
        <p:txBody>
          <a:bodyPr wrap="square" rtlCol="0">
            <a:spAutoFit/>
          </a:bodyPr>
          <a:lstStyle/>
          <a:p>
            <a:pPr algn="ctr"/>
            <a:r>
              <a:rPr lang="en-US" dirty="0"/>
              <a:t>Competent</a:t>
            </a:r>
            <a:endParaRPr lang="en-US" dirty="0"/>
          </a:p>
        </p:txBody>
      </p:sp>
      <p:sp>
        <p:nvSpPr>
          <p:cNvPr id="10" name="TextBox 9"/>
          <p:cNvSpPr txBox="1"/>
          <p:nvPr/>
        </p:nvSpPr>
        <p:spPr>
          <a:xfrm>
            <a:off x="6858000" y="1752600"/>
            <a:ext cx="1600200" cy="369332"/>
          </a:xfrm>
          <a:prstGeom prst="rect">
            <a:avLst/>
          </a:prstGeom>
          <a:noFill/>
        </p:spPr>
        <p:txBody>
          <a:bodyPr wrap="square" rtlCol="0">
            <a:spAutoFit/>
          </a:bodyPr>
          <a:lstStyle/>
          <a:p>
            <a:pPr algn="ctr"/>
            <a:r>
              <a:rPr lang="en-US" dirty="0"/>
              <a:t>Proficient</a:t>
            </a:r>
            <a:endParaRPr lang="en-US" dirty="0"/>
          </a:p>
        </p:txBody>
      </p:sp>
      <p:sp>
        <p:nvSpPr>
          <p:cNvPr id="11" name="TextBox 10"/>
          <p:cNvSpPr txBox="1"/>
          <p:nvPr/>
        </p:nvSpPr>
        <p:spPr>
          <a:xfrm>
            <a:off x="8458200" y="1752600"/>
            <a:ext cx="1600200" cy="369332"/>
          </a:xfrm>
          <a:prstGeom prst="rect">
            <a:avLst/>
          </a:prstGeom>
          <a:noFill/>
        </p:spPr>
        <p:txBody>
          <a:bodyPr wrap="square" rtlCol="0">
            <a:spAutoFit/>
          </a:bodyPr>
          <a:lstStyle/>
          <a:p>
            <a:pPr algn="ctr"/>
            <a:r>
              <a:rPr lang="en-US" dirty="0"/>
              <a:t>Expert</a:t>
            </a:r>
            <a:endParaRPr lang="en-US" dirty="0"/>
          </a:p>
        </p:txBody>
      </p:sp>
    </p:spTree>
    <p:extLst>
      <p:ext uri="{BB962C8B-B14F-4D97-AF65-F5344CB8AC3E}">
        <p14:creationId xmlns:p14="http://schemas.microsoft.com/office/powerpoint/2010/main" val="45553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Expert Beginner</a:t>
            </a:r>
            <a:endParaRPr lang="en-US" dirty="0"/>
          </a:p>
        </p:txBody>
      </p:sp>
      <p:sp>
        <p:nvSpPr>
          <p:cNvPr id="4" name="Rectangle 3"/>
          <p:cNvSpPr/>
          <p:nvPr/>
        </p:nvSpPr>
        <p:spPr>
          <a:xfrm>
            <a:off x="1981200" y="6214646"/>
            <a:ext cx="8305800" cy="338554"/>
          </a:xfrm>
          <a:prstGeom prst="rect">
            <a:avLst/>
          </a:prstGeom>
        </p:spPr>
        <p:txBody>
          <a:bodyPr wrap="square">
            <a:spAutoFit/>
          </a:bodyPr>
          <a:lstStyle/>
          <a:p>
            <a:r>
              <a:rPr lang="en-US" sz="1600" dirty="0"/>
              <a:t>http://www.daedtech.com/how-developers-stop-learning-rise-of-the-expert-beginner</a:t>
            </a:r>
            <a:endParaRPr lang="en-US" sz="1600" dirty="0"/>
          </a:p>
        </p:txBody>
      </p:sp>
      <p:pic>
        <p:nvPicPr>
          <p:cNvPr id="7" name="Picture 2" descr="http://daedtech.com/pics/ExpertBeginner.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988654" y="1600201"/>
            <a:ext cx="2405692" cy="452596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half" idx="1"/>
          </p:nvPr>
        </p:nvSpPr>
        <p:spPr/>
        <p:txBody>
          <a:bodyPr>
            <a:normAutofit/>
          </a:bodyPr>
          <a:lstStyle/>
          <a:p>
            <a:pPr marL="0" indent="0">
              <a:buNone/>
            </a:pPr>
            <a:r>
              <a:rPr lang="en-US" sz="1800" dirty="0"/>
              <a:t>“The </a:t>
            </a:r>
            <a:r>
              <a:rPr lang="en-US" sz="2000" b="1" dirty="0"/>
              <a:t>Advanced Beginner </a:t>
            </a:r>
            <a:r>
              <a:rPr lang="en-US" sz="1800" dirty="0"/>
              <a:t>stage is the last one in which the skill acquirer has </a:t>
            </a:r>
            <a:r>
              <a:rPr lang="en-US" sz="1800" dirty="0" smtClean="0"/>
              <a:t/>
            </a:r>
            <a:br>
              <a:rPr lang="en-US" sz="1800" dirty="0" smtClean="0"/>
            </a:br>
            <a:r>
              <a:rPr lang="en-US" sz="3600" b="1" dirty="0" smtClean="0"/>
              <a:t>no </a:t>
            </a:r>
            <a:r>
              <a:rPr lang="en-US" sz="3600" b="1" dirty="0"/>
              <a:t>understanding </a:t>
            </a:r>
            <a:r>
              <a:rPr lang="en-US" sz="1800" dirty="0"/>
              <a:t>of the </a:t>
            </a:r>
            <a:r>
              <a:rPr lang="en-US" sz="1800" dirty="0" smtClean="0"/>
              <a:t/>
            </a:r>
            <a:br>
              <a:rPr lang="en-US" sz="1800" dirty="0" smtClean="0"/>
            </a:br>
            <a:r>
              <a:rPr lang="en-US" sz="4400" b="1" dirty="0" smtClean="0"/>
              <a:t>big picture</a:t>
            </a:r>
            <a:r>
              <a:rPr lang="en-US" sz="1800" dirty="0" smtClean="0"/>
              <a:t>.</a:t>
            </a:r>
            <a:br>
              <a:rPr lang="en-US" sz="1800" dirty="0" smtClean="0"/>
            </a:br>
            <a:r>
              <a:rPr lang="en-US" sz="1800" dirty="0" smtClean="0"/>
              <a:t>As </a:t>
            </a:r>
            <a:r>
              <a:rPr lang="en-US" sz="1800" dirty="0"/>
              <a:t>such, it’s the last phase in which </a:t>
            </a:r>
            <a:r>
              <a:rPr lang="en-US" sz="1800" dirty="0" smtClean="0"/>
              <a:t>acquirers </a:t>
            </a:r>
            <a:r>
              <a:rPr lang="en-US" sz="1800" dirty="0"/>
              <a:t>might </a:t>
            </a:r>
            <a:r>
              <a:rPr lang="en-US" sz="3200" b="1" dirty="0"/>
              <a:t>confuse </a:t>
            </a:r>
            <a:r>
              <a:rPr lang="en-US" sz="3200" b="1" dirty="0" smtClean="0"/>
              <a:t>themselves </a:t>
            </a:r>
            <a:r>
              <a:rPr lang="en-US" sz="1800" dirty="0" smtClean="0"/>
              <a:t>with </a:t>
            </a:r>
            <a:r>
              <a:rPr lang="en-US" sz="1800" dirty="0"/>
              <a:t>an </a:t>
            </a:r>
            <a:r>
              <a:rPr lang="en-US" sz="4800" b="1" dirty="0"/>
              <a:t>Expert</a:t>
            </a:r>
            <a:r>
              <a:rPr lang="en-US" sz="1800" dirty="0"/>
              <a:t>.”</a:t>
            </a:r>
          </a:p>
        </p:txBody>
      </p:sp>
    </p:spTree>
    <p:extLst>
      <p:ext uri="{BB962C8B-B14F-4D97-AF65-F5344CB8AC3E}">
        <p14:creationId xmlns:p14="http://schemas.microsoft.com/office/powerpoint/2010/main" val="2449288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Expert Beginner Skill Acquisition</a:t>
            </a:r>
            <a:endParaRPr lang="en-US" dirty="0"/>
          </a:p>
        </p:txBody>
      </p:sp>
      <p:graphicFrame>
        <p:nvGraphicFramePr>
          <p:cNvPr id="4" name="Content Placeholder 3"/>
          <p:cNvGraphicFramePr>
            <a:graphicFrameLocks noGrp="1"/>
          </p:cNvGraphicFramePr>
          <p:nvPr>
            <p:ph idx="1"/>
            <p:extLst/>
          </p:nvPr>
        </p:nvGraphicFramePr>
        <p:xfrm>
          <a:off x="1981200" y="1600201"/>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4648200" y="3200400"/>
            <a:ext cx="685800" cy="369332"/>
          </a:xfrm>
          <a:prstGeom prst="rect">
            <a:avLst/>
          </a:prstGeom>
          <a:noFill/>
        </p:spPr>
        <p:txBody>
          <a:bodyPr wrap="square" rtlCol="0">
            <a:spAutoFit/>
          </a:bodyPr>
          <a:lstStyle/>
          <a:p>
            <a:r>
              <a:rPr lang="en-US" dirty="0"/>
              <a:t>DK</a:t>
            </a:r>
            <a:endParaRPr lang="en-US" dirty="0"/>
          </a:p>
        </p:txBody>
      </p:sp>
      <p:sp>
        <p:nvSpPr>
          <p:cNvPr id="3" name="TextBox 2"/>
          <p:cNvSpPr txBox="1"/>
          <p:nvPr/>
        </p:nvSpPr>
        <p:spPr>
          <a:xfrm>
            <a:off x="2133600" y="1752600"/>
            <a:ext cx="1600200" cy="369332"/>
          </a:xfrm>
          <a:prstGeom prst="rect">
            <a:avLst/>
          </a:prstGeom>
          <a:noFill/>
        </p:spPr>
        <p:txBody>
          <a:bodyPr wrap="square" rtlCol="0">
            <a:spAutoFit/>
          </a:bodyPr>
          <a:lstStyle/>
          <a:p>
            <a:pPr algn="ctr"/>
            <a:r>
              <a:rPr lang="en-US" dirty="0"/>
              <a:t>Novice</a:t>
            </a:r>
            <a:endParaRPr lang="en-US" dirty="0"/>
          </a:p>
        </p:txBody>
      </p:sp>
      <p:sp>
        <p:nvSpPr>
          <p:cNvPr id="8" name="TextBox 7"/>
          <p:cNvSpPr txBox="1"/>
          <p:nvPr/>
        </p:nvSpPr>
        <p:spPr>
          <a:xfrm>
            <a:off x="3733800" y="1764268"/>
            <a:ext cx="1600200" cy="369332"/>
          </a:xfrm>
          <a:prstGeom prst="rect">
            <a:avLst/>
          </a:prstGeom>
          <a:noFill/>
        </p:spPr>
        <p:txBody>
          <a:bodyPr wrap="square" rtlCol="0">
            <a:spAutoFit/>
          </a:bodyPr>
          <a:lstStyle/>
          <a:p>
            <a:pPr algn="ctr"/>
            <a:r>
              <a:rPr lang="en-US" dirty="0" err="1"/>
              <a:t>Adv</a:t>
            </a:r>
            <a:r>
              <a:rPr lang="en-US" dirty="0"/>
              <a:t> Beginner</a:t>
            </a:r>
            <a:endParaRPr lang="en-US" dirty="0"/>
          </a:p>
        </p:txBody>
      </p:sp>
      <p:sp>
        <p:nvSpPr>
          <p:cNvPr id="9" name="TextBox 8"/>
          <p:cNvSpPr txBox="1"/>
          <p:nvPr/>
        </p:nvSpPr>
        <p:spPr>
          <a:xfrm>
            <a:off x="5334000" y="1752600"/>
            <a:ext cx="1600200" cy="369332"/>
          </a:xfrm>
          <a:prstGeom prst="rect">
            <a:avLst/>
          </a:prstGeom>
          <a:noFill/>
        </p:spPr>
        <p:txBody>
          <a:bodyPr wrap="square" rtlCol="0">
            <a:spAutoFit/>
          </a:bodyPr>
          <a:lstStyle/>
          <a:p>
            <a:pPr algn="ctr"/>
            <a:r>
              <a:rPr lang="en-US" dirty="0"/>
              <a:t>Competent</a:t>
            </a:r>
            <a:endParaRPr lang="en-US" dirty="0"/>
          </a:p>
        </p:txBody>
      </p:sp>
      <p:sp>
        <p:nvSpPr>
          <p:cNvPr id="10" name="TextBox 9"/>
          <p:cNvSpPr txBox="1"/>
          <p:nvPr/>
        </p:nvSpPr>
        <p:spPr>
          <a:xfrm>
            <a:off x="6858000" y="1752600"/>
            <a:ext cx="1600200" cy="369332"/>
          </a:xfrm>
          <a:prstGeom prst="rect">
            <a:avLst/>
          </a:prstGeom>
          <a:noFill/>
        </p:spPr>
        <p:txBody>
          <a:bodyPr wrap="square" rtlCol="0">
            <a:spAutoFit/>
          </a:bodyPr>
          <a:lstStyle/>
          <a:p>
            <a:pPr algn="ctr"/>
            <a:r>
              <a:rPr lang="en-US" dirty="0"/>
              <a:t>Proficient</a:t>
            </a:r>
            <a:endParaRPr lang="en-US" dirty="0"/>
          </a:p>
        </p:txBody>
      </p:sp>
      <p:sp>
        <p:nvSpPr>
          <p:cNvPr id="11" name="TextBox 10"/>
          <p:cNvSpPr txBox="1"/>
          <p:nvPr/>
        </p:nvSpPr>
        <p:spPr>
          <a:xfrm>
            <a:off x="8458200" y="1752600"/>
            <a:ext cx="1600200" cy="369332"/>
          </a:xfrm>
          <a:prstGeom prst="rect">
            <a:avLst/>
          </a:prstGeom>
          <a:noFill/>
        </p:spPr>
        <p:txBody>
          <a:bodyPr wrap="square" rtlCol="0">
            <a:spAutoFit/>
          </a:bodyPr>
          <a:lstStyle/>
          <a:p>
            <a:pPr algn="ctr"/>
            <a:r>
              <a:rPr lang="en-US" dirty="0"/>
              <a:t>Expert</a:t>
            </a:r>
            <a:endParaRPr lang="en-US" dirty="0"/>
          </a:p>
        </p:txBody>
      </p:sp>
    </p:spTree>
    <p:extLst>
      <p:ext uri="{BB962C8B-B14F-4D97-AF65-F5344CB8AC3E}">
        <p14:creationId xmlns:p14="http://schemas.microsoft.com/office/powerpoint/2010/main" val="124503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Beginner Skill </a:t>
            </a:r>
            <a:r>
              <a:rPr lang="en-US" dirty="0"/>
              <a:t>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0397410"/>
              </p:ext>
            </p:extLst>
          </p:nvPr>
        </p:nvGraphicFramePr>
        <p:xfrm>
          <a:off x="1981200" y="1600201"/>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648200" y="3200400"/>
            <a:ext cx="685800" cy="369332"/>
          </a:xfrm>
          <a:prstGeom prst="rect">
            <a:avLst/>
          </a:prstGeom>
          <a:noFill/>
        </p:spPr>
        <p:txBody>
          <a:bodyPr wrap="square" rtlCol="0">
            <a:spAutoFit/>
          </a:bodyPr>
          <a:lstStyle/>
          <a:p>
            <a:r>
              <a:rPr lang="en-US" dirty="0"/>
              <a:t>DK</a:t>
            </a:r>
            <a:endParaRPr lang="en-US" dirty="0"/>
          </a:p>
        </p:txBody>
      </p:sp>
      <p:sp>
        <p:nvSpPr>
          <p:cNvPr id="9" name="TextBox 8"/>
          <p:cNvSpPr txBox="1"/>
          <p:nvPr/>
        </p:nvSpPr>
        <p:spPr>
          <a:xfrm>
            <a:off x="5867400" y="2895600"/>
            <a:ext cx="685800" cy="369332"/>
          </a:xfrm>
          <a:prstGeom prst="rect">
            <a:avLst/>
          </a:prstGeom>
          <a:noFill/>
        </p:spPr>
        <p:txBody>
          <a:bodyPr wrap="square" rtlCol="0">
            <a:spAutoFit/>
          </a:bodyPr>
          <a:lstStyle/>
          <a:p>
            <a:r>
              <a:rPr lang="en-US" dirty="0"/>
              <a:t>DK</a:t>
            </a:r>
            <a:endParaRPr lang="en-US" dirty="0"/>
          </a:p>
        </p:txBody>
      </p:sp>
      <p:sp>
        <p:nvSpPr>
          <p:cNvPr id="10" name="TextBox 9"/>
          <p:cNvSpPr txBox="1"/>
          <p:nvPr/>
        </p:nvSpPr>
        <p:spPr>
          <a:xfrm>
            <a:off x="7391400" y="2743201"/>
            <a:ext cx="685800" cy="461665"/>
          </a:xfrm>
          <a:prstGeom prst="rect">
            <a:avLst/>
          </a:prstGeom>
          <a:noFill/>
        </p:spPr>
        <p:txBody>
          <a:bodyPr wrap="square" rtlCol="0">
            <a:spAutoFit/>
          </a:bodyPr>
          <a:lstStyle/>
          <a:p>
            <a:r>
              <a:rPr lang="en-US" sz="2400" dirty="0"/>
              <a:t>DK</a:t>
            </a:r>
            <a:endParaRPr lang="en-US" sz="2400" dirty="0"/>
          </a:p>
        </p:txBody>
      </p:sp>
      <p:sp>
        <p:nvSpPr>
          <p:cNvPr id="11" name="TextBox 10"/>
          <p:cNvSpPr txBox="1"/>
          <p:nvPr/>
        </p:nvSpPr>
        <p:spPr>
          <a:xfrm>
            <a:off x="8915400" y="2615626"/>
            <a:ext cx="1295400" cy="584775"/>
          </a:xfrm>
          <a:prstGeom prst="rect">
            <a:avLst/>
          </a:prstGeom>
          <a:noFill/>
        </p:spPr>
        <p:txBody>
          <a:bodyPr wrap="square" rtlCol="0">
            <a:spAutoFit/>
          </a:bodyPr>
          <a:lstStyle/>
          <a:p>
            <a:r>
              <a:rPr lang="en-US" sz="3200" b="1" dirty="0"/>
              <a:t>DK</a:t>
            </a:r>
            <a:endParaRPr lang="en-US" sz="3200" b="1" dirty="0"/>
          </a:p>
        </p:txBody>
      </p:sp>
      <p:sp>
        <p:nvSpPr>
          <p:cNvPr id="8" name="TextBox 7"/>
          <p:cNvSpPr txBox="1"/>
          <p:nvPr/>
        </p:nvSpPr>
        <p:spPr>
          <a:xfrm>
            <a:off x="2133600" y="1752600"/>
            <a:ext cx="1600200" cy="369332"/>
          </a:xfrm>
          <a:prstGeom prst="rect">
            <a:avLst/>
          </a:prstGeom>
          <a:noFill/>
        </p:spPr>
        <p:txBody>
          <a:bodyPr wrap="square" rtlCol="0">
            <a:spAutoFit/>
          </a:bodyPr>
          <a:lstStyle/>
          <a:p>
            <a:pPr algn="ctr"/>
            <a:r>
              <a:rPr lang="en-US" dirty="0"/>
              <a:t>Novice</a:t>
            </a:r>
            <a:endParaRPr lang="en-US" dirty="0"/>
          </a:p>
        </p:txBody>
      </p:sp>
      <p:sp>
        <p:nvSpPr>
          <p:cNvPr id="12" name="TextBox 11"/>
          <p:cNvSpPr txBox="1"/>
          <p:nvPr/>
        </p:nvSpPr>
        <p:spPr>
          <a:xfrm>
            <a:off x="3733800" y="1764268"/>
            <a:ext cx="1600200" cy="369332"/>
          </a:xfrm>
          <a:prstGeom prst="rect">
            <a:avLst/>
          </a:prstGeom>
          <a:noFill/>
        </p:spPr>
        <p:txBody>
          <a:bodyPr wrap="square" rtlCol="0">
            <a:spAutoFit/>
          </a:bodyPr>
          <a:lstStyle/>
          <a:p>
            <a:pPr algn="ctr"/>
            <a:r>
              <a:rPr lang="en-US" dirty="0" err="1"/>
              <a:t>Adv</a:t>
            </a:r>
            <a:r>
              <a:rPr lang="en-US" dirty="0"/>
              <a:t> Beginner</a:t>
            </a:r>
            <a:endParaRPr lang="en-US" dirty="0"/>
          </a:p>
        </p:txBody>
      </p:sp>
      <p:sp>
        <p:nvSpPr>
          <p:cNvPr id="13" name="TextBox 12"/>
          <p:cNvSpPr txBox="1"/>
          <p:nvPr/>
        </p:nvSpPr>
        <p:spPr>
          <a:xfrm>
            <a:off x="5334000" y="1752600"/>
            <a:ext cx="1600200" cy="369332"/>
          </a:xfrm>
          <a:prstGeom prst="rect">
            <a:avLst/>
          </a:prstGeom>
          <a:noFill/>
        </p:spPr>
        <p:txBody>
          <a:bodyPr wrap="square" rtlCol="0">
            <a:spAutoFit/>
          </a:bodyPr>
          <a:lstStyle/>
          <a:p>
            <a:pPr algn="ctr"/>
            <a:r>
              <a:rPr lang="en-US" dirty="0"/>
              <a:t>Competent</a:t>
            </a:r>
            <a:endParaRPr lang="en-US" dirty="0"/>
          </a:p>
        </p:txBody>
      </p:sp>
      <p:sp>
        <p:nvSpPr>
          <p:cNvPr id="14" name="TextBox 13"/>
          <p:cNvSpPr txBox="1"/>
          <p:nvPr/>
        </p:nvSpPr>
        <p:spPr>
          <a:xfrm>
            <a:off x="6858000" y="1752600"/>
            <a:ext cx="1600200" cy="369332"/>
          </a:xfrm>
          <a:prstGeom prst="rect">
            <a:avLst/>
          </a:prstGeom>
          <a:noFill/>
        </p:spPr>
        <p:txBody>
          <a:bodyPr wrap="square" rtlCol="0">
            <a:spAutoFit/>
          </a:bodyPr>
          <a:lstStyle/>
          <a:p>
            <a:pPr algn="ctr"/>
            <a:r>
              <a:rPr lang="en-US" dirty="0"/>
              <a:t>Proficient</a:t>
            </a:r>
            <a:endParaRPr lang="en-US" dirty="0"/>
          </a:p>
        </p:txBody>
      </p:sp>
      <p:sp>
        <p:nvSpPr>
          <p:cNvPr id="15" name="TextBox 14"/>
          <p:cNvSpPr txBox="1"/>
          <p:nvPr/>
        </p:nvSpPr>
        <p:spPr>
          <a:xfrm>
            <a:off x="8458200" y="1752600"/>
            <a:ext cx="1600200" cy="369332"/>
          </a:xfrm>
          <a:prstGeom prst="rect">
            <a:avLst/>
          </a:prstGeom>
          <a:noFill/>
        </p:spPr>
        <p:txBody>
          <a:bodyPr wrap="square" rtlCol="0">
            <a:spAutoFit/>
          </a:bodyPr>
          <a:lstStyle/>
          <a:p>
            <a:pPr algn="ctr"/>
            <a:r>
              <a:rPr lang="en-US" dirty="0"/>
              <a:t>Expert</a:t>
            </a:r>
            <a:endParaRPr lang="en-US" dirty="0"/>
          </a:p>
        </p:txBody>
      </p:sp>
    </p:spTree>
    <p:extLst>
      <p:ext uri="{BB962C8B-B14F-4D97-AF65-F5344CB8AC3E}">
        <p14:creationId xmlns:p14="http://schemas.microsoft.com/office/powerpoint/2010/main" val="1941055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Prelude</a:t>
            </a:r>
            <a:endParaRPr lang="en-US" dirty="0"/>
          </a:p>
        </p:txBody>
      </p:sp>
    </p:spTree>
    <p:extLst>
      <p:ext uri="{BB962C8B-B14F-4D97-AF65-F5344CB8AC3E}">
        <p14:creationId xmlns:p14="http://schemas.microsoft.com/office/powerpoint/2010/main" val="259001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 Expert Beginner</a:t>
            </a:r>
            <a:endParaRPr lang="en-US" dirty="0"/>
          </a:p>
        </p:txBody>
      </p:sp>
      <p:sp>
        <p:nvSpPr>
          <p:cNvPr id="6" name="Content Placeholder 5"/>
          <p:cNvSpPr>
            <a:spLocks noGrp="1"/>
          </p:cNvSpPr>
          <p:nvPr>
            <p:ph idx="1"/>
          </p:nvPr>
        </p:nvSpPr>
        <p:spPr/>
        <p:txBody>
          <a:bodyPr/>
          <a:lstStyle/>
          <a:p>
            <a:pPr marL="0" indent="0">
              <a:buNone/>
            </a:pPr>
            <a:r>
              <a:rPr lang="en-US" sz="1800" dirty="0"/>
              <a:t>“The </a:t>
            </a:r>
            <a:r>
              <a:rPr lang="en-US" sz="1800" dirty="0"/>
              <a:t>Expert Beginner has </a:t>
            </a:r>
            <a:r>
              <a:rPr lang="en-US" sz="3200" b="1" dirty="0"/>
              <a:t>nowhere to go </a:t>
            </a:r>
            <a:r>
              <a:rPr lang="en-US" sz="1800" dirty="0"/>
              <a:t>because </a:t>
            </a:r>
            <a:r>
              <a:rPr lang="en-US" sz="2800" b="1" dirty="0"/>
              <a:t>progression requires </a:t>
            </a:r>
            <a:r>
              <a:rPr lang="en-US" sz="1800" dirty="0"/>
              <a:t>an </a:t>
            </a:r>
            <a:r>
              <a:rPr lang="en-US" sz="3200" b="1" dirty="0"/>
              <a:t>understanding</a:t>
            </a:r>
            <a:r>
              <a:rPr lang="en-US" sz="1800" b="1" dirty="0"/>
              <a:t> </a:t>
            </a:r>
            <a:r>
              <a:rPr lang="en-US" sz="1800" dirty="0"/>
              <a:t>that he has a </a:t>
            </a:r>
            <a:r>
              <a:rPr lang="en-US" sz="2000" b="1" dirty="0"/>
              <a:t>lot of work to do</a:t>
            </a:r>
            <a:r>
              <a:rPr lang="en-US" sz="1800" dirty="0"/>
              <a:t>, and that is </a:t>
            </a:r>
            <a:r>
              <a:rPr lang="en-US" sz="2000" b="1" dirty="0"/>
              <a:t>not </a:t>
            </a:r>
            <a:r>
              <a:rPr lang="en-US" sz="1800" dirty="0"/>
              <a:t>a </a:t>
            </a:r>
            <a:r>
              <a:rPr lang="en-US" b="1" dirty="0"/>
              <a:t>readily available </a:t>
            </a:r>
            <a:r>
              <a:rPr lang="en-US" sz="2000" b="1" dirty="0"/>
              <a:t>conclusion</a:t>
            </a:r>
            <a:r>
              <a:rPr lang="en-US" sz="1800" dirty="0"/>
              <a:t>. You’ll notice that the Expert Beginner is positioned slightly above Advanced Beginner but not on the level of Competence. This is because he is not competent enough to grasp the big picture and recognize the </a:t>
            </a:r>
            <a:r>
              <a:rPr lang="en-US" sz="2000" b="1" dirty="0"/>
              <a:t>irony of his situation</a:t>
            </a:r>
            <a:r>
              <a:rPr lang="en-US" sz="1800" dirty="0"/>
              <a:t>, but he is </a:t>
            </a:r>
            <a:r>
              <a:rPr lang="en-US" b="1" dirty="0"/>
              <a:t>slightly more competent </a:t>
            </a:r>
            <a:r>
              <a:rPr lang="en-US" sz="1800" dirty="0"/>
              <a:t>than the Advanced Beginner due mainly to, well, </a:t>
            </a:r>
            <a:r>
              <a:rPr lang="en-US" sz="3600" b="1" dirty="0"/>
              <a:t>extensive practice </a:t>
            </a:r>
            <a:r>
              <a:rPr lang="en-US" sz="1800" dirty="0"/>
              <a:t>being a Beginner. If you’ve ever heard the aphorism about “</a:t>
            </a:r>
            <a:r>
              <a:rPr lang="en-US" sz="2800" b="1" dirty="0"/>
              <a:t>ten years </a:t>
            </a:r>
            <a:r>
              <a:rPr lang="en-US" sz="1800" dirty="0"/>
              <a:t>of experience or the </a:t>
            </a:r>
            <a:r>
              <a:rPr lang="en-US" sz="2800" b="1" dirty="0"/>
              <a:t>same year </a:t>
            </a:r>
            <a:r>
              <a:rPr lang="en-US" sz="1800" dirty="0"/>
              <a:t>of experience </a:t>
            </a:r>
            <a:r>
              <a:rPr lang="en-US" sz="2800" b="1" dirty="0"/>
              <a:t>ten times</a:t>
            </a:r>
            <a:r>
              <a:rPr lang="en-US" sz="1800" dirty="0"/>
              <a:t>,” the Expert Beginner is the epitome of the latter.”</a:t>
            </a:r>
          </a:p>
        </p:txBody>
      </p:sp>
      <p:sp>
        <p:nvSpPr>
          <p:cNvPr id="7" name="Rectangle 6"/>
          <p:cNvSpPr/>
          <p:nvPr/>
        </p:nvSpPr>
        <p:spPr>
          <a:xfrm>
            <a:off x="1981200" y="6214646"/>
            <a:ext cx="8305800" cy="338554"/>
          </a:xfrm>
          <a:prstGeom prst="rect">
            <a:avLst/>
          </a:prstGeom>
        </p:spPr>
        <p:txBody>
          <a:bodyPr wrap="square">
            <a:spAutoFit/>
          </a:bodyPr>
          <a:lstStyle/>
          <a:p>
            <a:r>
              <a:rPr lang="en-US" sz="1600" dirty="0"/>
              <a:t>http://www.daedtech.com/how-developers-stop-learning-rise-of-the-expert-beginner</a:t>
            </a:r>
            <a:endParaRPr lang="en-US" sz="1600" dirty="0"/>
          </a:p>
        </p:txBody>
      </p:sp>
    </p:spTree>
    <p:extLst>
      <p:ext uri="{BB962C8B-B14F-4D97-AF65-F5344CB8AC3E}">
        <p14:creationId xmlns:p14="http://schemas.microsoft.com/office/powerpoint/2010/main" val="4058848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a:t>
            </a:r>
            <a:endParaRPr lang="en-US" dirty="0"/>
          </a:p>
        </p:txBody>
      </p:sp>
      <p:sp>
        <p:nvSpPr>
          <p:cNvPr id="3" name="Content Placeholder 2"/>
          <p:cNvSpPr>
            <a:spLocks noGrp="1"/>
          </p:cNvSpPr>
          <p:nvPr>
            <p:ph idx="1"/>
          </p:nvPr>
        </p:nvSpPr>
        <p:spPr/>
        <p:txBody>
          <a:bodyPr>
            <a:normAutofit/>
          </a:bodyPr>
          <a:lstStyle/>
          <a:p>
            <a:r>
              <a:rPr lang="en-US" sz="2000" b="1" dirty="0"/>
              <a:t>How Software Groups Rot: Legacy of the Expert Beginner</a:t>
            </a:r>
          </a:p>
          <a:p>
            <a:r>
              <a:rPr lang="en-US" sz="2000" b="1" dirty="0"/>
              <a:t>How Stagnation is Justified: Language of the Expert Beginner</a:t>
            </a:r>
          </a:p>
          <a:p>
            <a:pPr lvl="1"/>
            <a:r>
              <a:rPr lang="en-US" sz="1800" b="1" dirty="0"/>
              <a:t>False Tradeoffs and Empty Valuations</a:t>
            </a:r>
          </a:p>
          <a:p>
            <a:pPr lvl="1"/>
            <a:r>
              <a:rPr lang="en-US" sz="1800" b="1" dirty="0"/>
              <a:t>Condescension and </a:t>
            </a:r>
            <a:r>
              <a:rPr lang="en-US" sz="1800" b="1" dirty="0"/>
              <a:t>Devaluations</a:t>
            </a:r>
            <a:endParaRPr lang="en-US" sz="1800" dirty="0"/>
          </a:p>
          <a:p>
            <a:pPr lvl="1"/>
            <a:r>
              <a:rPr lang="en-US" sz="1800" b="1" dirty="0"/>
              <a:t>The Angry Driver </a:t>
            </a:r>
            <a:r>
              <a:rPr lang="en-US" sz="1800" b="1" dirty="0"/>
              <a:t>Effect</a:t>
            </a:r>
            <a:endParaRPr lang="en-US" sz="1800" b="1" dirty="0"/>
          </a:p>
          <a:p>
            <a:pPr lvl="1"/>
            <a:r>
              <a:rPr lang="en-US" sz="1800" b="1" dirty="0"/>
              <a:t>Experts are Wrong</a:t>
            </a:r>
          </a:p>
          <a:p>
            <a:r>
              <a:rPr lang="en-US" sz="2000" b="1" dirty="0"/>
              <a:t>Up or Not: Ambition of the Expert Beginner</a:t>
            </a:r>
          </a:p>
          <a:p>
            <a:r>
              <a:rPr lang="en-US" sz="2000" b="1" dirty="0"/>
              <a:t>Self-Correcting Organizations: Fall of the Expert </a:t>
            </a:r>
            <a:r>
              <a:rPr lang="en-US" sz="2000" b="1" dirty="0"/>
              <a:t>Beginner</a:t>
            </a:r>
          </a:p>
          <a:p>
            <a:r>
              <a:rPr lang="en-US" sz="2000" b="1" dirty="0"/>
              <a:t>Wasted Talent: The Tragedy of the Expert </a:t>
            </a:r>
            <a:r>
              <a:rPr lang="en-US" sz="2000" b="1" dirty="0"/>
              <a:t>Beginner</a:t>
            </a:r>
          </a:p>
          <a:p>
            <a:endParaRPr lang="en-US" sz="2000" b="1" dirty="0"/>
          </a:p>
          <a:p>
            <a:pPr marL="0" indent="0">
              <a:buNone/>
            </a:pPr>
            <a:r>
              <a:rPr lang="en-US" b="1" dirty="0" smtClean="0"/>
              <a:t>“a </a:t>
            </a:r>
            <a:r>
              <a:rPr lang="en-US" b="1" dirty="0"/>
              <a:t>voluntary cessation of meaningful improvement</a:t>
            </a:r>
            <a:r>
              <a:rPr lang="en-US" b="1" dirty="0" smtClean="0"/>
              <a:t>.”</a:t>
            </a:r>
            <a:endParaRPr lang="en-US" b="1" dirty="0"/>
          </a:p>
        </p:txBody>
      </p:sp>
      <p:sp>
        <p:nvSpPr>
          <p:cNvPr id="4" name="Rectangle 3"/>
          <p:cNvSpPr/>
          <p:nvPr/>
        </p:nvSpPr>
        <p:spPr>
          <a:xfrm>
            <a:off x="1981200" y="6214646"/>
            <a:ext cx="8305800" cy="338554"/>
          </a:xfrm>
          <a:prstGeom prst="rect">
            <a:avLst/>
          </a:prstGeom>
        </p:spPr>
        <p:txBody>
          <a:bodyPr wrap="square">
            <a:spAutoFit/>
          </a:bodyPr>
          <a:lstStyle/>
          <a:p>
            <a:r>
              <a:rPr lang="en-US" sz="1600" dirty="0"/>
              <a:t>http://www.daedtech.com/tag/expert-beginner</a:t>
            </a:r>
            <a:endParaRPr lang="en-US" sz="1600" dirty="0"/>
          </a:p>
        </p:txBody>
      </p:sp>
    </p:spTree>
    <p:extLst>
      <p:ext uri="{BB962C8B-B14F-4D97-AF65-F5344CB8AC3E}">
        <p14:creationId xmlns:p14="http://schemas.microsoft.com/office/powerpoint/2010/main" val="2769134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Expert Beginner Project</a:t>
            </a:r>
            <a:endParaRPr lang="en-US" dirty="0"/>
          </a:p>
        </p:txBody>
      </p:sp>
    </p:spTree>
    <p:extLst>
      <p:ext uri="{BB962C8B-B14F-4D97-AF65-F5344CB8AC3E}">
        <p14:creationId xmlns:p14="http://schemas.microsoft.com/office/powerpoint/2010/main" val="3340604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Technical Challenges</a:t>
            </a:r>
            <a:endParaRPr lang="en-US" dirty="0"/>
          </a:p>
        </p:txBody>
      </p:sp>
      <p:sp>
        <p:nvSpPr>
          <p:cNvPr id="5" name="Content Placeholder 4"/>
          <p:cNvSpPr>
            <a:spLocks noGrp="1"/>
          </p:cNvSpPr>
          <p:nvPr>
            <p:ph idx="1"/>
          </p:nvPr>
        </p:nvSpPr>
        <p:spPr/>
        <p:txBody>
          <a:bodyPr>
            <a:normAutofit/>
          </a:bodyPr>
          <a:lstStyle/>
          <a:p>
            <a:r>
              <a:rPr lang="en-US" sz="2800" dirty="0"/>
              <a:t>“Commit by EOD” &amp;</a:t>
            </a:r>
            <a:r>
              <a:rPr lang="en-US" sz="2800" dirty="0" smtClean="0"/>
              <a:t> QA later</a:t>
            </a:r>
          </a:p>
          <a:p>
            <a:r>
              <a:rPr lang="en-US" sz="2800" dirty="0" smtClean="0"/>
              <a:t>Implementation silos</a:t>
            </a:r>
          </a:p>
          <a:p>
            <a:r>
              <a:rPr lang="en-US" sz="2800" dirty="0"/>
              <a:t>Bugs &amp; Rework – No </a:t>
            </a:r>
            <a:r>
              <a:rPr lang="en-US" sz="2800" dirty="0" smtClean="0"/>
              <a:t>tests, “</a:t>
            </a:r>
            <a:r>
              <a:rPr lang="en-US" sz="2800" dirty="0"/>
              <a:t>Works on my </a:t>
            </a:r>
            <a:r>
              <a:rPr lang="en-US" sz="2800" dirty="0" smtClean="0"/>
              <a:t>machine” </a:t>
            </a:r>
            <a:r>
              <a:rPr lang="en-US" sz="2800" dirty="0" smtClean="0">
                <a:sym typeface="Wingdings" panose="05000000000000000000" pitchFamily="2" charset="2"/>
              </a:rPr>
              <a:t></a:t>
            </a:r>
          </a:p>
          <a:p>
            <a:r>
              <a:rPr lang="en-US" sz="2800" dirty="0"/>
              <a:t>Struggles were blamed on new ideas</a:t>
            </a:r>
            <a:endParaRPr lang="en-US" sz="2800" dirty="0" smtClean="0"/>
          </a:p>
          <a:p>
            <a:r>
              <a:rPr lang="en-US" sz="2800" dirty="0"/>
              <a:t>No cohesive </a:t>
            </a:r>
            <a:r>
              <a:rPr lang="en-US" sz="2800" dirty="0" smtClean="0"/>
              <a:t>architecture</a:t>
            </a:r>
          </a:p>
          <a:p>
            <a:r>
              <a:rPr lang="en-US" sz="2800" dirty="0" smtClean="0"/>
              <a:t>Shared development  </a:t>
            </a:r>
            <a:r>
              <a:rPr lang="en-US" sz="2800" dirty="0"/>
              <a:t>d</a:t>
            </a:r>
            <a:r>
              <a:rPr lang="en-US" sz="2800" dirty="0" smtClean="0"/>
              <a:t>atabase</a:t>
            </a:r>
          </a:p>
          <a:p>
            <a:r>
              <a:rPr lang="en-US" sz="2800" dirty="0" smtClean="0"/>
              <a:t>Heavy dependence on CDN</a:t>
            </a:r>
          </a:p>
          <a:p>
            <a:endParaRPr lang="en-US" sz="2800" dirty="0" smtClean="0"/>
          </a:p>
        </p:txBody>
      </p:sp>
    </p:spTree>
    <p:extLst>
      <p:ext uri="{BB962C8B-B14F-4D97-AF65-F5344CB8AC3E}">
        <p14:creationId xmlns:p14="http://schemas.microsoft.com/office/powerpoint/2010/main" val="130662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Challenges</a:t>
            </a:r>
            <a:endParaRPr lang="en-US" dirty="0"/>
          </a:p>
        </p:txBody>
      </p:sp>
      <p:sp>
        <p:nvSpPr>
          <p:cNvPr id="5" name="Content Placeholder 4"/>
          <p:cNvSpPr>
            <a:spLocks noGrp="1"/>
          </p:cNvSpPr>
          <p:nvPr>
            <p:ph idx="1"/>
          </p:nvPr>
        </p:nvSpPr>
        <p:spPr/>
        <p:txBody>
          <a:bodyPr>
            <a:normAutofit/>
          </a:bodyPr>
          <a:lstStyle/>
          <a:p>
            <a:r>
              <a:rPr lang="en-US" sz="2800" dirty="0"/>
              <a:t>New development freeze </a:t>
            </a:r>
            <a:r>
              <a:rPr lang="en-US" sz="2800" dirty="0" smtClean="0"/>
              <a:t>during rewrite</a:t>
            </a:r>
          </a:p>
          <a:p>
            <a:r>
              <a:rPr lang="en-US" sz="2800" dirty="0" smtClean="0"/>
              <a:t>Responsive + New Design + New Features</a:t>
            </a:r>
          </a:p>
          <a:p>
            <a:r>
              <a:rPr lang="en-US" sz="2800" dirty="0" smtClean="0"/>
              <a:t>Process: “What should I be doing today?”</a:t>
            </a:r>
          </a:p>
          <a:p>
            <a:r>
              <a:rPr lang="en-US" sz="2800" dirty="0" smtClean="0"/>
              <a:t>Promised “Big Bang” launch date</a:t>
            </a:r>
          </a:p>
          <a:p>
            <a:r>
              <a:rPr lang="en-US" sz="2800" dirty="0" smtClean="0"/>
              <a:t>Business lost trust</a:t>
            </a:r>
          </a:p>
        </p:txBody>
      </p:sp>
    </p:spTree>
    <p:extLst>
      <p:ext uri="{BB962C8B-B14F-4D97-AF65-F5344CB8AC3E}">
        <p14:creationId xmlns:p14="http://schemas.microsoft.com/office/powerpoint/2010/main" val="33355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p:txBody>
          <a:bodyPr>
            <a:normAutofit/>
          </a:bodyPr>
          <a:lstStyle/>
          <a:p>
            <a:r>
              <a:rPr lang="en-US" sz="3200" dirty="0" smtClean="0"/>
              <a:t>Slower, despite dependence on CDN</a:t>
            </a:r>
          </a:p>
          <a:p>
            <a:r>
              <a:rPr lang="en-US" sz="3200" dirty="0" smtClean="0"/>
              <a:t>Decline in mobile conversion/traffic from m. site</a:t>
            </a:r>
          </a:p>
          <a:p>
            <a:r>
              <a:rPr lang="en-US" sz="3200" dirty="0" smtClean="0"/>
              <a:t>Decline in desktop/tablet conversion &amp; revenue</a:t>
            </a:r>
          </a:p>
          <a:p>
            <a:r>
              <a:rPr lang="en-US" sz="3200" dirty="0" smtClean="0"/>
              <a:t>Delayed launch impacted holiday season</a:t>
            </a:r>
          </a:p>
          <a:p>
            <a:r>
              <a:rPr lang="en-US" sz="3200" dirty="0" smtClean="0"/>
              <a:t>Lost organic traffic</a:t>
            </a:r>
          </a:p>
          <a:p>
            <a:r>
              <a:rPr lang="en-US" sz="3200" dirty="0" smtClean="0"/>
              <a:t>Weeks to resolve significant bugs</a:t>
            </a:r>
          </a:p>
          <a:p>
            <a:r>
              <a:rPr lang="en-US" sz="3200" dirty="0" smtClean="0"/>
              <a:t>Months to resolve minor bugs, if ever</a:t>
            </a:r>
            <a:endParaRPr lang="en-US" sz="3200" dirty="0"/>
          </a:p>
        </p:txBody>
      </p:sp>
    </p:spTree>
    <p:extLst>
      <p:ext uri="{BB962C8B-B14F-4D97-AF65-F5344CB8AC3E}">
        <p14:creationId xmlns:p14="http://schemas.microsoft.com/office/powerpoint/2010/main" val="52641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Redesign, Take Two</a:t>
            </a:r>
            <a:endParaRPr lang="en-US" dirty="0"/>
          </a:p>
        </p:txBody>
      </p:sp>
    </p:spTree>
    <p:extLst>
      <p:ext uri="{BB962C8B-B14F-4D97-AF65-F5344CB8AC3E}">
        <p14:creationId xmlns:p14="http://schemas.microsoft.com/office/powerpoint/2010/main" val="1863954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Technical Approach</a:t>
            </a:r>
            <a:endParaRPr lang="en-US" dirty="0"/>
          </a:p>
        </p:txBody>
      </p:sp>
      <p:sp>
        <p:nvSpPr>
          <p:cNvPr id="5" name="Content Placeholder 4"/>
          <p:cNvSpPr>
            <a:spLocks noGrp="1"/>
          </p:cNvSpPr>
          <p:nvPr>
            <p:ph idx="1"/>
          </p:nvPr>
        </p:nvSpPr>
        <p:spPr/>
        <p:txBody>
          <a:bodyPr>
            <a:normAutofit/>
          </a:bodyPr>
          <a:lstStyle/>
          <a:p>
            <a:r>
              <a:rPr lang="en-US" sz="2800" dirty="0" smtClean="0"/>
              <a:t>Feature branches, tested before merge (no QA)</a:t>
            </a:r>
          </a:p>
          <a:p>
            <a:r>
              <a:rPr lang="en-US" sz="2800" dirty="0" smtClean="0"/>
              <a:t>Collective code ownership</a:t>
            </a:r>
          </a:p>
          <a:p>
            <a:r>
              <a:rPr lang="en-US" sz="2800" dirty="0" smtClean="0">
                <a:sym typeface="Wingdings" panose="05000000000000000000" pitchFamily="2" charset="2"/>
              </a:rPr>
              <a:t>Continuous integration with many tests</a:t>
            </a:r>
          </a:p>
          <a:p>
            <a:r>
              <a:rPr lang="en-US" sz="2800" dirty="0" smtClean="0"/>
              <a:t>Constant experimentation and A/B testing</a:t>
            </a:r>
          </a:p>
          <a:p>
            <a:r>
              <a:rPr lang="en-US" sz="2800" dirty="0" smtClean="0"/>
              <a:t>Evolved existing architecture</a:t>
            </a:r>
            <a:endParaRPr lang="en-US" sz="2800" dirty="0"/>
          </a:p>
          <a:p>
            <a:r>
              <a:rPr lang="en-US" sz="2800" dirty="0" smtClean="0"/>
              <a:t>Isolated databases with migrations</a:t>
            </a:r>
            <a:endParaRPr lang="en-US" sz="2800" dirty="0"/>
          </a:p>
          <a:p>
            <a:r>
              <a:rPr lang="en-US" sz="2800" dirty="0" smtClean="0"/>
              <a:t>Performance is a feature; CDN optional</a:t>
            </a:r>
            <a:endParaRPr lang="en-US" sz="2800" dirty="0"/>
          </a:p>
        </p:txBody>
      </p:sp>
    </p:spTree>
    <p:extLst>
      <p:ext uri="{BB962C8B-B14F-4D97-AF65-F5344CB8AC3E}">
        <p14:creationId xmlns:p14="http://schemas.microsoft.com/office/powerpoint/2010/main" val="400974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Approach</a:t>
            </a:r>
            <a:endParaRPr lang="en-US" dirty="0"/>
          </a:p>
        </p:txBody>
      </p:sp>
      <p:sp>
        <p:nvSpPr>
          <p:cNvPr id="5" name="Content Placeholder 4"/>
          <p:cNvSpPr>
            <a:spLocks noGrp="1"/>
          </p:cNvSpPr>
          <p:nvPr>
            <p:ph idx="1"/>
          </p:nvPr>
        </p:nvSpPr>
        <p:spPr/>
        <p:txBody>
          <a:bodyPr>
            <a:normAutofit/>
          </a:bodyPr>
          <a:lstStyle/>
          <a:p>
            <a:r>
              <a:rPr lang="en-US" sz="2800" dirty="0" smtClean="0"/>
              <a:t>No feature freeze; prioritize redesign against other things</a:t>
            </a:r>
            <a:endParaRPr lang="en-US" sz="2800" dirty="0"/>
          </a:p>
          <a:p>
            <a:r>
              <a:rPr lang="en-US" sz="2800" dirty="0" smtClean="0"/>
              <a:t>Incremental evolution; worked backward through cart funnel</a:t>
            </a:r>
            <a:endParaRPr lang="en-US" sz="2800" dirty="0"/>
          </a:p>
          <a:p>
            <a:r>
              <a:rPr lang="en-US" sz="2800" dirty="0" smtClean="0"/>
              <a:t>Agile &amp; Growth mindset – Measure All The Things™</a:t>
            </a:r>
            <a:endParaRPr lang="en-US" sz="2800" dirty="0"/>
          </a:p>
          <a:p>
            <a:r>
              <a:rPr lang="en-US" sz="2800" dirty="0" smtClean="0"/>
              <a:t>Iterative: date less important than delivery of priorities</a:t>
            </a:r>
            <a:endParaRPr lang="en-US" sz="2800" dirty="0"/>
          </a:p>
          <a:p>
            <a:r>
              <a:rPr lang="en-US" sz="2800" dirty="0" smtClean="0"/>
              <a:t>Regain trust with consistent delivery of quality work</a:t>
            </a:r>
            <a:endParaRPr lang="en-US" sz="2800" dirty="0"/>
          </a:p>
        </p:txBody>
      </p:sp>
    </p:spTree>
    <p:extLst>
      <p:ext uri="{BB962C8B-B14F-4D97-AF65-F5344CB8AC3E}">
        <p14:creationId xmlns:p14="http://schemas.microsoft.com/office/powerpoint/2010/main" val="101530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p:txBody>
          <a:bodyPr>
            <a:normAutofit/>
          </a:bodyPr>
          <a:lstStyle/>
          <a:p>
            <a:r>
              <a:rPr lang="en-US" sz="3200" dirty="0" smtClean="0"/>
              <a:t>Faster, despite support for responsive viewports</a:t>
            </a:r>
          </a:p>
          <a:p>
            <a:r>
              <a:rPr lang="en-US" sz="3200" dirty="0" smtClean="0"/>
              <a:t>Drastically improved mobile conversion/traffic</a:t>
            </a:r>
          </a:p>
          <a:p>
            <a:r>
              <a:rPr lang="en-US" sz="3200" dirty="0" smtClean="0"/>
              <a:t>Improved desktop/tablet conversion, too</a:t>
            </a:r>
          </a:p>
          <a:p>
            <a:r>
              <a:rPr lang="en-US" sz="3200" dirty="0" smtClean="0"/>
              <a:t>Launch as ready; complete rewrite finished sooner</a:t>
            </a:r>
          </a:p>
          <a:p>
            <a:r>
              <a:rPr lang="en-US" sz="3200" dirty="0" smtClean="0"/>
              <a:t>Improved SEO due to improved mobile experience</a:t>
            </a:r>
          </a:p>
          <a:p>
            <a:r>
              <a:rPr lang="en-US" sz="3200" dirty="0" smtClean="0"/>
              <a:t>Zero major bugs</a:t>
            </a:r>
          </a:p>
          <a:p>
            <a:r>
              <a:rPr lang="en-US" sz="3200" dirty="0" smtClean="0"/>
              <a:t>Minor bugs resolved with continuous deployment</a:t>
            </a:r>
            <a:endParaRPr lang="en-US" sz="3200" dirty="0"/>
          </a:p>
        </p:txBody>
      </p:sp>
    </p:spTree>
    <p:extLst>
      <p:ext uri="{BB962C8B-B14F-4D97-AF65-F5344CB8AC3E}">
        <p14:creationId xmlns:p14="http://schemas.microsoft.com/office/powerpoint/2010/main" val="172921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Back</a:t>
            </a:r>
            <a:endParaRPr lang="en-US" dirty="0"/>
          </a:p>
        </p:txBody>
      </p:sp>
      <p:sp>
        <p:nvSpPr>
          <p:cNvPr id="3" name="Content Placeholder 2"/>
          <p:cNvSpPr>
            <a:spLocks noGrp="1"/>
          </p:cNvSpPr>
          <p:nvPr>
            <p:ph idx="1"/>
          </p:nvPr>
        </p:nvSpPr>
        <p:spPr/>
        <p:txBody>
          <a:bodyPr>
            <a:normAutofit/>
          </a:bodyPr>
          <a:lstStyle/>
          <a:p>
            <a:r>
              <a:rPr lang="en-US" sz="2800" dirty="0"/>
              <a:t>2007 – </a:t>
            </a:r>
            <a:r>
              <a:rPr lang="en-US" sz="2800" dirty="0" smtClean="0"/>
              <a:t>Jess joins J&amp;P Cycles E-Commerce team</a:t>
            </a:r>
            <a:endParaRPr lang="en-US" sz="2800" dirty="0"/>
          </a:p>
          <a:p>
            <a:r>
              <a:rPr lang="en-US" sz="2800" dirty="0" smtClean="0"/>
              <a:t>2008 </a:t>
            </a:r>
            <a:r>
              <a:rPr lang="en-US" sz="2800" dirty="0" smtClean="0"/>
              <a:t>– </a:t>
            </a:r>
            <a:r>
              <a:rPr lang="en-US" sz="2800" dirty="0" smtClean="0"/>
              <a:t>Old manager joins </a:t>
            </a:r>
            <a:r>
              <a:rPr lang="en-US" sz="2800" dirty="0" smtClean="0"/>
              <a:t>J&amp;P Cycles</a:t>
            </a:r>
          </a:p>
          <a:p>
            <a:r>
              <a:rPr lang="en-US" sz="2800" dirty="0" smtClean="0"/>
              <a:t>2009 – </a:t>
            </a:r>
            <a:r>
              <a:rPr lang="en-US" sz="2800" dirty="0" smtClean="0"/>
              <a:t>ASP.NET MVC </a:t>
            </a:r>
            <a:r>
              <a:rPr lang="en-US" sz="2800" dirty="0" smtClean="0"/>
              <a:t>site ships; Keith joins</a:t>
            </a:r>
          </a:p>
          <a:p>
            <a:r>
              <a:rPr lang="en-US" sz="2800" dirty="0" smtClean="0"/>
              <a:t>2010 – Record </a:t>
            </a:r>
            <a:r>
              <a:rPr lang="en-US" sz="2800" dirty="0" smtClean="0"/>
              <a:t>growth</a:t>
            </a:r>
            <a:endParaRPr lang="en-US" sz="2800" dirty="0" smtClean="0"/>
          </a:p>
          <a:p>
            <a:r>
              <a:rPr lang="en-US" sz="2800" dirty="0" smtClean="0"/>
              <a:t>2011 – Replace ERP system; record growth</a:t>
            </a:r>
          </a:p>
          <a:p>
            <a:r>
              <a:rPr lang="en-US" sz="2800" dirty="0" smtClean="0"/>
              <a:t>2012 – Record growth; </a:t>
            </a:r>
            <a:r>
              <a:rPr lang="en-US" sz="2800" dirty="0" smtClean="0"/>
              <a:t>merger/restructuring &amp; new VP</a:t>
            </a:r>
            <a:endParaRPr lang="en-US" sz="2800" dirty="0" smtClean="0"/>
          </a:p>
        </p:txBody>
      </p:sp>
    </p:spTree>
    <p:extLst>
      <p:ext uri="{BB962C8B-B14F-4D97-AF65-F5344CB8AC3E}">
        <p14:creationId xmlns:p14="http://schemas.microsoft.com/office/powerpoint/2010/main" val="334932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Expert Beginner Avoidance</a:t>
            </a:r>
            <a:endParaRPr lang="en-US" dirty="0"/>
          </a:p>
        </p:txBody>
      </p:sp>
    </p:spTree>
    <p:extLst>
      <p:ext uri="{BB962C8B-B14F-4D97-AF65-F5344CB8AC3E}">
        <p14:creationId xmlns:p14="http://schemas.microsoft.com/office/powerpoint/2010/main" val="4099521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Interviewing</a:t>
            </a:r>
            <a:endParaRPr lang="en-US" dirty="0"/>
          </a:p>
        </p:txBody>
      </p:sp>
      <p:sp>
        <p:nvSpPr>
          <p:cNvPr id="5" name="Content Placeholder 4"/>
          <p:cNvSpPr>
            <a:spLocks noGrp="1"/>
          </p:cNvSpPr>
          <p:nvPr>
            <p:ph idx="1"/>
          </p:nvPr>
        </p:nvSpPr>
        <p:spPr/>
        <p:txBody>
          <a:bodyPr>
            <a:normAutofit/>
          </a:bodyPr>
          <a:lstStyle/>
          <a:p>
            <a:r>
              <a:rPr lang="en-US" sz="3200" dirty="0" smtClean="0"/>
              <a:t>“Where is your biggest room for improvement?”</a:t>
            </a:r>
          </a:p>
          <a:p>
            <a:r>
              <a:rPr lang="en-US" sz="3200" dirty="0" smtClean="0"/>
              <a:t>“What have you tried that didn’t work?”</a:t>
            </a:r>
          </a:p>
          <a:p>
            <a:r>
              <a:rPr lang="en-US" sz="3200" dirty="0" smtClean="0"/>
              <a:t>“Can you tell me about your last major bug?”</a:t>
            </a:r>
          </a:p>
          <a:p>
            <a:r>
              <a:rPr lang="en-US" sz="3200" dirty="0" smtClean="0"/>
              <a:t>“What’s something new you’re exploring?”</a:t>
            </a:r>
          </a:p>
          <a:p>
            <a:r>
              <a:rPr lang="en-US" sz="3200" dirty="0" smtClean="0"/>
              <a:t>“What’s your approach to professional development?”</a:t>
            </a:r>
            <a:endParaRPr lang="en-US" sz="3200" dirty="0"/>
          </a:p>
        </p:txBody>
      </p:sp>
    </p:spTree>
    <p:extLst>
      <p:ext uri="{BB962C8B-B14F-4D97-AF65-F5344CB8AC3E}">
        <p14:creationId xmlns:p14="http://schemas.microsoft.com/office/powerpoint/2010/main" val="37325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Job</a:t>
            </a:r>
            <a:endParaRPr lang="en-US" dirty="0"/>
          </a:p>
        </p:txBody>
      </p:sp>
      <p:sp>
        <p:nvSpPr>
          <p:cNvPr id="3" name="Content Placeholder 2"/>
          <p:cNvSpPr>
            <a:spLocks noGrp="1"/>
          </p:cNvSpPr>
          <p:nvPr>
            <p:ph idx="1"/>
          </p:nvPr>
        </p:nvSpPr>
        <p:spPr/>
        <p:txBody>
          <a:bodyPr>
            <a:normAutofit/>
          </a:bodyPr>
          <a:lstStyle/>
          <a:p>
            <a:r>
              <a:rPr lang="en-US" sz="3600" dirty="0" smtClean="0"/>
              <a:t>Change your company</a:t>
            </a:r>
          </a:p>
          <a:p>
            <a:r>
              <a:rPr lang="en-US" sz="3600" dirty="0" smtClean="0"/>
              <a:t>Change your company</a:t>
            </a:r>
            <a:endParaRPr lang="en-US" sz="3600" dirty="0"/>
          </a:p>
        </p:txBody>
      </p:sp>
    </p:spTree>
    <p:extLst>
      <p:ext uri="{BB962C8B-B14F-4D97-AF65-F5344CB8AC3E}">
        <p14:creationId xmlns:p14="http://schemas.microsoft.com/office/powerpoint/2010/main" val="183970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Thoughts?</a:t>
            </a:r>
            <a:endParaRPr lang="en-US" dirty="0"/>
          </a:p>
        </p:txBody>
      </p:sp>
    </p:spTree>
    <p:extLst>
      <p:ext uri="{BB962C8B-B14F-4D97-AF65-F5344CB8AC3E}">
        <p14:creationId xmlns:p14="http://schemas.microsoft.com/office/powerpoint/2010/main" val="273717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2000" dirty="0"/>
              <a:t>“A strict scrum based process is </a:t>
            </a:r>
            <a:r>
              <a:rPr lang="en-US" sz="4400" b="1" dirty="0"/>
              <a:t>not</a:t>
            </a:r>
            <a:r>
              <a:rPr lang="en-US" sz="2800" b="1" dirty="0"/>
              <a:t> going to be </a:t>
            </a:r>
            <a:r>
              <a:rPr lang="en-US" sz="4400" b="1" dirty="0"/>
              <a:t>successful</a:t>
            </a:r>
            <a:r>
              <a:rPr lang="en-US" b="1" dirty="0"/>
              <a:t> </a:t>
            </a:r>
            <a:r>
              <a:rPr lang="en-US" sz="2800" b="1" dirty="0"/>
              <a:t>in </a:t>
            </a:r>
            <a:r>
              <a:rPr lang="en-US" sz="4400" b="1" dirty="0"/>
              <a:t>this</a:t>
            </a:r>
            <a:r>
              <a:rPr lang="en-US" sz="2800" b="1" dirty="0"/>
              <a:t> larger project / work </a:t>
            </a:r>
            <a:r>
              <a:rPr lang="en-US" sz="4400" b="1" dirty="0"/>
              <a:t>environment</a:t>
            </a:r>
            <a:r>
              <a:rPr lang="en-US" sz="2800" dirty="0"/>
              <a:t>. </a:t>
            </a:r>
            <a:r>
              <a:rPr lang="en-US" sz="2000" dirty="0"/>
              <a:t>We are going to have to come up with something that works with the </a:t>
            </a:r>
            <a:r>
              <a:rPr lang="en-US" sz="4400" b="1" dirty="0"/>
              <a:t>quicker</a:t>
            </a:r>
            <a:r>
              <a:rPr lang="en-US" sz="2800" b="1" dirty="0"/>
              <a:t> task based </a:t>
            </a:r>
            <a:r>
              <a:rPr lang="en-US" sz="4000" b="1" dirty="0"/>
              <a:t>method</a:t>
            </a:r>
            <a:r>
              <a:rPr lang="en-US" sz="2000" dirty="0"/>
              <a:t> SS currently uses along with the ability to </a:t>
            </a:r>
            <a:r>
              <a:rPr lang="en-US" sz="2800" b="1" dirty="0"/>
              <a:t>quickly</a:t>
            </a:r>
            <a:r>
              <a:rPr lang="en-US" sz="2000" dirty="0"/>
              <a:t> reassign resources and projects.”</a:t>
            </a:r>
            <a:endParaRPr lang="en-US" dirty="0"/>
          </a:p>
        </p:txBody>
      </p:sp>
    </p:spTree>
    <p:extLst>
      <p:ext uri="{BB962C8B-B14F-4D97-AF65-F5344CB8AC3E}">
        <p14:creationId xmlns:p14="http://schemas.microsoft.com/office/powerpoint/2010/main" val="1588931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smtClean="0"/>
              <a:t>Keith:	</a:t>
            </a:r>
            <a:r>
              <a:rPr lang="en-US" sz="1800" dirty="0"/>
              <a:t>“</a:t>
            </a:r>
            <a:r>
              <a:rPr lang="en-US" sz="1800" dirty="0"/>
              <a:t>If the structured sprints of Scrum won’t work, I would advocate for a Kanban approach: </a:t>
            </a:r>
            <a:r>
              <a:rPr lang="en-US" b="1" dirty="0"/>
              <a:t>limit work in progress</a:t>
            </a:r>
            <a:r>
              <a:rPr lang="en-US" sz="1800" dirty="0"/>
              <a:t>, select new work from a prioritized backlog. </a:t>
            </a:r>
            <a:r>
              <a:rPr lang="en-US" sz="1800" dirty="0"/>
              <a:t>[PM] </a:t>
            </a:r>
            <a:r>
              <a:rPr lang="en-US" sz="1800" dirty="0"/>
              <a:t>can track progress on the work that’s been started, and we can easily pull in in something of higher priority as necessary. </a:t>
            </a:r>
            <a:r>
              <a:rPr lang="en-US" sz="1800" dirty="0"/>
              <a:t>… </a:t>
            </a:r>
            <a:r>
              <a:rPr lang="en-US" sz="1800" dirty="0"/>
              <a:t>I strongly believe that </a:t>
            </a:r>
            <a:r>
              <a:rPr lang="en-US" b="1" dirty="0"/>
              <a:t>allowing developers to self-direct</a:t>
            </a:r>
            <a:r>
              <a:rPr lang="en-US" sz="1800" dirty="0"/>
              <a:t> within a process yields better results with less management overhead.</a:t>
            </a:r>
            <a:r>
              <a:rPr lang="en-US" sz="1800" dirty="0"/>
              <a:t>”</a:t>
            </a:r>
            <a:endParaRPr lang="en-US" dirty="0" smtClean="0"/>
          </a:p>
          <a:p>
            <a:pPr marL="914400" indent="-914400">
              <a:buNone/>
            </a:pPr>
            <a:r>
              <a:rPr lang="en-US" dirty="0" smtClean="0"/>
              <a:t>VP:</a:t>
            </a:r>
            <a:r>
              <a:rPr lang="en-US" dirty="0"/>
              <a:t>	</a:t>
            </a:r>
            <a:r>
              <a:rPr lang="en-US" sz="1800" dirty="0"/>
              <a:t>“It doesn’t really matter what we call it we just need to agree to a method and get to work. I don’t like getting </a:t>
            </a:r>
            <a:r>
              <a:rPr lang="en-US" sz="3600" b="1" dirty="0"/>
              <a:t>tunnel vision</a:t>
            </a:r>
            <a:r>
              <a:rPr lang="en-US" b="1" dirty="0"/>
              <a:t> on the next greatest way to write code</a:t>
            </a:r>
            <a:r>
              <a:rPr lang="en-US" dirty="0"/>
              <a:t> </a:t>
            </a:r>
            <a:r>
              <a:rPr lang="en-US" sz="1800" dirty="0"/>
              <a:t>and not actually get any code written.</a:t>
            </a:r>
            <a:r>
              <a:rPr lang="en-US" dirty="0"/>
              <a:t> </a:t>
            </a:r>
            <a:r>
              <a:rPr lang="en-US" sz="2800" b="1" dirty="0"/>
              <a:t>Having done this for</a:t>
            </a:r>
            <a:r>
              <a:rPr lang="en-US" sz="3200" b="1" dirty="0"/>
              <a:t> </a:t>
            </a:r>
            <a:r>
              <a:rPr lang="en-US" sz="4400" b="1" dirty="0"/>
              <a:t>so long</a:t>
            </a:r>
            <a:r>
              <a:rPr lang="en-US" sz="2800" dirty="0"/>
              <a:t> </a:t>
            </a:r>
            <a:r>
              <a:rPr lang="en-US" sz="1800" dirty="0"/>
              <a:t>the system </a:t>
            </a:r>
            <a:r>
              <a:rPr lang="en-US" sz="2800" b="1" dirty="0"/>
              <a:t>we have now </a:t>
            </a:r>
            <a:r>
              <a:rPr lang="en-US" sz="1800" dirty="0"/>
              <a:t>with </a:t>
            </a:r>
            <a:r>
              <a:rPr lang="en-US" sz="1800" dirty="0"/>
              <a:t>[PM] running </a:t>
            </a:r>
            <a:r>
              <a:rPr lang="en-US" sz="1800" dirty="0"/>
              <a:t>the projects and the EOD tracking is the </a:t>
            </a:r>
            <a:r>
              <a:rPr lang="en-US" sz="4000" b="1" dirty="0"/>
              <a:t>most efficient </a:t>
            </a:r>
            <a:r>
              <a:rPr lang="en-US" sz="1800" dirty="0"/>
              <a:t>way to get projects out.”</a:t>
            </a:r>
            <a:endParaRPr lang="en-US" dirty="0" smtClean="0"/>
          </a:p>
        </p:txBody>
      </p:sp>
    </p:spTree>
    <p:extLst>
      <p:ext uri="{BB962C8B-B14F-4D97-AF65-F5344CB8AC3E}">
        <p14:creationId xmlns:p14="http://schemas.microsoft.com/office/powerpoint/2010/main" val="1308661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“Team Foundation is a complete source control development product with defect/bug tracking, task management and efficient integration into Visual studio and our</a:t>
            </a:r>
            <a:r>
              <a:rPr lang="en-US" dirty="0"/>
              <a:t> </a:t>
            </a:r>
            <a:r>
              <a:rPr lang="en-US" sz="4000" b="1" dirty="0"/>
              <a:t>agile </a:t>
            </a:r>
            <a:r>
              <a:rPr lang="en-US" b="1" dirty="0"/>
              <a:t>project development </a:t>
            </a:r>
            <a:r>
              <a:rPr lang="en-US" sz="2800" b="1" dirty="0"/>
              <a:t>methods</a:t>
            </a:r>
            <a:r>
              <a:rPr lang="en-US" sz="2800" dirty="0"/>
              <a:t> </a:t>
            </a:r>
            <a:r>
              <a:rPr lang="en-US" sz="1800" dirty="0"/>
              <a:t>(</a:t>
            </a:r>
            <a:r>
              <a:rPr lang="en-US" sz="1800" dirty="0" err="1"/>
              <a:t>ect,ect</a:t>
            </a:r>
            <a:r>
              <a:rPr lang="en-US" sz="1800" dirty="0"/>
              <a:t>). </a:t>
            </a:r>
            <a:r>
              <a:rPr lang="en-US" sz="1800" dirty="0"/>
              <a:t>I know </a:t>
            </a:r>
            <a:r>
              <a:rPr lang="en-US" sz="3200" b="1" dirty="0"/>
              <a:t>you</a:t>
            </a:r>
            <a:r>
              <a:rPr lang="en-US" sz="3200" dirty="0"/>
              <a:t> </a:t>
            </a:r>
            <a:r>
              <a:rPr lang="en-US" sz="1800" dirty="0"/>
              <a:t>have a lot of </a:t>
            </a:r>
            <a:r>
              <a:rPr lang="en-US" sz="3200" b="1" dirty="0"/>
              <a:t>personal</a:t>
            </a:r>
            <a:r>
              <a:rPr lang="en-US" sz="3200" dirty="0"/>
              <a:t> </a:t>
            </a:r>
            <a:r>
              <a:rPr lang="en-US" sz="1800" dirty="0"/>
              <a:t>investment into </a:t>
            </a:r>
            <a:r>
              <a:rPr lang="en-US" sz="3200" b="1" dirty="0" smtClean="0"/>
              <a:t>GitHub</a:t>
            </a:r>
            <a:r>
              <a:rPr lang="en-US" sz="4000" dirty="0" smtClean="0"/>
              <a:t> </a:t>
            </a:r>
            <a:r>
              <a:rPr lang="en-US" sz="1800" dirty="0" smtClean="0"/>
              <a:t>but </a:t>
            </a:r>
            <a:r>
              <a:rPr lang="en-US" sz="1800" dirty="0"/>
              <a:t>that open source type method of developing a product </a:t>
            </a:r>
            <a:r>
              <a:rPr lang="en-US" sz="4000" b="1" dirty="0"/>
              <a:t>isn’t going to work </a:t>
            </a:r>
            <a:r>
              <a:rPr lang="en-US" b="1" dirty="0"/>
              <a:t>for </a:t>
            </a:r>
            <a:r>
              <a:rPr lang="en-US" sz="4000" b="1" dirty="0"/>
              <a:t>us </a:t>
            </a:r>
            <a:r>
              <a:rPr lang="en-US" b="1" dirty="0"/>
              <a:t>going forward</a:t>
            </a:r>
            <a:r>
              <a:rPr lang="en-US" dirty="0" smtClean="0"/>
              <a:t>.”</a:t>
            </a:r>
            <a:endParaRPr lang="en-US" dirty="0"/>
          </a:p>
        </p:txBody>
      </p:sp>
    </p:spTree>
    <p:extLst>
      <p:ext uri="{BB962C8B-B14F-4D97-AF65-F5344CB8AC3E}">
        <p14:creationId xmlns:p14="http://schemas.microsoft.com/office/powerpoint/2010/main" val="3791949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smtClean="0"/>
              <a:t>Keith:	</a:t>
            </a:r>
            <a:r>
              <a:rPr lang="en-US" sz="1800" dirty="0"/>
              <a:t>“Team </a:t>
            </a:r>
            <a:r>
              <a:rPr lang="en-US" sz="1800" dirty="0"/>
              <a:t>Foundation works well for task/project management, and I’d suggest we </a:t>
            </a:r>
            <a:r>
              <a:rPr lang="en-US" b="1" dirty="0"/>
              <a:t>continue using it </a:t>
            </a:r>
            <a:r>
              <a:rPr lang="en-US" sz="1800" dirty="0"/>
              <a:t>for that. For source control specifically, I’d direct you </a:t>
            </a:r>
            <a:r>
              <a:rPr lang="en-US" sz="1800" dirty="0"/>
              <a:t>to [MSDN post announcing </a:t>
            </a:r>
            <a:r>
              <a:rPr lang="en-US" sz="1800" dirty="0" err="1"/>
              <a:t>git-tf</a:t>
            </a:r>
            <a:r>
              <a:rPr lang="en-US" sz="1800" dirty="0"/>
              <a:t>]. </a:t>
            </a:r>
            <a:r>
              <a:rPr lang="en-US" sz="1800" dirty="0"/>
              <a:t>The existence of a </a:t>
            </a:r>
            <a:r>
              <a:rPr lang="en-US" b="1" dirty="0"/>
              <a:t>Microsoft-sponsored </a:t>
            </a:r>
            <a:r>
              <a:rPr lang="en-US" sz="1800" dirty="0"/>
              <a:t>bridge to </a:t>
            </a:r>
            <a:r>
              <a:rPr lang="en-US" sz="1800" dirty="0" err="1"/>
              <a:t>Git</a:t>
            </a:r>
            <a:r>
              <a:rPr lang="en-US" sz="1800" dirty="0"/>
              <a:t> is a pretty clear admission to me that </a:t>
            </a:r>
            <a:r>
              <a:rPr lang="en-US" sz="2800" b="1" dirty="0" err="1"/>
              <a:t>Git</a:t>
            </a:r>
            <a:r>
              <a:rPr lang="en-US" sz="2800" b="1" dirty="0"/>
              <a:t> is the future</a:t>
            </a:r>
            <a:r>
              <a:rPr lang="en-US" sz="1800" dirty="0"/>
              <a:t>. That’s even more true for a </a:t>
            </a:r>
            <a:r>
              <a:rPr lang="en-US" b="1" dirty="0"/>
              <a:t>distributed team</a:t>
            </a:r>
            <a:r>
              <a:rPr lang="en-US" sz="1800" dirty="0"/>
              <a:t>.”</a:t>
            </a:r>
            <a:endParaRPr lang="en-US" dirty="0" smtClean="0"/>
          </a:p>
          <a:p>
            <a:pPr marL="914400" indent="-914400">
              <a:buNone/>
            </a:pPr>
            <a:r>
              <a:rPr lang="en-US" dirty="0" smtClean="0"/>
              <a:t>VP:	</a:t>
            </a:r>
            <a:r>
              <a:rPr lang="en-US" sz="1800" dirty="0"/>
              <a:t>“</a:t>
            </a:r>
            <a:r>
              <a:rPr lang="en-US" sz="1800" dirty="0"/>
              <a:t>No offense </a:t>
            </a:r>
            <a:r>
              <a:rPr lang="en-US" sz="3200" b="1" dirty="0"/>
              <a:t>I used </a:t>
            </a:r>
            <a:r>
              <a:rPr lang="en-US" sz="3200" b="1" dirty="0" err="1"/>
              <a:t>Git</a:t>
            </a:r>
            <a:r>
              <a:rPr lang="en-US" sz="3200" b="1" dirty="0"/>
              <a:t> </a:t>
            </a:r>
            <a:r>
              <a:rPr lang="en-US" sz="1800" dirty="0"/>
              <a:t>– </a:t>
            </a:r>
            <a:r>
              <a:rPr lang="en-US" b="1" dirty="0"/>
              <a:t>installed it </a:t>
            </a:r>
            <a:r>
              <a:rPr lang="en-US" sz="1800" dirty="0"/>
              <a:t>and </a:t>
            </a:r>
            <a:r>
              <a:rPr lang="en-US" b="1" dirty="0"/>
              <a:t>played with it</a:t>
            </a:r>
            <a:r>
              <a:rPr lang="en-US" sz="1800" dirty="0"/>
              <a:t>. In our environment there is</a:t>
            </a:r>
            <a:r>
              <a:rPr lang="en-US" dirty="0"/>
              <a:t> </a:t>
            </a:r>
            <a:r>
              <a:rPr lang="en-US" sz="4000" b="1" dirty="0"/>
              <a:t>nothing </a:t>
            </a:r>
            <a:r>
              <a:rPr lang="en-US" b="1" dirty="0"/>
              <a:t>it does that we </a:t>
            </a:r>
            <a:r>
              <a:rPr lang="en-US" sz="3200" b="1" dirty="0"/>
              <a:t>don’t already do</a:t>
            </a:r>
            <a:r>
              <a:rPr lang="en-US" b="1" dirty="0"/>
              <a:t> with TF</a:t>
            </a:r>
            <a:r>
              <a:rPr lang="en-US" dirty="0"/>
              <a:t> </a:t>
            </a:r>
            <a:r>
              <a:rPr lang="en-US" sz="1800" dirty="0"/>
              <a:t>and in a </a:t>
            </a:r>
            <a:r>
              <a:rPr lang="en-US" sz="2800" b="1" dirty="0"/>
              <a:t>quicker</a:t>
            </a:r>
            <a:r>
              <a:rPr lang="en-US" sz="2800" dirty="0"/>
              <a:t> </a:t>
            </a:r>
            <a:r>
              <a:rPr lang="en-US" sz="1800" dirty="0"/>
              <a:t>fashion. I want people </a:t>
            </a:r>
            <a:r>
              <a:rPr lang="en-US" b="1" dirty="0"/>
              <a:t>writing code </a:t>
            </a:r>
            <a:r>
              <a:rPr lang="en-US" sz="1800" dirty="0"/>
              <a:t>not worrying about </a:t>
            </a:r>
            <a:r>
              <a:rPr lang="en-US" sz="1800" dirty="0"/>
              <a:t>checking </a:t>
            </a:r>
            <a:r>
              <a:rPr lang="en-US" sz="1800" dirty="0"/>
              <a:t>in and branching methods</a:t>
            </a:r>
            <a:r>
              <a:rPr lang="en-US" sz="1800" dirty="0"/>
              <a:t>.”</a:t>
            </a:r>
            <a:endParaRPr lang="en-US" dirty="0" smtClean="0"/>
          </a:p>
        </p:txBody>
      </p:sp>
    </p:spTree>
    <p:extLst>
      <p:ext uri="{BB962C8B-B14F-4D97-AF65-F5344CB8AC3E}">
        <p14:creationId xmlns:p14="http://schemas.microsoft.com/office/powerpoint/2010/main" val="2626052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a:t>
            </a:r>
            <a:r>
              <a:rPr lang="en-US" sz="1800" dirty="0"/>
              <a:t>Should the new web front end use MVC or .NET 4. 5 </a:t>
            </a:r>
            <a:r>
              <a:rPr lang="en-US" sz="1800" dirty="0" err="1"/>
              <a:t>webforms</a:t>
            </a:r>
            <a:r>
              <a:rPr lang="en-US" sz="1800" dirty="0"/>
              <a:t>? This I don’t have a 100% complete answer for. There is still a lot of debate to be had. However the two biggest negatives to each approach are – </a:t>
            </a:r>
            <a:r>
              <a:rPr lang="en-US" sz="1800" dirty="0" err="1"/>
              <a:t>webforms</a:t>
            </a:r>
            <a:r>
              <a:rPr lang="en-US" sz="1800" dirty="0"/>
              <a:t> uses </a:t>
            </a:r>
            <a:r>
              <a:rPr lang="en-US" sz="1800" dirty="0" err="1"/>
              <a:t>viewstate</a:t>
            </a:r>
            <a:r>
              <a:rPr lang="en-US" sz="1800" dirty="0"/>
              <a:t> and </a:t>
            </a:r>
            <a:r>
              <a:rPr lang="en-US" b="1" dirty="0"/>
              <a:t>MVC </a:t>
            </a:r>
            <a:r>
              <a:rPr lang="en-US" sz="1800" dirty="0"/>
              <a:t>requires a </a:t>
            </a:r>
            <a:r>
              <a:rPr lang="en-US" b="1" dirty="0"/>
              <a:t>monolithic</a:t>
            </a:r>
            <a:r>
              <a:rPr lang="en-US" dirty="0"/>
              <a:t> </a:t>
            </a:r>
            <a:r>
              <a:rPr lang="en-US" sz="1800" dirty="0"/>
              <a:t>(project) type </a:t>
            </a:r>
            <a:r>
              <a:rPr lang="en-US" b="1" dirty="0"/>
              <a:t>build</a:t>
            </a:r>
            <a:r>
              <a:rPr lang="en-US" dirty="0"/>
              <a:t> </a:t>
            </a:r>
            <a:r>
              <a:rPr lang="en-US" sz="1800" dirty="0"/>
              <a:t>so you have to </a:t>
            </a:r>
            <a:r>
              <a:rPr lang="en-US" b="1" dirty="0"/>
              <a:t>push the whole website </a:t>
            </a:r>
            <a:r>
              <a:rPr lang="en-US" sz="1800" dirty="0"/>
              <a:t>to make many backend changes where a </a:t>
            </a:r>
            <a:r>
              <a:rPr lang="en-US" b="1" dirty="0" err="1"/>
              <a:t>webform</a:t>
            </a:r>
            <a:r>
              <a:rPr lang="en-US" b="1" dirty="0"/>
              <a:t> </a:t>
            </a:r>
            <a:r>
              <a:rPr lang="en-US" sz="1800" dirty="0"/>
              <a:t>we can </a:t>
            </a:r>
            <a:r>
              <a:rPr lang="en-US" sz="2800" b="1" dirty="0"/>
              <a:t>push backend code for a specific page</a:t>
            </a:r>
            <a:r>
              <a:rPr lang="en-US" sz="1800" dirty="0"/>
              <a:t>. Which in our </a:t>
            </a:r>
            <a:r>
              <a:rPr lang="en-US" sz="2800" b="1" dirty="0"/>
              <a:t>fast paced </a:t>
            </a:r>
            <a:r>
              <a:rPr lang="en-US" b="1" dirty="0"/>
              <a:t>development environment</a:t>
            </a:r>
            <a:r>
              <a:rPr lang="en-US" sz="1800" dirty="0"/>
              <a:t> is something we do quite often. We also need to determine if MVC will work with our CMS and Faceted search functionality that is already built</a:t>
            </a:r>
            <a:r>
              <a:rPr lang="en-US" sz="1800" dirty="0"/>
              <a:t>.”</a:t>
            </a:r>
            <a:endParaRPr lang="en-US" dirty="0"/>
          </a:p>
        </p:txBody>
      </p:sp>
    </p:spTree>
    <p:extLst>
      <p:ext uri="{BB962C8B-B14F-4D97-AF65-F5344CB8AC3E}">
        <p14:creationId xmlns:p14="http://schemas.microsoft.com/office/powerpoint/2010/main" val="943511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smtClean="0"/>
              <a:t>Keith:	</a:t>
            </a:r>
            <a:r>
              <a:rPr lang="en-US" sz="1800" dirty="0"/>
              <a:t>“</a:t>
            </a:r>
            <a:r>
              <a:rPr lang="en-US" sz="1800" dirty="0"/>
              <a:t>I’m confident we can get MVC to do anything SS needs; I can’t say the same for </a:t>
            </a:r>
            <a:r>
              <a:rPr lang="en-US" sz="1800" dirty="0" err="1"/>
              <a:t>WebForms</a:t>
            </a:r>
            <a:r>
              <a:rPr lang="en-US" sz="1800" dirty="0"/>
              <a:t> and what J&amp;P needs. The advantages of </a:t>
            </a:r>
            <a:r>
              <a:rPr lang="en-US" sz="1800" dirty="0" err="1"/>
              <a:t>WebForms</a:t>
            </a:r>
            <a:r>
              <a:rPr lang="en-US" sz="1800" dirty="0"/>
              <a:t> (data binding, forms) simply don’t come into play for public-facing sites, where we need </a:t>
            </a:r>
            <a:r>
              <a:rPr lang="en-US" sz="2800" b="1" dirty="0"/>
              <a:t>specific control </a:t>
            </a:r>
            <a:r>
              <a:rPr lang="en-US" b="1" dirty="0"/>
              <a:t>over markup and </a:t>
            </a:r>
            <a:r>
              <a:rPr lang="en-US" sz="3200" b="1" dirty="0"/>
              <a:t>performance</a:t>
            </a:r>
            <a:r>
              <a:rPr lang="en-US" sz="1800" dirty="0"/>
              <a:t>. And as a proponent of </a:t>
            </a:r>
            <a:r>
              <a:rPr lang="en-US" sz="3600" b="1" dirty="0"/>
              <a:t>testing </a:t>
            </a:r>
            <a:r>
              <a:rPr lang="en-US" sz="1800" dirty="0"/>
              <a:t>(on </a:t>
            </a:r>
            <a:r>
              <a:rPr lang="en-US" sz="1800" dirty="0"/>
              <a:t>this I will not compromise), advocating </a:t>
            </a:r>
            <a:r>
              <a:rPr lang="en-US" b="1" dirty="0"/>
              <a:t>logic in views </a:t>
            </a:r>
            <a:r>
              <a:rPr lang="en-US" sz="1800" dirty="0"/>
              <a:t>because it allows the view to be pushed without a full site update just </a:t>
            </a:r>
            <a:r>
              <a:rPr lang="en-US" b="1" dirty="0"/>
              <a:t>doesn’t resonate </a:t>
            </a:r>
            <a:r>
              <a:rPr lang="en-US" sz="1800" dirty="0"/>
              <a:t>with me. A manual </a:t>
            </a:r>
            <a:r>
              <a:rPr lang="en-US" b="1" dirty="0"/>
              <a:t>full-site update</a:t>
            </a:r>
            <a:r>
              <a:rPr lang="en-US" sz="1800" dirty="0"/>
              <a:t> takes me perhaps </a:t>
            </a:r>
            <a:r>
              <a:rPr lang="en-US" b="1" dirty="0"/>
              <a:t>10 minutes</a:t>
            </a:r>
            <a:r>
              <a:rPr lang="en-US" sz="1800" dirty="0"/>
              <a:t>, including build and 8000+ non-integration tests. And that process </a:t>
            </a:r>
            <a:r>
              <a:rPr lang="en-US" sz="1800" b="1" dirty="0"/>
              <a:t>could be automated</a:t>
            </a:r>
            <a:r>
              <a:rPr lang="en-US" sz="1800" dirty="0"/>
              <a:t> (so-called continuous deployment). </a:t>
            </a:r>
            <a:r>
              <a:rPr lang="en-US" b="1" dirty="0"/>
              <a:t>Is that not fast enough</a:t>
            </a:r>
            <a:r>
              <a:rPr lang="en-US" b="1" dirty="0" smtClean="0"/>
              <a:t>?</a:t>
            </a:r>
            <a:r>
              <a:rPr lang="en-US" sz="1800" dirty="0"/>
              <a:t>”</a:t>
            </a:r>
            <a:endParaRPr lang="en-US" dirty="0" smtClean="0"/>
          </a:p>
        </p:txBody>
      </p:sp>
    </p:spTree>
    <p:extLst>
      <p:ext uri="{BB962C8B-B14F-4D97-AF65-F5344CB8AC3E}">
        <p14:creationId xmlns:p14="http://schemas.microsoft.com/office/powerpoint/2010/main" val="3391726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1850</TotalTime>
  <Words>988</Words>
  <Application>Microsoft Office PowerPoint</Application>
  <PresentationFormat>Widescreen</PresentationFormat>
  <Paragraphs>153</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Tw Cen MT</vt:lpstr>
      <vt:lpstr>Wingdings</vt:lpstr>
      <vt:lpstr>Thatch</vt:lpstr>
      <vt:lpstr>When Learning Stops: An Expert Beginner Case Study</vt:lpstr>
      <vt:lpstr>Prelude</vt:lpstr>
      <vt:lpstr>A Look Back</vt:lpstr>
      <vt:lpstr>Meet the VP</vt:lpstr>
      <vt:lpstr>Meet the VP</vt:lpstr>
      <vt:lpstr>Meet the VP</vt:lpstr>
      <vt:lpstr>Meet the VP</vt:lpstr>
      <vt:lpstr>Meet the VP</vt:lpstr>
      <vt:lpstr>Meet the VP</vt:lpstr>
      <vt:lpstr>Meet the VP</vt:lpstr>
      <vt:lpstr>How Developers Stop Learning: Rise of the Expert Beginner</vt:lpstr>
      <vt:lpstr>The Dead Sea Effect</vt:lpstr>
      <vt:lpstr>The Dead Sea Effect</vt:lpstr>
      <vt:lpstr>Dreyfus Model of Skill Acquisition</vt:lpstr>
      <vt:lpstr>Dunning-Kruger effect</vt:lpstr>
      <vt:lpstr>Dreyfus Model of Skill Acquisition</vt:lpstr>
      <vt:lpstr>The Expert Beginner</vt:lpstr>
      <vt:lpstr>Expert Beginner Skill Acquisition</vt:lpstr>
      <vt:lpstr>Expert Beginner Skill Acquisition</vt:lpstr>
      <vt:lpstr>The Expert Beginner</vt:lpstr>
      <vt:lpstr>Additional Reading</vt:lpstr>
      <vt:lpstr>Expert Beginner Project</vt:lpstr>
      <vt:lpstr>Technical Challenges</vt:lpstr>
      <vt:lpstr>Project Challenges</vt:lpstr>
      <vt:lpstr>Outcomes</vt:lpstr>
      <vt:lpstr>Redesign, Take Two</vt:lpstr>
      <vt:lpstr>Technical Approach</vt:lpstr>
      <vt:lpstr>Project Approach</vt:lpstr>
      <vt:lpstr>Outcomes</vt:lpstr>
      <vt:lpstr>Expert Beginner Avoidance</vt:lpstr>
      <vt:lpstr>Interviewing</vt:lpstr>
      <vt:lpstr>Existing Job</vt:lpstr>
      <vt:lpstr>Thoughts?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Recovering from an Expert Beginner</dc:title>
  <dc:creator>Keith</dc:creator>
  <cp:lastModifiedBy>Keith Dahlby</cp:lastModifiedBy>
  <cp:revision>100</cp:revision>
  <dcterms:created xsi:type="dcterms:W3CDTF">2014-07-19T06:32:20Z</dcterms:created>
  <dcterms:modified xsi:type="dcterms:W3CDTF">2016-11-11T19:10:32Z</dcterms:modified>
</cp:coreProperties>
</file>