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8" r:id="rId3"/>
    <p:sldId id="260" r:id="rId4"/>
    <p:sldId id="257" r:id="rId5"/>
    <p:sldId id="261" r:id="rId6"/>
    <p:sldId id="263" r:id="rId7"/>
    <p:sldId id="262" r:id="rId8"/>
    <p:sldId id="264" r:id="rId9"/>
    <p:sldId id="259" r:id="rId10"/>
    <p:sldId id="271" r:id="rId11"/>
    <p:sldId id="272" r:id="rId12"/>
    <p:sldId id="265" r:id="rId13"/>
    <p:sldId id="266" r:id="rId14"/>
    <p:sldId id="267" r:id="rId15"/>
    <p:sldId id="269" r:id="rId16"/>
    <p:sldId id="268" r:id="rId17"/>
    <p:sldId id="275" r:id="rId18"/>
    <p:sldId id="274" r:id="rId19"/>
    <p:sldId id="280" r:id="rId20"/>
    <p:sldId id="281" r:id="rId21"/>
    <p:sldId id="276" r:id="rId22"/>
    <p:sldId id="277" r:id="rId23"/>
    <p:sldId id="279" r:id="rId24"/>
    <p:sldId id="270" r:id="rId25"/>
    <p:sldId id="282" r:id="rId26"/>
    <p:sldId id="286" r:id="rId27"/>
    <p:sldId id="287" r:id="rId28"/>
    <p:sldId id="285" r:id="rId29"/>
    <p:sldId id="290" r:id="rId30"/>
    <p:sldId id="283" r:id="rId31"/>
    <p:sldId id="291" r:id="rId32"/>
    <p:sldId id="292" r:id="rId33"/>
    <p:sldId id="288" r:id="rId34"/>
    <p:sldId id="289" r:id="rId35"/>
    <p:sldId id="293" r:id="rId36"/>
    <p:sldId id="294" r:id="rId37"/>
    <p:sldId id="295"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9825" autoAdjust="0"/>
  </p:normalViewPr>
  <p:slideViewPr>
    <p:cSldViewPr snapToGrid="0">
      <p:cViewPr varScale="1">
        <p:scale>
          <a:sx n="83" d="100"/>
          <a:sy n="83" d="100"/>
        </p:scale>
        <p:origin x="3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B3B88-BCBE-499D-8DB1-FA2A63ACF73F}"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24A84-6F5B-4539-855D-2718B0004652}" type="slidenum">
              <a:rPr lang="en-US" smtClean="0"/>
              <a:t>‹#›</a:t>
            </a:fld>
            <a:endParaRPr lang="en-US"/>
          </a:p>
        </p:txBody>
      </p:sp>
    </p:spTree>
    <p:extLst>
      <p:ext uri="{BB962C8B-B14F-4D97-AF65-F5344CB8AC3E}">
        <p14:creationId xmlns:p14="http://schemas.microsoft.com/office/powerpoint/2010/main" val="55035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TypeScript has taken over the JavaScript ecosystem at an incredible pace, and not everyone is happy about it. In this session we'll review some of the reasons teams say they have moved away from TypeScript, so we can evaluate their conclusions and come up with some guidance for your own projects. More importantly, we'll focus on tips to make the TypeScript you write as productive as possible, working _with_ the type system instead of against it.</a:t>
            </a:r>
          </a:p>
        </p:txBody>
      </p:sp>
      <p:sp>
        <p:nvSpPr>
          <p:cNvPr id="4" name="Slide Number Placeholder 3"/>
          <p:cNvSpPr>
            <a:spLocks noGrp="1"/>
          </p:cNvSpPr>
          <p:nvPr>
            <p:ph type="sldNum" sz="quarter" idx="5"/>
          </p:nvPr>
        </p:nvSpPr>
        <p:spPr/>
        <p:txBody>
          <a:bodyPr/>
          <a:lstStyle/>
          <a:p>
            <a:fld id="{99824A84-6F5B-4539-855D-2718B0004652}" type="slidenum">
              <a:rPr lang="en-US" smtClean="0"/>
              <a:t>1</a:t>
            </a:fld>
            <a:endParaRPr lang="en-US"/>
          </a:p>
        </p:txBody>
      </p:sp>
    </p:spTree>
    <p:extLst>
      <p:ext uri="{BB962C8B-B14F-4D97-AF65-F5344CB8AC3E}">
        <p14:creationId xmlns:p14="http://schemas.microsoft.com/office/powerpoint/2010/main" val="265286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https://github.com/sveltejs/svelte/pull/8569</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13</a:t>
            </a:fld>
            <a:endParaRPr lang="en-US"/>
          </a:p>
        </p:txBody>
      </p:sp>
    </p:spTree>
    <p:extLst>
      <p:ext uri="{BB962C8B-B14F-4D97-AF65-F5344CB8AC3E}">
        <p14:creationId xmlns:p14="http://schemas.microsoft.com/office/powerpoint/2010/main" val="7048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https://github.com/sveltejs/svelte/pull/8569</a:t>
            </a:r>
          </a:p>
        </p:txBody>
      </p:sp>
      <p:sp>
        <p:nvSpPr>
          <p:cNvPr id="4" name="Slide Number Placeholder 3"/>
          <p:cNvSpPr>
            <a:spLocks noGrp="1"/>
          </p:cNvSpPr>
          <p:nvPr>
            <p:ph type="sldNum" sz="quarter" idx="5"/>
          </p:nvPr>
        </p:nvSpPr>
        <p:spPr/>
        <p:txBody>
          <a:bodyPr/>
          <a:lstStyle/>
          <a:p>
            <a:fld id="{99824A84-6F5B-4539-855D-2718B0004652}" type="slidenum">
              <a:rPr lang="en-US" smtClean="0"/>
              <a:t>14</a:t>
            </a:fld>
            <a:endParaRPr lang="en-US"/>
          </a:p>
        </p:txBody>
      </p:sp>
    </p:spTree>
    <p:extLst>
      <p:ext uri="{BB962C8B-B14F-4D97-AF65-F5344CB8AC3E}">
        <p14:creationId xmlns:p14="http://schemas.microsoft.com/office/powerpoint/2010/main" val="406248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https://news.ycombinator.com/item?id=35892250</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15</a:t>
            </a:fld>
            <a:endParaRPr lang="en-US"/>
          </a:p>
        </p:txBody>
      </p:sp>
    </p:spTree>
    <p:extLst>
      <p:ext uri="{BB962C8B-B14F-4D97-AF65-F5344CB8AC3E}">
        <p14:creationId xmlns:p14="http://schemas.microsoft.com/office/powerpoint/2010/main" val="1456263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https://www.typescriptlang.org/docs/handbook/jsdoc-supported-types.html</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16</a:t>
            </a:fld>
            <a:endParaRPr lang="en-US"/>
          </a:p>
        </p:txBody>
      </p:sp>
    </p:spTree>
    <p:extLst>
      <p:ext uri="{BB962C8B-B14F-4D97-AF65-F5344CB8AC3E}">
        <p14:creationId xmlns:p14="http://schemas.microsoft.com/office/powerpoint/2010/main" val="3758572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https://x.com/DrizzleORM/status/1699497381824201074</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17</a:t>
            </a:fld>
            <a:endParaRPr lang="en-US"/>
          </a:p>
        </p:txBody>
      </p:sp>
    </p:spTree>
    <p:extLst>
      <p:ext uri="{BB962C8B-B14F-4D97-AF65-F5344CB8AC3E}">
        <p14:creationId xmlns:p14="http://schemas.microsoft.com/office/powerpoint/2010/main" val="277622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https://orm.drizzle.team/docs/overview</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18</a:t>
            </a:fld>
            <a:endParaRPr lang="en-US"/>
          </a:p>
        </p:txBody>
      </p:sp>
    </p:spTree>
    <p:extLst>
      <p:ext uri="{BB962C8B-B14F-4D97-AF65-F5344CB8AC3E}">
        <p14:creationId xmlns:p14="http://schemas.microsoft.com/office/powerpoint/2010/main" val="1876611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https://levelup.gitconnected.com/the-inevitable-decline-of-typescript-has-begun-22e4899d0ae1</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19</a:t>
            </a:fld>
            <a:endParaRPr lang="en-US"/>
          </a:p>
        </p:txBody>
      </p:sp>
    </p:spTree>
    <p:extLst>
      <p:ext uri="{BB962C8B-B14F-4D97-AF65-F5344CB8AC3E}">
        <p14:creationId xmlns:p14="http://schemas.microsoft.com/office/powerpoint/2010/main" val="2833472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https://npm-stat.com/charts.html?package=typescript&amp;from=2015-01-01&amp;to=2024-07-31</a:t>
            </a:r>
          </a:p>
        </p:txBody>
      </p:sp>
      <p:sp>
        <p:nvSpPr>
          <p:cNvPr id="4" name="Slide Number Placeholder 3"/>
          <p:cNvSpPr>
            <a:spLocks noGrp="1"/>
          </p:cNvSpPr>
          <p:nvPr>
            <p:ph type="sldNum" sz="quarter" idx="5"/>
          </p:nvPr>
        </p:nvSpPr>
        <p:spPr/>
        <p:txBody>
          <a:bodyPr/>
          <a:lstStyle/>
          <a:p>
            <a:fld id="{99824A84-6F5B-4539-855D-2718B0004652}" type="slidenum">
              <a:rPr lang="en-US" smtClean="0"/>
              <a:t>20</a:t>
            </a:fld>
            <a:endParaRPr lang="en-US"/>
          </a:p>
        </p:txBody>
      </p:sp>
    </p:spTree>
    <p:extLst>
      <p:ext uri="{BB962C8B-B14F-4D97-AF65-F5344CB8AC3E}">
        <p14:creationId xmlns:p14="http://schemas.microsoft.com/office/powerpoint/2010/main" val="1660358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TypeScript has taken over the JavaScript ecosystem at an incredible pace, and not everyone is happy about it. In this session we'll review some of the reasons teams say they have moved away from TypeScript, so we can evaluate their conclusions and come up with some guidance for your own projects. More importantly, we'll focus on tips to make the TypeScript you write as productive as possible, working _with_ the type system instead of against it.</a:t>
            </a:r>
          </a:p>
        </p:txBody>
      </p:sp>
      <p:sp>
        <p:nvSpPr>
          <p:cNvPr id="4" name="Slide Number Placeholder 3"/>
          <p:cNvSpPr>
            <a:spLocks noGrp="1"/>
          </p:cNvSpPr>
          <p:nvPr>
            <p:ph type="sldNum" sz="quarter" idx="5"/>
          </p:nvPr>
        </p:nvSpPr>
        <p:spPr/>
        <p:txBody>
          <a:bodyPr/>
          <a:lstStyle/>
          <a:p>
            <a:fld id="{99824A84-6F5B-4539-855D-2718B0004652}" type="slidenum">
              <a:rPr lang="en-US" smtClean="0"/>
              <a:t>22</a:t>
            </a:fld>
            <a:endParaRPr lang="en-US"/>
          </a:p>
        </p:txBody>
      </p:sp>
    </p:spTree>
    <p:extLst>
      <p:ext uri="{BB962C8B-B14F-4D97-AF65-F5344CB8AC3E}">
        <p14:creationId xmlns:p14="http://schemas.microsoft.com/office/powerpoint/2010/main" val="3176709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https://thatconference.com/wi/2024/sponsors/</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23</a:t>
            </a:fld>
            <a:endParaRPr lang="en-US"/>
          </a:p>
        </p:txBody>
      </p:sp>
    </p:spTree>
    <p:extLst>
      <p:ext uri="{BB962C8B-B14F-4D97-AF65-F5344CB8AC3E}">
        <p14:creationId xmlns:p14="http://schemas.microsoft.com/office/powerpoint/2010/main" val="792908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https://thatconference.com/wi/2024/sponsors/</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2</a:t>
            </a:fld>
            <a:endParaRPr lang="en-US"/>
          </a:p>
        </p:txBody>
      </p:sp>
    </p:spTree>
    <p:extLst>
      <p:ext uri="{BB962C8B-B14F-4D97-AF65-F5344CB8AC3E}">
        <p14:creationId xmlns:p14="http://schemas.microsoft.com/office/powerpoint/2010/main" val="647740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24</a:t>
            </a:fld>
            <a:endParaRPr lang="en-US"/>
          </a:p>
        </p:txBody>
      </p:sp>
    </p:spTree>
    <p:extLst>
      <p:ext uri="{BB962C8B-B14F-4D97-AF65-F5344CB8AC3E}">
        <p14:creationId xmlns:p14="http://schemas.microsoft.com/office/powerpoint/2010/main" val="117171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25</a:t>
            </a:fld>
            <a:endParaRPr lang="en-US"/>
          </a:p>
        </p:txBody>
      </p:sp>
    </p:spTree>
    <p:extLst>
      <p:ext uri="{BB962C8B-B14F-4D97-AF65-F5344CB8AC3E}">
        <p14:creationId xmlns:p14="http://schemas.microsoft.com/office/powerpoint/2010/main" val="3559366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https://www.typescriptlang.org/cheatsheets/</a:t>
            </a:r>
          </a:p>
        </p:txBody>
      </p:sp>
      <p:sp>
        <p:nvSpPr>
          <p:cNvPr id="4" name="Slide Number Placeholder 3"/>
          <p:cNvSpPr>
            <a:spLocks noGrp="1"/>
          </p:cNvSpPr>
          <p:nvPr>
            <p:ph type="sldNum" sz="quarter" idx="5"/>
          </p:nvPr>
        </p:nvSpPr>
        <p:spPr/>
        <p:txBody>
          <a:bodyPr/>
          <a:lstStyle/>
          <a:p>
            <a:fld id="{99824A84-6F5B-4539-855D-2718B0004652}" type="slidenum">
              <a:rPr lang="en-US" smtClean="0"/>
              <a:t>26</a:t>
            </a:fld>
            <a:endParaRPr lang="en-US"/>
          </a:p>
        </p:txBody>
      </p:sp>
    </p:spTree>
    <p:extLst>
      <p:ext uri="{BB962C8B-B14F-4D97-AF65-F5344CB8AC3E}">
        <p14:creationId xmlns:p14="http://schemas.microsoft.com/office/powerpoint/2010/main" val="1879381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https://www.typescriptlang.org/docs/handbook/utility-types.html</a:t>
            </a:r>
          </a:p>
          <a:p>
            <a:endParaRPr lang="en-US" dirty="0"/>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27</a:t>
            </a:fld>
            <a:endParaRPr lang="en-US"/>
          </a:p>
        </p:txBody>
      </p:sp>
    </p:spTree>
    <p:extLst>
      <p:ext uri="{BB962C8B-B14F-4D97-AF65-F5344CB8AC3E}">
        <p14:creationId xmlns:p14="http://schemas.microsoft.com/office/powerpoint/2010/main" val="176694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28</a:t>
            </a:fld>
            <a:endParaRPr lang="en-US"/>
          </a:p>
        </p:txBody>
      </p:sp>
    </p:spTree>
    <p:extLst>
      <p:ext uri="{BB962C8B-B14F-4D97-AF65-F5344CB8AC3E}">
        <p14:creationId xmlns:p14="http://schemas.microsoft.com/office/powerpoint/2010/main" val="965943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https://www.typescriptlang.org/docs/handbook/2/everyday-types.html#type-assertions</a:t>
            </a:r>
          </a:p>
          <a:p>
            <a:r>
              <a:rPr lang="en-US" dirty="0"/>
              <a:t>https://learn.microsoft.com/en-us/dotnet/csharp/language-reference/operators/type-testing-and-cast#as-operator</a:t>
            </a:r>
          </a:p>
        </p:txBody>
      </p:sp>
      <p:sp>
        <p:nvSpPr>
          <p:cNvPr id="4" name="Slide Number Placeholder 3"/>
          <p:cNvSpPr>
            <a:spLocks noGrp="1"/>
          </p:cNvSpPr>
          <p:nvPr>
            <p:ph type="sldNum" sz="quarter" idx="5"/>
          </p:nvPr>
        </p:nvSpPr>
        <p:spPr/>
        <p:txBody>
          <a:bodyPr/>
          <a:lstStyle/>
          <a:p>
            <a:fld id="{99824A84-6F5B-4539-855D-2718B0004652}" type="slidenum">
              <a:rPr lang="en-US" smtClean="0"/>
              <a:t>29</a:t>
            </a:fld>
            <a:endParaRPr lang="en-US"/>
          </a:p>
        </p:txBody>
      </p:sp>
    </p:spTree>
    <p:extLst>
      <p:ext uri="{BB962C8B-B14F-4D97-AF65-F5344CB8AC3E}">
        <p14:creationId xmlns:p14="http://schemas.microsoft.com/office/powerpoint/2010/main" val="2456163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30</a:t>
            </a:fld>
            <a:endParaRPr lang="en-US"/>
          </a:p>
        </p:txBody>
      </p:sp>
    </p:spTree>
    <p:extLst>
      <p:ext uri="{BB962C8B-B14F-4D97-AF65-F5344CB8AC3E}">
        <p14:creationId xmlns:p14="http://schemas.microsoft.com/office/powerpoint/2010/main" val="490384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31</a:t>
            </a:fld>
            <a:endParaRPr lang="en-US"/>
          </a:p>
        </p:txBody>
      </p:sp>
    </p:spTree>
    <p:extLst>
      <p:ext uri="{BB962C8B-B14F-4D97-AF65-F5344CB8AC3E}">
        <p14:creationId xmlns:p14="http://schemas.microsoft.com/office/powerpoint/2010/main" val="4229564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https://www.typescriptlang.org/tsconfig</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32</a:t>
            </a:fld>
            <a:endParaRPr lang="en-US"/>
          </a:p>
        </p:txBody>
      </p:sp>
    </p:spTree>
    <p:extLst>
      <p:ext uri="{BB962C8B-B14F-4D97-AF65-F5344CB8AC3E}">
        <p14:creationId xmlns:p14="http://schemas.microsoft.com/office/powerpoint/2010/main" val="2896709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34</a:t>
            </a:fld>
            <a:endParaRPr lang="en-US"/>
          </a:p>
        </p:txBody>
      </p:sp>
    </p:spTree>
    <p:extLst>
      <p:ext uri="{BB962C8B-B14F-4D97-AF65-F5344CB8AC3E}">
        <p14:creationId xmlns:p14="http://schemas.microsoft.com/office/powerpoint/2010/main" val="277131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https://world.hey.com/dhh/turbo-8-is-dropping-typescript-70165c01</a:t>
            </a:r>
          </a:p>
        </p:txBody>
      </p:sp>
      <p:sp>
        <p:nvSpPr>
          <p:cNvPr id="4" name="Slide Number Placeholder 3"/>
          <p:cNvSpPr>
            <a:spLocks noGrp="1"/>
          </p:cNvSpPr>
          <p:nvPr>
            <p:ph type="sldNum" sz="quarter" idx="5"/>
          </p:nvPr>
        </p:nvSpPr>
        <p:spPr/>
        <p:txBody>
          <a:bodyPr/>
          <a:lstStyle/>
          <a:p>
            <a:fld id="{99824A84-6F5B-4539-855D-2718B0004652}" type="slidenum">
              <a:rPr lang="en-US" smtClean="0"/>
              <a:t>4</a:t>
            </a:fld>
            <a:endParaRPr lang="en-US"/>
          </a:p>
        </p:txBody>
      </p:sp>
    </p:spTree>
    <p:extLst>
      <p:ext uri="{BB962C8B-B14F-4D97-AF65-F5344CB8AC3E}">
        <p14:creationId xmlns:p14="http://schemas.microsoft.com/office/powerpoint/2010/main" val="74637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35</a:t>
            </a:fld>
            <a:endParaRPr lang="en-US"/>
          </a:p>
        </p:txBody>
      </p:sp>
    </p:spTree>
    <p:extLst>
      <p:ext uri="{BB962C8B-B14F-4D97-AF65-F5344CB8AC3E}">
        <p14:creationId xmlns:p14="http://schemas.microsoft.com/office/powerpoint/2010/main" val="1338525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TypeScript has taken over the JavaScript ecosystem at an incredible pace, and not everyone is happy about it. In this session we'll review some of the reasons teams say they have moved away from TypeScript, so we can evaluate their conclusions and come up with some guidance for your own projects. More importantly, we'll focus on tips to make the TypeScript you write as productive as possible, working _with_ the type system instead of against it.</a:t>
            </a:r>
          </a:p>
        </p:txBody>
      </p:sp>
      <p:sp>
        <p:nvSpPr>
          <p:cNvPr id="4" name="Slide Number Placeholder 3"/>
          <p:cNvSpPr>
            <a:spLocks noGrp="1"/>
          </p:cNvSpPr>
          <p:nvPr>
            <p:ph type="sldNum" sz="quarter" idx="5"/>
          </p:nvPr>
        </p:nvSpPr>
        <p:spPr/>
        <p:txBody>
          <a:bodyPr/>
          <a:lstStyle/>
          <a:p>
            <a:fld id="{99824A84-6F5B-4539-855D-2718B0004652}" type="slidenum">
              <a:rPr lang="en-US" smtClean="0"/>
              <a:t>38</a:t>
            </a:fld>
            <a:endParaRPr lang="en-US"/>
          </a:p>
        </p:txBody>
      </p:sp>
    </p:spTree>
    <p:extLst>
      <p:ext uri="{BB962C8B-B14F-4D97-AF65-F5344CB8AC3E}">
        <p14:creationId xmlns:p14="http://schemas.microsoft.com/office/powerpoint/2010/main" val="277638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https://github.com/hotwired/turbo/pull/971</a:t>
            </a:r>
          </a:p>
        </p:txBody>
      </p:sp>
      <p:sp>
        <p:nvSpPr>
          <p:cNvPr id="4" name="Slide Number Placeholder 3"/>
          <p:cNvSpPr>
            <a:spLocks noGrp="1"/>
          </p:cNvSpPr>
          <p:nvPr>
            <p:ph type="sldNum" sz="quarter" idx="5"/>
          </p:nvPr>
        </p:nvSpPr>
        <p:spPr/>
        <p:txBody>
          <a:bodyPr/>
          <a:lstStyle/>
          <a:p>
            <a:fld id="{99824A84-6F5B-4539-855D-2718B0004652}" type="slidenum">
              <a:rPr lang="en-US" smtClean="0"/>
              <a:t>6</a:t>
            </a:fld>
            <a:endParaRPr lang="en-US"/>
          </a:p>
        </p:txBody>
      </p:sp>
    </p:spTree>
    <p:extLst>
      <p:ext uri="{BB962C8B-B14F-4D97-AF65-F5344CB8AC3E}">
        <p14:creationId xmlns:p14="http://schemas.microsoft.com/office/powerpoint/2010/main" val="34605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https://github.com/hotwired/turbo/pull/971</a:t>
            </a:r>
          </a:p>
        </p:txBody>
      </p:sp>
      <p:sp>
        <p:nvSpPr>
          <p:cNvPr id="4" name="Slide Number Placeholder 3"/>
          <p:cNvSpPr>
            <a:spLocks noGrp="1"/>
          </p:cNvSpPr>
          <p:nvPr>
            <p:ph type="sldNum" sz="quarter" idx="5"/>
          </p:nvPr>
        </p:nvSpPr>
        <p:spPr/>
        <p:txBody>
          <a:bodyPr/>
          <a:lstStyle/>
          <a:p>
            <a:fld id="{99824A84-6F5B-4539-855D-2718B0004652}" type="slidenum">
              <a:rPr lang="en-US" smtClean="0"/>
              <a:t>7</a:t>
            </a:fld>
            <a:endParaRPr lang="en-US"/>
          </a:p>
        </p:txBody>
      </p:sp>
    </p:spTree>
    <p:extLst>
      <p:ext uri="{BB962C8B-B14F-4D97-AF65-F5344CB8AC3E}">
        <p14:creationId xmlns:p14="http://schemas.microsoft.com/office/powerpoint/2010/main" val="79583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https://github.com/hotwired/turbo/pull/971</a:t>
            </a:r>
          </a:p>
        </p:txBody>
      </p:sp>
      <p:sp>
        <p:nvSpPr>
          <p:cNvPr id="4" name="Slide Number Placeholder 3"/>
          <p:cNvSpPr>
            <a:spLocks noGrp="1"/>
          </p:cNvSpPr>
          <p:nvPr>
            <p:ph type="sldNum" sz="quarter" idx="5"/>
          </p:nvPr>
        </p:nvSpPr>
        <p:spPr/>
        <p:txBody>
          <a:bodyPr/>
          <a:lstStyle/>
          <a:p>
            <a:fld id="{99824A84-6F5B-4539-855D-2718B0004652}" type="slidenum">
              <a:rPr lang="en-US" smtClean="0"/>
              <a:t>8</a:t>
            </a:fld>
            <a:endParaRPr lang="en-US"/>
          </a:p>
        </p:txBody>
      </p:sp>
    </p:spTree>
    <p:extLst>
      <p:ext uri="{BB962C8B-B14F-4D97-AF65-F5344CB8AC3E}">
        <p14:creationId xmlns:p14="http://schemas.microsoft.com/office/powerpoint/2010/main" val="4171798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https://github.com/hotwired/turbo/pull/971</a:t>
            </a:r>
          </a:p>
        </p:txBody>
      </p:sp>
      <p:sp>
        <p:nvSpPr>
          <p:cNvPr id="4" name="Slide Number Placeholder 3"/>
          <p:cNvSpPr>
            <a:spLocks noGrp="1"/>
          </p:cNvSpPr>
          <p:nvPr>
            <p:ph type="sldNum" sz="quarter" idx="5"/>
          </p:nvPr>
        </p:nvSpPr>
        <p:spPr/>
        <p:txBody>
          <a:bodyPr/>
          <a:lstStyle/>
          <a:p>
            <a:fld id="{99824A84-6F5B-4539-855D-2718B0004652}" type="slidenum">
              <a:rPr lang="en-US" smtClean="0"/>
              <a:t>9</a:t>
            </a:fld>
            <a:endParaRPr lang="en-US"/>
          </a:p>
        </p:txBody>
      </p:sp>
    </p:spTree>
    <p:extLst>
      <p:ext uri="{BB962C8B-B14F-4D97-AF65-F5344CB8AC3E}">
        <p14:creationId xmlns:p14="http://schemas.microsoft.com/office/powerpoint/2010/main" val="238365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https://world.hey.com/dhh/programming-types-and-mindsets-5b8490bc</a:t>
            </a:r>
          </a:p>
        </p:txBody>
      </p:sp>
      <p:sp>
        <p:nvSpPr>
          <p:cNvPr id="4" name="Slide Number Placeholder 3"/>
          <p:cNvSpPr>
            <a:spLocks noGrp="1"/>
          </p:cNvSpPr>
          <p:nvPr>
            <p:ph type="sldNum" sz="quarter" idx="5"/>
          </p:nvPr>
        </p:nvSpPr>
        <p:spPr/>
        <p:txBody>
          <a:bodyPr/>
          <a:lstStyle/>
          <a:p>
            <a:fld id="{99824A84-6F5B-4539-855D-2718B0004652}" type="slidenum">
              <a:rPr lang="en-US" smtClean="0"/>
              <a:t>10</a:t>
            </a:fld>
            <a:endParaRPr lang="en-US"/>
          </a:p>
        </p:txBody>
      </p:sp>
    </p:spTree>
    <p:extLst>
      <p:ext uri="{BB962C8B-B14F-4D97-AF65-F5344CB8AC3E}">
        <p14:creationId xmlns:p14="http://schemas.microsoft.com/office/powerpoint/2010/main" val="130417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https://github.com/DefinitelyTyped/DefinitelyTyped/commits/dcd413c4a6e7b5e0bf34a1c2841e24fc40118083/types/hotwired__turbo</a:t>
            </a:r>
          </a:p>
          <a:p>
            <a:endParaRPr lang="en-US" dirty="0"/>
          </a:p>
        </p:txBody>
      </p:sp>
      <p:sp>
        <p:nvSpPr>
          <p:cNvPr id="4" name="Slide Number Placeholder 3"/>
          <p:cNvSpPr>
            <a:spLocks noGrp="1"/>
          </p:cNvSpPr>
          <p:nvPr>
            <p:ph type="sldNum" sz="quarter" idx="5"/>
          </p:nvPr>
        </p:nvSpPr>
        <p:spPr/>
        <p:txBody>
          <a:bodyPr/>
          <a:lstStyle/>
          <a:p>
            <a:fld id="{99824A84-6F5B-4539-855D-2718B0004652}" type="slidenum">
              <a:rPr lang="en-US" smtClean="0"/>
              <a:t>12</a:t>
            </a:fld>
            <a:endParaRPr lang="en-US"/>
          </a:p>
        </p:txBody>
      </p:sp>
    </p:spTree>
    <p:extLst>
      <p:ext uri="{BB962C8B-B14F-4D97-AF65-F5344CB8AC3E}">
        <p14:creationId xmlns:p14="http://schemas.microsoft.com/office/powerpoint/2010/main" val="393384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538D-879A-FCED-916A-9D1EFFF49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EBCFE-3273-C57E-F3D8-271A7480A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CE5759-252D-81BF-36A6-640266FB0EDF}"/>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5" name="Footer Placeholder 4">
            <a:extLst>
              <a:ext uri="{FF2B5EF4-FFF2-40B4-BE49-F238E27FC236}">
                <a16:creationId xmlns:a16="http://schemas.microsoft.com/office/drawing/2014/main" id="{8B544BC2-63AD-7140-1E3A-5ECE6E5CD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C3926-3A26-D1E9-3A89-2C5EFD2B31D6}"/>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1414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3561-DA57-D37E-EB27-BFD7FE70C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6DEFC9-5089-DC6E-3D4A-C02A8A21E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AA6DE-743A-7CB4-098B-6C33CBFB7A6B}"/>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5" name="Footer Placeholder 4">
            <a:extLst>
              <a:ext uri="{FF2B5EF4-FFF2-40B4-BE49-F238E27FC236}">
                <a16:creationId xmlns:a16="http://schemas.microsoft.com/office/drawing/2014/main" id="{8A395317-2737-312D-7492-F06A8717B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A5CF5-7B9E-44FD-1983-BD6C1AA625E6}"/>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89186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9875A-233A-9A38-5458-670292C61F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B9B86-0D2B-CA64-6258-B658844B0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BBC24-E1C8-4F24-7B54-02CBF5A8FDEA}"/>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5" name="Footer Placeholder 4">
            <a:extLst>
              <a:ext uri="{FF2B5EF4-FFF2-40B4-BE49-F238E27FC236}">
                <a16:creationId xmlns:a16="http://schemas.microsoft.com/office/drawing/2014/main" id="{C76452CF-CB91-1DD7-47CD-0F9358A8E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43D16-61A8-0FE8-4B52-0C1FC8B8B653}"/>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26813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1DF9-9E30-950E-5F3A-899E66F75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EA7CD-7364-F78F-03D1-82C0D4037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0EF4A-CC33-24AC-B02A-9639D814BF0D}"/>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5" name="Footer Placeholder 4">
            <a:extLst>
              <a:ext uri="{FF2B5EF4-FFF2-40B4-BE49-F238E27FC236}">
                <a16:creationId xmlns:a16="http://schemas.microsoft.com/office/drawing/2014/main" id="{2177E8E7-AF86-B5EA-B3BC-E8508C6F2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CD3EB-ADB0-7848-B94C-E4A0B37466FB}"/>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102417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7C01-0862-2154-0DA5-D5F5D79F98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7A0C90-4130-3FA6-FDCF-6DB474799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9AEC0-0816-A7EB-8CB2-45D20D2DAA72}"/>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5" name="Footer Placeholder 4">
            <a:extLst>
              <a:ext uri="{FF2B5EF4-FFF2-40B4-BE49-F238E27FC236}">
                <a16:creationId xmlns:a16="http://schemas.microsoft.com/office/drawing/2014/main" id="{CEFF3803-C252-965C-E605-275C46BB7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99D14-63FE-0A8D-F275-9F5367EBFD33}"/>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336878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147B-B0D1-246B-5252-A7130576F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73FA3-E28B-A7AE-5909-FE24C0D12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F9B09-46C1-F157-9870-166494A36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99D83F-675F-7808-4681-766A5A96067E}"/>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6" name="Footer Placeholder 5">
            <a:extLst>
              <a:ext uri="{FF2B5EF4-FFF2-40B4-BE49-F238E27FC236}">
                <a16:creationId xmlns:a16="http://schemas.microsoft.com/office/drawing/2014/main" id="{C093A265-A3BD-EAEF-C3E5-66F86AE63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F6A80-9895-6F6F-1B12-723E3F23052D}"/>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153356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8351-6EC3-2853-22AA-8C3A0F9137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083C1A-EC08-9059-D2FA-6FD894081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0191B-6B7B-7D8C-BC50-0885623155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B9A57D-4C12-BC15-9D3E-678919D35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0027BB-DAD5-AFBA-56D1-5CD76417C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ADE34-90E9-5C72-77AA-C0AE0FA56806}"/>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8" name="Footer Placeholder 7">
            <a:extLst>
              <a:ext uri="{FF2B5EF4-FFF2-40B4-BE49-F238E27FC236}">
                <a16:creationId xmlns:a16="http://schemas.microsoft.com/office/drawing/2014/main" id="{CD401D2A-C75F-FC85-1342-2D2E870591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64110-A13E-632E-3AC7-02059FC52A2E}"/>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398059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95D6-DDE9-F35A-5DF0-B431E93AB6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CBEC7-2A76-4708-3B6E-DFD047C7794F}"/>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4" name="Footer Placeholder 3">
            <a:extLst>
              <a:ext uri="{FF2B5EF4-FFF2-40B4-BE49-F238E27FC236}">
                <a16:creationId xmlns:a16="http://schemas.microsoft.com/office/drawing/2014/main" id="{66CA61C5-A90C-AE9C-FAE0-B8A64FA44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CAC22-D0E8-6248-866A-8B7408B1F1A1}"/>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314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16998-4917-1AC4-94FF-22BBFF16471D}"/>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3" name="Footer Placeholder 2">
            <a:extLst>
              <a:ext uri="{FF2B5EF4-FFF2-40B4-BE49-F238E27FC236}">
                <a16:creationId xmlns:a16="http://schemas.microsoft.com/office/drawing/2014/main" id="{934DE292-C296-271B-7D3A-A5BD6828B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9996C-1831-BA83-1970-AB14D97BB64A}"/>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38694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C777-B635-C9E3-CE42-3DC8D796B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BA031B-2E28-FE15-6BEC-8D58FA063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68C415-E50E-69F4-3293-A8D04FE97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A7C0B-B8BF-7EB1-5F9C-D9DD3B22B82E}"/>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6" name="Footer Placeholder 5">
            <a:extLst>
              <a:ext uri="{FF2B5EF4-FFF2-40B4-BE49-F238E27FC236}">
                <a16:creationId xmlns:a16="http://schemas.microsoft.com/office/drawing/2014/main" id="{A0E5E09B-3A7E-1258-6D1A-D13909E5B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8F42B-37B2-647B-AB9D-5A144368E8CD}"/>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145450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9BB9-906E-9DEB-778F-D66562D45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CAF073-4534-8F71-D14C-EA8931D3B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0241C3-DDB7-66BD-CC06-CAD52E439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F1B8D-011F-7734-5E7C-B09CB9DC834D}"/>
              </a:ext>
            </a:extLst>
          </p:cNvPr>
          <p:cNvSpPr>
            <a:spLocks noGrp="1"/>
          </p:cNvSpPr>
          <p:nvPr>
            <p:ph type="dt" sz="half" idx="10"/>
          </p:nvPr>
        </p:nvSpPr>
        <p:spPr/>
        <p:txBody>
          <a:bodyPr/>
          <a:lstStyle/>
          <a:p>
            <a:fld id="{936B5CB4-4720-42FA-A189-78BD06CAE65B}" type="datetimeFigureOut">
              <a:rPr lang="en-US" smtClean="0"/>
              <a:t>7/31/2024</a:t>
            </a:fld>
            <a:endParaRPr lang="en-US"/>
          </a:p>
        </p:txBody>
      </p:sp>
      <p:sp>
        <p:nvSpPr>
          <p:cNvPr id="6" name="Footer Placeholder 5">
            <a:extLst>
              <a:ext uri="{FF2B5EF4-FFF2-40B4-BE49-F238E27FC236}">
                <a16:creationId xmlns:a16="http://schemas.microsoft.com/office/drawing/2014/main" id="{5AF91895-DC2D-A7B3-B37B-C20368F07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0214EF-D29E-31C3-610C-01AEC72FD0AB}"/>
              </a:ext>
            </a:extLst>
          </p:cNvPr>
          <p:cNvSpPr>
            <a:spLocks noGrp="1"/>
          </p:cNvSpPr>
          <p:nvPr>
            <p:ph type="sldNum" sz="quarter" idx="12"/>
          </p:nvPr>
        </p:nvSpPr>
        <p:spPr/>
        <p:txBody>
          <a:bodyPr/>
          <a:lstStyle/>
          <a:p>
            <a:fld id="{59AC2360-8B0C-4F9B-AF69-88EB262EADA4}" type="slidenum">
              <a:rPr lang="en-US" smtClean="0"/>
              <a:t>‹#›</a:t>
            </a:fld>
            <a:endParaRPr lang="en-US"/>
          </a:p>
        </p:txBody>
      </p:sp>
    </p:spTree>
    <p:extLst>
      <p:ext uri="{BB962C8B-B14F-4D97-AF65-F5344CB8AC3E}">
        <p14:creationId xmlns:p14="http://schemas.microsoft.com/office/powerpoint/2010/main" val="115420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378659-C0D7-D723-756E-35C0DCC99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67740-0294-66B7-1E6A-F61978B7F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DBDA7-87DB-0BE6-0F0B-CC34842D5A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B5CB4-4720-42FA-A189-78BD06CAE65B}" type="datetimeFigureOut">
              <a:rPr lang="en-US" smtClean="0"/>
              <a:t>7/31/2024</a:t>
            </a:fld>
            <a:endParaRPr lang="en-US"/>
          </a:p>
        </p:txBody>
      </p:sp>
      <p:sp>
        <p:nvSpPr>
          <p:cNvPr id="5" name="Footer Placeholder 4">
            <a:extLst>
              <a:ext uri="{FF2B5EF4-FFF2-40B4-BE49-F238E27FC236}">
                <a16:creationId xmlns:a16="http://schemas.microsoft.com/office/drawing/2014/main" id="{DDB1F821-02D5-EBF9-C3AD-F387B2131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14D31E-F1C1-10C7-86A4-878F74F2A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C2360-8B0C-4F9B-AF69-88EB262EADA4}" type="slidenum">
              <a:rPr lang="en-US" smtClean="0"/>
              <a:t>‹#›</a:t>
            </a:fld>
            <a:endParaRPr lang="en-US"/>
          </a:p>
        </p:txBody>
      </p:sp>
    </p:spTree>
    <p:extLst>
      <p:ext uri="{BB962C8B-B14F-4D97-AF65-F5344CB8AC3E}">
        <p14:creationId xmlns:p14="http://schemas.microsoft.com/office/powerpoint/2010/main" val="422892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otaltypescript.com/tsconfig-cheat-shee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C6CB-444A-FECF-3295-59B644886FC6}"/>
              </a:ext>
            </a:extLst>
          </p:cNvPr>
          <p:cNvSpPr>
            <a:spLocks noGrp="1"/>
          </p:cNvSpPr>
          <p:nvPr>
            <p:ph type="ctrTitle"/>
          </p:nvPr>
        </p:nvSpPr>
        <p:spPr/>
        <p:txBody>
          <a:bodyPr/>
          <a:lstStyle/>
          <a:p>
            <a:r>
              <a:rPr lang="en-US" dirty="0"/>
              <a:t>Stop Wasting Your Time With TypeScript</a:t>
            </a:r>
          </a:p>
        </p:txBody>
      </p:sp>
      <p:sp>
        <p:nvSpPr>
          <p:cNvPr id="3" name="Subtitle 2">
            <a:extLst>
              <a:ext uri="{FF2B5EF4-FFF2-40B4-BE49-F238E27FC236}">
                <a16:creationId xmlns:a16="http://schemas.microsoft.com/office/drawing/2014/main" id="{D669A82A-6FB8-6D31-D62E-CE4EA00E9B20}"/>
              </a:ext>
            </a:extLst>
          </p:cNvPr>
          <p:cNvSpPr>
            <a:spLocks noGrp="1"/>
          </p:cNvSpPr>
          <p:nvPr>
            <p:ph type="subTitle" idx="1"/>
          </p:nvPr>
        </p:nvSpPr>
        <p:spPr/>
        <p:txBody>
          <a:bodyPr/>
          <a:lstStyle/>
          <a:p>
            <a:r>
              <a:rPr lang="en-US" dirty="0"/>
              <a:t>Keith Dahlby</a:t>
            </a:r>
          </a:p>
          <a:p>
            <a:r>
              <a:rPr lang="en-US" dirty="0"/>
              <a:t>@dahlbyk</a:t>
            </a:r>
          </a:p>
        </p:txBody>
      </p:sp>
    </p:spTree>
    <p:extLst>
      <p:ext uri="{BB962C8B-B14F-4D97-AF65-F5344CB8AC3E}">
        <p14:creationId xmlns:p14="http://schemas.microsoft.com/office/powerpoint/2010/main" val="130161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F9842F-B1F4-30DB-B1CE-161AE0B789C9}"/>
              </a:ext>
            </a:extLst>
          </p:cNvPr>
          <p:cNvPicPr>
            <a:picLocks noGrp="1" noChangeAspect="1"/>
          </p:cNvPicPr>
          <p:nvPr>
            <p:ph idx="1"/>
          </p:nvPr>
        </p:nvPicPr>
        <p:blipFill>
          <a:blip r:embed="rId3"/>
          <a:stretch>
            <a:fillRect/>
          </a:stretch>
        </p:blipFill>
        <p:spPr>
          <a:xfrm>
            <a:off x="1728787" y="947737"/>
            <a:ext cx="8734425" cy="4962525"/>
          </a:xfrm>
        </p:spPr>
      </p:pic>
    </p:spTree>
    <p:extLst>
      <p:ext uri="{BB962C8B-B14F-4D97-AF65-F5344CB8AC3E}">
        <p14:creationId xmlns:p14="http://schemas.microsoft.com/office/powerpoint/2010/main" val="399857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F086-D5F0-BEDD-540A-8C1794A7566F}"/>
              </a:ext>
            </a:extLst>
          </p:cNvPr>
          <p:cNvSpPr>
            <a:spLocks noGrp="1"/>
          </p:cNvSpPr>
          <p:nvPr>
            <p:ph type="title"/>
          </p:nvPr>
        </p:nvSpPr>
        <p:spPr/>
        <p:txBody>
          <a:bodyPr/>
          <a:lstStyle/>
          <a:p>
            <a:pPr algn="ctr"/>
            <a:r>
              <a:rPr lang="en-US" dirty="0"/>
              <a:t>Stop wasting your time.</a:t>
            </a:r>
          </a:p>
        </p:txBody>
      </p:sp>
      <p:pic>
        <p:nvPicPr>
          <p:cNvPr id="5" name="Content Placeholder 4">
            <a:extLst>
              <a:ext uri="{FF2B5EF4-FFF2-40B4-BE49-F238E27FC236}">
                <a16:creationId xmlns:a16="http://schemas.microsoft.com/office/drawing/2014/main" id="{ABF56984-1714-9402-03F5-D60B5C9348CD}"/>
              </a:ext>
            </a:extLst>
          </p:cNvPr>
          <p:cNvPicPr>
            <a:picLocks noGrp="1" noChangeAspect="1"/>
          </p:cNvPicPr>
          <p:nvPr>
            <p:ph idx="1"/>
          </p:nvPr>
        </p:nvPicPr>
        <p:blipFill>
          <a:blip r:embed="rId2"/>
          <a:stretch>
            <a:fillRect/>
          </a:stretch>
        </p:blipFill>
        <p:spPr>
          <a:xfrm>
            <a:off x="1683544" y="2315847"/>
            <a:ext cx="8824913" cy="2828925"/>
          </a:xfrm>
        </p:spPr>
      </p:pic>
    </p:spTree>
    <p:extLst>
      <p:ext uri="{BB962C8B-B14F-4D97-AF65-F5344CB8AC3E}">
        <p14:creationId xmlns:p14="http://schemas.microsoft.com/office/powerpoint/2010/main" val="393713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BC67-BDCD-51E3-78EB-EBFE3C84C2B7}"/>
              </a:ext>
            </a:extLst>
          </p:cNvPr>
          <p:cNvSpPr>
            <a:spLocks noGrp="1"/>
          </p:cNvSpPr>
          <p:nvPr>
            <p:ph type="title"/>
          </p:nvPr>
        </p:nvSpPr>
        <p:spPr/>
        <p:txBody>
          <a:bodyPr/>
          <a:lstStyle/>
          <a:p>
            <a:pPr algn="ctr"/>
            <a:r>
              <a:rPr lang="en-US" dirty="0"/>
              <a:t>Waste someone else’s!</a:t>
            </a:r>
          </a:p>
        </p:txBody>
      </p:sp>
      <p:pic>
        <p:nvPicPr>
          <p:cNvPr id="5" name="Content Placeholder 4">
            <a:extLst>
              <a:ext uri="{FF2B5EF4-FFF2-40B4-BE49-F238E27FC236}">
                <a16:creationId xmlns:a16="http://schemas.microsoft.com/office/drawing/2014/main" id="{9B062151-9A26-DF64-DCD2-65D2786A3B0D}"/>
              </a:ext>
            </a:extLst>
          </p:cNvPr>
          <p:cNvPicPr>
            <a:picLocks noGrp="1" noChangeAspect="1"/>
          </p:cNvPicPr>
          <p:nvPr>
            <p:ph idx="1"/>
          </p:nvPr>
        </p:nvPicPr>
        <p:blipFill>
          <a:blip r:embed="rId3"/>
          <a:stretch>
            <a:fillRect/>
          </a:stretch>
        </p:blipFill>
        <p:spPr>
          <a:xfrm>
            <a:off x="1154256" y="1825625"/>
            <a:ext cx="9883487" cy="4351338"/>
          </a:xfrm>
        </p:spPr>
      </p:pic>
    </p:spTree>
    <p:extLst>
      <p:ext uri="{BB962C8B-B14F-4D97-AF65-F5344CB8AC3E}">
        <p14:creationId xmlns:p14="http://schemas.microsoft.com/office/powerpoint/2010/main" val="409859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60358662-F235-13B9-A1E6-04E1F6A5B48E}"/>
              </a:ext>
            </a:extLst>
          </p:cNvPr>
          <p:cNvPicPr>
            <a:picLocks noGrp="1" noChangeAspect="1"/>
          </p:cNvPicPr>
          <p:nvPr>
            <p:ph idx="1"/>
          </p:nvPr>
        </p:nvPicPr>
        <p:blipFill>
          <a:blip r:embed="rId3"/>
          <a:stretch>
            <a:fillRect/>
          </a:stretch>
        </p:blipFill>
        <p:spPr>
          <a:xfrm>
            <a:off x="2532616" y="1825625"/>
            <a:ext cx="7126767" cy="4351338"/>
          </a:xfrm>
        </p:spPr>
      </p:pic>
      <p:sp>
        <p:nvSpPr>
          <p:cNvPr id="15" name="Title 14">
            <a:extLst>
              <a:ext uri="{FF2B5EF4-FFF2-40B4-BE49-F238E27FC236}">
                <a16:creationId xmlns:a16="http://schemas.microsoft.com/office/drawing/2014/main" id="{911541D9-53BC-6E21-3596-0BD09EDB0D55}"/>
              </a:ext>
            </a:extLst>
          </p:cNvPr>
          <p:cNvSpPr>
            <a:spLocks noGrp="1"/>
          </p:cNvSpPr>
          <p:nvPr>
            <p:ph type="title"/>
          </p:nvPr>
        </p:nvSpPr>
        <p:spPr/>
        <p:txBody>
          <a:bodyPr/>
          <a:lstStyle/>
          <a:p>
            <a:pPr algn="ctr"/>
            <a:r>
              <a:rPr lang="en-US" dirty="0"/>
              <a:t>Svelte drops TS</a:t>
            </a:r>
          </a:p>
        </p:txBody>
      </p:sp>
    </p:spTree>
    <p:extLst>
      <p:ext uri="{BB962C8B-B14F-4D97-AF65-F5344CB8AC3E}">
        <p14:creationId xmlns:p14="http://schemas.microsoft.com/office/powerpoint/2010/main" val="47893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FC7E-8F5D-B658-5C14-1DC2AA496138}"/>
              </a:ext>
            </a:extLst>
          </p:cNvPr>
          <p:cNvSpPr>
            <a:spLocks noGrp="1"/>
          </p:cNvSpPr>
          <p:nvPr>
            <p:ph type="title"/>
          </p:nvPr>
        </p:nvSpPr>
        <p:spPr/>
        <p:txBody>
          <a:bodyPr/>
          <a:lstStyle/>
          <a:p>
            <a:pPr algn="ctr"/>
            <a:r>
              <a:rPr lang="en-US" dirty="0"/>
              <a:t>Svelte…keeps TS?</a:t>
            </a:r>
          </a:p>
        </p:txBody>
      </p:sp>
      <p:pic>
        <p:nvPicPr>
          <p:cNvPr id="7" name="Content Placeholder 6">
            <a:extLst>
              <a:ext uri="{FF2B5EF4-FFF2-40B4-BE49-F238E27FC236}">
                <a16:creationId xmlns:a16="http://schemas.microsoft.com/office/drawing/2014/main" id="{862A2D6C-1ADD-BE44-E9CD-79627B571BC6}"/>
              </a:ext>
            </a:extLst>
          </p:cNvPr>
          <p:cNvPicPr>
            <a:picLocks noGrp="1" noChangeAspect="1"/>
          </p:cNvPicPr>
          <p:nvPr>
            <p:ph idx="1"/>
          </p:nvPr>
        </p:nvPicPr>
        <p:blipFill>
          <a:blip r:embed="rId3"/>
          <a:stretch>
            <a:fillRect/>
          </a:stretch>
        </p:blipFill>
        <p:spPr>
          <a:xfrm>
            <a:off x="838200" y="2120185"/>
            <a:ext cx="10515600" cy="3762218"/>
          </a:xfrm>
        </p:spPr>
      </p:pic>
    </p:spTree>
    <p:extLst>
      <p:ext uri="{BB962C8B-B14F-4D97-AF65-F5344CB8AC3E}">
        <p14:creationId xmlns:p14="http://schemas.microsoft.com/office/powerpoint/2010/main" val="416477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EB4D3-25D0-0C30-1901-89DE8AAD04CA}"/>
              </a:ext>
            </a:extLst>
          </p:cNvPr>
          <p:cNvSpPr>
            <a:spLocks noGrp="1"/>
          </p:cNvSpPr>
          <p:nvPr>
            <p:ph idx="1"/>
          </p:nvPr>
        </p:nvSpPr>
        <p:spPr/>
        <p:txBody>
          <a:bodyPr>
            <a:normAutofit/>
          </a:bodyPr>
          <a:lstStyle/>
          <a:p>
            <a:pPr marL="0" indent="0" algn="ctr">
              <a:buNone/>
            </a:pPr>
            <a:r>
              <a:rPr lang="en-US" dirty="0"/>
              <a:t>“If you're rabidly anti-TypeScript…I'm about to disappoint you.</a:t>
            </a:r>
            <a:br>
              <a:rPr lang="en-US" dirty="0"/>
            </a:br>
            <a:r>
              <a:rPr lang="en-US" dirty="0"/>
              <a:t>If you're rabidly pro-TypeScript…I'm about to disappoint you as well.</a:t>
            </a:r>
          </a:p>
          <a:p>
            <a:pPr marL="0" indent="0" algn="ctr">
              <a:buNone/>
            </a:pPr>
            <a:endParaRPr lang="en-US" dirty="0"/>
          </a:p>
          <a:p>
            <a:pPr marL="0" indent="0" algn="ctr">
              <a:buNone/>
            </a:pPr>
            <a:r>
              <a:rPr lang="en-US" dirty="0"/>
              <a:t>“Firstly: we are not abandoning type safety or anything daft like that… Our commitment to TypeScript is stronger than ever…</a:t>
            </a:r>
          </a:p>
          <a:p>
            <a:pPr marL="0" indent="0" algn="ctr">
              <a:buNone/>
            </a:pPr>
            <a:endParaRPr lang="en-US" dirty="0"/>
          </a:p>
          <a:p>
            <a:pPr marL="0" indent="0" algn="ctr">
              <a:buNone/>
            </a:pPr>
            <a:r>
              <a:rPr lang="en-US" dirty="0"/>
              <a:t>“We're doing this for practical reasons, not ideological ones — we've been building </a:t>
            </a:r>
            <a:r>
              <a:rPr lang="en-US" dirty="0" err="1"/>
              <a:t>SvelteKit</a:t>
            </a:r>
            <a:r>
              <a:rPr lang="en-US" dirty="0"/>
              <a:t> (as opposed to Svelte) this way for a long time and it's been miraculous for productivity.”</a:t>
            </a:r>
          </a:p>
        </p:txBody>
      </p:sp>
      <p:pic>
        <p:nvPicPr>
          <p:cNvPr id="7" name="Picture 6">
            <a:extLst>
              <a:ext uri="{FF2B5EF4-FFF2-40B4-BE49-F238E27FC236}">
                <a16:creationId xmlns:a16="http://schemas.microsoft.com/office/drawing/2014/main" id="{B3EA8D26-2CC3-0B7B-487C-E10D4817A1EE}"/>
              </a:ext>
            </a:extLst>
          </p:cNvPr>
          <p:cNvPicPr>
            <a:picLocks noChangeAspect="1"/>
          </p:cNvPicPr>
          <p:nvPr/>
        </p:nvPicPr>
        <p:blipFill rotWithShape="1">
          <a:blip r:embed="rId3"/>
          <a:srcRect b="24098"/>
          <a:stretch/>
        </p:blipFill>
        <p:spPr>
          <a:xfrm>
            <a:off x="1507375" y="365125"/>
            <a:ext cx="9177251" cy="1010631"/>
          </a:xfrm>
          <a:prstGeom prst="rect">
            <a:avLst/>
          </a:prstGeom>
        </p:spPr>
      </p:pic>
    </p:spTree>
    <p:extLst>
      <p:ext uri="{BB962C8B-B14F-4D97-AF65-F5344CB8AC3E}">
        <p14:creationId xmlns:p14="http://schemas.microsoft.com/office/powerpoint/2010/main" val="450901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B3AD-BA07-2C7F-8863-F622D9350A45}"/>
              </a:ext>
            </a:extLst>
          </p:cNvPr>
          <p:cNvSpPr>
            <a:spLocks noGrp="1"/>
          </p:cNvSpPr>
          <p:nvPr>
            <p:ph type="title"/>
          </p:nvPr>
        </p:nvSpPr>
        <p:spPr/>
        <p:txBody>
          <a:bodyPr/>
          <a:lstStyle/>
          <a:p>
            <a:pPr algn="ctr"/>
            <a:r>
              <a:rPr lang="en-US" dirty="0"/>
              <a:t>Types via </a:t>
            </a:r>
            <a:r>
              <a:rPr lang="en-US" dirty="0" err="1"/>
              <a:t>JSDoc</a:t>
            </a:r>
            <a:endParaRPr lang="en-US" dirty="0"/>
          </a:p>
        </p:txBody>
      </p:sp>
      <p:pic>
        <p:nvPicPr>
          <p:cNvPr id="5" name="Content Placeholder 4">
            <a:extLst>
              <a:ext uri="{FF2B5EF4-FFF2-40B4-BE49-F238E27FC236}">
                <a16:creationId xmlns:a16="http://schemas.microsoft.com/office/drawing/2014/main" id="{D5B5A33F-4263-6C16-7AA2-839A56774F7D}"/>
              </a:ext>
            </a:extLst>
          </p:cNvPr>
          <p:cNvPicPr>
            <a:picLocks noGrp="1" noChangeAspect="1"/>
          </p:cNvPicPr>
          <p:nvPr>
            <p:ph idx="1"/>
          </p:nvPr>
        </p:nvPicPr>
        <p:blipFill>
          <a:blip r:embed="rId3"/>
          <a:stretch>
            <a:fillRect/>
          </a:stretch>
        </p:blipFill>
        <p:spPr>
          <a:xfrm>
            <a:off x="2274995" y="1825625"/>
            <a:ext cx="7642010" cy="4351338"/>
          </a:xfrm>
        </p:spPr>
      </p:pic>
    </p:spTree>
    <p:extLst>
      <p:ext uri="{BB962C8B-B14F-4D97-AF65-F5344CB8AC3E}">
        <p14:creationId xmlns:p14="http://schemas.microsoft.com/office/powerpoint/2010/main" val="9951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B975-819F-1973-B6CD-6C88994F4BEA}"/>
              </a:ext>
            </a:extLst>
          </p:cNvPr>
          <p:cNvSpPr>
            <a:spLocks noGrp="1"/>
          </p:cNvSpPr>
          <p:nvPr>
            <p:ph type="title"/>
          </p:nvPr>
        </p:nvSpPr>
        <p:spPr/>
        <p:txBody>
          <a:bodyPr/>
          <a:lstStyle/>
          <a:p>
            <a:pPr algn="ctr"/>
            <a:r>
              <a:rPr lang="en-US" dirty="0"/>
              <a:t>Drizzle drops TS</a:t>
            </a:r>
          </a:p>
        </p:txBody>
      </p:sp>
      <p:pic>
        <p:nvPicPr>
          <p:cNvPr id="5" name="Content Placeholder 4">
            <a:extLst>
              <a:ext uri="{FF2B5EF4-FFF2-40B4-BE49-F238E27FC236}">
                <a16:creationId xmlns:a16="http://schemas.microsoft.com/office/drawing/2014/main" id="{9D246E0D-6F67-67B7-6212-0D2271538A5B}"/>
              </a:ext>
            </a:extLst>
          </p:cNvPr>
          <p:cNvPicPr>
            <a:picLocks noGrp="1" noChangeAspect="1"/>
          </p:cNvPicPr>
          <p:nvPr>
            <p:ph idx="1"/>
          </p:nvPr>
        </p:nvPicPr>
        <p:blipFill>
          <a:blip r:embed="rId3"/>
          <a:stretch>
            <a:fillRect/>
          </a:stretch>
        </p:blipFill>
        <p:spPr>
          <a:xfrm>
            <a:off x="1073372" y="1825625"/>
            <a:ext cx="10045256" cy="4351338"/>
          </a:xfrm>
        </p:spPr>
      </p:pic>
    </p:spTree>
    <p:extLst>
      <p:ext uri="{BB962C8B-B14F-4D97-AF65-F5344CB8AC3E}">
        <p14:creationId xmlns:p14="http://schemas.microsoft.com/office/powerpoint/2010/main" val="3635911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8FFE-7A7F-068E-9431-3C44FC3F641D}"/>
              </a:ext>
            </a:extLst>
          </p:cNvPr>
          <p:cNvSpPr>
            <a:spLocks noGrp="1"/>
          </p:cNvSpPr>
          <p:nvPr>
            <p:ph type="title"/>
          </p:nvPr>
        </p:nvSpPr>
        <p:spPr/>
        <p:txBody>
          <a:bodyPr/>
          <a:lstStyle/>
          <a:p>
            <a:pPr algn="ctr"/>
            <a:r>
              <a:rPr lang="en-US" dirty="0"/>
              <a:t>Drizzle marketing</a:t>
            </a:r>
          </a:p>
        </p:txBody>
      </p:sp>
      <p:pic>
        <p:nvPicPr>
          <p:cNvPr id="7" name="Content Placeholder 6">
            <a:extLst>
              <a:ext uri="{FF2B5EF4-FFF2-40B4-BE49-F238E27FC236}">
                <a16:creationId xmlns:a16="http://schemas.microsoft.com/office/drawing/2014/main" id="{92E4AA35-A005-DADE-29D2-B2EF69F2D514}"/>
              </a:ext>
            </a:extLst>
          </p:cNvPr>
          <p:cNvPicPr>
            <a:picLocks noGrp="1" noChangeAspect="1"/>
          </p:cNvPicPr>
          <p:nvPr>
            <p:ph idx="1"/>
          </p:nvPr>
        </p:nvPicPr>
        <p:blipFill>
          <a:blip r:embed="rId3"/>
          <a:stretch>
            <a:fillRect/>
          </a:stretch>
        </p:blipFill>
        <p:spPr>
          <a:xfrm>
            <a:off x="838200" y="2055718"/>
            <a:ext cx="10515600" cy="3891151"/>
          </a:xfrm>
        </p:spPr>
      </p:pic>
    </p:spTree>
    <p:extLst>
      <p:ext uri="{BB962C8B-B14F-4D97-AF65-F5344CB8AC3E}">
        <p14:creationId xmlns:p14="http://schemas.microsoft.com/office/powerpoint/2010/main" val="1032795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DB53E3-F388-695F-1843-09AF44E22AC8}"/>
              </a:ext>
            </a:extLst>
          </p:cNvPr>
          <p:cNvPicPr>
            <a:picLocks noGrp="1" noChangeAspect="1"/>
          </p:cNvPicPr>
          <p:nvPr>
            <p:ph idx="1"/>
          </p:nvPr>
        </p:nvPicPr>
        <p:blipFill>
          <a:blip r:embed="rId3"/>
          <a:stretch>
            <a:fillRect/>
          </a:stretch>
        </p:blipFill>
        <p:spPr>
          <a:xfrm>
            <a:off x="1480154" y="1253331"/>
            <a:ext cx="9231691" cy="4351338"/>
          </a:xfrm>
        </p:spPr>
      </p:pic>
    </p:spTree>
    <p:extLst>
      <p:ext uri="{BB962C8B-B14F-4D97-AF65-F5344CB8AC3E}">
        <p14:creationId xmlns:p14="http://schemas.microsoft.com/office/powerpoint/2010/main" val="165366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315C04-C887-398E-6EFE-F5943D80A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04602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FA50-A565-B1D9-6538-5F8B5437ABAE}"/>
              </a:ext>
            </a:extLst>
          </p:cNvPr>
          <p:cNvSpPr>
            <a:spLocks noGrp="1"/>
          </p:cNvSpPr>
          <p:nvPr>
            <p:ph type="title"/>
          </p:nvPr>
        </p:nvSpPr>
        <p:spPr/>
        <p:txBody>
          <a:bodyPr/>
          <a:lstStyle/>
          <a:p>
            <a:r>
              <a:rPr lang="en-US" dirty="0"/>
              <a:t>The Inevitable Decline of TS Has Begun</a:t>
            </a:r>
          </a:p>
        </p:txBody>
      </p:sp>
      <p:pic>
        <p:nvPicPr>
          <p:cNvPr id="5" name="Content Placeholder 4">
            <a:extLst>
              <a:ext uri="{FF2B5EF4-FFF2-40B4-BE49-F238E27FC236}">
                <a16:creationId xmlns:a16="http://schemas.microsoft.com/office/drawing/2014/main" id="{7990237D-5422-EE3F-099D-93F9A00DBA93}"/>
              </a:ext>
            </a:extLst>
          </p:cNvPr>
          <p:cNvPicPr>
            <a:picLocks noGrp="1" noChangeAspect="1"/>
          </p:cNvPicPr>
          <p:nvPr>
            <p:ph idx="1"/>
          </p:nvPr>
        </p:nvPicPr>
        <p:blipFill>
          <a:blip r:embed="rId3"/>
          <a:stretch>
            <a:fillRect/>
          </a:stretch>
        </p:blipFill>
        <p:spPr>
          <a:xfrm>
            <a:off x="838200" y="2206965"/>
            <a:ext cx="10515600" cy="3588657"/>
          </a:xfrm>
        </p:spPr>
      </p:pic>
    </p:spTree>
    <p:extLst>
      <p:ext uri="{BB962C8B-B14F-4D97-AF65-F5344CB8AC3E}">
        <p14:creationId xmlns:p14="http://schemas.microsoft.com/office/powerpoint/2010/main" val="276765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A24EF-A08F-8D36-12B0-519991366CB6}"/>
              </a:ext>
            </a:extLst>
          </p:cNvPr>
          <p:cNvSpPr>
            <a:spLocks noGrp="1"/>
          </p:cNvSpPr>
          <p:nvPr>
            <p:ph type="title"/>
          </p:nvPr>
        </p:nvSpPr>
        <p:spPr/>
        <p:txBody>
          <a:bodyPr/>
          <a:lstStyle/>
          <a:p>
            <a:r>
              <a:rPr lang="en-US" dirty="0"/>
              <a:t>A big Ruby-affiliated project ditched TypeScript…</a:t>
            </a:r>
          </a:p>
        </p:txBody>
      </p:sp>
      <p:sp>
        <p:nvSpPr>
          <p:cNvPr id="5" name="Text Placeholder 4">
            <a:extLst>
              <a:ext uri="{FF2B5EF4-FFF2-40B4-BE49-F238E27FC236}">
                <a16:creationId xmlns:a16="http://schemas.microsoft.com/office/drawing/2014/main" id="{5EAD83C2-BAF0-04AC-5640-04CF7A3914F0}"/>
              </a:ext>
            </a:extLst>
          </p:cNvPr>
          <p:cNvSpPr>
            <a:spLocks noGrp="1"/>
          </p:cNvSpPr>
          <p:nvPr>
            <p:ph type="body" idx="1"/>
          </p:nvPr>
        </p:nvSpPr>
        <p:spPr/>
        <p:txBody>
          <a:bodyPr/>
          <a:lstStyle/>
          <a:p>
            <a:r>
              <a:rPr lang="en-US" dirty="0"/>
              <a:t>Fireship</a:t>
            </a:r>
          </a:p>
          <a:p>
            <a:r>
              <a:rPr lang="en-US" dirty="0"/>
              <a:t>3.2 million subscribers</a:t>
            </a:r>
          </a:p>
          <a:p>
            <a:r>
              <a:rPr lang="en-US" dirty="0"/>
              <a:t>0 million views since Sep 7, 2023</a:t>
            </a:r>
          </a:p>
        </p:txBody>
      </p:sp>
    </p:spTree>
    <p:extLst>
      <p:ext uri="{BB962C8B-B14F-4D97-AF65-F5344CB8AC3E}">
        <p14:creationId xmlns:p14="http://schemas.microsoft.com/office/powerpoint/2010/main" val="1691400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C6CB-444A-FECF-3295-59B644886FC6}"/>
              </a:ext>
            </a:extLst>
          </p:cNvPr>
          <p:cNvSpPr>
            <a:spLocks noGrp="1"/>
          </p:cNvSpPr>
          <p:nvPr>
            <p:ph type="ctrTitle"/>
          </p:nvPr>
        </p:nvSpPr>
        <p:spPr/>
        <p:txBody>
          <a:bodyPr/>
          <a:lstStyle/>
          <a:p>
            <a:r>
              <a:rPr lang="en-US" dirty="0"/>
              <a:t>Stop Wasting Your Time With TypeScript</a:t>
            </a:r>
          </a:p>
        </p:txBody>
      </p:sp>
      <p:sp>
        <p:nvSpPr>
          <p:cNvPr id="3" name="Subtitle 2">
            <a:extLst>
              <a:ext uri="{FF2B5EF4-FFF2-40B4-BE49-F238E27FC236}">
                <a16:creationId xmlns:a16="http://schemas.microsoft.com/office/drawing/2014/main" id="{D669A82A-6FB8-6D31-D62E-CE4EA00E9B20}"/>
              </a:ext>
            </a:extLst>
          </p:cNvPr>
          <p:cNvSpPr>
            <a:spLocks noGrp="1"/>
          </p:cNvSpPr>
          <p:nvPr>
            <p:ph type="subTitle" idx="1"/>
          </p:nvPr>
        </p:nvSpPr>
        <p:spPr/>
        <p:txBody>
          <a:bodyPr/>
          <a:lstStyle/>
          <a:p>
            <a:r>
              <a:rPr lang="en-US" dirty="0"/>
              <a:t>Keith Dahlby</a:t>
            </a:r>
          </a:p>
          <a:p>
            <a:r>
              <a:rPr lang="en-US" dirty="0"/>
              <a:t>@dahlbyk</a:t>
            </a:r>
          </a:p>
        </p:txBody>
      </p:sp>
    </p:spTree>
    <p:extLst>
      <p:ext uri="{BB962C8B-B14F-4D97-AF65-F5344CB8AC3E}">
        <p14:creationId xmlns:p14="http://schemas.microsoft.com/office/powerpoint/2010/main" val="2296863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315C04-C887-398E-6EFE-F5943D80A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21634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029DFA-9C9A-5E7C-A7F3-8B9527C7843F}"/>
              </a:ext>
            </a:extLst>
          </p:cNvPr>
          <p:cNvSpPr>
            <a:spLocks noGrp="1"/>
          </p:cNvSpPr>
          <p:nvPr>
            <p:ph type="title"/>
          </p:nvPr>
        </p:nvSpPr>
        <p:spPr/>
        <p:txBody>
          <a:bodyPr/>
          <a:lstStyle/>
          <a:p>
            <a:pPr algn="ctr"/>
            <a:r>
              <a:rPr lang="en-US" dirty="0"/>
              <a:t>Stop Using </a:t>
            </a:r>
            <a:r>
              <a:rPr lang="en-US" dirty="0">
                <a:latin typeface="Cascadia Code" panose="020B0609020000020004" pitchFamily="49" charset="0"/>
                <a:cs typeface="Cascadia Code" panose="020B0609020000020004" pitchFamily="49" charset="0"/>
              </a:rPr>
              <a:t>any</a:t>
            </a:r>
          </a:p>
        </p:txBody>
      </p:sp>
      <p:sp>
        <p:nvSpPr>
          <p:cNvPr id="8" name="Text Placeholder 7">
            <a:extLst>
              <a:ext uri="{FF2B5EF4-FFF2-40B4-BE49-F238E27FC236}">
                <a16:creationId xmlns:a16="http://schemas.microsoft.com/office/drawing/2014/main" id="{947E083F-871E-F855-6909-61A09BCF8810}"/>
              </a:ext>
            </a:extLst>
          </p:cNvPr>
          <p:cNvSpPr>
            <a:spLocks noGrp="1"/>
          </p:cNvSpPr>
          <p:nvPr>
            <p:ph type="body" idx="1"/>
          </p:nvPr>
        </p:nvSpPr>
        <p:spPr/>
        <p:txBody>
          <a:bodyPr/>
          <a:lstStyle/>
          <a:p>
            <a:pPr algn="ctr"/>
            <a:r>
              <a:rPr lang="en-US" dirty="0"/>
              <a:t>Thank you for coming!</a:t>
            </a:r>
          </a:p>
          <a:p>
            <a:pPr algn="ctr"/>
            <a:r>
              <a:rPr lang="en-US" dirty="0"/>
              <a:t>Questions?</a:t>
            </a:r>
          </a:p>
        </p:txBody>
      </p:sp>
    </p:spTree>
    <p:extLst>
      <p:ext uri="{BB962C8B-B14F-4D97-AF65-F5344CB8AC3E}">
        <p14:creationId xmlns:p14="http://schemas.microsoft.com/office/powerpoint/2010/main" val="135836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033B3-A906-AA89-AD77-32911DD59A21}"/>
              </a:ext>
            </a:extLst>
          </p:cNvPr>
          <p:cNvSpPr>
            <a:spLocks noGrp="1"/>
          </p:cNvSpPr>
          <p:nvPr>
            <p:ph type="title"/>
          </p:nvPr>
        </p:nvSpPr>
        <p:spPr/>
        <p:txBody>
          <a:bodyPr/>
          <a:lstStyle/>
          <a:p>
            <a:r>
              <a:rPr lang="en-US" dirty="0"/>
              <a:t>Stop using </a:t>
            </a:r>
            <a:r>
              <a:rPr lang="en-US" dirty="0">
                <a:latin typeface="Cascadia Code" panose="020B0609020000020004" pitchFamily="49" charset="0"/>
                <a:cs typeface="Cascadia Code" panose="020B0609020000020004" pitchFamily="49" charset="0"/>
              </a:rPr>
              <a:t>any</a:t>
            </a:r>
            <a:r>
              <a:rPr lang="en-US" dirty="0"/>
              <a:t>. Instead…</a:t>
            </a:r>
          </a:p>
        </p:txBody>
      </p:sp>
      <p:sp>
        <p:nvSpPr>
          <p:cNvPr id="5" name="Content Placeholder 4">
            <a:extLst>
              <a:ext uri="{FF2B5EF4-FFF2-40B4-BE49-F238E27FC236}">
                <a16:creationId xmlns:a16="http://schemas.microsoft.com/office/drawing/2014/main" id="{164C59F6-4552-5B3E-DF84-BD15E0BC81C5}"/>
              </a:ext>
            </a:extLst>
          </p:cNvPr>
          <p:cNvSpPr>
            <a:spLocks noGrp="1"/>
          </p:cNvSpPr>
          <p:nvPr>
            <p:ph idx="1"/>
          </p:nvPr>
        </p:nvSpPr>
        <p:spPr/>
        <p:txBody>
          <a:bodyPr/>
          <a:lstStyle/>
          <a:p>
            <a:r>
              <a:rPr lang="en-US" dirty="0"/>
              <a:t>Define a type</a:t>
            </a:r>
          </a:p>
          <a:p>
            <a:pPr lvl="1"/>
            <a:r>
              <a:rPr lang="en-US" dirty="0">
                <a:latin typeface="Cascadia Code" panose="020B0609020000020004" pitchFamily="49" charset="0"/>
                <a:cs typeface="Cascadia Code" panose="020B0609020000020004" pitchFamily="49" charset="0"/>
              </a:rPr>
              <a:t>interface Foo { … }</a:t>
            </a:r>
            <a:r>
              <a:rPr lang="en-US" dirty="0"/>
              <a:t> </a:t>
            </a:r>
          </a:p>
          <a:p>
            <a:pPr lvl="1"/>
            <a:r>
              <a:rPr lang="en-US" dirty="0">
                <a:latin typeface="Cascadia Code" panose="020B0609020000020004" pitchFamily="49" charset="0"/>
                <a:cs typeface="Cascadia Code" panose="020B0609020000020004" pitchFamily="49" charset="0"/>
              </a:rPr>
              <a:t>type Bar = { … }</a:t>
            </a:r>
            <a:r>
              <a:rPr lang="en-US" dirty="0"/>
              <a:t> </a:t>
            </a:r>
          </a:p>
          <a:p>
            <a:r>
              <a:rPr lang="en-US" dirty="0"/>
              <a:t>Extend a type</a:t>
            </a:r>
          </a:p>
          <a:p>
            <a:pPr lvl="1"/>
            <a:r>
              <a:rPr lang="en-US" dirty="0">
                <a:latin typeface="Cascadia Code" panose="020B0609020000020004" pitchFamily="49" charset="0"/>
                <a:cs typeface="Cascadia Code" panose="020B0609020000020004" pitchFamily="49" charset="0"/>
              </a:rPr>
              <a:t>interface Food extends Foo { … }</a:t>
            </a:r>
            <a:r>
              <a:rPr lang="en-US" dirty="0">
                <a:cs typeface="Cascadia Code" panose="020B0609020000020004" pitchFamily="49" charset="0"/>
              </a:rPr>
              <a:t> </a:t>
            </a:r>
          </a:p>
          <a:p>
            <a:pPr lvl="1"/>
            <a:r>
              <a:rPr lang="en-US" dirty="0">
                <a:latin typeface="Cascadia Code" panose="020B0609020000020004" pitchFamily="49" charset="0"/>
                <a:cs typeface="Cascadia Code" panose="020B0609020000020004" pitchFamily="49" charset="0"/>
              </a:rPr>
              <a:t>type Baz = Bar &amp; { … }</a:t>
            </a:r>
            <a:r>
              <a:rPr lang="en-US" dirty="0">
                <a:cs typeface="Cascadia Code" panose="020B0609020000020004" pitchFamily="49" charset="0"/>
              </a:rPr>
              <a:t> </a:t>
            </a:r>
          </a:p>
          <a:p>
            <a:pPr lvl="1"/>
            <a:r>
              <a:rPr lang="en-US" dirty="0">
                <a:latin typeface="Cascadia Code" panose="020B0609020000020004" pitchFamily="49" charset="0"/>
                <a:cs typeface="Cascadia Code" panose="020B0609020000020004" pitchFamily="49" charset="0"/>
              </a:rPr>
              <a:t>interface Window { </a:t>
            </a:r>
            <a:r>
              <a:rPr lang="en-US" dirty="0" err="1">
                <a:latin typeface="Cascadia Code" panose="020B0609020000020004" pitchFamily="49" charset="0"/>
                <a:cs typeface="Cascadia Code" panose="020B0609020000020004" pitchFamily="49" charset="0"/>
              </a:rPr>
              <a:t>myGlobal</a:t>
            </a:r>
            <a:r>
              <a:rPr lang="en-US" dirty="0">
                <a:latin typeface="Cascadia Code" panose="020B0609020000020004" pitchFamily="49" charset="0"/>
                <a:cs typeface="Cascadia Code" panose="020B0609020000020004" pitchFamily="49" charset="0"/>
              </a:rPr>
              <a:t>: … }</a:t>
            </a:r>
            <a:r>
              <a:rPr lang="en-US" dirty="0">
                <a:cs typeface="Cascadia Code" panose="020B0609020000020004" pitchFamily="49" charset="0"/>
              </a:rPr>
              <a:t> </a:t>
            </a:r>
            <a:endParaRPr lang="en-US" dirty="0"/>
          </a:p>
        </p:txBody>
      </p:sp>
    </p:spTree>
    <p:extLst>
      <p:ext uri="{BB962C8B-B14F-4D97-AF65-F5344CB8AC3E}">
        <p14:creationId xmlns:p14="http://schemas.microsoft.com/office/powerpoint/2010/main" val="281262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D0D-0A6C-6DE7-8F05-50E4E85D6B96}"/>
              </a:ext>
            </a:extLst>
          </p:cNvPr>
          <p:cNvSpPr>
            <a:spLocks noGrp="1"/>
          </p:cNvSpPr>
          <p:nvPr>
            <p:ph type="title"/>
          </p:nvPr>
        </p:nvSpPr>
        <p:spPr/>
        <p:txBody>
          <a:bodyPr/>
          <a:lstStyle/>
          <a:p>
            <a:r>
              <a:rPr lang="en-US" dirty="0"/>
              <a:t>Type vs Interface</a:t>
            </a:r>
          </a:p>
        </p:txBody>
      </p:sp>
      <p:sp>
        <p:nvSpPr>
          <p:cNvPr id="3" name="Content Placeholder 2">
            <a:extLst>
              <a:ext uri="{FF2B5EF4-FFF2-40B4-BE49-F238E27FC236}">
                <a16:creationId xmlns:a16="http://schemas.microsoft.com/office/drawing/2014/main" id="{1CB691A0-F0B6-C323-83EC-3A16AD638860}"/>
              </a:ext>
            </a:extLst>
          </p:cNvPr>
          <p:cNvSpPr>
            <a:spLocks noGrp="1"/>
          </p:cNvSpPr>
          <p:nvPr>
            <p:ph idx="1"/>
          </p:nvPr>
        </p:nvSpPr>
        <p:spPr/>
        <p:txBody>
          <a:bodyPr/>
          <a:lstStyle/>
          <a:p>
            <a:r>
              <a:rPr lang="en-US" dirty="0"/>
              <a:t>Interfaces can only describe object shapes</a:t>
            </a:r>
          </a:p>
          <a:p>
            <a:r>
              <a:rPr lang="en-US" dirty="0"/>
              <a:t>Interfaces can be extended by declaring it multiple times</a:t>
            </a:r>
          </a:p>
          <a:p>
            <a:r>
              <a:rPr lang="en-US" dirty="0"/>
              <a:t>In performance critical types,</a:t>
            </a:r>
            <a:br>
              <a:rPr lang="en-US" dirty="0"/>
            </a:br>
            <a:r>
              <a:rPr lang="en-US" dirty="0"/>
              <a:t>interface comparison checks can be faster</a:t>
            </a:r>
          </a:p>
          <a:p>
            <a:endParaRPr lang="en-US" dirty="0"/>
          </a:p>
          <a:p>
            <a:pPr marL="0" indent="0">
              <a:buNone/>
            </a:pPr>
            <a:r>
              <a:rPr lang="en-US" dirty="0"/>
              <a:t>“Think of Types like Variables”</a:t>
            </a:r>
          </a:p>
        </p:txBody>
      </p:sp>
    </p:spTree>
    <p:extLst>
      <p:ext uri="{BB962C8B-B14F-4D97-AF65-F5344CB8AC3E}">
        <p14:creationId xmlns:p14="http://schemas.microsoft.com/office/powerpoint/2010/main" val="1955791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033B3-A906-AA89-AD77-32911DD59A21}"/>
              </a:ext>
            </a:extLst>
          </p:cNvPr>
          <p:cNvSpPr>
            <a:spLocks noGrp="1"/>
          </p:cNvSpPr>
          <p:nvPr>
            <p:ph type="title"/>
          </p:nvPr>
        </p:nvSpPr>
        <p:spPr/>
        <p:txBody>
          <a:bodyPr/>
          <a:lstStyle/>
          <a:p>
            <a:r>
              <a:rPr lang="en-US" dirty="0"/>
              <a:t>Stop using </a:t>
            </a:r>
            <a:r>
              <a:rPr lang="en-US" dirty="0">
                <a:latin typeface="Cascadia Code" panose="020B0609020000020004" pitchFamily="49" charset="0"/>
                <a:cs typeface="Cascadia Code" panose="020B0609020000020004" pitchFamily="49" charset="0"/>
              </a:rPr>
              <a:t>any</a:t>
            </a:r>
            <a:r>
              <a:rPr lang="en-US" dirty="0"/>
              <a:t>. Instead…</a:t>
            </a:r>
          </a:p>
        </p:txBody>
      </p:sp>
      <p:sp>
        <p:nvSpPr>
          <p:cNvPr id="5" name="Content Placeholder 4">
            <a:extLst>
              <a:ext uri="{FF2B5EF4-FFF2-40B4-BE49-F238E27FC236}">
                <a16:creationId xmlns:a16="http://schemas.microsoft.com/office/drawing/2014/main" id="{164C59F6-4552-5B3E-DF84-BD15E0BC81C5}"/>
              </a:ext>
            </a:extLst>
          </p:cNvPr>
          <p:cNvSpPr>
            <a:spLocks noGrp="1"/>
          </p:cNvSpPr>
          <p:nvPr>
            <p:ph idx="1"/>
          </p:nvPr>
        </p:nvSpPr>
        <p:spPr/>
        <p:txBody>
          <a:bodyPr/>
          <a:lstStyle/>
          <a:p>
            <a:r>
              <a:rPr lang="en-US" dirty="0"/>
              <a:t>Derive the type</a:t>
            </a:r>
          </a:p>
          <a:p>
            <a:pPr lvl="1"/>
            <a:r>
              <a:rPr lang="en-US" dirty="0"/>
              <a:t>Union: </a:t>
            </a:r>
            <a:r>
              <a:rPr lang="en-US" dirty="0">
                <a:latin typeface="Cascadia Code" panose="020B0609020000020004" pitchFamily="49" charset="0"/>
                <a:cs typeface="Cascadia Code" panose="020B0609020000020004" pitchFamily="49" charset="0"/>
              </a:rPr>
              <a:t>type Quux = Foo | Bar</a:t>
            </a:r>
            <a:r>
              <a:rPr lang="en-US" dirty="0"/>
              <a:t> </a:t>
            </a:r>
          </a:p>
          <a:p>
            <a:pPr lvl="1"/>
            <a:r>
              <a:rPr lang="en-US" dirty="0"/>
              <a:t>Keywords: </a:t>
            </a:r>
            <a:r>
              <a:rPr lang="en-US" dirty="0" err="1">
                <a:latin typeface="Cascadia Code" panose="020B0609020000020004" pitchFamily="49" charset="0"/>
                <a:cs typeface="Cascadia Code" panose="020B0609020000020004" pitchFamily="49" charset="0"/>
              </a:rPr>
              <a:t>typeof</a:t>
            </a:r>
            <a:r>
              <a:rPr lang="en-US" dirty="0"/>
              <a:t>, </a:t>
            </a:r>
            <a:r>
              <a:rPr lang="en-US" dirty="0" err="1">
                <a:latin typeface="Cascadia Code" panose="020B0609020000020004" pitchFamily="49" charset="0"/>
                <a:cs typeface="Cascadia Code" panose="020B0609020000020004" pitchFamily="49" charset="0"/>
              </a:rPr>
              <a:t>keyof</a:t>
            </a:r>
            <a:r>
              <a:rPr lang="en-US" dirty="0"/>
              <a:t> </a:t>
            </a:r>
          </a:p>
        </p:txBody>
      </p:sp>
      <p:graphicFrame>
        <p:nvGraphicFramePr>
          <p:cNvPr id="2" name="Content Placeholder 3">
            <a:extLst>
              <a:ext uri="{FF2B5EF4-FFF2-40B4-BE49-F238E27FC236}">
                <a16:creationId xmlns:a16="http://schemas.microsoft.com/office/drawing/2014/main" id="{85B63350-1D2D-5DD1-8D99-C6520DAE3D5C}"/>
              </a:ext>
            </a:extLst>
          </p:cNvPr>
          <p:cNvGraphicFramePr>
            <a:graphicFrameLocks/>
          </p:cNvGraphicFramePr>
          <p:nvPr>
            <p:extLst>
              <p:ext uri="{D42A27DB-BD31-4B8C-83A1-F6EECF244321}">
                <p14:modId xmlns:p14="http://schemas.microsoft.com/office/powerpoint/2010/main" val="455901370"/>
              </p:ext>
            </p:extLst>
          </p:nvPr>
        </p:nvGraphicFramePr>
        <p:xfrm>
          <a:off x="838200" y="3345180"/>
          <a:ext cx="10515600" cy="2966720"/>
        </p:xfrm>
        <a:graphic>
          <a:graphicData uri="http://schemas.openxmlformats.org/drawingml/2006/table">
            <a:tbl>
              <a:tblPr firstRow="1">
                <a:tableStyleId>{5C22544A-7EE6-4342-B048-85BDC9FD1C3A}</a:tableStyleId>
              </a:tblPr>
              <a:tblGrid>
                <a:gridCol w="4282440">
                  <a:extLst>
                    <a:ext uri="{9D8B030D-6E8A-4147-A177-3AD203B41FA5}">
                      <a16:colId xmlns:a16="http://schemas.microsoft.com/office/drawing/2014/main" val="28890656"/>
                    </a:ext>
                  </a:extLst>
                </a:gridCol>
                <a:gridCol w="6233160">
                  <a:extLst>
                    <a:ext uri="{9D8B030D-6E8A-4147-A177-3AD203B41FA5}">
                      <a16:colId xmlns:a16="http://schemas.microsoft.com/office/drawing/2014/main" val="1841516974"/>
                    </a:ext>
                  </a:extLst>
                </a:gridCol>
              </a:tblGrid>
              <a:tr h="370840">
                <a:tc>
                  <a:txBody>
                    <a:bodyPr/>
                    <a:lstStyle/>
                    <a:p>
                      <a:r>
                        <a:rPr lang="en-US" dirty="0"/>
                        <a:t>Utility Type</a:t>
                      </a:r>
                    </a:p>
                  </a:txBody>
                  <a:tcPr/>
                </a:tc>
                <a:tc>
                  <a:txBody>
                    <a:bodyPr/>
                    <a:lstStyle/>
                    <a:p>
                      <a:r>
                        <a:rPr lang="en-US" dirty="0"/>
                        <a:t>Purpose</a:t>
                      </a:r>
                    </a:p>
                  </a:txBody>
                  <a:tcPr/>
                </a:tc>
                <a:extLst>
                  <a:ext uri="{0D108BD9-81ED-4DB2-BD59-A6C34878D82A}">
                    <a16:rowId xmlns:a16="http://schemas.microsoft.com/office/drawing/2014/main" val="2246586652"/>
                  </a:ext>
                </a:extLst>
              </a:tr>
              <a:tr h="370840">
                <a:tc>
                  <a:txBody>
                    <a:bodyPr/>
                    <a:lstStyle/>
                    <a:p>
                      <a:r>
                        <a:rPr lang="en-US" dirty="0"/>
                        <a:t>Partial&lt;Type&gt;</a:t>
                      </a:r>
                    </a:p>
                  </a:txBody>
                  <a:tcPr/>
                </a:tc>
                <a:tc>
                  <a:txBody>
                    <a:bodyPr/>
                    <a:lstStyle/>
                    <a:p>
                      <a:r>
                        <a:rPr lang="en-US" dirty="0"/>
                        <a:t>All properties optional</a:t>
                      </a:r>
                    </a:p>
                  </a:txBody>
                  <a:tcPr/>
                </a:tc>
                <a:extLst>
                  <a:ext uri="{0D108BD9-81ED-4DB2-BD59-A6C34878D82A}">
                    <a16:rowId xmlns:a16="http://schemas.microsoft.com/office/drawing/2014/main" val="1353112559"/>
                  </a:ext>
                </a:extLst>
              </a:tr>
              <a:tr h="370840">
                <a:tc>
                  <a:txBody>
                    <a:bodyPr/>
                    <a:lstStyle/>
                    <a:p>
                      <a:r>
                        <a:rPr lang="en-US" dirty="0"/>
                        <a:t>Record&lt;Keys, Type&gt;</a:t>
                      </a:r>
                    </a:p>
                  </a:txBody>
                  <a:tcPr/>
                </a:tc>
                <a:tc>
                  <a:txBody>
                    <a:bodyPr/>
                    <a:lstStyle/>
                    <a:p>
                      <a:r>
                        <a:rPr lang="en-US" dirty="0"/>
                        <a:t>Key-value pairs (can be exhaustive!)</a:t>
                      </a:r>
                    </a:p>
                  </a:txBody>
                  <a:tcPr/>
                </a:tc>
                <a:extLst>
                  <a:ext uri="{0D108BD9-81ED-4DB2-BD59-A6C34878D82A}">
                    <a16:rowId xmlns:a16="http://schemas.microsoft.com/office/drawing/2014/main" val="1602132697"/>
                  </a:ext>
                </a:extLst>
              </a:tr>
              <a:tr h="370840">
                <a:tc>
                  <a:txBody>
                    <a:bodyPr/>
                    <a:lstStyle/>
                    <a:p>
                      <a:r>
                        <a:rPr lang="en-US" dirty="0"/>
                        <a:t>Pick&lt;Type, Keys&gt;</a:t>
                      </a:r>
                    </a:p>
                  </a:txBody>
                  <a:tcPr/>
                </a:tc>
                <a:tc>
                  <a:txBody>
                    <a:bodyPr/>
                    <a:lstStyle/>
                    <a:p>
                      <a:r>
                        <a:rPr lang="en-US" dirty="0"/>
                        <a:t>Type with subset of properties (union of strings)</a:t>
                      </a:r>
                    </a:p>
                  </a:txBody>
                  <a:tcPr/>
                </a:tc>
                <a:extLst>
                  <a:ext uri="{0D108BD9-81ED-4DB2-BD59-A6C34878D82A}">
                    <a16:rowId xmlns:a16="http://schemas.microsoft.com/office/drawing/2014/main" val="2195841677"/>
                  </a:ext>
                </a:extLst>
              </a:tr>
              <a:tr h="370840">
                <a:tc>
                  <a:txBody>
                    <a:bodyPr/>
                    <a:lstStyle/>
                    <a:p>
                      <a:r>
                        <a:rPr lang="en-US" dirty="0"/>
                        <a:t>Omit&lt;Type, Keys&gt;</a:t>
                      </a:r>
                    </a:p>
                  </a:txBody>
                  <a:tcPr/>
                </a:tc>
                <a:tc>
                  <a:txBody>
                    <a:bodyPr/>
                    <a:lstStyle/>
                    <a:p>
                      <a:r>
                        <a:rPr lang="en-US" dirty="0"/>
                        <a:t>Type without subset of properties</a:t>
                      </a:r>
                    </a:p>
                  </a:txBody>
                  <a:tcPr/>
                </a:tc>
                <a:extLst>
                  <a:ext uri="{0D108BD9-81ED-4DB2-BD59-A6C34878D82A}">
                    <a16:rowId xmlns:a16="http://schemas.microsoft.com/office/drawing/2014/main" val="1699718619"/>
                  </a:ext>
                </a:extLst>
              </a:tr>
              <a:tr h="370840">
                <a:tc>
                  <a:txBody>
                    <a:bodyPr/>
                    <a:lstStyle/>
                    <a:p>
                      <a:r>
                        <a:rPr lang="en-US" dirty="0"/>
                        <a:t>Exclude&lt;</a:t>
                      </a:r>
                      <a:r>
                        <a:rPr lang="en-US" dirty="0" err="1"/>
                        <a:t>UnionType</a:t>
                      </a:r>
                      <a:r>
                        <a:rPr lang="en-US" dirty="0"/>
                        <a:t>, </a:t>
                      </a:r>
                      <a:r>
                        <a:rPr lang="en-US" dirty="0" err="1"/>
                        <a:t>ExcludedMembers</a:t>
                      </a:r>
                      <a:r>
                        <a:rPr lang="en-US" dirty="0"/>
                        <a:t>&gt;</a:t>
                      </a:r>
                    </a:p>
                  </a:txBody>
                  <a:tcPr/>
                </a:tc>
                <a:tc>
                  <a:txBody>
                    <a:bodyPr/>
                    <a:lstStyle/>
                    <a:p>
                      <a:r>
                        <a:rPr lang="en-US" dirty="0" err="1"/>
                        <a:t>UnionType</a:t>
                      </a:r>
                      <a:r>
                        <a:rPr lang="en-US" dirty="0"/>
                        <a:t> without types assignable to </a:t>
                      </a:r>
                      <a:r>
                        <a:rPr lang="en-US" dirty="0" err="1"/>
                        <a:t>ExcludedMembers</a:t>
                      </a:r>
                      <a:r>
                        <a:rPr lang="en-US" dirty="0"/>
                        <a:t> </a:t>
                      </a:r>
                    </a:p>
                  </a:txBody>
                  <a:tcPr/>
                </a:tc>
                <a:extLst>
                  <a:ext uri="{0D108BD9-81ED-4DB2-BD59-A6C34878D82A}">
                    <a16:rowId xmlns:a16="http://schemas.microsoft.com/office/drawing/2014/main" val="968376964"/>
                  </a:ext>
                </a:extLst>
              </a:tr>
              <a:tr h="370840">
                <a:tc>
                  <a:txBody>
                    <a:bodyPr/>
                    <a:lstStyle/>
                    <a:p>
                      <a:r>
                        <a:rPr lang="en-US" dirty="0" err="1"/>
                        <a:t>NonNullable</a:t>
                      </a:r>
                      <a:r>
                        <a:rPr lang="en-US" dirty="0"/>
                        <a:t>&lt;Type&gt;</a:t>
                      </a:r>
                    </a:p>
                  </a:txBody>
                  <a:tcPr/>
                </a:tc>
                <a:tc>
                  <a:txBody>
                    <a:bodyPr/>
                    <a:lstStyle/>
                    <a:p>
                      <a:r>
                        <a:rPr lang="en-US" dirty="0"/>
                        <a:t>Exclude&lt;Type, null | undefined&gt;</a:t>
                      </a:r>
                    </a:p>
                  </a:txBody>
                  <a:tcPr/>
                </a:tc>
                <a:extLst>
                  <a:ext uri="{0D108BD9-81ED-4DB2-BD59-A6C34878D82A}">
                    <a16:rowId xmlns:a16="http://schemas.microsoft.com/office/drawing/2014/main" val="1480136758"/>
                  </a:ext>
                </a:extLst>
              </a:tr>
              <a:tr h="370840">
                <a:tc>
                  <a:txBody>
                    <a:bodyPr/>
                    <a:lstStyle/>
                    <a:p>
                      <a:r>
                        <a:rPr lang="en-US" dirty="0" err="1"/>
                        <a:t>ReturnType</a:t>
                      </a:r>
                      <a:r>
                        <a:rPr lang="en-US" dirty="0"/>
                        <a:t>&lt;Type&gt;</a:t>
                      </a:r>
                    </a:p>
                  </a:txBody>
                  <a:tcPr/>
                </a:tc>
                <a:tc>
                  <a:txBody>
                    <a:bodyPr/>
                    <a:lstStyle/>
                    <a:p>
                      <a:r>
                        <a:rPr lang="en-US" dirty="0"/>
                        <a:t>Return type of function</a:t>
                      </a:r>
                    </a:p>
                  </a:txBody>
                  <a:tcPr/>
                </a:tc>
                <a:extLst>
                  <a:ext uri="{0D108BD9-81ED-4DB2-BD59-A6C34878D82A}">
                    <a16:rowId xmlns:a16="http://schemas.microsoft.com/office/drawing/2014/main" val="2002196197"/>
                  </a:ext>
                </a:extLst>
              </a:tr>
            </a:tbl>
          </a:graphicData>
        </a:graphic>
      </p:graphicFrame>
    </p:spTree>
    <p:extLst>
      <p:ext uri="{BB962C8B-B14F-4D97-AF65-F5344CB8AC3E}">
        <p14:creationId xmlns:p14="http://schemas.microsoft.com/office/powerpoint/2010/main" val="26994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033B3-A906-AA89-AD77-32911DD59A21}"/>
              </a:ext>
            </a:extLst>
          </p:cNvPr>
          <p:cNvSpPr>
            <a:spLocks noGrp="1"/>
          </p:cNvSpPr>
          <p:nvPr>
            <p:ph type="title"/>
          </p:nvPr>
        </p:nvSpPr>
        <p:spPr/>
        <p:txBody>
          <a:bodyPr/>
          <a:lstStyle/>
          <a:p>
            <a:r>
              <a:rPr lang="en-US" dirty="0"/>
              <a:t>Stop using </a:t>
            </a:r>
            <a:r>
              <a:rPr lang="en-US" dirty="0">
                <a:latin typeface="Cascadia Code" panose="020B0609020000020004" pitchFamily="49" charset="0"/>
                <a:cs typeface="Cascadia Code" panose="020B0609020000020004" pitchFamily="49" charset="0"/>
              </a:rPr>
              <a:t>any</a:t>
            </a:r>
            <a:r>
              <a:rPr lang="en-US" dirty="0"/>
              <a:t>. Instead…</a:t>
            </a:r>
          </a:p>
        </p:txBody>
      </p:sp>
      <p:sp>
        <p:nvSpPr>
          <p:cNvPr id="5" name="Content Placeholder 4">
            <a:extLst>
              <a:ext uri="{FF2B5EF4-FFF2-40B4-BE49-F238E27FC236}">
                <a16:creationId xmlns:a16="http://schemas.microsoft.com/office/drawing/2014/main" id="{164C59F6-4552-5B3E-DF84-BD15E0BC81C5}"/>
              </a:ext>
            </a:extLst>
          </p:cNvPr>
          <p:cNvSpPr>
            <a:spLocks noGrp="1"/>
          </p:cNvSpPr>
          <p:nvPr>
            <p:ph idx="1"/>
          </p:nvPr>
        </p:nvSpPr>
        <p:spPr/>
        <p:txBody>
          <a:bodyPr/>
          <a:lstStyle/>
          <a:p>
            <a:r>
              <a:rPr lang="en-US" dirty="0"/>
              <a:t>Use generics</a:t>
            </a:r>
          </a:p>
          <a:p>
            <a:pPr lvl="1"/>
            <a:r>
              <a:rPr lang="en-US" dirty="0">
                <a:latin typeface="Cascadia Code" panose="020B0609020000020004" pitchFamily="49" charset="0"/>
                <a:cs typeface="Cascadia Code" panose="020B0609020000020004" pitchFamily="49" charset="0"/>
              </a:rPr>
              <a:t>Array&lt;T&gt;.</a:t>
            </a:r>
            <a:r>
              <a:rPr lang="en-US" dirty="0" err="1">
                <a:latin typeface="Cascadia Code" panose="020B0609020000020004" pitchFamily="49" charset="0"/>
                <a:cs typeface="Cascadia Code" panose="020B0609020000020004" pitchFamily="49" charset="0"/>
              </a:rPr>
              <a:t>prototype.map</a:t>
            </a:r>
            <a:r>
              <a:rPr lang="en-US" dirty="0">
                <a:latin typeface="Cascadia Code" panose="020B0609020000020004" pitchFamily="49" charset="0"/>
                <a:cs typeface="Cascadia Code" panose="020B0609020000020004" pitchFamily="49" charset="0"/>
              </a:rPr>
              <a:t>&lt;R&gt;((t: T) =&gt; R)</a:t>
            </a:r>
            <a:r>
              <a:rPr lang="en-US" dirty="0"/>
              <a:t> </a:t>
            </a:r>
          </a:p>
          <a:p>
            <a:r>
              <a:rPr lang="en-US" dirty="0"/>
              <a:t>Use </a:t>
            </a:r>
            <a:r>
              <a:rPr lang="en-US" dirty="0">
                <a:latin typeface="Cascadia Code" panose="020B0609020000020004" pitchFamily="49" charset="0"/>
                <a:cs typeface="Cascadia Code" panose="020B0609020000020004" pitchFamily="49" charset="0"/>
              </a:rPr>
              <a:t>unknown</a:t>
            </a:r>
            <a:r>
              <a:rPr lang="en-US" dirty="0"/>
              <a:t> </a:t>
            </a:r>
          </a:p>
          <a:p>
            <a:r>
              <a:rPr lang="en-US" dirty="0"/>
              <a:t>Use an index signature: </a:t>
            </a:r>
            <a:r>
              <a:rPr lang="en-US" dirty="0">
                <a:latin typeface="Cascadia Code" panose="020B0609020000020004" pitchFamily="49" charset="0"/>
                <a:cs typeface="Cascadia Code" panose="020B0609020000020004" pitchFamily="49" charset="0"/>
              </a:rPr>
              <a:t>{ …, [key: string]: unknown }</a:t>
            </a:r>
            <a:r>
              <a:rPr lang="en-US" dirty="0"/>
              <a:t> </a:t>
            </a:r>
            <a:endParaRPr lang="en-US" dirty="0">
              <a:latin typeface="Cascadia Code" panose="020B0609020000020004" pitchFamily="49" charset="0"/>
              <a:cs typeface="Cascadia Code" panose="020B0609020000020004" pitchFamily="49" charset="0"/>
            </a:endParaRPr>
          </a:p>
          <a:p>
            <a:r>
              <a:rPr lang="en-US" dirty="0"/>
              <a:t>Use </a:t>
            </a:r>
            <a:r>
              <a:rPr lang="en-US" dirty="0">
                <a:latin typeface="Cascadia Code" panose="020B0609020000020004" pitchFamily="49" charset="0"/>
                <a:cs typeface="Cascadia Code" panose="020B0609020000020004" pitchFamily="49" charset="0"/>
              </a:rPr>
              <a:t>Record&lt;string, V&gt;</a:t>
            </a:r>
            <a:r>
              <a:rPr lang="en-US" dirty="0"/>
              <a:t> </a:t>
            </a:r>
          </a:p>
          <a:p>
            <a:r>
              <a:rPr lang="en-US" dirty="0"/>
              <a:t>Use </a:t>
            </a:r>
            <a:r>
              <a:rPr lang="en-US" dirty="0">
                <a:latin typeface="Cascadia Code" panose="020B0609020000020004" pitchFamily="49" charset="0"/>
                <a:cs typeface="Cascadia Code" panose="020B0609020000020004" pitchFamily="49" charset="0"/>
              </a:rPr>
              <a:t>any</a:t>
            </a:r>
            <a:r>
              <a:rPr lang="en-US" dirty="0"/>
              <a:t> because you don’t own the code</a:t>
            </a:r>
          </a:p>
          <a:p>
            <a:pPr lvl="1"/>
            <a:r>
              <a:rPr lang="en-US" dirty="0"/>
              <a:t>OSS? Fix it!</a:t>
            </a:r>
          </a:p>
          <a:p>
            <a:r>
              <a:rPr lang="en-US" dirty="0"/>
              <a:t>Use </a:t>
            </a:r>
            <a:r>
              <a:rPr lang="en-US" dirty="0">
                <a:latin typeface="Cascadia Code" panose="020B0609020000020004" pitchFamily="49" charset="0"/>
                <a:cs typeface="Cascadia Code" panose="020B0609020000020004" pitchFamily="49" charset="0"/>
              </a:rPr>
              <a:t>any</a:t>
            </a:r>
            <a:r>
              <a:rPr lang="en-US" dirty="0"/>
              <a:t> because you must</a:t>
            </a:r>
          </a:p>
          <a:p>
            <a:pPr lvl="1"/>
            <a:r>
              <a:rPr lang="en-US" dirty="0"/>
              <a:t>Leave comment with rationale!</a:t>
            </a:r>
          </a:p>
        </p:txBody>
      </p:sp>
    </p:spTree>
    <p:extLst>
      <p:ext uri="{BB962C8B-B14F-4D97-AF65-F5344CB8AC3E}">
        <p14:creationId xmlns:p14="http://schemas.microsoft.com/office/powerpoint/2010/main" val="57371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5F4036-5D6E-0582-4D87-1A4FA29A6CB7}"/>
              </a:ext>
            </a:extLst>
          </p:cNvPr>
          <p:cNvSpPr>
            <a:spLocks noGrp="1"/>
          </p:cNvSpPr>
          <p:nvPr>
            <p:ph type="title"/>
          </p:nvPr>
        </p:nvSpPr>
        <p:spPr/>
        <p:txBody>
          <a:bodyPr/>
          <a:lstStyle/>
          <a:p>
            <a:r>
              <a:rPr lang="en-US" dirty="0"/>
              <a:t>Stop Using </a:t>
            </a:r>
            <a:r>
              <a:rPr lang="en-US" dirty="0">
                <a:latin typeface="Cascadia Code" panose="020B0609020000020004" pitchFamily="49" charset="0"/>
                <a:cs typeface="Cascadia Code" panose="020B0609020000020004" pitchFamily="49" charset="0"/>
              </a:rPr>
              <a:t>as</a:t>
            </a:r>
            <a:r>
              <a:rPr lang="en-US" dirty="0"/>
              <a:t> </a:t>
            </a:r>
          </a:p>
        </p:txBody>
      </p:sp>
      <p:sp>
        <p:nvSpPr>
          <p:cNvPr id="7" name="Text Placeholder 6">
            <a:extLst>
              <a:ext uri="{FF2B5EF4-FFF2-40B4-BE49-F238E27FC236}">
                <a16:creationId xmlns:a16="http://schemas.microsoft.com/office/drawing/2014/main" id="{F536C4B1-1374-7E67-5E9F-7E455794D618}"/>
              </a:ext>
            </a:extLst>
          </p:cNvPr>
          <p:cNvSpPr>
            <a:spLocks noGrp="1"/>
          </p:cNvSpPr>
          <p:nvPr>
            <p:ph type="body" idx="1"/>
          </p:nvPr>
        </p:nvSpPr>
        <p:spPr/>
        <p:txBody>
          <a:bodyPr/>
          <a:lstStyle/>
          <a:p>
            <a:r>
              <a:rPr lang="en-US" dirty="0"/>
              <a:t>This is not C#!</a:t>
            </a:r>
          </a:p>
        </p:txBody>
      </p:sp>
    </p:spTree>
    <p:extLst>
      <p:ext uri="{BB962C8B-B14F-4D97-AF65-F5344CB8AC3E}">
        <p14:creationId xmlns:p14="http://schemas.microsoft.com/office/powerpoint/2010/main" val="56329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A24EF-A08F-8D36-12B0-519991366CB6}"/>
              </a:ext>
            </a:extLst>
          </p:cNvPr>
          <p:cNvSpPr>
            <a:spLocks noGrp="1"/>
          </p:cNvSpPr>
          <p:nvPr>
            <p:ph type="title"/>
          </p:nvPr>
        </p:nvSpPr>
        <p:spPr/>
        <p:txBody>
          <a:bodyPr/>
          <a:lstStyle/>
          <a:p>
            <a:r>
              <a:rPr lang="en-US" dirty="0"/>
              <a:t>Big projects are ditching TypeScript… why?</a:t>
            </a:r>
          </a:p>
        </p:txBody>
      </p:sp>
      <p:sp>
        <p:nvSpPr>
          <p:cNvPr id="5" name="Text Placeholder 4">
            <a:extLst>
              <a:ext uri="{FF2B5EF4-FFF2-40B4-BE49-F238E27FC236}">
                <a16:creationId xmlns:a16="http://schemas.microsoft.com/office/drawing/2014/main" id="{5EAD83C2-BAF0-04AC-5640-04CF7A3914F0}"/>
              </a:ext>
            </a:extLst>
          </p:cNvPr>
          <p:cNvSpPr>
            <a:spLocks noGrp="1"/>
          </p:cNvSpPr>
          <p:nvPr>
            <p:ph type="body" idx="1"/>
          </p:nvPr>
        </p:nvSpPr>
        <p:spPr/>
        <p:txBody>
          <a:bodyPr/>
          <a:lstStyle/>
          <a:p>
            <a:r>
              <a:rPr lang="en-US" dirty="0"/>
              <a:t>Fireship</a:t>
            </a:r>
          </a:p>
          <a:p>
            <a:r>
              <a:rPr lang="en-US" dirty="0"/>
              <a:t>3.2 million subscribers</a:t>
            </a:r>
          </a:p>
          <a:p>
            <a:r>
              <a:rPr lang="en-US" dirty="0"/>
              <a:t>1.3 million views since Sep 7, 2023</a:t>
            </a:r>
          </a:p>
        </p:txBody>
      </p:sp>
    </p:spTree>
    <p:extLst>
      <p:ext uri="{BB962C8B-B14F-4D97-AF65-F5344CB8AC3E}">
        <p14:creationId xmlns:p14="http://schemas.microsoft.com/office/powerpoint/2010/main" val="3992629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978D-F7BF-9A96-6E46-9784DA6599C3}"/>
              </a:ext>
            </a:extLst>
          </p:cNvPr>
          <p:cNvSpPr>
            <a:spLocks noGrp="1"/>
          </p:cNvSpPr>
          <p:nvPr>
            <p:ph type="title"/>
          </p:nvPr>
        </p:nvSpPr>
        <p:spPr/>
        <p:txBody>
          <a:bodyPr/>
          <a:lstStyle/>
          <a:p>
            <a:r>
              <a:rPr lang="en-US" dirty="0"/>
              <a:t>Stop using </a:t>
            </a:r>
            <a:r>
              <a:rPr lang="en-US" dirty="0">
                <a:latin typeface="Cascadia Code" panose="020B0609020000020004" pitchFamily="49" charset="0"/>
                <a:cs typeface="Cascadia Code" panose="020B0609020000020004" pitchFamily="49" charset="0"/>
              </a:rPr>
              <a:t>as</a:t>
            </a:r>
            <a:r>
              <a:rPr lang="en-US" dirty="0"/>
              <a:t>. Instead…</a:t>
            </a:r>
          </a:p>
        </p:txBody>
      </p:sp>
      <p:sp>
        <p:nvSpPr>
          <p:cNvPr id="3" name="Content Placeholder 2">
            <a:extLst>
              <a:ext uri="{FF2B5EF4-FFF2-40B4-BE49-F238E27FC236}">
                <a16:creationId xmlns:a16="http://schemas.microsoft.com/office/drawing/2014/main" id="{617C0D94-BC4F-3E8E-6563-5F47B73F15A0}"/>
              </a:ext>
            </a:extLst>
          </p:cNvPr>
          <p:cNvSpPr>
            <a:spLocks noGrp="1"/>
          </p:cNvSpPr>
          <p:nvPr>
            <p:ph idx="1"/>
          </p:nvPr>
        </p:nvSpPr>
        <p:spPr/>
        <p:txBody>
          <a:bodyPr>
            <a:normAutofit/>
          </a:bodyPr>
          <a:lstStyle/>
          <a:p>
            <a:pPr marL="0" indent="0">
              <a:buNone/>
            </a:pPr>
            <a:r>
              <a:rPr lang="en-US" dirty="0"/>
              <a:t>Annotate variable types</a:t>
            </a: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r>
              <a:rPr lang="en-US" sz="1800" dirty="0">
                <a:latin typeface="Cascadia Code" panose="020B0609020000020004" pitchFamily="49" charset="0"/>
                <a:cs typeface="Cascadia Code" panose="020B0609020000020004" pitchFamily="49" charset="0"/>
              </a:rPr>
              <a:t>interface Person { name: string; age: number }</a:t>
            </a:r>
            <a:br>
              <a:rPr lang="en-US" sz="1800" dirty="0">
                <a:latin typeface="Cascadia Code" panose="020B0609020000020004" pitchFamily="49" charset="0"/>
                <a:cs typeface="Cascadia Code" panose="020B0609020000020004" pitchFamily="49" charset="0"/>
              </a:rPr>
            </a:b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Avoid</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const p = { name: 'Keith' } as Person;</a:t>
            </a: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r>
              <a:rPr lang="en-US" sz="1800" dirty="0">
                <a:latin typeface="Cascadia Code" panose="020B0609020000020004" pitchFamily="49" charset="0"/>
                <a:cs typeface="Cascadia Code" panose="020B0609020000020004" pitchFamily="49" charset="0"/>
              </a:rPr>
              <a:t>// Prefer</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const p: Person = { name: 'Keith’ };</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Property 'age' is missing in type '{ name: string; }’</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but required in type 'Person'.</a:t>
            </a:r>
          </a:p>
        </p:txBody>
      </p:sp>
    </p:spTree>
    <p:extLst>
      <p:ext uri="{BB962C8B-B14F-4D97-AF65-F5344CB8AC3E}">
        <p14:creationId xmlns:p14="http://schemas.microsoft.com/office/powerpoint/2010/main" val="111679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978D-F7BF-9A96-6E46-9784DA6599C3}"/>
              </a:ext>
            </a:extLst>
          </p:cNvPr>
          <p:cNvSpPr>
            <a:spLocks noGrp="1"/>
          </p:cNvSpPr>
          <p:nvPr>
            <p:ph type="title"/>
          </p:nvPr>
        </p:nvSpPr>
        <p:spPr/>
        <p:txBody>
          <a:bodyPr/>
          <a:lstStyle/>
          <a:p>
            <a:r>
              <a:rPr lang="en-US" dirty="0"/>
              <a:t>Stop using </a:t>
            </a:r>
            <a:r>
              <a:rPr lang="en-US" dirty="0">
                <a:latin typeface="Cascadia Code" panose="020B0609020000020004" pitchFamily="49" charset="0"/>
                <a:cs typeface="Cascadia Code" panose="020B0609020000020004" pitchFamily="49" charset="0"/>
              </a:rPr>
              <a:t>as</a:t>
            </a:r>
            <a:r>
              <a:rPr lang="en-US" dirty="0"/>
              <a:t>. Instead…</a:t>
            </a:r>
          </a:p>
        </p:txBody>
      </p:sp>
      <p:sp>
        <p:nvSpPr>
          <p:cNvPr id="3" name="Content Placeholder 2">
            <a:extLst>
              <a:ext uri="{FF2B5EF4-FFF2-40B4-BE49-F238E27FC236}">
                <a16:creationId xmlns:a16="http://schemas.microsoft.com/office/drawing/2014/main" id="{617C0D94-BC4F-3E8E-6563-5F47B73F15A0}"/>
              </a:ext>
            </a:extLst>
          </p:cNvPr>
          <p:cNvSpPr>
            <a:spLocks noGrp="1"/>
          </p:cNvSpPr>
          <p:nvPr>
            <p:ph idx="1"/>
          </p:nvPr>
        </p:nvSpPr>
        <p:spPr/>
        <p:txBody>
          <a:bodyPr>
            <a:normAutofit/>
          </a:bodyPr>
          <a:lstStyle/>
          <a:p>
            <a:pPr marL="0" indent="0">
              <a:buNone/>
            </a:pPr>
            <a:r>
              <a:rPr lang="en-US" dirty="0"/>
              <a:t>Annotate return types</a:t>
            </a: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r>
              <a:rPr lang="en-US" sz="1800" dirty="0">
                <a:latin typeface="Cascadia Code" panose="020B0609020000020004" pitchFamily="49" charset="0"/>
                <a:cs typeface="Cascadia Code" panose="020B0609020000020004" pitchFamily="49" charset="0"/>
              </a:rPr>
              <a:t>interface Person { name: string; age: number }</a:t>
            </a:r>
            <a:br>
              <a:rPr lang="en-US" sz="1800" dirty="0">
                <a:latin typeface="Cascadia Code" panose="020B0609020000020004" pitchFamily="49" charset="0"/>
                <a:cs typeface="Cascadia Code" panose="020B0609020000020004" pitchFamily="49" charset="0"/>
              </a:rPr>
            </a:b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Avoid</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const f = name =&gt; ({ name }) as Person;</a:t>
            </a: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r>
              <a:rPr lang="en-US" sz="1800" dirty="0">
                <a:latin typeface="Cascadia Code" panose="020B0609020000020004" pitchFamily="49" charset="0"/>
                <a:cs typeface="Cascadia Code" panose="020B0609020000020004" pitchFamily="49" charset="0"/>
              </a:rPr>
              <a:t>// Prefer</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const f = (name: string): Person =&gt; ({ name });</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Property 'age' is missing in type '{ name: string; }’</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but required in type 'Person'.</a:t>
            </a:r>
          </a:p>
        </p:txBody>
      </p:sp>
    </p:spTree>
    <p:extLst>
      <p:ext uri="{BB962C8B-B14F-4D97-AF65-F5344CB8AC3E}">
        <p14:creationId xmlns:p14="http://schemas.microsoft.com/office/powerpoint/2010/main" val="5686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0DF4-54D4-5152-BD4C-7E922BFC0466}"/>
              </a:ext>
            </a:extLst>
          </p:cNvPr>
          <p:cNvSpPr>
            <a:spLocks noGrp="1"/>
          </p:cNvSpPr>
          <p:nvPr>
            <p:ph type="title"/>
          </p:nvPr>
        </p:nvSpPr>
        <p:spPr/>
        <p:txBody>
          <a:bodyPr/>
          <a:lstStyle/>
          <a:p>
            <a:r>
              <a:rPr lang="en-US" dirty="0"/>
              <a:t>Aside: Recommended </a:t>
            </a:r>
            <a:r>
              <a:rPr lang="en-US" dirty="0" err="1"/>
              <a:t>tsconfig</a:t>
            </a:r>
            <a:endParaRPr lang="en-US" dirty="0"/>
          </a:p>
        </p:txBody>
      </p:sp>
      <p:sp>
        <p:nvSpPr>
          <p:cNvPr id="3" name="Content Placeholder 2">
            <a:extLst>
              <a:ext uri="{FF2B5EF4-FFF2-40B4-BE49-F238E27FC236}">
                <a16:creationId xmlns:a16="http://schemas.microsoft.com/office/drawing/2014/main" id="{A5429C3B-4369-CB70-9F12-5679DC8C1A75}"/>
              </a:ext>
            </a:extLst>
          </p:cNvPr>
          <p:cNvSpPr>
            <a:spLocks noGrp="1"/>
          </p:cNvSpPr>
          <p:nvPr>
            <p:ph idx="1"/>
          </p:nvPr>
        </p:nvSpPr>
        <p:spPr/>
        <p:txBody>
          <a:bodyPr/>
          <a:lstStyle/>
          <a:p>
            <a:r>
              <a:rPr lang="en-US" dirty="0" err="1">
                <a:latin typeface="Cascadia Code" panose="020B0609020000020004" pitchFamily="49" charset="0"/>
                <a:cs typeface="Cascadia Code" panose="020B0609020000020004" pitchFamily="49" charset="0"/>
              </a:rPr>
              <a:t>noImplicitAny</a:t>
            </a:r>
            <a:r>
              <a:rPr lang="en-US" dirty="0"/>
              <a:t> </a:t>
            </a:r>
          </a:p>
          <a:p>
            <a:pPr marL="457200" lvl="1" indent="0">
              <a:buNone/>
            </a:pPr>
            <a:r>
              <a:rPr lang="en-US" sz="2400" dirty="0">
                <a:latin typeface="Cascadia Code" panose="020B0609020000020004" pitchFamily="49" charset="0"/>
                <a:cs typeface="Cascadia Code" panose="020B0609020000020004" pitchFamily="49" charset="0"/>
              </a:rPr>
              <a:t>const f = name =&gt; ({ name }) as Person; </a:t>
            </a:r>
            <a:br>
              <a:rPr lang="en-US" sz="2400" dirty="0">
                <a:latin typeface="Cascadia Code" panose="020B0609020000020004" pitchFamily="49" charset="0"/>
                <a:cs typeface="Cascadia Code" panose="020B0609020000020004" pitchFamily="49" charset="0"/>
              </a:rPr>
            </a:br>
            <a:r>
              <a:rPr lang="en-US" sz="2400" dirty="0">
                <a:latin typeface="Cascadia Code" panose="020B0609020000020004" pitchFamily="49" charset="0"/>
                <a:cs typeface="Cascadia Code" panose="020B0609020000020004" pitchFamily="49" charset="0"/>
              </a:rPr>
              <a:t>// </a:t>
            </a:r>
            <a:r>
              <a:rPr lang="en-US" dirty="0">
                <a:latin typeface="Cascadia Code" panose="020B0609020000020004" pitchFamily="49" charset="0"/>
                <a:cs typeface="Cascadia Code" panose="020B0609020000020004" pitchFamily="49" charset="0"/>
              </a:rPr>
              <a:t>Parameter 'name' implicitly has an 'any' type.</a:t>
            </a:r>
            <a:r>
              <a:rPr lang="en-US" dirty="0"/>
              <a:t> </a:t>
            </a:r>
          </a:p>
          <a:p>
            <a:endParaRPr lang="en-US" dirty="0"/>
          </a:p>
          <a:p>
            <a:r>
              <a:rPr lang="en-US" dirty="0"/>
              <a:t>Included in </a:t>
            </a:r>
            <a:r>
              <a:rPr lang="en-US" dirty="0">
                <a:latin typeface="Cascadia Code" panose="020B0609020000020004" pitchFamily="49" charset="0"/>
                <a:cs typeface="Cascadia Code" panose="020B0609020000020004" pitchFamily="49" charset="0"/>
              </a:rPr>
              <a:t>strict</a:t>
            </a:r>
            <a:r>
              <a:rPr lang="en-US" dirty="0">
                <a:cs typeface="Cascadia Code" panose="020B0609020000020004" pitchFamily="49" charset="0"/>
              </a:rPr>
              <a:t> </a:t>
            </a:r>
          </a:p>
          <a:p>
            <a:pPr lvl="1"/>
            <a:r>
              <a:rPr lang="en-US" dirty="0">
                <a:cs typeface="Cascadia Code" panose="020B0609020000020004" pitchFamily="49" charset="0"/>
              </a:rPr>
              <a:t>Enable ASAP!</a:t>
            </a:r>
          </a:p>
          <a:p>
            <a:endParaRPr lang="en-US" dirty="0"/>
          </a:p>
          <a:p>
            <a:pPr marL="0" indent="0">
              <a:buNone/>
            </a:pPr>
            <a:r>
              <a:rPr lang="en-US" dirty="0">
                <a:hlinkClick r:id="rId3"/>
              </a:rPr>
              <a:t>https://www.totaltypescript.com/tsconfig-cheat-sheet</a:t>
            </a:r>
            <a:endParaRPr lang="en-US" dirty="0"/>
          </a:p>
        </p:txBody>
      </p:sp>
    </p:spTree>
    <p:extLst>
      <p:ext uri="{BB962C8B-B14F-4D97-AF65-F5344CB8AC3E}">
        <p14:creationId xmlns:p14="http://schemas.microsoft.com/office/powerpoint/2010/main" val="306102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978D-F7BF-9A96-6E46-9784DA6599C3}"/>
              </a:ext>
            </a:extLst>
          </p:cNvPr>
          <p:cNvSpPr>
            <a:spLocks noGrp="1"/>
          </p:cNvSpPr>
          <p:nvPr>
            <p:ph type="title"/>
          </p:nvPr>
        </p:nvSpPr>
        <p:spPr/>
        <p:txBody>
          <a:bodyPr/>
          <a:lstStyle/>
          <a:p>
            <a:r>
              <a:rPr lang="en-US" dirty="0"/>
              <a:t>Stop using </a:t>
            </a:r>
            <a:r>
              <a:rPr lang="en-US" dirty="0">
                <a:latin typeface="Cascadia Code" panose="020B0609020000020004" pitchFamily="49" charset="0"/>
                <a:cs typeface="Cascadia Code" panose="020B0609020000020004" pitchFamily="49" charset="0"/>
              </a:rPr>
              <a:t>as</a:t>
            </a:r>
            <a:r>
              <a:rPr lang="en-US" dirty="0"/>
              <a:t>. Instead…</a:t>
            </a:r>
          </a:p>
        </p:txBody>
      </p:sp>
      <p:sp>
        <p:nvSpPr>
          <p:cNvPr id="3" name="Content Placeholder 2">
            <a:extLst>
              <a:ext uri="{FF2B5EF4-FFF2-40B4-BE49-F238E27FC236}">
                <a16:creationId xmlns:a16="http://schemas.microsoft.com/office/drawing/2014/main" id="{617C0D94-BC4F-3E8E-6563-5F47B73F15A0}"/>
              </a:ext>
            </a:extLst>
          </p:cNvPr>
          <p:cNvSpPr>
            <a:spLocks noGrp="1"/>
          </p:cNvSpPr>
          <p:nvPr>
            <p:ph idx="1"/>
          </p:nvPr>
        </p:nvSpPr>
        <p:spPr/>
        <p:txBody>
          <a:bodyPr>
            <a:normAutofit/>
          </a:bodyPr>
          <a:lstStyle/>
          <a:p>
            <a:pPr marL="0" indent="0">
              <a:buNone/>
            </a:pPr>
            <a:r>
              <a:rPr lang="en-US" dirty="0"/>
              <a:t>Use explicit generic type</a:t>
            </a: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r>
              <a:rPr lang="en-US" sz="1800" dirty="0">
                <a:latin typeface="Cascadia Code" panose="020B0609020000020004" pitchFamily="49" charset="0"/>
                <a:cs typeface="Cascadia Code" panose="020B0609020000020004" pitchFamily="49" charset="0"/>
              </a:rPr>
              <a:t>// Avoid</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a:t>
            </a:r>
            <a:r>
              <a:rPr lang="en-US" sz="1800" dirty="0" err="1">
                <a:latin typeface="Cascadia Code" panose="020B0609020000020004" pitchFamily="49" charset="0"/>
                <a:cs typeface="Cascadia Code" panose="020B0609020000020004" pitchFamily="49" charset="0"/>
              </a:rPr>
              <a:t>this.formData</a:t>
            </a:r>
            <a:r>
              <a:rPr lang="en-US" sz="1800" dirty="0">
                <a:latin typeface="Cascadia Code" panose="020B0609020000020004" pitchFamily="49" charset="0"/>
                <a:cs typeface="Cascadia Code" panose="020B0609020000020004" pitchFamily="49" charset="0"/>
              </a:rPr>
              <a:t>].reduce((entries, [name, value]) =&gt; {</a:t>
            </a:r>
            <a:br>
              <a:rPr lang="en-US" sz="1800" dirty="0">
                <a:latin typeface="Cascadia Code" panose="020B0609020000020004" pitchFamily="49" charset="0"/>
                <a:cs typeface="Cascadia Code" panose="020B0609020000020004" pitchFamily="49" charset="0"/>
              </a:rPr>
            </a:br>
            <a:r>
              <a:rPr lang="en-US" sz="1800" dirty="0">
                <a:solidFill>
                  <a:schemeClr val="tx1">
                    <a:lumMod val="50000"/>
                    <a:lumOff val="50000"/>
                  </a:schemeClr>
                </a:solidFill>
                <a:latin typeface="Cascadia Code" panose="020B0609020000020004" pitchFamily="49" charset="0"/>
                <a:cs typeface="Cascadia Code" panose="020B0609020000020004" pitchFamily="49" charset="0"/>
              </a:rPr>
              <a:t>  return </a:t>
            </a:r>
            <a:r>
              <a:rPr lang="en-US" sz="1800" dirty="0" err="1">
                <a:solidFill>
                  <a:schemeClr val="tx1">
                    <a:lumMod val="50000"/>
                    <a:lumOff val="50000"/>
                  </a:schemeClr>
                </a:solidFill>
                <a:latin typeface="Cascadia Code" panose="020B0609020000020004" pitchFamily="49" charset="0"/>
                <a:cs typeface="Cascadia Code" panose="020B0609020000020004" pitchFamily="49" charset="0"/>
              </a:rPr>
              <a:t>entries.concat</a:t>
            </a:r>
            <a:r>
              <a:rPr lang="en-US" sz="1800" dirty="0">
                <a:solidFill>
                  <a:schemeClr val="tx1">
                    <a:lumMod val="50000"/>
                    <a:lumOff val="50000"/>
                  </a:schemeClr>
                </a:solidFill>
                <a:latin typeface="Cascadia Code" panose="020B0609020000020004" pitchFamily="49" charset="0"/>
                <a:cs typeface="Cascadia Code" panose="020B0609020000020004" pitchFamily="49" charset="0"/>
              </a:rPr>
              <a:t>(</a:t>
            </a:r>
            <a:r>
              <a:rPr lang="en-US" sz="1800" dirty="0" err="1">
                <a:solidFill>
                  <a:schemeClr val="tx1">
                    <a:lumMod val="50000"/>
                    <a:lumOff val="50000"/>
                  </a:schemeClr>
                </a:solidFill>
                <a:latin typeface="Cascadia Code" panose="020B0609020000020004" pitchFamily="49" charset="0"/>
                <a:cs typeface="Cascadia Code" panose="020B0609020000020004" pitchFamily="49" charset="0"/>
              </a:rPr>
              <a:t>typeof</a:t>
            </a:r>
            <a:r>
              <a:rPr lang="en-US" sz="1800" dirty="0">
                <a:solidFill>
                  <a:schemeClr val="tx1">
                    <a:lumMod val="50000"/>
                    <a:lumOff val="50000"/>
                  </a:schemeClr>
                </a:solidFill>
                <a:latin typeface="Cascadia Code" panose="020B0609020000020004" pitchFamily="49" charset="0"/>
                <a:cs typeface="Cascadia Code" panose="020B0609020000020004" pitchFamily="49" charset="0"/>
              </a:rPr>
              <a:t> value == "string" ? [[name, value]] : [])</a:t>
            </a:r>
            <a:br>
              <a:rPr lang="en-US" sz="1800" dirty="0">
                <a:solidFill>
                  <a:schemeClr val="tx1">
                    <a:lumMod val="50000"/>
                    <a:lumOff val="50000"/>
                  </a:schemeClr>
                </a:solidFill>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 </a:t>
            </a:r>
            <a:r>
              <a:rPr lang="en-US" sz="1800" b="1" dirty="0">
                <a:latin typeface="Cascadia Code" panose="020B0609020000020004" pitchFamily="49" charset="0"/>
                <a:cs typeface="Cascadia Code" panose="020B0609020000020004" pitchFamily="49" charset="0"/>
              </a:rPr>
              <a:t>as [string, string][]</a:t>
            </a:r>
            <a:r>
              <a:rPr lang="en-US" sz="1800" dirty="0">
                <a:latin typeface="Cascadia Code" panose="020B0609020000020004" pitchFamily="49" charset="0"/>
                <a:cs typeface="Cascadia Code" panose="020B0609020000020004" pitchFamily="49" charset="0"/>
              </a:rPr>
              <a:t>)</a:t>
            </a: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r>
              <a:rPr lang="en-US" sz="1800" dirty="0">
                <a:latin typeface="Cascadia Code" panose="020B0609020000020004" pitchFamily="49" charset="0"/>
                <a:cs typeface="Cascadia Code" panose="020B0609020000020004" pitchFamily="49" charset="0"/>
              </a:rPr>
              <a:t>// Prefer</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a:t>
            </a:r>
            <a:r>
              <a:rPr lang="en-US" sz="1800" dirty="0" err="1">
                <a:latin typeface="Cascadia Code" panose="020B0609020000020004" pitchFamily="49" charset="0"/>
                <a:cs typeface="Cascadia Code" panose="020B0609020000020004" pitchFamily="49" charset="0"/>
              </a:rPr>
              <a:t>this.formData</a:t>
            </a:r>
            <a:r>
              <a:rPr lang="en-US" sz="1800" dirty="0">
                <a:latin typeface="Cascadia Code" panose="020B0609020000020004" pitchFamily="49" charset="0"/>
                <a:cs typeface="Cascadia Code" panose="020B0609020000020004" pitchFamily="49" charset="0"/>
              </a:rPr>
              <a:t>].reduce&lt;</a:t>
            </a:r>
            <a:r>
              <a:rPr lang="en-US" sz="1800" b="1" dirty="0">
                <a:latin typeface="Cascadia Code" panose="020B0609020000020004" pitchFamily="49" charset="0"/>
                <a:cs typeface="Cascadia Code" panose="020B0609020000020004" pitchFamily="49" charset="0"/>
              </a:rPr>
              <a:t>[string, string][]</a:t>
            </a:r>
            <a:r>
              <a:rPr lang="en-US" sz="1800" dirty="0">
                <a:latin typeface="Cascadia Code" panose="020B0609020000020004" pitchFamily="49" charset="0"/>
                <a:cs typeface="Cascadia Code" panose="020B0609020000020004" pitchFamily="49" charset="0"/>
              </a:rPr>
              <a:t>&gt;((entries, [name, value]) =&gt; {</a:t>
            </a:r>
            <a:br>
              <a:rPr lang="en-US" sz="1800" dirty="0">
                <a:latin typeface="Cascadia Code" panose="020B0609020000020004" pitchFamily="49" charset="0"/>
                <a:cs typeface="Cascadia Code" panose="020B0609020000020004" pitchFamily="49" charset="0"/>
              </a:rPr>
            </a:br>
            <a:r>
              <a:rPr lang="en-US" sz="1800" dirty="0">
                <a:solidFill>
                  <a:schemeClr val="tx1">
                    <a:lumMod val="50000"/>
                    <a:lumOff val="50000"/>
                  </a:schemeClr>
                </a:solidFill>
                <a:latin typeface="Cascadia Code" panose="020B0609020000020004" pitchFamily="49" charset="0"/>
                <a:cs typeface="Cascadia Code" panose="020B0609020000020004" pitchFamily="49" charset="0"/>
              </a:rPr>
              <a:t>  return </a:t>
            </a:r>
            <a:r>
              <a:rPr lang="en-US" sz="1800" dirty="0" err="1">
                <a:solidFill>
                  <a:schemeClr val="tx1">
                    <a:lumMod val="50000"/>
                    <a:lumOff val="50000"/>
                  </a:schemeClr>
                </a:solidFill>
                <a:latin typeface="Cascadia Code" panose="020B0609020000020004" pitchFamily="49" charset="0"/>
                <a:cs typeface="Cascadia Code" panose="020B0609020000020004" pitchFamily="49" charset="0"/>
              </a:rPr>
              <a:t>entries.concat</a:t>
            </a:r>
            <a:r>
              <a:rPr lang="en-US" sz="1800" dirty="0">
                <a:solidFill>
                  <a:schemeClr val="tx1">
                    <a:lumMod val="50000"/>
                    <a:lumOff val="50000"/>
                  </a:schemeClr>
                </a:solidFill>
                <a:latin typeface="Cascadia Code" panose="020B0609020000020004" pitchFamily="49" charset="0"/>
                <a:cs typeface="Cascadia Code" panose="020B0609020000020004" pitchFamily="49" charset="0"/>
              </a:rPr>
              <a:t>(</a:t>
            </a:r>
            <a:r>
              <a:rPr lang="en-US" sz="1800" dirty="0" err="1">
                <a:solidFill>
                  <a:schemeClr val="tx1">
                    <a:lumMod val="50000"/>
                    <a:lumOff val="50000"/>
                  </a:schemeClr>
                </a:solidFill>
                <a:latin typeface="Cascadia Code" panose="020B0609020000020004" pitchFamily="49" charset="0"/>
                <a:cs typeface="Cascadia Code" panose="020B0609020000020004" pitchFamily="49" charset="0"/>
              </a:rPr>
              <a:t>typeof</a:t>
            </a:r>
            <a:r>
              <a:rPr lang="en-US" sz="1800" dirty="0">
                <a:solidFill>
                  <a:schemeClr val="tx1">
                    <a:lumMod val="50000"/>
                    <a:lumOff val="50000"/>
                  </a:schemeClr>
                </a:solidFill>
                <a:latin typeface="Cascadia Code" panose="020B0609020000020004" pitchFamily="49" charset="0"/>
                <a:cs typeface="Cascadia Code" panose="020B0609020000020004" pitchFamily="49" charset="0"/>
              </a:rPr>
              <a:t> value == "string" ? [[name, value]] : [])</a:t>
            </a:r>
            <a:br>
              <a:rPr lang="en-US" sz="1800" dirty="0">
                <a:solidFill>
                  <a:schemeClr val="tx1">
                    <a:lumMod val="50000"/>
                    <a:lumOff val="50000"/>
                  </a:schemeClr>
                </a:solidFill>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34997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978D-F7BF-9A96-6E46-9784DA6599C3}"/>
              </a:ext>
            </a:extLst>
          </p:cNvPr>
          <p:cNvSpPr>
            <a:spLocks noGrp="1"/>
          </p:cNvSpPr>
          <p:nvPr>
            <p:ph type="title"/>
          </p:nvPr>
        </p:nvSpPr>
        <p:spPr/>
        <p:txBody>
          <a:bodyPr/>
          <a:lstStyle/>
          <a:p>
            <a:r>
              <a:rPr lang="en-US" dirty="0"/>
              <a:t>Stop using </a:t>
            </a:r>
            <a:r>
              <a:rPr lang="en-US" dirty="0">
                <a:latin typeface="Cascadia Code" panose="020B0609020000020004" pitchFamily="49" charset="0"/>
                <a:cs typeface="Cascadia Code" panose="020B0609020000020004" pitchFamily="49" charset="0"/>
              </a:rPr>
              <a:t>as</a:t>
            </a:r>
            <a:r>
              <a:rPr lang="en-US" dirty="0"/>
              <a:t>. Instead…</a:t>
            </a:r>
          </a:p>
        </p:txBody>
      </p:sp>
      <p:sp>
        <p:nvSpPr>
          <p:cNvPr id="3" name="Content Placeholder 2">
            <a:extLst>
              <a:ext uri="{FF2B5EF4-FFF2-40B4-BE49-F238E27FC236}">
                <a16:creationId xmlns:a16="http://schemas.microsoft.com/office/drawing/2014/main" id="{617C0D94-BC4F-3E8E-6563-5F47B73F15A0}"/>
              </a:ext>
            </a:extLst>
          </p:cNvPr>
          <p:cNvSpPr>
            <a:spLocks noGrp="1"/>
          </p:cNvSpPr>
          <p:nvPr>
            <p:ph idx="1"/>
          </p:nvPr>
        </p:nvSpPr>
        <p:spPr/>
        <p:txBody>
          <a:bodyPr>
            <a:normAutofit/>
          </a:bodyPr>
          <a:lstStyle/>
          <a:p>
            <a:pPr marL="0" indent="0">
              <a:buNone/>
            </a:pPr>
            <a:r>
              <a:rPr lang="en-US" dirty="0"/>
              <a:t>Actually check the type</a:t>
            </a: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r>
              <a:rPr lang="en-US" sz="1800" dirty="0">
                <a:latin typeface="Cascadia Code" panose="020B0609020000020004" pitchFamily="49" charset="0"/>
                <a:cs typeface="Cascadia Code" panose="020B0609020000020004" pitchFamily="49" charset="0"/>
              </a:rPr>
              <a:t>// Avoid</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const form = </a:t>
            </a:r>
            <a:r>
              <a:rPr lang="en-US" sz="1800" dirty="0" err="1">
                <a:latin typeface="Cascadia Code" panose="020B0609020000020004" pitchFamily="49" charset="0"/>
                <a:cs typeface="Cascadia Code" panose="020B0609020000020004" pitchFamily="49" charset="0"/>
              </a:rPr>
              <a:t>document.getElementById</a:t>
            </a:r>
            <a:r>
              <a:rPr lang="en-US" sz="1800" dirty="0">
                <a:latin typeface="Cascadia Code" panose="020B0609020000020004" pitchFamily="49" charset="0"/>
                <a:cs typeface="Cascadia Code" panose="020B0609020000020004" pitchFamily="49" charset="0"/>
              </a:rPr>
              <a:t>(id) as </a:t>
            </a:r>
            <a:r>
              <a:rPr lang="en-US" sz="1800" dirty="0" err="1">
                <a:latin typeface="Cascadia Code" panose="020B0609020000020004" pitchFamily="49" charset="0"/>
                <a:cs typeface="Cascadia Code" panose="020B0609020000020004" pitchFamily="49" charset="0"/>
              </a:rPr>
              <a:t>HTMLFormElement</a:t>
            </a:r>
            <a:endParaRPr lang="en-US" sz="1800" dirty="0">
              <a:latin typeface="Cascadia Code" panose="020B0609020000020004" pitchFamily="49" charset="0"/>
              <a:cs typeface="Cascadia Code" panose="020B0609020000020004" pitchFamily="49" charset="0"/>
            </a:endParaRP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r>
              <a:rPr lang="en-US" sz="1800" dirty="0">
                <a:latin typeface="Cascadia Code" panose="020B0609020000020004" pitchFamily="49" charset="0"/>
                <a:cs typeface="Cascadia Code" panose="020B0609020000020004" pitchFamily="49" charset="0"/>
              </a:rPr>
              <a:t>// Prefer</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const form = </a:t>
            </a:r>
            <a:r>
              <a:rPr lang="en-US" sz="1800" dirty="0" err="1">
                <a:latin typeface="Cascadia Code" panose="020B0609020000020004" pitchFamily="49" charset="0"/>
                <a:cs typeface="Cascadia Code" panose="020B0609020000020004" pitchFamily="49" charset="0"/>
              </a:rPr>
              <a:t>document.getElementById</a:t>
            </a:r>
            <a:r>
              <a:rPr lang="en-US" sz="1800" dirty="0">
                <a:latin typeface="Cascadia Code" panose="020B0609020000020004" pitchFamily="49" charset="0"/>
                <a:cs typeface="Cascadia Code" panose="020B0609020000020004" pitchFamily="49" charset="0"/>
              </a:rPr>
              <a:t>(id)</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if (!(form </a:t>
            </a:r>
            <a:r>
              <a:rPr lang="en-US" sz="1800" dirty="0" err="1">
                <a:latin typeface="Cascadia Code" panose="020B0609020000020004" pitchFamily="49" charset="0"/>
                <a:cs typeface="Cascadia Code" panose="020B0609020000020004" pitchFamily="49" charset="0"/>
              </a:rPr>
              <a:t>instanceof</a:t>
            </a:r>
            <a:r>
              <a:rPr lang="en-US" sz="1800" dirty="0">
                <a:latin typeface="Cascadia Code" panose="020B0609020000020004" pitchFamily="49" charset="0"/>
                <a:cs typeface="Cascadia Code" panose="020B0609020000020004" pitchFamily="49" charset="0"/>
              </a:rPr>
              <a:t> </a:t>
            </a:r>
            <a:r>
              <a:rPr lang="en-US" sz="1800" dirty="0" err="1">
                <a:latin typeface="Cascadia Code" panose="020B0609020000020004" pitchFamily="49" charset="0"/>
                <a:cs typeface="Cascadia Code" panose="020B0609020000020004" pitchFamily="49" charset="0"/>
              </a:rPr>
              <a:t>HTMLFormElement</a:t>
            </a:r>
            <a:r>
              <a:rPr lang="en-US" sz="1800" dirty="0">
                <a:latin typeface="Cascadia Code" panose="020B0609020000020004" pitchFamily="49" charset="0"/>
                <a:cs typeface="Cascadia Code" panose="020B0609020000020004" pitchFamily="49" charset="0"/>
              </a:rPr>
              <a:t>)) {</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throw new Error(`Expected '${id}' to be a &lt;form&gt;`)</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a:t>
            </a:r>
            <a:br>
              <a:rPr lang="en-US" sz="1800" dirty="0">
                <a:latin typeface="Cascadia Code" panose="020B0609020000020004" pitchFamily="49" charset="0"/>
                <a:cs typeface="Cascadia Code" panose="020B0609020000020004" pitchFamily="49" charset="0"/>
              </a:rPr>
            </a:br>
            <a:r>
              <a:rPr lang="en-US" sz="1800" dirty="0">
                <a:latin typeface="Cascadia Code" panose="020B0609020000020004" pitchFamily="49" charset="0"/>
                <a:cs typeface="Cascadia Code" panose="020B0609020000020004" pitchFamily="49" charset="0"/>
              </a:rPr>
              <a:t>// form is </a:t>
            </a:r>
            <a:r>
              <a:rPr lang="en-US" sz="1800" dirty="0" err="1">
                <a:latin typeface="Cascadia Code" panose="020B0609020000020004" pitchFamily="49" charset="0"/>
                <a:cs typeface="Cascadia Code" panose="020B0609020000020004" pitchFamily="49" charset="0"/>
              </a:rPr>
              <a:t>HTMLFormElement</a:t>
            </a:r>
            <a:endParaRPr lang="en-US" sz="1800" dirty="0">
              <a:latin typeface="Cascadia Code" panose="020B0609020000020004" pitchFamily="49" charset="0"/>
              <a:cs typeface="Cascadia Code" panose="020B0609020000020004" pitchFamily="49" charset="0"/>
            </a:endParaRPr>
          </a:p>
          <a:p>
            <a:pPr marL="0" indent="0">
              <a:buNone/>
            </a:pPr>
            <a:endParaRPr lang="en-US" sz="1800" dirty="0">
              <a:latin typeface="Cascadia Code" panose="020B0609020000020004" pitchFamily="49" charset="0"/>
              <a:cs typeface="Cascadia Code" panose="020B0609020000020004" pitchFamily="49" charset="0"/>
            </a:endParaRPr>
          </a:p>
          <a:p>
            <a:pPr marL="0" indent="0">
              <a:buNone/>
            </a:pPr>
            <a:endParaRPr lang="en-US" sz="18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7192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0716-DA8D-709C-9907-98D54CABA6B2}"/>
              </a:ext>
            </a:extLst>
          </p:cNvPr>
          <p:cNvSpPr>
            <a:spLocks noGrp="1"/>
          </p:cNvSpPr>
          <p:nvPr>
            <p:ph type="title"/>
          </p:nvPr>
        </p:nvSpPr>
        <p:spPr/>
        <p:txBody>
          <a:bodyPr/>
          <a:lstStyle/>
          <a:p>
            <a:r>
              <a:rPr lang="en-US" dirty="0"/>
              <a:t>Lean on Narrowing</a:t>
            </a:r>
          </a:p>
        </p:txBody>
      </p:sp>
      <p:sp>
        <p:nvSpPr>
          <p:cNvPr id="3" name="Content Placeholder 2">
            <a:extLst>
              <a:ext uri="{FF2B5EF4-FFF2-40B4-BE49-F238E27FC236}">
                <a16:creationId xmlns:a16="http://schemas.microsoft.com/office/drawing/2014/main" id="{F6B12234-AEB5-9026-9DF5-240D3A73944F}"/>
              </a:ext>
            </a:extLst>
          </p:cNvPr>
          <p:cNvSpPr>
            <a:spLocks noGrp="1"/>
          </p:cNvSpPr>
          <p:nvPr>
            <p:ph idx="1"/>
          </p:nvPr>
        </p:nvSpPr>
        <p:spPr/>
        <p:txBody>
          <a:bodyPr>
            <a:normAutofit/>
          </a:bodyPr>
          <a:lstStyle/>
          <a:p>
            <a:r>
              <a:rPr lang="en-US" dirty="0"/>
              <a:t>Check </a:t>
            </a:r>
            <a:r>
              <a:rPr lang="en-US" dirty="0" err="1">
                <a:latin typeface="Cascadia Code" panose="020B0609020000020004" pitchFamily="49" charset="0"/>
                <a:cs typeface="Cascadia Code" panose="020B0609020000020004" pitchFamily="49" charset="0"/>
              </a:rPr>
              <a:t>typeof</a:t>
            </a:r>
            <a:r>
              <a:rPr lang="en-US" dirty="0"/>
              <a:t> and/or </a:t>
            </a:r>
            <a:r>
              <a:rPr lang="en-US" dirty="0" err="1">
                <a:latin typeface="Cascadia Code" panose="020B0609020000020004" pitchFamily="49" charset="0"/>
                <a:cs typeface="Cascadia Code" panose="020B0609020000020004" pitchFamily="49" charset="0"/>
              </a:rPr>
              <a:t>instanceof</a:t>
            </a:r>
            <a:r>
              <a:rPr lang="en-US" dirty="0"/>
              <a:t> </a:t>
            </a:r>
          </a:p>
          <a:p>
            <a:pPr lvl="1"/>
            <a:r>
              <a:rPr lang="en-US" dirty="0"/>
              <a:t>“Control Flow Analysis”</a:t>
            </a:r>
          </a:p>
          <a:p>
            <a:r>
              <a:rPr lang="en-US" dirty="0"/>
              <a:t>Truthiness (not </a:t>
            </a:r>
            <a:r>
              <a:rPr lang="en-US" dirty="0">
                <a:latin typeface="Cascadia Code" panose="020B0609020000020004" pitchFamily="49" charset="0"/>
                <a:cs typeface="Cascadia Code" panose="020B0609020000020004" pitchFamily="49" charset="0"/>
              </a:rPr>
              <a:t>0</a:t>
            </a:r>
            <a:r>
              <a:rPr lang="en-US" dirty="0"/>
              <a:t>, </a:t>
            </a:r>
            <a:r>
              <a:rPr lang="en-US" dirty="0" err="1">
                <a:latin typeface="Cascadia Code" panose="020B0609020000020004" pitchFamily="49" charset="0"/>
                <a:cs typeface="Cascadia Code" panose="020B0609020000020004" pitchFamily="49" charset="0"/>
              </a:rPr>
              <a:t>NaN</a:t>
            </a:r>
            <a:r>
              <a:rPr lang="en-US" dirty="0"/>
              <a:t>, </a:t>
            </a:r>
            <a:r>
              <a:rPr lang="en-US" dirty="0">
                <a:latin typeface="Cascadia Code" panose="020B0609020000020004" pitchFamily="49" charset="0"/>
                <a:cs typeface="Cascadia Code" panose="020B0609020000020004" pitchFamily="49" charset="0"/>
              </a:rPr>
              <a:t>""</a:t>
            </a:r>
            <a:r>
              <a:rPr lang="en-US" dirty="0"/>
              <a:t>, </a:t>
            </a:r>
            <a:r>
              <a:rPr lang="en-US" dirty="0">
                <a:latin typeface="Cascadia Code" panose="020B0609020000020004" pitchFamily="49" charset="0"/>
                <a:cs typeface="Cascadia Code" panose="020B0609020000020004" pitchFamily="49" charset="0"/>
              </a:rPr>
              <a:t>null</a:t>
            </a:r>
            <a:r>
              <a:rPr lang="en-US" dirty="0"/>
              <a:t>, </a:t>
            </a:r>
            <a:r>
              <a:rPr lang="en-US" dirty="0">
                <a:latin typeface="Cascadia Code" panose="020B0609020000020004" pitchFamily="49" charset="0"/>
                <a:cs typeface="Cascadia Code" panose="020B0609020000020004" pitchFamily="49" charset="0"/>
              </a:rPr>
              <a:t>undefined</a:t>
            </a:r>
            <a:r>
              <a:rPr lang="en-US" dirty="0"/>
              <a:t>, </a:t>
            </a:r>
            <a:r>
              <a:rPr lang="en-US" dirty="0" err="1"/>
              <a:t>etc</a:t>
            </a:r>
            <a:r>
              <a:rPr lang="en-US" dirty="0"/>
              <a:t>)</a:t>
            </a:r>
          </a:p>
          <a:p>
            <a:pPr lvl="1"/>
            <a:r>
              <a:rPr lang="en-US" dirty="0">
                <a:latin typeface="Cascadia Code" panose="020B0609020000020004" pitchFamily="49" charset="0"/>
                <a:cs typeface="Cascadia Code" panose="020B0609020000020004" pitchFamily="49" charset="0"/>
              </a:rPr>
              <a:t>if (</a:t>
            </a:r>
            <a:r>
              <a:rPr lang="en-US" dirty="0" err="1">
                <a:latin typeface="Cascadia Code" panose="020B0609020000020004" pitchFamily="49" charset="0"/>
                <a:cs typeface="Cascadia Code" panose="020B0609020000020004" pitchFamily="49" charset="0"/>
              </a:rPr>
              <a:t>arr</a:t>
            </a:r>
            <a:r>
              <a:rPr lang="en-US" dirty="0">
                <a:latin typeface="Cascadia Code" panose="020B0609020000020004" pitchFamily="49" charset="0"/>
                <a:cs typeface="Cascadia Code" panose="020B0609020000020004" pitchFamily="49" charset="0"/>
              </a:rPr>
              <a:t>?.length) { … }</a:t>
            </a:r>
          </a:p>
          <a:p>
            <a:pPr lvl="1"/>
            <a:r>
              <a:rPr lang="en-US" dirty="0">
                <a:cs typeface="Cascadia Code" panose="020B0609020000020004" pitchFamily="49" charset="0"/>
              </a:rPr>
              <a:t>Bonus: </a:t>
            </a:r>
            <a:r>
              <a:rPr lang="en-US" dirty="0">
                <a:latin typeface="Cascadia Code" panose="020B0609020000020004" pitchFamily="49" charset="0"/>
                <a:cs typeface="Cascadia Code" panose="020B0609020000020004" pitchFamily="49" charset="0"/>
              </a:rPr>
              <a:t>??</a:t>
            </a:r>
            <a:r>
              <a:rPr lang="en-US" dirty="0"/>
              <a:t> vs </a:t>
            </a:r>
            <a:r>
              <a:rPr lang="en-US" dirty="0">
                <a:latin typeface="Cascadia Code" panose="020B0609020000020004" pitchFamily="49" charset="0"/>
                <a:cs typeface="Cascadia Code" panose="020B0609020000020004" pitchFamily="49" charset="0"/>
              </a:rPr>
              <a:t>||</a:t>
            </a:r>
            <a:r>
              <a:rPr lang="en-US" dirty="0"/>
              <a:t> </a:t>
            </a:r>
          </a:p>
          <a:p>
            <a:r>
              <a:rPr lang="en-US" dirty="0">
                <a:latin typeface="Cascadia Code" panose="020B0609020000020004" pitchFamily="49" charset="0"/>
                <a:cs typeface="Cascadia Code" panose="020B0609020000020004" pitchFamily="49" charset="0"/>
              </a:rPr>
              <a:t>'prop' in obj ? </a:t>
            </a:r>
            <a:r>
              <a:rPr lang="en-US" dirty="0" err="1">
                <a:latin typeface="Cascadia Code" panose="020B0609020000020004" pitchFamily="49" charset="0"/>
                <a:cs typeface="Cascadia Code" panose="020B0609020000020004" pitchFamily="49" charset="0"/>
              </a:rPr>
              <a:t>obj.prop</a:t>
            </a:r>
            <a:r>
              <a:rPr lang="en-US" dirty="0">
                <a:latin typeface="Cascadia Code" panose="020B0609020000020004" pitchFamily="49" charset="0"/>
                <a:cs typeface="Cascadia Code" panose="020B0609020000020004" pitchFamily="49" charset="0"/>
              </a:rPr>
              <a:t> : …</a:t>
            </a:r>
            <a:r>
              <a:rPr lang="en-US" dirty="0"/>
              <a:t> </a:t>
            </a:r>
          </a:p>
          <a:p>
            <a:r>
              <a:rPr lang="en-US" dirty="0"/>
              <a:t>Type predicates</a:t>
            </a:r>
          </a:p>
          <a:p>
            <a:pPr marL="457200" lvl="1" indent="0">
              <a:buNone/>
            </a:pPr>
            <a:r>
              <a:rPr lang="en-US" dirty="0">
                <a:latin typeface="Cascadia Code" panose="020B0609020000020004" pitchFamily="49" charset="0"/>
                <a:cs typeface="Cascadia Code" panose="020B0609020000020004" pitchFamily="49" charset="0"/>
              </a:rPr>
              <a:t>function </a:t>
            </a:r>
            <a:r>
              <a:rPr lang="en-US" dirty="0" err="1">
                <a:latin typeface="Cascadia Code" panose="020B0609020000020004" pitchFamily="49" charset="0"/>
                <a:cs typeface="Cascadia Code" panose="020B0609020000020004" pitchFamily="49" charset="0"/>
              </a:rPr>
              <a:t>isFish</a:t>
            </a:r>
            <a:r>
              <a:rPr lang="en-US" dirty="0">
                <a:latin typeface="Cascadia Code" panose="020B0609020000020004" pitchFamily="49" charset="0"/>
                <a:cs typeface="Cascadia Code" panose="020B0609020000020004" pitchFamily="49" charset="0"/>
              </a:rPr>
              <a:t>(pet: Fish | Bird): pet is Fish {</a:t>
            </a:r>
            <a:br>
              <a:rPr lang="en-US" dirty="0">
                <a:latin typeface="Cascadia Code" panose="020B0609020000020004" pitchFamily="49" charset="0"/>
                <a:cs typeface="Cascadia Code" panose="020B0609020000020004" pitchFamily="49" charset="0"/>
              </a:rPr>
            </a:br>
            <a:r>
              <a:rPr lang="en-US" dirty="0">
                <a:latin typeface="Cascadia Code" panose="020B0609020000020004" pitchFamily="49" charset="0"/>
                <a:cs typeface="Cascadia Code" panose="020B0609020000020004" pitchFamily="49" charset="0"/>
              </a:rPr>
              <a:t>  return 'swim' in pet;</a:t>
            </a:r>
            <a:br>
              <a:rPr lang="en-US" dirty="0">
                <a:latin typeface="Cascadia Code" panose="020B0609020000020004" pitchFamily="49" charset="0"/>
                <a:cs typeface="Cascadia Code" panose="020B0609020000020004" pitchFamily="49" charset="0"/>
              </a:rPr>
            </a:br>
            <a:r>
              <a:rPr lang="en-US" dirty="0">
                <a:latin typeface="Cascadia Code" panose="020B0609020000020004" pitchFamily="49" charset="0"/>
                <a:cs typeface="Cascadia Code" panose="020B0609020000020004" pitchFamily="49" charset="0"/>
              </a:rPr>
              <a:t>}</a:t>
            </a:r>
            <a:r>
              <a:rPr lang="en-US" dirty="0"/>
              <a:t> </a:t>
            </a:r>
          </a:p>
        </p:txBody>
      </p:sp>
    </p:spTree>
    <p:extLst>
      <p:ext uri="{BB962C8B-B14F-4D97-AF65-F5344CB8AC3E}">
        <p14:creationId xmlns:p14="http://schemas.microsoft.com/office/powerpoint/2010/main" val="259978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5413-DEB6-DB1C-20AC-780A2C32A47F}"/>
              </a:ext>
            </a:extLst>
          </p:cNvPr>
          <p:cNvSpPr>
            <a:spLocks noGrp="1"/>
          </p:cNvSpPr>
          <p:nvPr>
            <p:ph type="title"/>
          </p:nvPr>
        </p:nvSpPr>
        <p:spPr/>
        <p:txBody>
          <a:bodyPr/>
          <a:lstStyle/>
          <a:p>
            <a:r>
              <a:rPr lang="en-US" dirty="0"/>
              <a:t>Sometimes say </a:t>
            </a:r>
            <a:r>
              <a:rPr lang="en-US" dirty="0">
                <a:latin typeface="Cascadia Code" panose="020B0609020000020004" pitchFamily="49" charset="0"/>
                <a:cs typeface="Cascadia Code" panose="020B0609020000020004" pitchFamily="49" charset="0"/>
              </a:rPr>
              <a:t>never</a:t>
            </a:r>
            <a:r>
              <a:rPr lang="en-US" dirty="0"/>
              <a:t> </a:t>
            </a:r>
          </a:p>
        </p:txBody>
      </p:sp>
      <p:sp>
        <p:nvSpPr>
          <p:cNvPr id="3" name="Content Placeholder 2">
            <a:extLst>
              <a:ext uri="{FF2B5EF4-FFF2-40B4-BE49-F238E27FC236}">
                <a16:creationId xmlns:a16="http://schemas.microsoft.com/office/drawing/2014/main" id="{E9EAF2B5-160B-8C71-F66E-CFB7E6DAA1BA}"/>
              </a:ext>
            </a:extLst>
          </p:cNvPr>
          <p:cNvSpPr>
            <a:spLocks noGrp="1"/>
          </p:cNvSpPr>
          <p:nvPr>
            <p:ph idx="1"/>
          </p:nvPr>
        </p:nvSpPr>
        <p:spPr/>
        <p:txBody>
          <a:bodyPr>
            <a:normAutofit fontScale="85000" lnSpcReduction="20000"/>
          </a:bodyPr>
          <a:lstStyle/>
          <a:p>
            <a:r>
              <a:rPr lang="en-US" dirty="0"/>
              <a:t>The </a:t>
            </a:r>
            <a:r>
              <a:rPr lang="en-US" dirty="0">
                <a:latin typeface="Cascadia Code" panose="020B0609020000020004" pitchFamily="49" charset="0"/>
                <a:cs typeface="Cascadia Code" panose="020B0609020000020004" pitchFamily="49" charset="0"/>
              </a:rPr>
              <a:t>never</a:t>
            </a:r>
            <a:r>
              <a:rPr lang="en-US" dirty="0"/>
              <a:t> type is assignable to every type;</a:t>
            </a:r>
            <a:br>
              <a:rPr lang="en-US" dirty="0"/>
            </a:br>
            <a:r>
              <a:rPr lang="en-US" dirty="0"/>
              <a:t>however, no type is assignable to </a:t>
            </a:r>
            <a:r>
              <a:rPr lang="en-US" dirty="0">
                <a:latin typeface="Cascadia Code" panose="020B0609020000020004" pitchFamily="49" charset="0"/>
                <a:cs typeface="Cascadia Code" panose="020B0609020000020004" pitchFamily="49" charset="0"/>
              </a:rPr>
              <a:t>never</a:t>
            </a:r>
            <a:r>
              <a:rPr lang="en-US" dirty="0"/>
              <a:t> (except </a:t>
            </a:r>
            <a:r>
              <a:rPr lang="en-US" dirty="0">
                <a:latin typeface="Cascadia Code" panose="020B0609020000020004" pitchFamily="49" charset="0"/>
                <a:cs typeface="Cascadia Code" panose="020B0609020000020004" pitchFamily="49" charset="0"/>
              </a:rPr>
              <a:t>never</a:t>
            </a:r>
            <a:r>
              <a:rPr lang="en-US" dirty="0"/>
              <a:t> itself).</a:t>
            </a:r>
            <a:endParaRPr lang="en-US" sz="2000" dirty="0"/>
          </a:p>
          <a:p>
            <a:pPr marL="0" indent="0">
              <a:buNone/>
            </a:pPr>
            <a:endParaRPr lang="en-US" sz="2000" dirty="0"/>
          </a:p>
          <a:p>
            <a:pPr marL="0" indent="0">
              <a:buNone/>
            </a:pPr>
            <a:r>
              <a:rPr lang="en-US" sz="2000" dirty="0">
                <a:latin typeface="Cascadia Code" panose="020B0609020000020004" pitchFamily="49" charset="0"/>
                <a:cs typeface="Cascadia Code" panose="020B0609020000020004" pitchFamily="49" charset="0"/>
              </a:rPr>
              <a:t>function </a:t>
            </a:r>
            <a:r>
              <a:rPr lang="en-US" sz="2000" dirty="0" err="1">
                <a:latin typeface="Cascadia Code" panose="020B0609020000020004" pitchFamily="49" charset="0"/>
                <a:cs typeface="Cascadia Code" panose="020B0609020000020004" pitchFamily="49" charset="0"/>
              </a:rPr>
              <a:t>getArea</a:t>
            </a:r>
            <a:r>
              <a:rPr lang="en-US" sz="2000" dirty="0">
                <a:latin typeface="Cascadia Code" panose="020B0609020000020004" pitchFamily="49" charset="0"/>
                <a:cs typeface="Cascadia Code" panose="020B0609020000020004" pitchFamily="49" charset="0"/>
              </a:rPr>
              <a:t>(shape: Shape) {</a:t>
            </a:r>
          </a:p>
          <a:p>
            <a:pPr marL="0" indent="0">
              <a:buNone/>
            </a:pPr>
            <a:r>
              <a:rPr lang="en-US" sz="2000" dirty="0">
                <a:latin typeface="Cascadia Code" panose="020B0609020000020004" pitchFamily="49" charset="0"/>
                <a:cs typeface="Cascadia Code" panose="020B0609020000020004" pitchFamily="49" charset="0"/>
              </a:rPr>
              <a:t>  switch (</a:t>
            </a:r>
            <a:r>
              <a:rPr lang="en-US" sz="2000" dirty="0" err="1">
                <a:latin typeface="Cascadia Code" panose="020B0609020000020004" pitchFamily="49" charset="0"/>
                <a:cs typeface="Cascadia Code" panose="020B0609020000020004" pitchFamily="49" charset="0"/>
              </a:rPr>
              <a:t>shape.kind</a:t>
            </a:r>
            <a:r>
              <a:rPr lang="en-US" sz="2000" dirty="0">
                <a:latin typeface="Cascadia Code" panose="020B0609020000020004" pitchFamily="49" charset="0"/>
                <a:cs typeface="Cascadia Code" panose="020B0609020000020004" pitchFamily="49" charset="0"/>
              </a:rPr>
              <a:t>) {</a:t>
            </a:r>
          </a:p>
          <a:p>
            <a:pPr marL="0" indent="0">
              <a:buNone/>
            </a:pPr>
            <a:r>
              <a:rPr lang="en-US" sz="2000" dirty="0">
                <a:latin typeface="Cascadia Code" panose="020B0609020000020004" pitchFamily="49" charset="0"/>
                <a:cs typeface="Cascadia Code" panose="020B0609020000020004" pitchFamily="49" charset="0"/>
              </a:rPr>
              <a:t>    case "circle":</a:t>
            </a:r>
          </a:p>
          <a:p>
            <a:pPr marL="0" indent="0">
              <a:buNone/>
            </a:pPr>
            <a:r>
              <a:rPr lang="en-US" sz="2000" dirty="0">
                <a:latin typeface="Cascadia Code" panose="020B0609020000020004" pitchFamily="49" charset="0"/>
                <a:cs typeface="Cascadia Code" panose="020B0609020000020004" pitchFamily="49" charset="0"/>
              </a:rPr>
              <a:t>      return </a:t>
            </a:r>
            <a:r>
              <a:rPr lang="en-US" sz="2000" dirty="0" err="1">
                <a:latin typeface="Cascadia Code" panose="020B0609020000020004" pitchFamily="49" charset="0"/>
                <a:cs typeface="Cascadia Code" panose="020B0609020000020004" pitchFamily="49" charset="0"/>
              </a:rPr>
              <a:t>Math.PI</a:t>
            </a:r>
            <a:r>
              <a:rPr lang="en-US" sz="2000" dirty="0">
                <a:latin typeface="Cascadia Code" panose="020B0609020000020004" pitchFamily="49" charset="0"/>
                <a:cs typeface="Cascadia Code" panose="020B0609020000020004" pitchFamily="49" charset="0"/>
              </a:rPr>
              <a:t> * </a:t>
            </a:r>
            <a:r>
              <a:rPr lang="en-US" sz="2000" dirty="0" err="1">
                <a:latin typeface="Cascadia Code" panose="020B0609020000020004" pitchFamily="49" charset="0"/>
                <a:cs typeface="Cascadia Code" panose="020B0609020000020004" pitchFamily="49" charset="0"/>
              </a:rPr>
              <a:t>shape.radius</a:t>
            </a:r>
            <a:r>
              <a:rPr lang="en-US" sz="2000" dirty="0">
                <a:latin typeface="Cascadia Code" panose="020B0609020000020004" pitchFamily="49" charset="0"/>
                <a:cs typeface="Cascadia Code" panose="020B0609020000020004" pitchFamily="49" charset="0"/>
              </a:rPr>
              <a:t> ** 2;</a:t>
            </a:r>
          </a:p>
          <a:p>
            <a:pPr marL="0" indent="0">
              <a:buNone/>
            </a:pPr>
            <a:r>
              <a:rPr lang="en-US" sz="2000" dirty="0">
                <a:latin typeface="Cascadia Code" panose="020B0609020000020004" pitchFamily="49" charset="0"/>
                <a:cs typeface="Cascadia Code" panose="020B0609020000020004" pitchFamily="49" charset="0"/>
              </a:rPr>
              <a:t>    case "square":</a:t>
            </a:r>
          </a:p>
          <a:p>
            <a:pPr marL="0" indent="0">
              <a:buNone/>
            </a:pPr>
            <a:r>
              <a:rPr lang="en-US" sz="2000" dirty="0">
                <a:latin typeface="Cascadia Code" panose="020B0609020000020004" pitchFamily="49" charset="0"/>
                <a:cs typeface="Cascadia Code" panose="020B0609020000020004" pitchFamily="49" charset="0"/>
              </a:rPr>
              <a:t>      return </a:t>
            </a:r>
            <a:r>
              <a:rPr lang="en-US" sz="2000" dirty="0" err="1">
                <a:latin typeface="Cascadia Code" panose="020B0609020000020004" pitchFamily="49" charset="0"/>
                <a:cs typeface="Cascadia Code" panose="020B0609020000020004" pitchFamily="49" charset="0"/>
              </a:rPr>
              <a:t>shape.sideLength</a:t>
            </a:r>
            <a:r>
              <a:rPr lang="en-US" sz="2000" dirty="0">
                <a:latin typeface="Cascadia Code" panose="020B0609020000020004" pitchFamily="49" charset="0"/>
                <a:cs typeface="Cascadia Code" panose="020B0609020000020004" pitchFamily="49" charset="0"/>
              </a:rPr>
              <a:t> ** 2;</a:t>
            </a:r>
          </a:p>
          <a:p>
            <a:pPr marL="0" indent="0">
              <a:buNone/>
            </a:pPr>
            <a:r>
              <a:rPr lang="en-US" sz="2000" dirty="0">
                <a:latin typeface="Cascadia Code" panose="020B0609020000020004" pitchFamily="49" charset="0"/>
                <a:cs typeface="Cascadia Code" panose="020B0609020000020004" pitchFamily="49" charset="0"/>
              </a:rPr>
              <a:t>    default:</a:t>
            </a:r>
          </a:p>
          <a:p>
            <a:pPr marL="0" indent="0">
              <a:buNone/>
            </a:pPr>
            <a:r>
              <a:rPr lang="en-US" sz="2000" dirty="0">
                <a:latin typeface="Cascadia Code" panose="020B0609020000020004" pitchFamily="49" charset="0"/>
                <a:cs typeface="Cascadia Code" panose="020B0609020000020004" pitchFamily="49" charset="0"/>
              </a:rPr>
              <a:t>      const _</a:t>
            </a:r>
            <a:r>
              <a:rPr lang="en-US" sz="2000" dirty="0" err="1">
                <a:latin typeface="Cascadia Code" panose="020B0609020000020004" pitchFamily="49" charset="0"/>
                <a:cs typeface="Cascadia Code" panose="020B0609020000020004" pitchFamily="49" charset="0"/>
              </a:rPr>
              <a:t>exhaustiveCheck</a:t>
            </a:r>
            <a:r>
              <a:rPr lang="en-US" sz="2000" dirty="0">
                <a:latin typeface="Cascadia Code" panose="020B0609020000020004" pitchFamily="49" charset="0"/>
                <a:cs typeface="Cascadia Code" panose="020B0609020000020004" pitchFamily="49" charset="0"/>
              </a:rPr>
              <a:t>: never = shape;</a:t>
            </a:r>
          </a:p>
          <a:p>
            <a:pPr marL="0" indent="0">
              <a:buNone/>
            </a:pPr>
            <a:r>
              <a:rPr lang="en-US" sz="2000" dirty="0">
                <a:latin typeface="Cascadia Code" panose="020B0609020000020004" pitchFamily="49" charset="0"/>
                <a:cs typeface="Cascadia Code" panose="020B0609020000020004" pitchFamily="49" charset="0"/>
              </a:rPr>
              <a:t>      return _</a:t>
            </a:r>
            <a:r>
              <a:rPr lang="en-US" sz="2000" dirty="0" err="1">
                <a:latin typeface="Cascadia Code" panose="020B0609020000020004" pitchFamily="49" charset="0"/>
                <a:cs typeface="Cascadia Code" panose="020B0609020000020004" pitchFamily="49" charset="0"/>
              </a:rPr>
              <a:t>exhaustiveCheck</a:t>
            </a:r>
            <a:r>
              <a:rPr lang="en-US" sz="2000" dirty="0">
                <a:latin typeface="Cascadia Code" panose="020B0609020000020004" pitchFamily="49" charset="0"/>
                <a:cs typeface="Cascadia Code" panose="020B0609020000020004" pitchFamily="49" charset="0"/>
              </a:rPr>
              <a:t>;</a:t>
            </a:r>
          </a:p>
          <a:p>
            <a:pPr marL="0" indent="0">
              <a:buNone/>
            </a:pPr>
            <a:r>
              <a:rPr lang="en-US" sz="2000" dirty="0">
                <a:latin typeface="Cascadia Code" panose="020B0609020000020004" pitchFamily="49" charset="0"/>
                <a:cs typeface="Cascadia Code" panose="020B0609020000020004" pitchFamily="49" charset="0"/>
              </a:rPr>
              <a:t>  }</a:t>
            </a:r>
          </a:p>
          <a:p>
            <a:pPr marL="0" indent="0">
              <a:buNone/>
            </a:pPr>
            <a:r>
              <a:rPr lang="en-US" sz="2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484420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5A91-E08E-8CD2-CAD9-510E745F41CD}"/>
              </a:ext>
            </a:extLst>
          </p:cNvPr>
          <p:cNvSpPr>
            <a:spLocks noGrp="1"/>
          </p:cNvSpPr>
          <p:nvPr>
            <p:ph type="title"/>
          </p:nvPr>
        </p:nvSpPr>
        <p:spPr/>
        <p:txBody>
          <a:bodyPr/>
          <a:lstStyle/>
          <a:p>
            <a:r>
              <a:rPr lang="en-US" dirty="0"/>
              <a:t>Exhaustiveness with </a:t>
            </a:r>
            <a:r>
              <a:rPr lang="en-US" dirty="0">
                <a:latin typeface="Cascadia Code" panose="020B0609020000020004" pitchFamily="49" charset="0"/>
                <a:cs typeface="Cascadia Code" panose="020B0609020000020004" pitchFamily="49" charset="0"/>
              </a:rPr>
              <a:t>Record&lt;K,V&gt;</a:t>
            </a:r>
          </a:p>
        </p:txBody>
      </p:sp>
      <p:sp>
        <p:nvSpPr>
          <p:cNvPr id="3" name="Content Placeholder 2">
            <a:extLst>
              <a:ext uri="{FF2B5EF4-FFF2-40B4-BE49-F238E27FC236}">
                <a16:creationId xmlns:a16="http://schemas.microsoft.com/office/drawing/2014/main" id="{5337A839-46FC-95EA-BEDB-02BFA366F6E3}"/>
              </a:ext>
            </a:extLst>
          </p:cNvPr>
          <p:cNvSpPr>
            <a:spLocks noGrp="1"/>
          </p:cNvSpPr>
          <p:nvPr>
            <p:ph idx="1"/>
          </p:nvPr>
        </p:nvSpPr>
        <p:spPr/>
        <p:txBody>
          <a:bodyPr>
            <a:normAutofit fontScale="92500"/>
          </a:bodyPr>
          <a:lstStyle/>
          <a:p>
            <a:pPr marL="0" indent="0">
              <a:buNone/>
            </a:pPr>
            <a:r>
              <a:rPr lang="en-US" dirty="0">
                <a:latin typeface="Cascadia Code" panose="020B0609020000020004" pitchFamily="49" charset="0"/>
                <a:cs typeface="Cascadia Code" panose="020B0609020000020004" pitchFamily="49" charset="0"/>
              </a:rPr>
              <a:t>type Dir = 'n' | 's' | 'e' | 'w';</a:t>
            </a:r>
          </a:p>
          <a:p>
            <a:pPr marL="0" indent="0">
              <a:buNone/>
            </a:pPr>
            <a:endParaRPr lang="en-US" dirty="0">
              <a:latin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cs typeface="Cascadia Code" panose="020B0609020000020004" pitchFamily="49" charset="0"/>
              </a:rPr>
              <a:t>const </a:t>
            </a:r>
            <a:r>
              <a:rPr lang="en-US" dirty="0" err="1">
                <a:latin typeface="Cascadia Code" panose="020B0609020000020004" pitchFamily="49" charset="0"/>
                <a:cs typeface="Cascadia Code" panose="020B0609020000020004" pitchFamily="49" charset="0"/>
              </a:rPr>
              <a:t>DirLabels</a:t>
            </a:r>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Readonly</a:t>
            </a:r>
            <a:r>
              <a:rPr lang="en-US" dirty="0">
                <a:latin typeface="Cascadia Code" panose="020B0609020000020004" pitchFamily="49" charset="0"/>
                <a:cs typeface="Cascadia Code" panose="020B0609020000020004" pitchFamily="49" charset="0"/>
              </a:rPr>
              <a:t>&lt;Record&lt;Dir, string&gt;&gt; = {</a:t>
            </a:r>
            <a:br>
              <a:rPr lang="en-US" dirty="0">
                <a:latin typeface="Cascadia Code" panose="020B0609020000020004" pitchFamily="49" charset="0"/>
                <a:cs typeface="Cascadia Code" panose="020B0609020000020004" pitchFamily="49" charset="0"/>
              </a:rPr>
            </a:br>
            <a:r>
              <a:rPr lang="en-US" dirty="0">
                <a:latin typeface="Cascadia Code" panose="020B0609020000020004" pitchFamily="49" charset="0"/>
                <a:cs typeface="Cascadia Code" panose="020B0609020000020004" pitchFamily="49" charset="0"/>
              </a:rPr>
              <a:t>    n: 'North’,</a:t>
            </a:r>
            <a:br>
              <a:rPr lang="en-US" dirty="0">
                <a:latin typeface="Cascadia Code" panose="020B0609020000020004" pitchFamily="49" charset="0"/>
                <a:cs typeface="Cascadia Code" panose="020B0609020000020004" pitchFamily="49" charset="0"/>
              </a:rPr>
            </a:br>
            <a:r>
              <a:rPr lang="en-US" dirty="0">
                <a:latin typeface="Cascadia Code" panose="020B0609020000020004" pitchFamily="49" charset="0"/>
                <a:cs typeface="Cascadia Code" panose="020B0609020000020004" pitchFamily="49" charset="0"/>
              </a:rPr>
              <a:t>    s: 'South’,</a:t>
            </a:r>
            <a:br>
              <a:rPr lang="en-US" dirty="0">
                <a:latin typeface="Cascadia Code" panose="020B0609020000020004" pitchFamily="49" charset="0"/>
                <a:cs typeface="Cascadia Code" panose="020B0609020000020004" pitchFamily="49" charset="0"/>
              </a:rPr>
            </a:br>
            <a:r>
              <a:rPr lang="en-US" dirty="0">
                <a:latin typeface="Cascadia Code" panose="020B0609020000020004" pitchFamily="49" charset="0"/>
                <a:cs typeface="Cascadia Code" panose="020B0609020000020004" pitchFamily="49" charset="0"/>
              </a:rPr>
              <a:t>    e: 'East',</a:t>
            </a:r>
          </a:p>
          <a:p>
            <a:pPr marL="0" indent="0">
              <a:buNone/>
            </a:pPr>
            <a:r>
              <a:rPr lang="en-US" dirty="0">
                <a:latin typeface="Cascadia Code" panose="020B0609020000020004" pitchFamily="49" charset="0"/>
                <a:cs typeface="Cascadia Code" panose="020B0609020000020004" pitchFamily="49" charset="0"/>
              </a:rPr>
              <a:t>};</a:t>
            </a:r>
          </a:p>
          <a:p>
            <a:pPr marL="0" indent="0">
              <a:buNone/>
            </a:pPr>
            <a:endParaRPr lang="en-US" dirty="0">
              <a:latin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cs typeface="Cascadia Code" panose="020B0609020000020004" pitchFamily="49" charset="0"/>
              </a:rPr>
              <a:t>// Property 'w' is missing in type '…' but</a:t>
            </a:r>
            <a:br>
              <a:rPr lang="en-US" dirty="0">
                <a:latin typeface="Cascadia Code" panose="020B0609020000020004" pitchFamily="49" charset="0"/>
                <a:cs typeface="Cascadia Code" panose="020B0609020000020004" pitchFamily="49" charset="0"/>
              </a:rPr>
            </a:br>
            <a:r>
              <a:rPr lang="en-US" dirty="0">
                <a:latin typeface="Cascadia Code" panose="020B0609020000020004" pitchFamily="49" charset="0"/>
                <a:cs typeface="Cascadia Code" panose="020B0609020000020004" pitchFamily="49" charset="0"/>
              </a:rPr>
              <a:t>// required in type '</a:t>
            </a:r>
            <a:r>
              <a:rPr lang="en-US" dirty="0" err="1">
                <a:latin typeface="Cascadia Code" panose="020B0609020000020004" pitchFamily="49" charset="0"/>
                <a:cs typeface="Cascadia Code" panose="020B0609020000020004" pitchFamily="49" charset="0"/>
              </a:rPr>
              <a:t>Readonly</a:t>
            </a:r>
            <a:r>
              <a:rPr lang="en-US" dirty="0">
                <a:latin typeface="Cascadia Code" panose="020B0609020000020004" pitchFamily="49" charset="0"/>
                <a:cs typeface="Cascadia Code" panose="020B0609020000020004" pitchFamily="49" charset="0"/>
              </a:rPr>
              <a:t>&lt;Record&lt;Dir, string&gt;&gt;'.</a:t>
            </a:r>
          </a:p>
        </p:txBody>
      </p:sp>
    </p:spTree>
    <p:extLst>
      <p:ext uri="{BB962C8B-B14F-4D97-AF65-F5344CB8AC3E}">
        <p14:creationId xmlns:p14="http://schemas.microsoft.com/office/powerpoint/2010/main" val="392973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C6CB-444A-FECF-3295-59B644886FC6}"/>
              </a:ext>
            </a:extLst>
          </p:cNvPr>
          <p:cNvSpPr>
            <a:spLocks noGrp="1"/>
          </p:cNvSpPr>
          <p:nvPr>
            <p:ph type="ctrTitle"/>
          </p:nvPr>
        </p:nvSpPr>
        <p:spPr/>
        <p:txBody>
          <a:bodyPr/>
          <a:lstStyle/>
          <a:p>
            <a:r>
              <a:rPr lang="en-US" dirty="0"/>
              <a:t>Other tips?</a:t>
            </a:r>
            <a:br>
              <a:rPr lang="en-US" dirty="0"/>
            </a:br>
            <a:r>
              <a:rPr lang="en-US" dirty="0"/>
              <a:t>Questions?</a:t>
            </a:r>
          </a:p>
        </p:txBody>
      </p:sp>
      <p:sp>
        <p:nvSpPr>
          <p:cNvPr id="3" name="Subtitle 2">
            <a:extLst>
              <a:ext uri="{FF2B5EF4-FFF2-40B4-BE49-F238E27FC236}">
                <a16:creationId xmlns:a16="http://schemas.microsoft.com/office/drawing/2014/main" id="{D669A82A-6FB8-6D31-D62E-CE4EA00E9B20}"/>
              </a:ext>
            </a:extLst>
          </p:cNvPr>
          <p:cNvSpPr>
            <a:spLocks noGrp="1"/>
          </p:cNvSpPr>
          <p:nvPr>
            <p:ph type="subTitle" idx="1"/>
          </p:nvPr>
        </p:nvSpPr>
        <p:spPr/>
        <p:txBody>
          <a:bodyPr/>
          <a:lstStyle/>
          <a:p>
            <a:r>
              <a:rPr lang="en-US" dirty="0"/>
              <a:t>Keith Dahlby</a:t>
            </a:r>
          </a:p>
          <a:p>
            <a:r>
              <a:rPr lang="en-US" dirty="0"/>
              <a:t>@dahlbyk</a:t>
            </a:r>
          </a:p>
        </p:txBody>
      </p:sp>
    </p:spTree>
    <p:extLst>
      <p:ext uri="{BB962C8B-B14F-4D97-AF65-F5344CB8AC3E}">
        <p14:creationId xmlns:p14="http://schemas.microsoft.com/office/powerpoint/2010/main" val="374869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DA9996E2-8375-27FD-A356-91C44F7AED64}"/>
              </a:ext>
            </a:extLst>
          </p:cNvPr>
          <p:cNvPicPr>
            <a:picLocks noGrp="1" noChangeAspect="1"/>
          </p:cNvPicPr>
          <p:nvPr>
            <p:ph idx="1"/>
          </p:nvPr>
        </p:nvPicPr>
        <p:blipFill>
          <a:blip r:embed="rId3"/>
          <a:stretch>
            <a:fillRect/>
          </a:stretch>
        </p:blipFill>
        <p:spPr>
          <a:xfrm>
            <a:off x="2267561" y="1253331"/>
            <a:ext cx="7656878" cy="4351338"/>
          </a:xfrm>
        </p:spPr>
      </p:pic>
    </p:spTree>
    <p:extLst>
      <p:ext uri="{BB962C8B-B14F-4D97-AF65-F5344CB8AC3E}">
        <p14:creationId xmlns:p14="http://schemas.microsoft.com/office/powerpoint/2010/main" val="30540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78AB-D5D4-2204-D670-C8919D8D13B1}"/>
              </a:ext>
            </a:extLst>
          </p:cNvPr>
          <p:cNvSpPr>
            <a:spLocks noGrp="1"/>
          </p:cNvSpPr>
          <p:nvPr>
            <p:ph type="title"/>
          </p:nvPr>
        </p:nvSpPr>
        <p:spPr/>
        <p:txBody>
          <a:bodyPr/>
          <a:lstStyle/>
          <a:p>
            <a:pPr algn="ctr"/>
            <a:r>
              <a:rPr lang="en-US" dirty="0"/>
              <a:t>Turbo 8 is dropping TypeScript</a:t>
            </a:r>
          </a:p>
        </p:txBody>
      </p:sp>
      <p:sp>
        <p:nvSpPr>
          <p:cNvPr id="3" name="Content Placeholder 2">
            <a:extLst>
              <a:ext uri="{FF2B5EF4-FFF2-40B4-BE49-F238E27FC236}">
                <a16:creationId xmlns:a16="http://schemas.microsoft.com/office/drawing/2014/main" id="{8DD176BC-9698-A0F6-9C31-CB8C73B4405C}"/>
              </a:ext>
            </a:extLst>
          </p:cNvPr>
          <p:cNvSpPr>
            <a:spLocks noGrp="1"/>
          </p:cNvSpPr>
          <p:nvPr>
            <p:ph idx="1"/>
          </p:nvPr>
        </p:nvSpPr>
        <p:spPr/>
        <p:txBody>
          <a:bodyPr/>
          <a:lstStyle/>
          <a:p>
            <a:pPr marL="0" indent="0" algn="ctr">
              <a:buNone/>
            </a:pPr>
            <a:r>
              <a:rPr lang="en-US" dirty="0"/>
              <a:t>“The fact is that I actually rather like JavaScript…</a:t>
            </a:r>
            <a:br>
              <a:rPr lang="en-US" dirty="0"/>
            </a:br>
            <a:r>
              <a:rPr lang="en-US" dirty="0"/>
              <a:t>This wasn't always the case.</a:t>
            </a:r>
            <a:br>
              <a:rPr lang="en-US" dirty="0"/>
            </a:br>
            <a:r>
              <a:rPr lang="en-US" dirty="0"/>
              <a:t>But… it's become a real joy to write.</a:t>
            </a:r>
          </a:p>
          <a:p>
            <a:pPr marL="0" indent="0" algn="ctr">
              <a:buNone/>
            </a:pPr>
            <a:endParaRPr lang="en-US" dirty="0"/>
          </a:p>
          <a:p>
            <a:pPr marL="0" indent="0" algn="ctr">
              <a:buNone/>
            </a:pPr>
            <a:r>
              <a:rPr lang="en-US" b="0" i="0" dirty="0">
                <a:solidFill>
                  <a:srgbClr val="231C33"/>
                </a:solidFill>
                <a:effectLst/>
                <a:highlight>
                  <a:srgbClr val="FFFFFF"/>
                </a:highlight>
                <a:latin typeface="-apple-system"/>
              </a:rPr>
              <a:t>“TypeScript just gets in the way of that for me…</a:t>
            </a:r>
            <a:br>
              <a:rPr lang="en-US" b="0" i="0" dirty="0">
                <a:solidFill>
                  <a:srgbClr val="231C33"/>
                </a:solidFill>
                <a:effectLst/>
                <a:highlight>
                  <a:srgbClr val="FFFFFF"/>
                </a:highlight>
                <a:latin typeface="-apple-system"/>
              </a:rPr>
            </a:br>
            <a:r>
              <a:rPr lang="en-US" b="0" i="0" dirty="0">
                <a:solidFill>
                  <a:srgbClr val="231C33"/>
                </a:solidFill>
                <a:effectLst/>
                <a:highlight>
                  <a:srgbClr val="FFFFFF"/>
                </a:highlight>
                <a:latin typeface="-apple-system"/>
              </a:rPr>
              <a:t>because it pollutes the code with type…</a:t>
            </a:r>
            <a:br>
              <a:rPr lang="en-US" b="0" i="0" dirty="0">
                <a:solidFill>
                  <a:srgbClr val="231C33"/>
                </a:solidFill>
                <a:effectLst/>
                <a:highlight>
                  <a:srgbClr val="FFFFFF"/>
                </a:highlight>
                <a:latin typeface="-apple-system"/>
              </a:rPr>
            </a:br>
            <a:r>
              <a:rPr lang="en-US" b="1" i="0" dirty="0">
                <a:solidFill>
                  <a:srgbClr val="231C33"/>
                </a:solidFill>
                <a:effectLst/>
                <a:highlight>
                  <a:srgbClr val="FFFFFF"/>
                </a:highlight>
                <a:latin typeface="-apple-system"/>
              </a:rPr>
              <a:t>Things that should be easy become hard,</a:t>
            </a:r>
            <a:br>
              <a:rPr lang="en-US" b="1" i="0" dirty="0">
                <a:solidFill>
                  <a:srgbClr val="231C33"/>
                </a:solidFill>
                <a:effectLst/>
                <a:highlight>
                  <a:srgbClr val="FFFFFF"/>
                </a:highlight>
                <a:latin typeface="-apple-system"/>
              </a:rPr>
            </a:br>
            <a:r>
              <a:rPr lang="en-US" b="1" i="0" dirty="0">
                <a:solidFill>
                  <a:srgbClr val="231C33"/>
                </a:solidFill>
                <a:effectLst/>
                <a:highlight>
                  <a:srgbClr val="FFFFFF"/>
                </a:highlight>
                <a:latin typeface="-apple-system"/>
              </a:rPr>
              <a:t>and things that are hard become `any`.</a:t>
            </a:r>
            <a:br>
              <a:rPr lang="en-US" b="0" i="0" dirty="0">
                <a:solidFill>
                  <a:srgbClr val="231C33"/>
                </a:solidFill>
                <a:effectLst/>
                <a:highlight>
                  <a:srgbClr val="FFFFFF"/>
                </a:highlight>
                <a:latin typeface="-apple-system"/>
              </a:rPr>
            </a:br>
            <a:r>
              <a:rPr lang="en-US" b="0" i="0" dirty="0">
                <a:solidFill>
                  <a:srgbClr val="231C33"/>
                </a:solidFill>
                <a:effectLst/>
                <a:highlight>
                  <a:srgbClr val="FFFFFF"/>
                </a:highlight>
                <a:latin typeface="-apple-system"/>
              </a:rPr>
              <a:t>No thanks!”</a:t>
            </a:r>
            <a:endParaRPr lang="en-US" dirty="0"/>
          </a:p>
        </p:txBody>
      </p:sp>
    </p:spTree>
    <p:extLst>
      <p:ext uri="{BB962C8B-B14F-4D97-AF65-F5344CB8AC3E}">
        <p14:creationId xmlns:p14="http://schemas.microsoft.com/office/powerpoint/2010/main" val="210706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02AA-4FC3-68AC-F3C3-F4F561A18B6D}"/>
              </a:ext>
            </a:extLst>
          </p:cNvPr>
          <p:cNvSpPr>
            <a:spLocks noGrp="1"/>
          </p:cNvSpPr>
          <p:nvPr>
            <p:ph type="title"/>
          </p:nvPr>
        </p:nvSpPr>
        <p:spPr/>
        <p:txBody>
          <a:bodyPr/>
          <a:lstStyle/>
          <a:p>
            <a:pPr algn="ctr"/>
            <a:r>
              <a:rPr lang="en-US" dirty="0"/>
              <a:t>Pollution?</a:t>
            </a:r>
          </a:p>
        </p:txBody>
      </p:sp>
      <p:pic>
        <p:nvPicPr>
          <p:cNvPr id="5" name="Content Placeholder 4">
            <a:extLst>
              <a:ext uri="{FF2B5EF4-FFF2-40B4-BE49-F238E27FC236}">
                <a16:creationId xmlns:a16="http://schemas.microsoft.com/office/drawing/2014/main" id="{266B9178-72DD-E6F6-EABB-9A38C33EF39D}"/>
              </a:ext>
            </a:extLst>
          </p:cNvPr>
          <p:cNvPicPr>
            <a:picLocks noGrp="1" noChangeAspect="1"/>
          </p:cNvPicPr>
          <p:nvPr>
            <p:ph idx="1"/>
          </p:nvPr>
        </p:nvPicPr>
        <p:blipFill>
          <a:blip r:embed="rId3"/>
          <a:stretch>
            <a:fillRect/>
          </a:stretch>
        </p:blipFill>
        <p:spPr>
          <a:xfrm>
            <a:off x="838200" y="2275168"/>
            <a:ext cx="10515600" cy="3452251"/>
          </a:xfrm>
        </p:spPr>
      </p:pic>
    </p:spTree>
    <p:extLst>
      <p:ext uri="{BB962C8B-B14F-4D97-AF65-F5344CB8AC3E}">
        <p14:creationId xmlns:p14="http://schemas.microsoft.com/office/powerpoint/2010/main" val="225772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8FCE-20BA-2A04-3E1C-9FE47AF01E0B}"/>
              </a:ext>
            </a:extLst>
          </p:cNvPr>
          <p:cNvSpPr>
            <a:spLocks noGrp="1"/>
          </p:cNvSpPr>
          <p:nvPr>
            <p:ph type="title"/>
          </p:nvPr>
        </p:nvSpPr>
        <p:spPr/>
        <p:txBody>
          <a:bodyPr/>
          <a:lstStyle/>
          <a:p>
            <a:pPr algn="ctr"/>
            <a:r>
              <a:rPr lang="en-US" dirty="0"/>
              <a:t>Pollution?</a:t>
            </a:r>
          </a:p>
        </p:txBody>
      </p:sp>
      <p:sp>
        <p:nvSpPr>
          <p:cNvPr id="6" name="Text Placeholder 5">
            <a:extLst>
              <a:ext uri="{FF2B5EF4-FFF2-40B4-BE49-F238E27FC236}">
                <a16:creationId xmlns:a16="http://schemas.microsoft.com/office/drawing/2014/main" id="{3516BBC8-8D11-2075-3CCF-34D87CB73902}"/>
              </a:ext>
            </a:extLst>
          </p:cNvPr>
          <p:cNvSpPr>
            <a:spLocks noGrp="1"/>
          </p:cNvSpPr>
          <p:nvPr>
            <p:ph type="body" idx="1"/>
          </p:nvPr>
        </p:nvSpPr>
        <p:spPr/>
        <p:txBody>
          <a:bodyPr/>
          <a:lstStyle/>
          <a:p>
            <a:r>
              <a:rPr lang="en-US" dirty="0"/>
              <a:t>What is delegate?</a:t>
            </a:r>
          </a:p>
        </p:txBody>
      </p:sp>
      <p:pic>
        <p:nvPicPr>
          <p:cNvPr id="5" name="Content Placeholder 4">
            <a:extLst>
              <a:ext uri="{FF2B5EF4-FFF2-40B4-BE49-F238E27FC236}">
                <a16:creationId xmlns:a16="http://schemas.microsoft.com/office/drawing/2014/main" id="{6E256201-CB16-D325-62C6-52E4AE596D8C}"/>
              </a:ext>
            </a:extLst>
          </p:cNvPr>
          <p:cNvPicPr>
            <a:picLocks noGrp="1" noChangeAspect="1"/>
          </p:cNvPicPr>
          <p:nvPr>
            <p:ph sz="half" idx="2"/>
          </p:nvPr>
        </p:nvPicPr>
        <p:blipFill>
          <a:blip r:embed="rId3"/>
          <a:stretch>
            <a:fillRect/>
          </a:stretch>
        </p:blipFill>
        <p:spPr>
          <a:xfrm>
            <a:off x="839788" y="3045758"/>
            <a:ext cx="5157787" cy="2603222"/>
          </a:xfrm>
        </p:spPr>
      </p:pic>
      <p:sp>
        <p:nvSpPr>
          <p:cNvPr id="7" name="Text Placeholder 6">
            <a:extLst>
              <a:ext uri="{FF2B5EF4-FFF2-40B4-BE49-F238E27FC236}">
                <a16:creationId xmlns:a16="http://schemas.microsoft.com/office/drawing/2014/main" id="{B033065A-C5C6-0EAF-869E-69F4422FF923}"/>
              </a:ext>
            </a:extLst>
          </p:cNvPr>
          <p:cNvSpPr>
            <a:spLocks noGrp="1"/>
          </p:cNvSpPr>
          <p:nvPr>
            <p:ph type="body" sz="quarter" idx="3"/>
          </p:nvPr>
        </p:nvSpPr>
        <p:spPr/>
        <p:txBody>
          <a:bodyPr/>
          <a:lstStyle/>
          <a:p>
            <a:r>
              <a:rPr lang="en-US" dirty="0"/>
              <a:t>Is this a delegate?</a:t>
            </a:r>
          </a:p>
        </p:txBody>
      </p:sp>
      <p:pic>
        <p:nvPicPr>
          <p:cNvPr id="10" name="Content Placeholder 9">
            <a:extLst>
              <a:ext uri="{FF2B5EF4-FFF2-40B4-BE49-F238E27FC236}">
                <a16:creationId xmlns:a16="http://schemas.microsoft.com/office/drawing/2014/main" id="{65555482-44CA-3D1C-FD79-38B65479F9AC}"/>
              </a:ext>
            </a:extLst>
          </p:cNvPr>
          <p:cNvPicPr>
            <a:picLocks noGrp="1" noChangeAspect="1"/>
          </p:cNvPicPr>
          <p:nvPr>
            <p:ph sz="quarter" idx="4"/>
          </p:nvPr>
        </p:nvPicPr>
        <p:blipFill>
          <a:blip r:embed="rId4"/>
          <a:stretch>
            <a:fillRect/>
          </a:stretch>
        </p:blipFill>
        <p:spPr>
          <a:xfrm>
            <a:off x="6172200" y="2896910"/>
            <a:ext cx="5183188" cy="2900918"/>
          </a:xfrm>
        </p:spPr>
      </p:pic>
    </p:spTree>
    <p:extLst>
      <p:ext uri="{BB962C8B-B14F-4D97-AF65-F5344CB8AC3E}">
        <p14:creationId xmlns:p14="http://schemas.microsoft.com/office/powerpoint/2010/main" val="378053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631486-FC37-CA3F-5BC6-986C71DBEA81}"/>
              </a:ext>
            </a:extLst>
          </p:cNvPr>
          <p:cNvSpPr>
            <a:spLocks noGrp="1"/>
          </p:cNvSpPr>
          <p:nvPr>
            <p:ph type="title"/>
          </p:nvPr>
        </p:nvSpPr>
        <p:spPr/>
        <p:txBody>
          <a:bodyPr/>
          <a:lstStyle/>
          <a:p>
            <a:pPr algn="ctr"/>
            <a:r>
              <a:rPr lang="en-US" dirty="0"/>
              <a:t>Pollution?</a:t>
            </a:r>
          </a:p>
        </p:txBody>
      </p:sp>
      <p:pic>
        <p:nvPicPr>
          <p:cNvPr id="10" name="Content Placeholder 9">
            <a:extLst>
              <a:ext uri="{FF2B5EF4-FFF2-40B4-BE49-F238E27FC236}">
                <a16:creationId xmlns:a16="http://schemas.microsoft.com/office/drawing/2014/main" id="{C726FB22-8085-35D0-3E52-1BB0810556FC}"/>
              </a:ext>
            </a:extLst>
          </p:cNvPr>
          <p:cNvPicPr>
            <a:picLocks noGrp="1" noChangeAspect="1"/>
          </p:cNvPicPr>
          <p:nvPr>
            <p:ph idx="1"/>
          </p:nvPr>
        </p:nvPicPr>
        <p:blipFill>
          <a:blip r:embed="rId3"/>
          <a:stretch>
            <a:fillRect/>
          </a:stretch>
        </p:blipFill>
        <p:spPr>
          <a:xfrm>
            <a:off x="838200" y="2101394"/>
            <a:ext cx="10515600" cy="3799799"/>
          </a:xfrm>
        </p:spPr>
      </p:pic>
    </p:spTree>
    <p:extLst>
      <p:ext uri="{BB962C8B-B14F-4D97-AF65-F5344CB8AC3E}">
        <p14:creationId xmlns:p14="http://schemas.microsoft.com/office/powerpoint/2010/main" val="120223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B003-680E-844B-07DE-D556FE2F9879}"/>
              </a:ext>
            </a:extLst>
          </p:cNvPr>
          <p:cNvSpPr>
            <a:spLocks noGrp="1"/>
          </p:cNvSpPr>
          <p:nvPr>
            <p:ph type="title"/>
          </p:nvPr>
        </p:nvSpPr>
        <p:spPr/>
        <p:txBody>
          <a:bodyPr/>
          <a:lstStyle/>
          <a:p>
            <a:pPr algn="ctr"/>
            <a:r>
              <a:rPr lang="en-US" dirty="0"/>
              <a:t>And there was much rejoicing?</a:t>
            </a:r>
          </a:p>
        </p:txBody>
      </p:sp>
      <p:pic>
        <p:nvPicPr>
          <p:cNvPr id="5" name="Content Placeholder 4">
            <a:extLst>
              <a:ext uri="{FF2B5EF4-FFF2-40B4-BE49-F238E27FC236}">
                <a16:creationId xmlns:a16="http://schemas.microsoft.com/office/drawing/2014/main" id="{C63BCC40-C5AD-433C-1441-A6B71C0E0F21}"/>
              </a:ext>
            </a:extLst>
          </p:cNvPr>
          <p:cNvPicPr>
            <a:picLocks noGrp="1" noChangeAspect="1"/>
          </p:cNvPicPr>
          <p:nvPr>
            <p:ph idx="1"/>
          </p:nvPr>
        </p:nvPicPr>
        <p:blipFill>
          <a:blip r:embed="rId3"/>
          <a:stretch>
            <a:fillRect/>
          </a:stretch>
        </p:blipFill>
        <p:spPr>
          <a:xfrm>
            <a:off x="838200" y="2463193"/>
            <a:ext cx="10515600" cy="1931613"/>
          </a:xfrm>
        </p:spPr>
      </p:pic>
    </p:spTree>
    <p:extLst>
      <p:ext uri="{BB962C8B-B14F-4D97-AF65-F5344CB8AC3E}">
        <p14:creationId xmlns:p14="http://schemas.microsoft.com/office/powerpoint/2010/main" val="3190204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1754</Words>
  <Application>Microsoft Office PowerPoint</Application>
  <PresentationFormat>Widescreen</PresentationFormat>
  <Paragraphs>207</Paragraphs>
  <Slides>38</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-apple-system</vt:lpstr>
      <vt:lpstr>Arial</vt:lpstr>
      <vt:lpstr>Calibri</vt:lpstr>
      <vt:lpstr>Calibri Light</vt:lpstr>
      <vt:lpstr>Cascadia Code</vt:lpstr>
      <vt:lpstr>Office Theme</vt:lpstr>
      <vt:lpstr>Stop Wasting Your Time With TypeScript</vt:lpstr>
      <vt:lpstr>PowerPoint Presentation</vt:lpstr>
      <vt:lpstr>Big projects are ditching TypeScript… why?</vt:lpstr>
      <vt:lpstr>PowerPoint Presentation</vt:lpstr>
      <vt:lpstr>Turbo 8 is dropping TypeScript</vt:lpstr>
      <vt:lpstr>Pollution?</vt:lpstr>
      <vt:lpstr>Pollution?</vt:lpstr>
      <vt:lpstr>Pollution?</vt:lpstr>
      <vt:lpstr>And there was much rejoicing?</vt:lpstr>
      <vt:lpstr>PowerPoint Presentation</vt:lpstr>
      <vt:lpstr>Stop wasting your time.</vt:lpstr>
      <vt:lpstr>Waste someone else’s!</vt:lpstr>
      <vt:lpstr>Svelte drops TS</vt:lpstr>
      <vt:lpstr>Svelte…keeps TS?</vt:lpstr>
      <vt:lpstr>PowerPoint Presentation</vt:lpstr>
      <vt:lpstr>Types via JSDoc</vt:lpstr>
      <vt:lpstr>Drizzle drops TS</vt:lpstr>
      <vt:lpstr>Drizzle marketing</vt:lpstr>
      <vt:lpstr>PowerPoint Presentation</vt:lpstr>
      <vt:lpstr>The Inevitable Decline of TS Has Begun</vt:lpstr>
      <vt:lpstr>A big Ruby-affiliated project ditched TypeScript…</vt:lpstr>
      <vt:lpstr>Stop Wasting Your Time With TypeScript</vt:lpstr>
      <vt:lpstr>PowerPoint Presentation</vt:lpstr>
      <vt:lpstr>Stop Using any</vt:lpstr>
      <vt:lpstr>Stop using any. Instead…</vt:lpstr>
      <vt:lpstr>Type vs Interface</vt:lpstr>
      <vt:lpstr>Stop using any. Instead…</vt:lpstr>
      <vt:lpstr>Stop using any. Instead…</vt:lpstr>
      <vt:lpstr>Stop Using as </vt:lpstr>
      <vt:lpstr>Stop using as. Instead…</vt:lpstr>
      <vt:lpstr>Stop using as. Instead…</vt:lpstr>
      <vt:lpstr>Aside: Recommended tsconfig</vt:lpstr>
      <vt:lpstr>Stop using as. Instead…</vt:lpstr>
      <vt:lpstr>Stop using as. Instead…</vt:lpstr>
      <vt:lpstr>Lean on Narrowing</vt:lpstr>
      <vt:lpstr>Sometimes say never </vt:lpstr>
      <vt:lpstr>Exhaustiveness with Record&lt;K,V&gt;</vt:lpstr>
      <vt:lpstr>Other tips?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Keith Dahlby</dc:creator>
  <cp:lastModifiedBy>Keith Dahlby</cp:lastModifiedBy>
  <cp:revision>64</cp:revision>
  <dcterms:created xsi:type="dcterms:W3CDTF">2024-07-29T23:02:16Z</dcterms:created>
  <dcterms:modified xsi:type="dcterms:W3CDTF">2024-07-31T19:08:27Z</dcterms:modified>
</cp:coreProperties>
</file>