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1" r:id="rId3"/>
  </p:sldMasterIdLst>
  <p:notesMasterIdLst>
    <p:notesMasterId r:id="rId46"/>
  </p:notesMasterIdLst>
  <p:sldIdLst>
    <p:sldId id="284" r:id="rId4"/>
    <p:sldId id="288" r:id="rId5"/>
    <p:sldId id="280" r:id="rId6"/>
    <p:sldId id="295" r:id="rId7"/>
    <p:sldId id="291" r:id="rId8"/>
    <p:sldId id="300" r:id="rId9"/>
    <p:sldId id="265" r:id="rId10"/>
    <p:sldId id="267" r:id="rId11"/>
    <p:sldId id="268" r:id="rId12"/>
    <p:sldId id="278" r:id="rId13"/>
    <p:sldId id="316" r:id="rId14"/>
    <p:sldId id="347" r:id="rId15"/>
    <p:sldId id="304" r:id="rId16"/>
    <p:sldId id="346" r:id="rId17"/>
    <p:sldId id="348" r:id="rId18"/>
    <p:sldId id="340" r:id="rId19"/>
    <p:sldId id="306" r:id="rId20"/>
    <p:sldId id="307" r:id="rId21"/>
    <p:sldId id="308" r:id="rId22"/>
    <p:sldId id="344" r:id="rId23"/>
    <p:sldId id="349" r:id="rId24"/>
    <p:sldId id="309" r:id="rId25"/>
    <p:sldId id="310" r:id="rId26"/>
    <p:sldId id="312" r:id="rId27"/>
    <p:sldId id="318" r:id="rId28"/>
    <p:sldId id="296" r:id="rId29"/>
    <p:sldId id="313" r:id="rId30"/>
    <p:sldId id="314" r:id="rId31"/>
    <p:sldId id="315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9" r:id="rId40"/>
    <p:sldId id="333" r:id="rId41"/>
    <p:sldId id="283" r:id="rId42"/>
    <p:sldId id="336" r:id="rId43"/>
    <p:sldId id="335" r:id="rId44"/>
    <p:sldId id="28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EA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4" autoAdjust="0"/>
    <p:restoredTop sz="66597" autoAdjust="0"/>
  </p:normalViewPr>
  <p:slideViewPr>
    <p:cSldViewPr snapToGrid="0">
      <p:cViewPr varScale="1">
        <p:scale>
          <a:sx n="78" d="100"/>
          <a:sy n="78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FC55F-9827-4ED4-AB69-5C3CC838E8A1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E8D7-D005-4448-AC13-6C386E9A2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9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times, I’ve heard people ask</a:t>
            </a:r>
            <a:r>
              <a:rPr lang="en-US" baseline="0" dirty="0" smtClean="0"/>
              <a:t> someone to teach them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when they really meant teach them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isn’t a BAD question, but it’s easily addressable.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learn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 You use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(although, you CAN learn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).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1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won’t lie. That was a </a:t>
            </a:r>
            <a:r>
              <a:rPr lang="en-US" b="1" dirty="0" smtClean="0"/>
              <a:t>PAINFUL</a:t>
            </a:r>
            <a:r>
              <a:rPr lang="en-US" b="1" baseline="0" dirty="0" smtClean="0"/>
              <a:t> 2 WEEKS</a:t>
            </a:r>
            <a:r>
              <a:rPr lang="en-US" baseline="0" dirty="0" smtClean="0"/>
              <a:t>. Heck, that was a </a:t>
            </a:r>
            <a:r>
              <a:rPr lang="en-US" b="1" baseline="0" dirty="0" smtClean="0"/>
              <a:t>painful 3 months</a:t>
            </a:r>
            <a:r>
              <a:rPr lang="en-US" baseline="0" dirty="0" smtClean="0"/>
              <a:t>. Heck, it’s STILL painful sometimes. (None of my coworkers knew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OR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it hadn’t been for this “</a:t>
            </a:r>
            <a:r>
              <a:rPr lang="en-US" dirty="0" err="1" smtClean="0"/>
              <a:t>Git</a:t>
            </a:r>
            <a:r>
              <a:rPr lang="en-US" dirty="0" smtClean="0"/>
              <a:t> Workflows With </a:t>
            </a:r>
            <a:r>
              <a:rPr lang="en-US" dirty="0" err="1" smtClean="0"/>
              <a:t>Git</a:t>
            </a:r>
            <a:r>
              <a:rPr lang="en-US" dirty="0" smtClean="0"/>
              <a:t>-TFS” </a:t>
            </a:r>
            <a:r>
              <a:rPr lang="en-US" b="1" dirty="0" smtClean="0"/>
              <a:t>post by Jimmy Bogard</a:t>
            </a:r>
            <a:r>
              <a:rPr lang="en-US" b="0" baseline="0" dirty="0" smtClean="0"/>
              <a:t> (&amp; for help from people like Keith, helping me on Twitter)</a:t>
            </a:r>
            <a:r>
              <a:rPr lang="en-US" dirty="0" smtClean="0"/>
              <a:t>, I would have been overwhelmed &amp; given up.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0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When you connect directly to a TFS repository, </a:t>
            </a:r>
            <a:r>
              <a:rPr lang="en-US" b="1" baseline="0" dirty="0" smtClean="0"/>
              <a:t>all of the files come down as read-only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Git-Tfs</a:t>
            </a:r>
            <a:r>
              <a:rPr lang="en-US" baseline="0" dirty="0" smtClean="0"/>
              <a:t> does</a:t>
            </a:r>
            <a:r>
              <a:rPr lang="en-US" b="1" baseline="0" dirty="0" smtClean="0"/>
              <a:t>n’t</a:t>
            </a:r>
            <a:r>
              <a:rPr lang="en-US" baseline="0" dirty="0" smtClean="0"/>
              <a:t> do that, so when you try to edit a file, you don’t get the “file is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-would you like to check it out?” message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 had never been able to work without being connected to the VPN before.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commiting</a:t>
            </a:r>
            <a:r>
              <a:rPr lang="en-US" baseline="0" dirty="0" smtClean="0"/>
              <a:t> &amp; working is local, so you </a:t>
            </a:r>
            <a:r>
              <a:rPr lang="en-US" b="1" baseline="0" dirty="0" smtClean="0"/>
              <a:t>only</a:t>
            </a:r>
            <a:r>
              <a:rPr lang="en-US" baseline="0" dirty="0" smtClean="0"/>
              <a:t> need to be connected when you are ready to push your changes to TFS.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Developer Freedom: ………this one really surprised me. </a:t>
            </a:r>
            <a:br>
              <a:rPr lang="en-US" baseline="0" dirty="0" smtClean="0"/>
            </a:br>
            <a:r>
              <a:rPr lang="en-US" baseline="0" dirty="0" err="1" smtClean="0"/>
              <a:t>Git</a:t>
            </a:r>
            <a:r>
              <a:rPr lang="en-US" baseline="0" dirty="0" smtClean="0"/>
              <a:t> enabled me be less afraid to experiment. I had no idea how afraid I was to try something </a:t>
            </a:r>
            <a:r>
              <a:rPr lang="en-US" b="1" baseline="0" dirty="0" smtClean="0"/>
              <a:t>I might not want my coworkers to see</a:t>
            </a:r>
            <a:r>
              <a:rPr lang="en-US" baseline="0" dirty="0" smtClean="0"/>
              <a:t>, or something that </a:t>
            </a:r>
            <a:r>
              <a:rPr lang="en-US" b="1" baseline="0" dirty="0" smtClean="0"/>
              <a:t>might affect more than a few files. </a:t>
            </a:r>
            <a:r>
              <a:rPr lang="en-US" b="0" baseline="0" dirty="0" smtClean="0"/>
              <a:t>Especially during biz hours.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</a:t>
            </a:r>
            <a:r>
              <a:rPr lang="en-US" baseline="0" dirty="0" smtClean="0"/>
              <a:t>TFS Workspaces. Branching in TFS meant pulling an additional copy of the SAME FILES to a different location on your machine. I </a:t>
            </a:r>
            <a:r>
              <a:rPr lang="en-US" b="1" baseline="0" dirty="0" smtClean="0"/>
              <a:t>worked for a marketing firm</a:t>
            </a:r>
            <a:r>
              <a:rPr lang="en-US" baseline="0" dirty="0" smtClean="0"/>
              <a:t>. Pulling down a site with </a:t>
            </a:r>
            <a:r>
              <a:rPr lang="en-US" b="1" baseline="0" dirty="0" smtClean="0"/>
              <a:t>videos could take a couple of gigs of space</a:t>
            </a:r>
            <a:r>
              <a:rPr lang="en-US" baseline="0" dirty="0" smtClean="0"/>
              <a:t>.  We also had sites that used Content Management systems, that weren’t built to use Cassini or </a:t>
            </a:r>
            <a:r>
              <a:rPr lang="en-US" baseline="0" dirty="0" err="1" smtClean="0"/>
              <a:t>IISExpress</a:t>
            </a:r>
            <a:r>
              <a:rPr lang="en-US" baseline="0" dirty="0" smtClean="0"/>
              <a:t> and HAD TO point to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. It </a:t>
            </a:r>
            <a:r>
              <a:rPr lang="en-US" b="1" baseline="0" dirty="0" smtClean="0"/>
              <a:t>has</a:t>
            </a:r>
            <a:r>
              <a:rPr lang="en-US" b="0" baseline="0" dirty="0" smtClean="0"/>
              <a:t> gotten Remapping</a:t>
            </a:r>
            <a:r>
              <a:rPr lang="en-US" baseline="0" dirty="0" smtClean="0"/>
              <a:t> separate branches to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 was PAINFUL.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smtClean="0"/>
              <a:t>solves this because </a:t>
            </a:r>
            <a:r>
              <a:rPr lang="en-US" b="1" baseline="0" dirty="0" smtClean="0"/>
              <a:t>all branches live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directory.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4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blog post, Jimmie makes the rules simple:</a:t>
            </a:r>
          </a:p>
          <a:p>
            <a:endParaRPr lang="en-US" dirty="0" smtClean="0"/>
          </a:p>
          <a:p>
            <a:r>
              <a:rPr lang="en-US" dirty="0" smtClean="0"/>
              <a:t>Number one: NEVER WORK ON MASTER. What’s on master reflects</a:t>
            </a:r>
            <a:r>
              <a:rPr lang="en-US" baseline="0" dirty="0" smtClean="0"/>
              <a:t> what’s been committed to TFS, ONLY.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 two: Only commit local work-in-progress to local branches.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also </a:t>
            </a:r>
            <a:r>
              <a:rPr lang="en-US" baseline="0" dirty="0" smtClean="0"/>
              <a:t>gives all the commands for all the steps needed in the “perfect world”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tfs</a:t>
            </a:r>
            <a:r>
              <a:rPr lang="en-US" baseline="0" dirty="0" smtClean="0"/>
              <a:t> workflow scenario, and there are only about 6. </a:t>
            </a:r>
          </a:p>
          <a:p>
            <a:r>
              <a:rPr lang="en-US" baseline="0" dirty="0" smtClean="0"/>
              <a:t>(showing because </a:t>
            </a:r>
            <a:r>
              <a:rPr lang="en-US" b="1" baseline="0" dirty="0" smtClean="0"/>
              <a:t>simplification &amp; steps really helped </a:t>
            </a:r>
            <a:r>
              <a:rPr lang="en-US" baseline="0" dirty="0" smtClean="0"/>
              <a:t>me.)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creating &amp; checking out a branch,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shows the workflow. Just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(a) work </a:t>
            </a:r>
            <a:br>
              <a:rPr lang="en-US" dirty="0" smtClean="0"/>
            </a:br>
            <a:r>
              <a:rPr lang="en-US" dirty="0" smtClean="0"/>
              <a:t>(b) stage </a:t>
            </a:r>
            <a:r>
              <a:rPr lang="en-US" dirty="0" smtClean="0"/>
              <a:t>your changes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commit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Rinse</a:t>
            </a:r>
            <a:r>
              <a:rPr lang="en-US" baseline="0" dirty="0" smtClean="0"/>
              <a:t> &amp; repeat. </a:t>
            </a:r>
            <a:r>
              <a:rPr lang="en-US" dirty="0" smtClean="0"/>
              <a:t>3 steps. That’s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talk about the “</a:t>
            </a:r>
            <a:r>
              <a:rPr lang="en-US" dirty="0" err="1" smtClean="0"/>
              <a:t>git</a:t>
            </a:r>
            <a:r>
              <a:rPr lang="en-US" dirty="0" smtClean="0"/>
              <a:t> add –A” </a:t>
            </a:r>
            <a:r>
              <a:rPr lang="en-US" dirty="0" smtClean="0"/>
              <a:t>command</a:t>
            </a:r>
            <a:r>
              <a:rPr lang="en-US" baseline="0" dirty="0" smtClean="0"/>
              <a:t>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0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9D261-3AB5-4D4B-A6B9-D184BC0554A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1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44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0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2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9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commonly hear people define Rebasing as “rewriting history.”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like to think of it</a:t>
            </a:r>
            <a:r>
              <a:rPr lang="en-US" baseline="0" dirty="0" smtClean="0"/>
              <a:t> more like “Injecting history,” &amp; this is why: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 smtClean="0"/>
              <a:t>, nothing is “history” before it’s public (pushed). …so If</a:t>
            </a:r>
            <a:r>
              <a:rPr lang="en-US" baseline="0" dirty="0" smtClean="0"/>
              <a:t> you’re “rewriting history,” you’re doing it wrong.</a:t>
            </a:r>
          </a:p>
          <a:p>
            <a:endParaRPr lang="en-US" dirty="0" smtClean="0"/>
          </a:p>
          <a:p>
            <a:r>
              <a:rPr lang="en-US" dirty="0" smtClean="0"/>
              <a:t>In the diagram, A,B &amp; D represent commits pushed to TFS. C represents a commit on your local working branch.</a:t>
            </a:r>
          </a:p>
          <a:p>
            <a:r>
              <a:rPr lang="en-US" b="1" dirty="0" smtClean="0"/>
              <a:t>The</a:t>
            </a:r>
            <a:r>
              <a:rPr lang="en-US" b="1" baseline="0" dirty="0" smtClean="0"/>
              <a:t> date on C DOESN’T MATTER. </a:t>
            </a:r>
            <a:r>
              <a:rPr lang="en-US" baseline="0" dirty="0" smtClean="0"/>
              <a:t>What matters is that D was pushed before C. Therefore, D needs to become the new “starting point” for the changes in C.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my head, Rebasing INJECTS history that should NEVER be rewritten.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let’s look at how Jimmy explained it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0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9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“Feature-Driven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-Development,” I mean </a:t>
            </a:r>
            <a:r>
              <a:rPr lang="en-US" dirty="0" smtClean="0"/>
              <a:t>Concurrent Work with Separate Approvals per Feature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44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8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way prior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handled this account was to go into a holding pattern (stop developing) until they can push {x} changes through.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7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solved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for me.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diagram,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started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“Commit B” base.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Remember: Master Commits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what’s in TFS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 learned about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Octomerge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after creating this)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5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07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could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 &amp; deploy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TempMerge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those changes.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9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just deleted the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TempMerge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when I was done with it.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4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77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4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rebased each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working branch.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42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Aside: Azure </a:t>
            </a:r>
            <a:r>
              <a:rPr lang="en-US" dirty="0" smtClean="0"/>
              <a:t>has a really cool feature, that enables you to tie an</a:t>
            </a:r>
            <a:r>
              <a:rPr lang="en-US" baseline="0" dirty="0" smtClean="0"/>
              <a:t> Azure web site to a TFS branch. When you push to that branch, the azure site automatically deploys.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77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Azure “Publish from source control” options </a:t>
            </a:r>
            <a:r>
              <a:rPr lang="en-US" baseline="0" dirty="0" smtClean="0"/>
              <a:t>let you </a:t>
            </a:r>
            <a:r>
              <a:rPr lang="en-US" baseline="0" dirty="0" smtClean="0"/>
              <a:t>tie </a:t>
            </a:r>
            <a:r>
              <a:rPr lang="en-US" baseline="0" dirty="0" smtClean="0"/>
              <a:t>it to a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branch, a </a:t>
            </a:r>
            <a:r>
              <a:rPr lang="en-US" baseline="0" dirty="0" err="1" smtClean="0"/>
              <a:t>bitbucket</a:t>
            </a:r>
            <a:r>
              <a:rPr lang="en-US" baseline="0" dirty="0" smtClean="0"/>
              <a:t> branch.. Even a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 location(!)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 err="1" smtClean="0"/>
              <a:t>GitHub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Dropbox </a:t>
            </a:r>
          </a:p>
          <a:p>
            <a:r>
              <a:rPr lang="en-US" baseline="0" dirty="0" err="1" smtClean="0"/>
              <a:t>Bitbucket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CodePlex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etc</a:t>
            </a:r>
            <a:r>
              <a:rPr lang="en-US" baseline="0" dirty="0" smtClean="0"/>
              <a:t>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62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</a:t>
            </a:r>
            <a:r>
              <a:rPr lang="en-US" baseline="0" dirty="0" smtClean="0"/>
              <a:t>, after this talk, you decide to </a:t>
            </a:r>
            <a:r>
              <a:rPr lang="en-US" b="1" baseline="0" dirty="0" smtClean="0"/>
              <a:t>Try </a:t>
            </a:r>
            <a:r>
              <a:rPr lang="en-US" b="1" baseline="0" dirty="0" err="1" smtClean="0"/>
              <a:t>Git</a:t>
            </a:r>
            <a:r>
              <a:rPr lang="en-US" baseline="0" dirty="0" smtClean="0"/>
              <a:t>, t</a:t>
            </a:r>
            <a:r>
              <a:rPr lang="en-US" dirty="0" smtClean="0"/>
              <a:t>here are amazing resources to go </a:t>
            </a:r>
            <a:r>
              <a:rPr lang="en-US" dirty="0" smtClean="0"/>
              <a:t>deeper,</a:t>
            </a:r>
            <a:r>
              <a:rPr lang="en-US" baseline="0" dirty="0" smtClean="0"/>
              <a:t> but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e’ll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focusing on, “Why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&amp;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05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5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8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9D261-3AB5-4D4B-A6B9-D184BC0554AC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19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beauty of </a:t>
            </a:r>
            <a:r>
              <a:rPr lang="en-US" dirty="0" err="1" smtClean="0"/>
              <a:t>git</a:t>
            </a:r>
            <a:r>
              <a:rPr lang="en-US" dirty="0" smtClean="0"/>
              <a:t> is it doesn’t NEED a single central repo. </a:t>
            </a:r>
          </a:p>
          <a:p>
            <a:endParaRPr lang="en-US" dirty="0" smtClean="0"/>
          </a:p>
          <a:p>
            <a:r>
              <a:rPr lang="en-US" dirty="0" smtClean="0"/>
              <a:t>I think what causes</a:t>
            </a:r>
            <a:r>
              <a:rPr lang="en-US" baseline="0" dirty="0" smtClean="0"/>
              <a:t> a lot of the confusion is the muddy waters that happen because of the POWER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to act as a local &amp; distributed AND take the place of a central repo.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power is what leads to </a:t>
            </a:r>
            <a:r>
              <a:rPr lang="en-US" baseline="0" dirty="0" smtClean="0"/>
              <a:t>sentences like</a:t>
            </a:r>
            <a:r>
              <a:rPr lang="en-US" baseline="0" dirty="0" smtClean="0"/>
              <a:t>… [click]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9E8D7-D005-4448-AC13-6C386E9A20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47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8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67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56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2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19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7366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43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6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19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7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08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345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33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222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59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821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450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72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455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4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E748E89-FE7C-498A-8170-D4939D1FC5C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8/24/2013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91730BA-26B1-4296-95FF-A9BA74A1C5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usergroup.tv/videos/introduction-to-gi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stechies.com/jimmybogard/2011/09/20/git-workflows-with-git-tfs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scottr.org/presentations/git-in-5-minutes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5"/>
          <a:stretch/>
        </p:blipFill>
        <p:spPr>
          <a:xfrm>
            <a:off x="3122512" y="2082795"/>
            <a:ext cx="5347520" cy="32329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8" y="0"/>
            <a:ext cx="3123237" cy="2340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439" y="2263331"/>
            <a:ext cx="2935146" cy="1669365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Can You Relate?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 rot="1339339">
            <a:off x="8145578" y="2576090"/>
            <a:ext cx="914400" cy="612648"/>
          </a:xfrm>
          <a:prstGeom prst="cloud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GUI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 flipH="1">
            <a:off x="346501" y="3221782"/>
            <a:ext cx="2744140" cy="1095804"/>
          </a:xfrm>
          <a:prstGeom prst="wedgeRectCallout">
            <a:avLst>
              <a:gd name="adj1" fmla="val -70989"/>
              <a:gd name="adj2" fmla="val 1259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reset </a:t>
            </a:r>
            <a:r>
              <a:rPr lang="en-US" b="1" dirty="0" smtClean="0">
                <a:solidFill>
                  <a:schemeClr val="bg1"/>
                </a:solidFill>
              </a:rPr>
              <a:t>hand</a:t>
            </a:r>
            <a:r>
              <a:rPr lang="en-US" dirty="0" smtClean="0">
                <a:solidFill>
                  <a:schemeClr val="bg1"/>
                </a:solidFill>
              </a:rPr>
              <a:t> –HARD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Get it? Instead of head!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HA </a:t>
            </a:r>
            <a:r>
              <a:rPr lang="en-US" i="1" dirty="0" err="1" smtClean="0">
                <a:solidFill>
                  <a:schemeClr val="bg1"/>
                </a:solidFill>
              </a:rPr>
              <a:t>HA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HA</a:t>
            </a:r>
            <a:r>
              <a:rPr lang="en-US" i="1" dirty="0" smtClean="0">
                <a:solidFill>
                  <a:schemeClr val="bg1"/>
                </a:solidFill>
              </a:rPr>
              <a:t>!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804501" y="1650426"/>
            <a:ext cx="1907794" cy="1005597"/>
          </a:xfrm>
          <a:prstGeom prst="wedgeRectCallout">
            <a:avLst>
              <a:gd name="adj1" fmla="val 96233"/>
              <a:gd name="adj2" fmla="val 13060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$ 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branch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Get it? branch!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HAHA HA!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4271785" y="914400"/>
            <a:ext cx="4381490" cy="1529788"/>
          </a:xfrm>
          <a:prstGeom prst="cloudCallout">
            <a:avLst>
              <a:gd name="adj1" fmla="val 10097"/>
              <a:gd name="adj2" fmla="val 7981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Command line tool! AHHHHH! What is WRONG with them!? ZOMBIES!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254240" y="4035552"/>
            <a:ext cx="2011681" cy="108509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36555" y="4893730"/>
            <a:ext cx="2614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THIS TALK IS FOR YOU</a:t>
            </a:r>
            <a:endParaRPr lang="en-US" sz="3600" dirty="0">
              <a:solidFill>
                <a:srgbClr val="FFFF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143067" y="3339435"/>
            <a:ext cx="16933" cy="155429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586675" y="562834"/>
            <a:ext cx="3310360" cy="887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67559" y="5477775"/>
            <a:ext cx="9144000" cy="116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Patient Zero: Infect Your Own Zombie </a:t>
            </a:r>
            <a:r>
              <a:rPr lang="en-US" dirty="0" err="1" smtClean="0"/>
              <a:t>Git</a:t>
            </a:r>
            <a:r>
              <a:rPr lang="en-US" dirty="0" smtClean="0"/>
              <a:t> Army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470032" y="2082797"/>
            <a:ext cx="978768" cy="72813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 should ‘learn </a:t>
            </a:r>
            <a:r>
              <a:rPr lang="en-US" dirty="0" err="1" smtClean="0"/>
              <a:t>GitHub</a:t>
            </a:r>
            <a:r>
              <a:rPr lang="en-US" dirty="0" smtClean="0"/>
              <a:t>’”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Git</a:t>
            </a:r>
            <a:r>
              <a:rPr lang="en-US" dirty="0"/>
              <a:t> + </a:t>
            </a:r>
            <a:r>
              <a:rPr lang="en-US" dirty="0" smtClean="0"/>
              <a:t>Hub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Learn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en-US" b="1" dirty="0" smtClean="0"/>
              <a:t>Use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70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“hubs” that support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Infinite free PUBLIC repo’s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free PRIVATE repo’s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free PRIVATE r</a:t>
            </a:r>
            <a:r>
              <a:rPr lang="en-US" dirty="0" smtClean="0"/>
              <a:t>epo’s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TFS Online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 private repo’s w up to 5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All</a:t>
            </a:r>
            <a:r>
              <a:rPr lang="en-US" dirty="0" smtClean="0"/>
              <a:t> free for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supports TFS &amp;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Git</a:t>
            </a:r>
            <a:r>
              <a:rPr lang="en-US" dirty="0" smtClean="0"/>
              <a:t> Zombie Infection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Feb 2, 2012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DavidMOhara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Dallas C# Sig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Decided to give it 2 weeks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9838" y="2207890"/>
            <a:ext cx="5033962" cy="3586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7180" y="5896268"/>
            <a:ext cx="560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http://usergroup.tv/videos/introduction-to-git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1</a:t>
            </a:r>
            <a:r>
              <a:rPr lang="en-US" baseline="30000" dirty="0" smtClean="0"/>
              <a:t>st</a:t>
            </a:r>
            <a:r>
              <a:rPr lang="en-US" dirty="0" smtClean="0"/>
              <a:t> Two Weeks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3888"/>
            <a:ext cx="10515600" cy="3887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 rot="10800000">
            <a:off x="838200" y="5664743"/>
            <a:ext cx="10515600" cy="8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it-tfs</a:t>
            </a:r>
            <a:r>
              <a:rPr lang="en-US" dirty="0" smtClean="0"/>
              <a:t> Bridge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2154" y="1690688"/>
            <a:ext cx="8667692" cy="43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posh-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6226" y="1690688"/>
            <a:ext cx="9239547" cy="44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TFS Problems GIT-TFS Solved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file locking!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Disconnected!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Developer freedom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/>
              <a:t>workspaces = No directory REMAPPING </a:t>
            </a:r>
            <a:br>
              <a:rPr lang="en-US" dirty="0"/>
            </a:br>
            <a:r>
              <a:rPr lang="en-US" i="1" dirty="0"/>
              <a:t>All branches in same </a:t>
            </a:r>
            <a:r>
              <a:rPr lang="en-US" i="1" dirty="0" smtClean="0"/>
              <a:t>location!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 rot="10800000">
            <a:off x="838200" y="5664743"/>
            <a:ext cx="10515600" cy="842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>
            <a:off x="838200" y="1116995"/>
            <a:ext cx="10515600" cy="84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Git-Tfs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3888"/>
            <a:ext cx="10515600" cy="3887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51611"/>
            <a:ext cx="10515600" cy="33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Git-Tfs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3888"/>
            <a:ext cx="10515600" cy="3887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7913"/>
          <a:stretch/>
        </p:blipFill>
        <p:spPr>
          <a:xfrm>
            <a:off x="838200" y="1995486"/>
            <a:ext cx="10515600" cy="3304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 rot="10800000">
            <a:off x="838200" y="5664743"/>
            <a:ext cx="10515600" cy="842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>
            <a:off x="838200" y="1116995"/>
            <a:ext cx="10515600" cy="8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 rot="10800000">
            <a:off x="838200" y="5664743"/>
            <a:ext cx="10515600" cy="842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>
            <a:off x="838200" y="1116995"/>
            <a:ext cx="10515600" cy="84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Local Steps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3888"/>
            <a:ext cx="10515600" cy="38873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-1" b="28864"/>
          <a:stretch/>
        </p:blipFill>
        <p:spPr>
          <a:xfrm>
            <a:off x="838200" y="1893888"/>
            <a:ext cx="10515600" cy="3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80"/>
            <a:ext cx="9144000" cy="777239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Platinum Sponsors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1" y="1594485"/>
            <a:ext cx="2737224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27" y="1594485"/>
            <a:ext cx="2737224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83" y="1594485"/>
            <a:ext cx="2737224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39" y="1594485"/>
            <a:ext cx="2737223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28" y="5093970"/>
            <a:ext cx="2400300" cy="1600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59" y="5093970"/>
            <a:ext cx="2400300" cy="1600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90" y="5093970"/>
            <a:ext cx="2400300" cy="1600200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1524000" y="4069080"/>
            <a:ext cx="9144000" cy="74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Gold Sponsors</a:t>
            </a:r>
            <a:endParaRPr lang="en-US" sz="4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in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25148"/>
            <a:ext cx="10501285" cy="31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 rot="10800000">
            <a:off x="838200" y="5664743"/>
            <a:ext cx="10515600" cy="842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>
            <a:off x="838200" y="1116995"/>
            <a:ext cx="10515600" cy="84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Local Steps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3888"/>
            <a:ext cx="10515600" cy="38873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-1" b="28864"/>
          <a:stretch/>
        </p:blipFill>
        <p:spPr>
          <a:xfrm>
            <a:off x="838200" y="1893888"/>
            <a:ext cx="10515600" cy="349091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15048" y="4722413"/>
            <a:ext cx="2842054" cy="4324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 rot="10800000">
            <a:off x="838200" y="5664743"/>
            <a:ext cx="10515600" cy="842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>
            <a:off x="838200" y="1116995"/>
            <a:ext cx="10515600" cy="84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Integration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3888"/>
            <a:ext cx="10515600" cy="3887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39712"/>
          <a:stretch/>
        </p:blipFill>
        <p:spPr>
          <a:xfrm>
            <a:off x="838200" y="1843089"/>
            <a:ext cx="10515600" cy="342317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38200" y="4560246"/>
            <a:ext cx="6070600" cy="485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1883" y="34337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031067" y="3996266"/>
            <a:ext cx="13377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30328" y="37924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=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784" y="3633226"/>
            <a:ext cx="5305349" cy="6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 rot="10800000">
            <a:off x="838200" y="5664743"/>
            <a:ext cx="10515600" cy="842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>
            <a:off x="838200" y="1116995"/>
            <a:ext cx="10515600" cy="84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Branch from Master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3888"/>
            <a:ext cx="10515600" cy="3887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28629" b="2733"/>
          <a:stretch/>
        </p:blipFill>
        <p:spPr>
          <a:xfrm>
            <a:off x="838200" y="1893888"/>
            <a:ext cx="10515600" cy="38973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16668" y="4284133"/>
            <a:ext cx="6282266" cy="4064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91867" y="3048000"/>
            <a:ext cx="4318000" cy="372533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8270" y="3420534"/>
            <a:ext cx="4707464" cy="40639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55734" y="3843864"/>
            <a:ext cx="5300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8200" y="4216400"/>
            <a:ext cx="94064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4690532"/>
            <a:ext cx="1210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66" y="778953"/>
            <a:ext cx="4911534" cy="53980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924267" cy="4351338"/>
          </a:xfrm>
        </p:spPr>
        <p:txBody>
          <a:bodyPr/>
          <a:lstStyle/>
          <a:p>
            <a:r>
              <a:rPr lang="en-US" strike="sngStrike" dirty="0" smtClean="0"/>
              <a:t>Rewrite History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entral Repo  Commits</a:t>
            </a:r>
            <a:br>
              <a:rPr lang="en-US" dirty="0" smtClean="0"/>
            </a:br>
            <a:r>
              <a:rPr lang="en-US" dirty="0" smtClean="0"/>
              <a:t>= </a:t>
            </a:r>
            <a:br>
              <a:rPr lang="en-US" dirty="0" smtClean="0"/>
            </a:br>
            <a:r>
              <a:rPr lang="en-US" dirty="0" smtClean="0"/>
              <a:t>new local STARTING point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2235200"/>
            <a:ext cx="657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Jan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02643" y="2235200"/>
            <a:ext cx="671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Jan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0958" y="5219767"/>
            <a:ext cx="657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Jan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8401" y="5219767"/>
            <a:ext cx="671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Jan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07343" y="1347291"/>
            <a:ext cx="657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Jan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2000" y="2235200"/>
            <a:ext cx="671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Jan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2417" y="4296437"/>
            <a:ext cx="657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Jan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81385" y="4643870"/>
            <a:ext cx="671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Jan 4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722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 rot="10800000">
            <a:off x="838200" y="5664743"/>
            <a:ext cx="10515600" cy="842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44687"/>
            <a:ext cx="10515600" cy="38873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1"/>
          <a:stretch/>
        </p:blipFill>
        <p:spPr>
          <a:xfrm>
            <a:off x="838200" y="1116995"/>
            <a:ext cx="10515600" cy="8425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b="47394"/>
          <a:stretch/>
        </p:blipFill>
        <p:spPr>
          <a:xfrm>
            <a:off x="838200" y="1722510"/>
            <a:ext cx="10515600" cy="3660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Branch from Master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115734" y="2567987"/>
            <a:ext cx="4775200" cy="395345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688668" y="2895600"/>
            <a:ext cx="11514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32133" y="2963332"/>
            <a:ext cx="406400" cy="711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38533" y="3688305"/>
            <a:ext cx="231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Rebase = re + BASE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“Feature-Driven Development”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101: Add callout to About page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102: Add new blurb &amp; pdf to Case Study page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103: Update copyright in footer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104: Update “What’s New” callout on home page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105: </a:t>
            </a:r>
            <a:r>
              <a:rPr lang="en-US" dirty="0"/>
              <a:t>Add new video </a:t>
            </a:r>
            <a:r>
              <a:rPr lang="en-US" dirty="0" smtClean="0"/>
              <a:t>to Webinars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“Feature-Driven Development”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101: Add callout to About page</a:t>
            </a:r>
            <a:r>
              <a:rPr lang="en-US" dirty="0">
                <a:solidFill>
                  <a:srgbClr val="FFFF00"/>
                </a:solidFill>
              </a:rPr>
              <a:t> – APPROVED!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102: Add new blurb &amp; pdf to Case Study page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103: Update copyright in footer – APPROVED!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104: Update “What’s New” callout on home page – APPROVED!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105: </a:t>
            </a:r>
            <a:r>
              <a:rPr lang="en-US" dirty="0"/>
              <a:t>Add new video </a:t>
            </a:r>
            <a:r>
              <a:rPr lang="en-US" dirty="0" smtClean="0"/>
              <a:t>to Webinars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“Feature-Driven Development”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101: Add callout to About page – APPROVED!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102: Add new blurb &amp; pdf to Case Study page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>
                <a:solidFill>
                  <a:srgbClr val="FFFF00"/>
                </a:solidFill>
              </a:rPr>
              <a:t>103: Update copyright in footer – APPROVED!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104: Update “What’s New” callout on home page – APPROVED!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105: Add new video to Webinars section</a:t>
            </a:r>
          </a:p>
        </p:txBody>
      </p:sp>
      <p:sp>
        <p:nvSpPr>
          <p:cNvPr id="4" name="TextBox 3"/>
          <p:cNvSpPr txBox="1"/>
          <p:nvPr/>
        </p:nvSpPr>
        <p:spPr>
          <a:xfrm rot="20188419">
            <a:off x="3451654" y="2693772"/>
            <a:ext cx="5288692" cy="1569660"/>
          </a:xfrm>
          <a:prstGeom prst="rect">
            <a:avLst/>
          </a:prstGeom>
          <a:solidFill>
            <a:srgbClr val="FFFFFF">
              <a:alpha val="25098"/>
            </a:srgbClr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</a:rPr>
              <a:t>HOW?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Solved This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8971"/>
            <a:ext cx="10515600" cy="4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Cori Drew - @coridrew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Dallas</a:t>
            </a:r>
          </a:p>
          <a:p>
            <a:r>
              <a:rPr lang="en-US" dirty="0"/>
              <a:t>Improving Enterprises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 Community Enthusiast</a:t>
            </a:r>
          </a:p>
          <a:p>
            <a:r>
              <a:rPr lang="en-US" dirty="0"/>
              <a:t>No command line </a:t>
            </a:r>
            <a:r>
              <a:rPr lang="en-US" dirty="0" err="1"/>
              <a:t>bg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Git</a:t>
            </a:r>
            <a:r>
              <a:rPr lang="en-US" dirty="0"/>
              <a:t> Infected” 2012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Keith Dahlby - @</a:t>
            </a:r>
            <a:r>
              <a:rPr lang="en-US" dirty="0" err="1"/>
              <a:t>dahlbyk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Cedar Rapids, IA</a:t>
            </a:r>
          </a:p>
          <a:p>
            <a:r>
              <a:rPr lang="en-US" dirty="0"/>
              <a:t>Microsoft MVP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posh-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Accepts pull requests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Git</a:t>
            </a:r>
            <a:r>
              <a:rPr lang="en-US" dirty="0"/>
              <a:t> Infected” 2009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Solved This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270"/>
          <a:stretch/>
        </p:blipFill>
        <p:spPr>
          <a:xfrm>
            <a:off x="24714" y="1690687"/>
            <a:ext cx="11329086" cy="42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Solved This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897"/>
          <a:stretch/>
        </p:blipFill>
        <p:spPr>
          <a:xfrm>
            <a:off x="-24714" y="1690688"/>
            <a:ext cx="11378514" cy="43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Solved This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271"/>
          <a:stretch/>
        </p:blipFill>
        <p:spPr>
          <a:xfrm>
            <a:off x="-24714" y="1690688"/>
            <a:ext cx="11378514" cy="42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Solved This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271"/>
          <a:stretch/>
        </p:blipFill>
        <p:spPr>
          <a:xfrm>
            <a:off x="-24714" y="1690688"/>
            <a:ext cx="11378514" cy="4215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1690688"/>
            <a:ext cx="163109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X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Solved This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567" y="1690688"/>
            <a:ext cx="8435420" cy="43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676460"/>
            <a:ext cx="8430813" cy="4386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Solved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Solved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1797" y="2217779"/>
            <a:ext cx="12385597" cy="31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to Azure w TFS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1621"/>
            <a:ext cx="10515600" cy="36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" y="256418"/>
            <a:ext cx="9694863" cy="57506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77467" y="1710267"/>
            <a:ext cx="4080933" cy="42967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685" y="1933814"/>
            <a:ext cx="2992495" cy="28921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372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: </a:t>
            </a:r>
            <a:r>
              <a:rPr lang="en-US" dirty="0" smtClean="0"/>
              <a:t>What Made it Click (for 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NOT all or nothing</a:t>
            </a:r>
          </a:p>
          <a:p>
            <a:r>
              <a:rPr lang="en-US" dirty="0" smtClean="0"/>
              <a:t>“Free” branching = SAFETY NET</a:t>
            </a:r>
          </a:p>
          <a:p>
            <a:r>
              <a:rPr lang="en-US" dirty="0" smtClean="0"/>
              <a:t>No file dupes or IIS Remapping</a:t>
            </a:r>
          </a:p>
          <a:p>
            <a:r>
              <a:rPr lang="en-US" dirty="0" smtClean="0"/>
              <a:t>Enabled Feature-Driven Development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http://</a:t>
            </a:r>
            <a:r>
              <a:rPr lang="en-US" b="1" u="sng" dirty="0" smtClean="0">
                <a:solidFill>
                  <a:schemeClr val="tx1"/>
                </a:solidFill>
              </a:rPr>
              <a:t>try.github.io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1475232"/>
            <a:ext cx="8379582" cy="45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560077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55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5" y="1561170"/>
            <a:ext cx="11327363" cy="4772723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b="1" dirty="0" smtClean="0"/>
              <a:t>Introduction </a:t>
            </a:r>
            <a:r>
              <a:rPr lang="en-US" b="1" dirty="0"/>
              <a:t>to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sz="2400" dirty="0"/>
              <a:t>– David M </a:t>
            </a:r>
            <a:r>
              <a:rPr lang="en-US" sz="2400" dirty="0" err="1"/>
              <a:t>Ohara</a:t>
            </a:r>
            <a:r>
              <a:rPr lang="en-US" sz="2400" dirty="0"/>
              <a:t> (@</a:t>
            </a:r>
            <a:r>
              <a:rPr lang="en-US" sz="2400" dirty="0" err="1"/>
              <a:t>davemohara</a:t>
            </a:r>
            <a:r>
              <a:rPr lang="en-US" sz="2400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http://usergroup.tv/videos/introduction-to-git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42900" indent="-342900"/>
            <a:r>
              <a:rPr lang="en-US" b="1" dirty="0" err="1"/>
              <a:t>Git</a:t>
            </a:r>
            <a:r>
              <a:rPr lang="en-US" b="1" dirty="0"/>
              <a:t> in 5 Minutes</a:t>
            </a:r>
            <a:r>
              <a:rPr lang="en-US" dirty="0"/>
              <a:t> </a:t>
            </a:r>
            <a:r>
              <a:rPr lang="en-US" sz="2400" dirty="0"/>
              <a:t>– Scott Paul Robertson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http://scottr.org/presentations/git-in-5-minutes/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42900" indent="-342900"/>
            <a:r>
              <a:rPr lang="en-US" b="1" dirty="0"/>
              <a:t>Pro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sz="2400" dirty="0"/>
              <a:t>– Scott Chacon (@</a:t>
            </a:r>
            <a:r>
              <a:rPr lang="en-US" sz="2400" dirty="0" err="1"/>
              <a:t>chacon</a:t>
            </a:r>
            <a:r>
              <a:rPr lang="en-US" sz="2400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http://git-scm.com/book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42900" indent="-342900"/>
            <a:r>
              <a:rPr lang="en-US" b="1" dirty="0" err="1"/>
              <a:t>Git</a:t>
            </a:r>
            <a:r>
              <a:rPr lang="en-US" b="1" dirty="0"/>
              <a:t> Workflows With </a:t>
            </a:r>
            <a:r>
              <a:rPr lang="en-US" b="1" dirty="0" err="1"/>
              <a:t>Git-Tfs</a:t>
            </a:r>
            <a:r>
              <a:rPr lang="en-US" dirty="0"/>
              <a:t> </a:t>
            </a:r>
            <a:r>
              <a:rPr lang="en-US" sz="2400" dirty="0"/>
              <a:t>– Jimmy Bogard (@</a:t>
            </a:r>
            <a:r>
              <a:rPr lang="en-US" sz="2400" dirty="0" err="1"/>
              <a:t>jbogard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lostechies.com/jimmybogard/2011/09/20/git-workflows-with-git-tfs</a:t>
            </a:r>
            <a:endParaRPr lang="en-US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Twitter </a:t>
            </a:r>
            <a:r>
              <a:rPr lang="en-US" b="1" dirty="0"/>
              <a:t>(@</a:t>
            </a:r>
            <a:r>
              <a:rPr lang="en-US" b="1" dirty="0" err="1"/>
              <a:t>dahlbyk</a:t>
            </a:r>
            <a:r>
              <a:rPr lang="en-US" b="1" dirty="0"/>
              <a:t> &amp; @</a:t>
            </a:r>
            <a:r>
              <a:rPr lang="en-US" b="1" dirty="0" smtClean="0"/>
              <a:t>coridrew)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0630"/>
            <a:ext cx="9144000" cy="129159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August 11</a:t>
            </a:r>
            <a:r>
              <a:rPr lang="en-US" sz="4000" b="1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13</a:t>
            </a:r>
            <a:r>
              <a:rPr lang="en-US" sz="4000" b="1" baseline="30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2014</a:t>
            </a:r>
          </a:p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Same Place, Same Time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684847"/>
            <a:ext cx="8058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0"/>
            <a:ext cx="6473952" cy="6150255"/>
          </a:xfrm>
        </p:spPr>
      </p:pic>
    </p:spTree>
    <p:extLst>
      <p:ext uri="{BB962C8B-B14F-4D97-AF65-F5344CB8AC3E}">
        <p14:creationId xmlns:p14="http://schemas.microsoft.com/office/powerpoint/2010/main" val="31018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Cori’s </a:t>
            </a:r>
            <a:r>
              <a:rPr lang="en-US" dirty="0" smtClean="0"/>
              <a:t>Version Control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72997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VSS </a:t>
            </a: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SurroundSCM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TFS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Devs</a:t>
            </a:r>
            <a:r>
              <a:rPr lang="en-US" dirty="0" smtClean="0"/>
              <a:t> Unable to Create Branches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Pessimistic Locking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Centralized</a:t>
            </a:r>
            <a:r>
              <a:rPr lang="en-US" dirty="0" smtClean="0"/>
              <a:t> Version Control System (VCS)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30" y="711205"/>
            <a:ext cx="6630038" cy="51979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790667" cy="3811588"/>
          </a:xfrm>
        </p:spPr>
        <p:txBody>
          <a:bodyPr/>
          <a:lstStyle/>
          <a:p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TFS,  Subversion (SVN), CVS, Perforce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Single point of failure</a:t>
            </a:r>
          </a:p>
          <a:p>
            <a:pPr marL="342900" indent="-342900">
              <a:buAutoNum type="arabicPeriod"/>
            </a:pPr>
            <a:r>
              <a:rPr lang="en-US" dirty="0" smtClean="0"/>
              <a:t>ADMIN CONTROL: </a:t>
            </a:r>
            <a:br>
              <a:rPr lang="en-US" dirty="0" smtClean="0"/>
            </a:br>
            <a:r>
              <a:rPr lang="en-US" dirty="0" err="1" smtClean="0"/>
              <a:t>Dev</a:t>
            </a:r>
            <a:r>
              <a:rPr lang="en-US" dirty="0" smtClean="0"/>
              <a:t> can’t make changes to changed file without pulling changes.</a:t>
            </a:r>
          </a:p>
          <a:p>
            <a:pPr marL="342900" indent="-342900">
              <a:buAutoNum type="arabicPeriod"/>
            </a:pPr>
            <a:r>
              <a:rPr lang="en-US" dirty="0" smtClean="0"/>
              <a:t>CONNECTED: </a:t>
            </a:r>
            <a:br>
              <a:rPr lang="en-US" dirty="0" smtClean="0"/>
            </a:br>
            <a:r>
              <a:rPr lang="en-US" dirty="0" smtClean="0"/>
              <a:t>Can’t work on a plane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</a:t>
            </a:r>
            <a:r>
              <a:rPr lang="en-US" dirty="0" smtClean="0"/>
              <a:t>Version Control System (VCS)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91" y="457201"/>
            <a:ext cx="5082488" cy="57228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4708844" cy="3811588"/>
          </a:xfrm>
        </p:spPr>
        <p:txBody>
          <a:bodyPr/>
          <a:lstStyle/>
          <a:p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, Mercurial, Bazaar 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SAFER: Every developer has a copy of the entire repo on their hard drive.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CONTROL: “push” instead of “checkout”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47903" cy="1600200"/>
          </a:xfrm>
        </p:spPr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: </a:t>
            </a:r>
            <a:r>
              <a:rPr lang="en-US" dirty="0" smtClean="0"/>
              <a:t>Also a </a:t>
            </a:r>
            <a:r>
              <a:rPr lang="en-US" b="1" dirty="0" smtClean="0"/>
              <a:t>Local VCS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dirty="0" smtClean="0"/>
              <a:t>Version Control System)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91" y="1554103"/>
            <a:ext cx="4705980" cy="395302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4708844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BRIDGES: Enable the best of both worlds.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SAFETY NET: FREE branching enables more “let me try this” rabbit holes with less risk &amp; fear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11893</TotalTime>
  <Words>1191</Words>
  <Application>Microsoft Office PowerPoint</Application>
  <PresentationFormat>Widescreen</PresentationFormat>
  <Paragraphs>267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Corbel</vt:lpstr>
      <vt:lpstr>Segoe UI</vt:lpstr>
      <vt:lpstr>Wingdings</vt:lpstr>
      <vt:lpstr>Depth</vt:lpstr>
      <vt:lpstr>Office Theme</vt:lpstr>
      <vt:lpstr>1_Office Theme</vt:lpstr>
      <vt:lpstr>Can You Relate?</vt:lpstr>
      <vt:lpstr>PowerPoint Presentation</vt:lpstr>
      <vt:lpstr>Who Are We?</vt:lpstr>
      <vt:lpstr>http://try.github.io</vt:lpstr>
      <vt:lpstr>PowerPoint Presentation</vt:lpstr>
      <vt:lpstr>Cori’s Version Control History</vt:lpstr>
      <vt:lpstr>Centralized Version Control System (VCS)</vt:lpstr>
      <vt:lpstr>Distributed Version Control System (VCS)</vt:lpstr>
      <vt:lpstr>Git: Also a Local VCS (Version Control System)</vt:lpstr>
      <vt:lpstr>“I should ‘learn GitHub’”</vt:lpstr>
      <vt:lpstr>A few “hubs” that support Git</vt:lpstr>
      <vt:lpstr>My Git Zombie Infection Day</vt:lpstr>
      <vt:lpstr>My 1st Two Weeks</vt:lpstr>
      <vt:lpstr>git-tfs Bridge</vt:lpstr>
      <vt:lpstr>posh-git</vt:lpstr>
      <vt:lpstr>4 TFS Problems GIT-TFS Solved</vt:lpstr>
      <vt:lpstr>Git-Tfs Workflow</vt:lpstr>
      <vt:lpstr>Git-Tfs Workflow</vt:lpstr>
      <vt:lpstr>3 Local Steps</vt:lpstr>
      <vt:lpstr>Staging in git</vt:lpstr>
      <vt:lpstr>3 Local Steps</vt:lpstr>
      <vt:lpstr>TFS Integration</vt:lpstr>
      <vt:lpstr>Rebase Branch from Master</vt:lpstr>
      <vt:lpstr>Rebase</vt:lpstr>
      <vt:lpstr>Rebase Branch from Master</vt:lpstr>
      <vt:lpstr>“Feature-Driven Development”</vt:lpstr>
      <vt:lpstr>“Feature-Driven Development”</vt:lpstr>
      <vt:lpstr>“Feature-Driven Development”</vt:lpstr>
      <vt:lpstr>How Git Solved This</vt:lpstr>
      <vt:lpstr>How Git Solved This</vt:lpstr>
      <vt:lpstr>How Git Solved This</vt:lpstr>
      <vt:lpstr>How Git Solved This</vt:lpstr>
      <vt:lpstr>How Git Solved This</vt:lpstr>
      <vt:lpstr>How Git Solved This</vt:lpstr>
      <vt:lpstr>How Git Solved This</vt:lpstr>
      <vt:lpstr>How Git Solved This</vt:lpstr>
      <vt:lpstr>Continuous Delivery to Azure w TFS</vt:lpstr>
      <vt:lpstr>PowerPoint Presentation</vt:lpstr>
      <vt:lpstr>Git: What Made it Click (for ME)</vt:lpstr>
      <vt:lpstr>DEMO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 Drew</dc:creator>
  <cp:lastModifiedBy>Cori Drew</cp:lastModifiedBy>
  <cp:revision>501</cp:revision>
  <dcterms:created xsi:type="dcterms:W3CDTF">2013-04-25T16:27:20Z</dcterms:created>
  <dcterms:modified xsi:type="dcterms:W3CDTF">2013-08-26T20:23:03Z</dcterms:modified>
</cp:coreProperties>
</file>