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30"/>
  </p:notesMasterIdLst>
  <p:handoutMasterIdLst>
    <p:handoutMasterId r:id="rId31"/>
  </p:handoutMasterIdLst>
  <p:sldIdLst>
    <p:sldId id="256" r:id="rId2"/>
    <p:sldId id="448" r:id="rId3"/>
    <p:sldId id="450" r:id="rId4"/>
    <p:sldId id="451" r:id="rId5"/>
    <p:sldId id="453" r:id="rId6"/>
    <p:sldId id="457" r:id="rId7"/>
    <p:sldId id="458" r:id="rId8"/>
    <p:sldId id="455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7" r:id="rId17"/>
    <p:sldId id="466" r:id="rId18"/>
    <p:sldId id="469" r:id="rId19"/>
    <p:sldId id="468" r:id="rId20"/>
    <p:sldId id="470" r:id="rId21"/>
    <p:sldId id="471" r:id="rId22"/>
    <p:sldId id="473" r:id="rId23"/>
    <p:sldId id="475" r:id="rId24"/>
    <p:sldId id="472" r:id="rId25"/>
    <p:sldId id="474" r:id="rId26"/>
    <p:sldId id="476" r:id="rId27"/>
    <p:sldId id="477" r:id="rId28"/>
    <p:sldId id="47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A31515"/>
    <a:srgbClr val="0000FF"/>
    <a:srgbClr val="8C383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1" autoAdjust="0"/>
    <p:restoredTop sz="86316" autoAdjust="0"/>
  </p:normalViewPr>
  <p:slideViewPr>
    <p:cSldViewPr>
      <p:cViewPr varScale="1">
        <p:scale>
          <a:sx n="92" d="100"/>
          <a:sy n="92" d="100"/>
        </p:scale>
        <p:origin x="-8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7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646F0-B536-4C48-A694-169B455281EA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0F1EB-751C-4C68-A96C-89E69E3E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46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11/1/2014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476999"/>
            <a:ext cx="16230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11/1/2014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11/1/2014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476999"/>
            <a:ext cx="16992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476999"/>
            <a:ext cx="16992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476999"/>
            <a:ext cx="15468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476999"/>
            <a:ext cx="14706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476999"/>
            <a:ext cx="15468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11/1/2014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11/1/2014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11/1/2014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spec/CommonKey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get.org/packages?q=owin" TargetMode="External"/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pshelf-projec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One Delegate to Rule Them All:</a:t>
            </a:r>
            <a:br>
              <a:rPr lang="en-US" dirty="0" smtClean="0"/>
            </a:br>
            <a:r>
              <a:rPr lang="en-US" sz="5300" dirty="0" smtClean="0"/>
              <a:t>Understanding OWIN</a:t>
            </a:r>
            <a:endParaRPr lang="en-US" sz="5300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IApplication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BeginInvoke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IRequest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request,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AsyncCallback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callback,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object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IResponse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EndInvoke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result);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56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IRequest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Method { get; }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Uri { get; }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&lt;string&gt;&gt; Headers { get; }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BeginReadBody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(byte[]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buffer,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offset,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count,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AsyncCallback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callback,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object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EndReadBody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result);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object&gt; Items { get; }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84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IResponse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string Status { get; }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&lt;string&gt;&gt; Headers { get;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&lt;object&gt;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GetBody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84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Action&lt;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// an environment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dictionary containing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server and request data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object&gt;,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// response callback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Action&lt;string,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Dictionary&lt;string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&lt;object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&gt;&gt;,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// error callback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Action&lt;Exception&gt;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5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response callback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Action&lt;string,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Dictionary&lt;string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&lt;object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&gt;,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/>
              <a:t>Each item in the response enumerable may be of one of the following types (the </a:t>
            </a:r>
            <a:r>
              <a:rPr lang="en-US" sz="2000" i="1" dirty="0"/>
              <a:t>response item types</a:t>
            </a:r>
            <a:r>
              <a:rPr lang="en-US" sz="2000" dirty="0"/>
              <a:t>):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byte[]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ArraySegment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&lt;byte&gt;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FileInfo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Action&lt;Action&lt;object&gt;,Action&lt;Exception&gt;&gt;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54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38912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Replace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&lt;object&gt;</a:t>
            </a:r>
            <a:r>
              <a:rPr lang="en-US" dirty="0"/>
              <a:t> with “body delegate</a:t>
            </a:r>
            <a:r>
              <a:rPr lang="en-US" dirty="0" smtClean="0"/>
              <a:t>”: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// on next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ArraySegment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&lt;byte&gt;, // data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	Action, // continuation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// will invoke continuation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&gt;,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// on error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Action&lt;Exception&gt;,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// on complete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Action,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// cancel 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Action 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3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0.12.0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delegate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Task&lt;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ResultParameters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AppDelegate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CallParameters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887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CallParameters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object&gt; Environment;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string[]&gt; Headers;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Stream Body; // May be null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ResultParameters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object&gt; Properties;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Status; 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string[]&gt; Headers;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&lt;Stream, Task&gt; Body; // May be null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32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0.12.0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object&gt;,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//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string[]&gt;,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Request Body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Task&lt;                               //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Tuple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// Result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object&gt;,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string[]&gt;,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Task&gt;              // Body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&gt;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&gt;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&gt;;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0.15.0 – 1.0.0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object&gt;,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//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Task                                //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&gt;;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31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Environment: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owin.RequestBody</a:t>
            </a:r>
            <a:endParaRPr lang="en-US" dirty="0"/>
          </a:p>
          <a:p>
            <a:r>
              <a:rPr lang="en-US" dirty="0" err="1" smtClean="0"/>
              <a:t>owin.RequestHeaders</a:t>
            </a:r>
            <a:endParaRPr lang="en-US" dirty="0"/>
          </a:p>
          <a:p>
            <a:r>
              <a:rPr lang="en-US" dirty="0" err="1" smtClean="0"/>
              <a:t>owin.RequestMethod</a:t>
            </a:r>
            <a:endParaRPr lang="en-US" dirty="0"/>
          </a:p>
          <a:p>
            <a:r>
              <a:rPr lang="en-US" dirty="0" err="1" smtClean="0"/>
              <a:t>owin.RequestPath</a:t>
            </a:r>
            <a:endParaRPr lang="en-US" dirty="0"/>
          </a:p>
          <a:p>
            <a:r>
              <a:rPr lang="en-US" dirty="0" err="1" smtClean="0"/>
              <a:t>owin.RequestPathBase</a:t>
            </a:r>
            <a:r>
              <a:rPr lang="en-US" dirty="0" err="1"/>
              <a:t>e</a:t>
            </a:r>
            <a:endParaRPr lang="en-US" dirty="0"/>
          </a:p>
          <a:p>
            <a:r>
              <a:rPr lang="en-US" dirty="0" err="1" smtClean="0"/>
              <a:t>owin.RequestProtocol</a:t>
            </a:r>
            <a:endParaRPr lang="en-US" dirty="0" smtClean="0"/>
          </a:p>
          <a:p>
            <a:r>
              <a:rPr lang="en-US" dirty="0" err="1" smtClean="0"/>
              <a:t>owin.RequestQueryString</a:t>
            </a:r>
            <a:endParaRPr lang="en-US" dirty="0" smtClean="0"/>
          </a:p>
          <a:p>
            <a:r>
              <a:rPr lang="en-US" dirty="0" err="1" smtClean="0"/>
              <a:t>owin.RequestScheme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65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257802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349240"/>
            <a:ext cx="2170364" cy="877900"/>
          </a:xfrm>
          <a:prstGeom prst="rect">
            <a:avLst/>
          </a:prstGeom>
          <a:noFill/>
        </p:spPr>
      </p:pic>
      <p:pic>
        <p:nvPicPr>
          <p:cNvPr id="1026" name="Picture 2" descr="C:\Users\Keith\Desktop\poshgit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8567" y="3657600"/>
            <a:ext cx="5686866" cy="1425008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1752600"/>
            <a:ext cx="2286000" cy="165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1447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Environment: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owin.ResponseBody</a:t>
            </a:r>
            <a:endParaRPr lang="en-US" dirty="0"/>
          </a:p>
          <a:p>
            <a:r>
              <a:rPr lang="en-US" dirty="0" err="1" smtClean="0"/>
              <a:t>owin.ResponseHeaders</a:t>
            </a:r>
            <a:endParaRPr lang="en-US" dirty="0"/>
          </a:p>
          <a:p>
            <a:r>
              <a:rPr lang="en-US" dirty="0" err="1" smtClean="0"/>
              <a:t>owin.ResponseStatusCode</a:t>
            </a:r>
            <a:endParaRPr lang="en-US" dirty="0"/>
          </a:p>
          <a:p>
            <a:r>
              <a:rPr lang="en-US" dirty="0" err="1"/>
              <a:t>owin.ResponseReasonPhrase</a:t>
            </a:r>
            <a:endParaRPr lang="en-US" dirty="0"/>
          </a:p>
          <a:p>
            <a:r>
              <a:rPr lang="en-US" dirty="0" err="1" smtClean="0"/>
              <a:t>owin.ResponseProtocol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02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Environment: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owin.CallCancelled</a:t>
            </a:r>
            <a:endParaRPr lang="en-US" dirty="0" smtClean="0"/>
          </a:p>
          <a:p>
            <a:r>
              <a:rPr lang="en-US" dirty="0" err="1" smtClean="0"/>
              <a:t>owin.Version</a:t>
            </a:r>
            <a:endParaRPr lang="en-US" dirty="0" smtClean="0"/>
          </a:p>
          <a:p>
            <a:endParaRPr lang="en-US" dirty="0"/>
          </a:p>
          <a:p>
            <a:pPr marL="118872" indent="0">
              <a:buNone/>
            </a:pPr>
            <a:r>
              <a:rPr lang="en-US" sz="2800" dirty="0"/>
              <a:t>Guidelines for additional keys and a list of commonly defined keys can be found in </a:t>
            </a:r>
            <a:r>
              <a:rPr lang="en-US" sz="2800" dirty="0">
                <a:hlinkClick r:id="rId2"/>
              </a:rPr>
              <a:t>CommonKeys.html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04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Microsoft.Owin.SelfHost</a:t>
            </a:r>
            <a:endParaRPr lang="en-US" dirty="0" smtClean="0"/>
          </a:p>
          <a:p>
            <a:r>
              <a:rPr lang="en-US" dirty="0" smtClean="0"/>
              <a:t>Katana</a:t>
            </a:r>
          </a:p>
          <a:p>
            <a:pPr lvl="1"/>
            <a:r>
              <a:rPr lang="en-US" dirty="0" err="1" smtClean="0"/>
              <a:t>Microsoft.Owin.Host.HttpListener</a:t>
            </a:r>
            <a:endParaRPr lang="en-US" dirty="0" smtClean="0"/>
          </a:p>
          <a:p>
            <a:pPr lvl="1"/>
            <a:r>
              <a:rPr lang="en-US" dirty="0" err="1" smtClean="0"/>
              <a:t>Microsoft.Owin.Host.SystemWeb</a:t>
            </a:r>
            <a:endParaRPr lang="en-US" dirty="0" smtClean="0"/>
          </a:p>
          <a:p>
            <a:r>
              <a:rPr lang="en-US" dirty="0" smtClean="0"/>
              <a:t>Helios</a:t>
            </a:r>
          </a:p>
          <a:p>
            <a:pPr lvl="1"/>
            <a:r>
              <a:rPr lang="en-US" dirty="0" err="1" smtClean="0"/>
              <a:t>Microsoft.Owin.Host.IIS</a:t>
            </a:r>
            <a:endParaRPr lang="en-US" dirty="0" smtClean="0"/>
          </a:p>
          <a:p>
            <a:r>
              <a:rPr lang="en-US" dirty="0" err="1" smtClean="0"/>
              <a:t>Nowin</a:t>
            </a:r>
            <a:endParaRPr lang="en-US" dirty="0" smtClean="0"/>
          </a:p>
          <a:p>
            <a:pPr lvl="1"/>
            <a:r>
              <a:rPr lang="en-US" dirty="0"/>
              <a:t>“Fast and scalable </a:t>
            </a:r>
            <a:r>
              <a:rPr lang="en-US" dirty="0" err="1"/>
              <a:t>Owin</a:t>
            </a:r>
            <a:r>
              <a:rPr lang="en-US" dirty="0"/>
              <a:t> Web Server in pure </a:t>
            </a:r>
            <a:r>
              <a:rPr lang="en-US" dirty="0" err="1"/>
              <a:t>.Net</a:t>
            </a:r>
            <a:r>
              <a:rPr lang="en-US" dirty="0"/>
              <a:t> 4.5 (it does not use </a:t>
            </a:r>
            <a:r>
              <a:rPr lang="en-US" dirty="0" err="1"/>
              <a:t>HttpListener</a:t>
            </a:r>
            <a:r>
              <a:rPr lang="en-US" dirty="0" smtClean="0"/>
              <a:t>)”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28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ScriptCs</a:t>
            </a:r>
            <a:endParaRPr lang="en-US" dirty="0" smtClean="0"/>
          </a:p>
          <a:p>
            <a:r>
              <a:rPr lang="en-US" dirty="0" smtClean="0"/>
              <a:t>OwinHost.exe</a:t>
            </a:r>
          </a:p>
          <a:p>
            <a:r>
              <a:rPr lang="en-US" dirty="0" smtClean="0"/>
              <a:t>Integration Testing!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85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object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 Task&gt;;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MiddlewareFunc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&gt;;</a:t>
            </a:r>
            <a:endParaRPr lang="en-US" dirty="0" smtClean="0"/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next) =&gt;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((string)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owin.RequestPath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await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Middleware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Microsoft.AspNet.Identity.Owin</a:t>
            </a:r>
            <a:endParaRPr lang="en-US" dirty="0"/>
          </a:p>
          <a:p>
            <a:r>
              <a:rPr lang="en-US" dirty="0" err="1" smtClean="0"/>
              <a:t>Microsoft.Owin.Cors</a:t>
            </a:r>
            <a:endParaRPr lang="en-US" dirty="0" smtClean="0"/>
          </a:p>
          <a:p>
            <a:r>
              <a:rPr lang="en-US" dirty="0" smtClean="0"/>
              <a:t>Microsoft.Owin.Security.*</a:t>
            </a:r>
          </a:p>
          <a:p>
            <a:r>
              <a:rPr lang="en-US" dirty="0" smtClean="0"/>
              <a:t>Simple.Owin.*</a:t>
            </a:r>
          </a:p>
          <a:p>
            <a:r>
              <a:rPr lang="en-US" i="1" dirty="0" smtClean="0"/>
              <a:t>search </a:t>
            </a:r>
            <a:r>
              <a:rPr lang="en-US" i="1" dirty="0" err="1" smtClean="0"/>
              <a:t>Nuget</a:t>
            </a:r>
            <a:r>
              <a:rPr lang="en-US" i="1" dirty="0" smtClean="0"/>
              <a:t> for OWIN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69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DuoVia.Http</a:t>
            </a:r>
            <a:endParaRPr lang="en-US" dirty="0" smtClean="0"/>
          </a:p>
          <a:p>
            <a:r>
              <a:rPr lang="en-US" dirty="0" err="1" smtClean="0"/>
              <a:t>FubuMVC</a:t>
            </a:r>
            <a:endParaRPr lang="en-US" dirty="0" smtClean="0"/>
          </a:p>
          <a:p>
            <a:r>
              <a:rPr lang="en-US" dirty="0" err="1" smtClean="0"/>
              <a:t>Microsoft.AspNet.WebApi</a:t>
            </a:r>
            <a:endParaRPr lang="en-US" dirty="0" smtClean="0"/>
          </a:p>
          <a:p>
            <a:r>
              <a:rPr lang="en-US" dirty="0" err="1" smtClean="0"/>
              <a:t>Microsoft.AspNet.SignalR</a:t>
            </a:r>
            <a:endParaRPr lang="en-US" dirty="0" smtClean="0"/>
          </a:p>
          <a:p>
            <a:r>
              <a:rPr lang="en-US" dirty="0" smtClean="0"/>
              <a:t>Nancy</a:t>
            </a:r>
          </a:p>
          <a:p>
            <a:r>
              <a:rPr lang="en-US" dirty="0" err="1" smtClean="0"/>
              <a:t>Simple.Web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ASP.NET </a:t>
            </a:r>
            <a:r>
              <a:rPr lang="en-US" b="1" dirty="0" err="1" smtClean="0"/>
              <a:t>vNext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38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talk, more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21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reading…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http://owin.org/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www.nuget.org/packages?q=owin</a:t>
            </a:r>
            <a:endParaRPr lang="en-US" dirty="0" smtClean="0"/>
          </a:p>
          <a:p>
            <a:r>
              <a:rPr lang="en-US" dirty="0">
                <a:hlinkClick r:id="rId4"/>
              </a:rPr>
              <a:t>http://topshelf-project.com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15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1993: </a:t>
            </a:r>
            <a:r>
              <a:rPr lang="en-US" b="1" dirty="0" smtClean="0"/>
              <a:t>C</a:t>
            </a:r>
            <a:r>
              <a:rPr lang="en-US" dirty="0" smtClean="0"/>
              <a:t>ommon </a:t>
            </a:r>
            <a:r>
              <a:rPr lang="en-US" b="1" dirty="0" smtClean="0"/>
              <a:t>G</a:t>
            </a:r>
            <a:r>
              <a:rPr lang="en-US" dirty="0" smtClean="0"/>
              <a:t>ateway </a:t>
            </a:r>
            <a:r>
              <a:rPr lang="en-US" b="1" dirty="0" smtClean="0"/>
              <a:t>I</a:t>
            </a:r>
            <a:r>
              <a:rPr lang="en-US" dirty="0" smtClean="0"/>
              <a:t>nterface</a:t>
            </a:r>
          </a:p>
          <a:p>
            <a:pPr lvl="1"/>
            <a:r>
              <a:rPr lang="en-US" dirty="0" smtClean="0"/>
              <a:t>Interface between </a:t>
            </a:r>
            <a:r>
              <a:rPr lang="en-US" dirty="0"/>
              <a:t>the web server and programs that generate the web </a:t>
            </a:r>
            <a:r>
              <a:rPr lang="en-US" dirty="0" smtClean="0"/>
              <a:t>content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1995: IIS 1.0 introduces</a:t>
            </a:r>
            <a:br>
              <a:rPr lang="en-US" dirty="0" smtClean="0"/>
            </a:br>
            <a:r>
              <a:rPr lang="en-US" b="1" dirty="0" smtClean="0"/>
              <a:t>I</a:t>
            </a:r>
            <a:r>
              <a:rPr lang="en-US" dirty="0" smtClean="0"/>
              <a:t>nternet </a:t>
            </a:r>
            <a:r>
              <a:rPr lang="en-US" b="1" dirty="0"/>
              <a:t>S</a:t>
            </a:r>
            <a:r>
              <a:rPr lang="en-US" dirty="0"/>
              <a:t>erver </a:t>
            </a:r>
            <a:r>
              <a:rPr lang="en-US" b="1" dirty="0" smtClean="0"/>
              <a:t>A</a:t>
            </a:r>
            <a:r>
              <a:rPr lang="en-US" dirty="0" smtClean="0"/>
              <a:t>pplication </a:t>
            </a:r>
            <a:r>
              <a:rPr lang="en-US" b="1" dirty="0"/>
              <a:t>P</a:t>
            </a:r>
            <a:r>
              <a:rPr lang="en-US" dirty="0"/>
              <a:t>rogramming </a:t>
            </a:r>
            <a:r>
              <a:rPr lang="en-US" b="1" dirty="0"/>
              <a:t>I</a:t>
            </a:r>
            <a:r>
              <a:rPr lang="en-US" dirty="0"/>
              <a:t>nterface</a:t>
            </a:r>
          </a:p>
          <a:p>
            <a:pPr lvl="1"/>
            <a:r>
              <a:rPr lang="en-US" dirty="0" smtClean="0"/>
              <a:t>Extensions process some requests (</a:t>
            </a:r>
            <a:r>
              <a:rPr lang="en-US" dirty="0"/>
              <a:t>e.g. </a:t>
            </a:r>
            <a:r>
              <a:rPr lang="en-US" dirty="0" smtClean="0"/>
              <a:t>ASP.NET)</a:t>
            </a:r>
          </a:p>
          <a:p>
            <a:pPr lvl="1"/>
            <a:r>
              <a:rPr lang="en-US" dirty="0" smtClean="0"/>
              <a:t>Filters can manipulate each request (</a:t>
            </a:r>
            <a:r>
              <a:rPr lang="en-US" dirty="0"/>
              <a:t>e.g. Rewrite)</a:t>
            </a:r>
          </a:p>
          <a:p>
            <a:pPr lvl="1"/>
            <a:endParaRPr lang="en-US" dirty="0"/>
          </a:p>
          <a:p>
            <a:r>
              <a:rPr lang="en-US" dirty="0" smtClean="0"/>
              <a:t>1996: </a:t>
            </a:r>
            <a:r>
              <a:rPr lang="en-US" dirty="0" err="1" smtClean="0"/>
              <a:t>FastCGI</a:t>
            </a:r>
            <a:endParaRPr lang="en-US" dirty="0" smtClean="0"/>
          </a:p>
          <a:p>
            <a:pPr lvl="1"/>
            <a:r>
              <a:rPr lang="en-US" dirty="0" smtClean="0"/>
              <a:t>Reduce overhead &amp; allow server </a:t>
            </a:r>
            <a:r>
              <a:rPr lang="en-US" dirty="0"/>
              <a:t>to handle more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Now supported by Apache, IIS, </a:t>
            </a:r>
            <a:r>
              <a:rPr lang="en-US" dirty="0" err="1" smtClean="0"/>
              <a:t>Nginx</a:t>
            </a:r>
            <a:r>
              <a:rPr lang="en-US" dirty="0" smtClean="0"/>
              <a:t>, others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smtClean="0"/>
              <a:t>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042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2003: Python </a:t>
            </a:r>
            <a:r>
              <a:rPr lang="en-US" b="1" dirty="0" smtClean="0"/>
              <a:t>W</a:t>
            </a:r>
            <a:r>
              <a:rPr lang="en-US" dirty="0" smtClean="0"/>
              <a:t>eb </a:t>
            </a:r>
            <a:r>
              <a:rPr lang="en-US" b="1" dirty="0" smtClean="0"/>
              <a:t>S</a:t>
            </a:r>
            <a:r>
              <a:rPr lang="en-US" dirty="0" smtClean="0"/>
              <a:t>erver </a:t>
            </a:r>
            <a:r>
              <a:rPr lang="en-US" b="1" dirty="0" smtClean="0"/>
              <a:t>G</a:t>
            </a:r>
            <a:r>
              <a:rPr lang="en-US" dirty="0" smtClean="0"/>
              <a:t>ateway </a:t>
            </a:r>
            <a:r>
              <a:rPr lang="en-US" b="1" dirty="0" smtClean="0"/>
              <a:t>I</a:t>
            </a:r>
            <a:r>
              <a:rPr lang="en-US" dirty="0" smtClean="0"/>
              <a:t>nterface</a:t>
            </a:r>
          </a:p>
          <a:p>
            <a:pPr lvl="1"/>
            <a:r>
              <a:rPr lang="en-US" dirty="0" smtClean="0"/>
              <a:t>Server/Gateway</a:t>
            </a:r>
          </a:p>
          <a:p>
            <a:pPr lvl="1"/>
            <a:r>
              <a:rPr lang="en-US" dirty="0" smtClean="0"/>
              <a:t>Application/Framework</a:t>
            </a: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(environ,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start_response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response_headers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[('Content-type', 'text/plain')]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start_response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('200 OK',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response_headers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['Hello world!\n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Middleware!</a:t>
            </a:r>
            <a:endParaRPr lang="en-US" sz="29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831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2007: Rack</a:t>
            </a:r>
          </a:p>
          <a:p>
            <a:pPr marL="118872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call(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[200, {"Content-Type" =&gt; "text/plain"}, ["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Hello!"]]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endParaRPr lang="en-US" sz="2400" dirty="0" smtClean="0"/>
          </a:p>
          <a:p>
            <a:r>
              <a:rPr lang="en-US" dirty="0" smtClean="0"/>
              <a:t>2010: Connect</a:t>
            </a:r>
          </a:p>
          <a:p>
            <a:pPr marL="11887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connect = require('connect');</a:t>
            </a:r>
          </a:p>
          <a:p>
            <a:pPr marL="118872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app = connect();</a:t>
            </a:r>
          </a:p>
          <a:p>
            <a:pPr marL="118872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(function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res, next) {</a:t>
            </a:r>
          </a:p>
          <a:p>
            <a:pPr marL="118872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console.log(req.url);</a:t>
            </a:r>
          </a:p>
          <a:p>
            <a:pPr marL="118872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next();</a:t>
            </a:r>
          </a:p>
          <a:p>
            <a:pPr marL="118872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35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1.1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744321"/>
              </p:ext>
            </p:extLst>
          </p:nvPr>
        </p:nvGraphicFramePr>
        <p:xfrm>
          <a:off x="436418" y="177482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62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3.5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301355"/>
              </p:ext>
            </p:extLst>
          </p:nvPr>
        </p:nvGraphicFramePr>
        <p:xfrm>
          <a:off x="436418" y="1774825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49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HTTP Abstractions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dirty="0"/>
              <a:t>“This group will hopefully give all of the .NET developers who are creating Sinatra-like web frameworks and Rack-like HTTP abstractions a place to collaborate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26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b="0" dirty="0"/>
              <a:t>pen </a:t>
            </a:r>
            <a:r>
              <a:rPr lang="en-US" dirty="0"/>
              <a:t>W</a:t>
            </a:r>
            <a:r>
              <a:rPr lang="en-US" b="0" dirty="0"/>
              <a:t>eb </a:t>
            </a:r>
            <a:r>
              <a:rPr lang="en-US" dirty="0"/>
              <a:t>I</a:t>
            </a:r>
            <a:r>
              <a:rPr lang="en-US" b="0" dirty="0"/>
              <a:t>nterface for .</a:t>
            </a:r>
            <a:r>
              <a:rPr lang="en-US" dirty="0"/>
              <a:t>N</a:t>
            </a:r>
            <a:r>
              <a:rPr lang="en-US" b="0" dirty="0"/>
              <a:t>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document defines a </a:t>
            </a:r>
            <a:r>
              <a:rPr lang="en-US" sz="2800" b="1" dirty="0"/>
              <a:t>standard interface </a:t>
            </a:r>
            <a:r>
              <a:rPr lang="en-US" sz="2400" b="1" dirty="0"/>
              <a:t>between</a:t>
            </a:r>
            <a:r>
              <a:rPr lang="en-US" sz="2400" dirty="0"/>
              <a:t> </a:t>
            </a:r>
            <a:r>
              <a:rPr lang="en-US" sz="2000" dirty="0"/>
              <a:t>.NET web </a:t>
            </a:r>
            <a:r>
              <a:rPr lang="en-US" b="1" dirty="0"/>
              <a:t>servers</a:t>
            </a:r>
            <a:r>
              <a:rPr lang="en-US" dirty="0"/>
              <a:t> </a:t>
            </a:r>
            <a:r>
              <a:rPr lang="en-US" sz="2000" dirty="0"/>
              <a:t>and web </a:t>
            </a:r>
            <a:r>
              <a:rPr lang="en-US" b="1" dirty="0"/>
              <a:t>applications</a:t>
            </a:r>
            <a:r>
              <a:rPr lang="en-US" sz="2000" dirty="0"/>
              <a:t>. The goal of the OWIN interface is to </a:t>
            </a:r>
            <a:r>
              <a:rPr lang="en-US" b="1" dirty="0"/>
              <a:t>decouple</a:t>
            </a:r>
            <a:r>
              <a:rPr lang="en-US" dirty="0"/>
              <a:t> </a:t>
            </a:r>
            <a:r>
              <a:rPr lang="en-US" sz="2000" dirty="0"/>
              <a:t>server and application, </a:t>
            </a:r>
            <a:r>
              <a:rPr lang="en-US" sz="2800" b="1" dirty="0"/>
              <a:t>encourage</a:t>
            </a:r>
            <a:r>
              <a:rPr lang="en-US" sz="2800" dirty="0"/>
              <a:t> </a:t>
            </a:r>
            <a:r>
              <a:rPr lang="en-US" sz="2000" dirty="0"/>
              <a:t>the development of simple "</a:t>
            </a:r>
            <a:r>
              <a:rPr lang="en-US" sz="2800" b="1" dirty="0"/>
              <a:t>middleware</a:t>
            </a:r>
            <a:r>
              <a:rPr lang="en-US" sz="2000" dirty="0"/>
              <a:t>" modules for .NET web development, and, by being an open standard, </a:t>
            </a:r>
            <a:r>
              <a:rPr lang="en-US" b="1" dirty="0"/>
              <a:t>stimulate </a:t>
            </a:r>
            <a:r>
              <a:rPr lang="en-US" sz="2000" dirty="0"/>
              <a:t>the open source </a:t>
            </a:r>
            <a:r>
              <a:rPr lang="en-US" b="1" dirty="0"/>
              <a:t>ecosystem </a:t>
            </a:r>
            <a:r>
              <a:rPr lang="en-US" sz="2000" dirty="0"/>
              <a:t>of .NET web development tools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42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11400</TotalTime>
  <Words>670</Words>
  <Application>Microsoft Office PowerPoint</Application>
  <PresentationFormat>On-screen Show (4:3)</PresentationFormat>
  <Paragraphs>297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One Delegate to Rule Them All: Understanding OWIN</vt:lpstr>
      <vt:lpstr>Who am I?</vt:lpstr>
      <vt:lpstr>History Lesson!</vt:lpstr>
      <vt:lpstr>History Lesson!</vt:lpstr>
      <vt:lpstr>History Lesson!</vt:lpstr>
      <vt:lpstr>ASP.NET 1.1</vt:lpstr>
      <vt:lpstr>ASP.NET 3.5</vt:lpstr>
      <vt:lpstr>.NET HTTP Abstractions</vt:lpstr>
      <vt:lpstr>Open Web Interface for .NET</vt:lpstr>
      <vt:lpstr>OWIN v1.0 Draft 2</vt:lpstr>
      <vt:lpstr>OWIN v1.0 Draft 2</vt:lpstr>
      <vt:lpstr>OWIN v1.0 Draft 2</vt:lpstr>
      <vt:lpstr>OWIN v1.0 Draft 3</vt:lpstr>
      <vt:lpstr>OWIN v1.0 Draft 3</vt:lpstr>
      <vt:lpstr>OWIN v1.0 Draft 4</vt:lpstr>
      <vt:lpstr>OWIN 0.12.0</vt:lpstr>
      <vt:lpstr>OWIN 0.12.0</vt:lpstr>
      <vt:lpstr>OWIN 0.15.0 – 1.0.0</vt:lpstr>
      <vt:lpstr>OWIN Environment: Request</vt:lpstr>
      <vt:lpstr>OWIN Environment: Response</vt:lpstr>
      <vt:lpstr>OWIN Environment: Other</vt:lpstr>
      <vt:lpstr>OWIN Hosts</vt:lpstr>
      <vt:lpstr>OWIN Hosts</vt:lpstr>
      <vt:lpstr>OWIN Middleware</vt:lpstr>
      <vt:lpstr>OWIN Middleware </vt:lpstr>
      <vt:lpstr>OWIN Frameworks</vt:lpstr>
      <vt:lpstr>Less talk, more code</vt:lpstr>
      <vt:lpstr>Additional reading…</vt:lpstr>
    </vt:vector>
  </TitlesOfParts>
  <Company>Inetium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1116</cp:revision>
  <dcterms:created xsi:type="dcterms:W3CDTF">2009-08-14T19:51:58Z</dcterms:created>
  <dcterms:modified xsi:type="dcterms:W3CDTF">2014-11-01T14:42:06Z</dcterms:modified>
</cp:coreProperties>
</file>