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56"/>
  </p:notesMasterIdLst>
  <p:handoutMasterIdLst>
    <p:handoutMasterId r:id="rId57"/>
  </p:handoutMasterIdLst>
  <p:sldIdLst>
    <p:sldId id="662" r:id="rId2"/>
    <p:sldId id="663" r:id="rId3"/>
    <p:sldId id="665" r:id="rId4"/>
    <p:sldId id="667" r:id="rId5"/>
    <p:sldId id="668" r:id="rId6"/>
    <p:sldId id="669" r:id="rId7"/>
    <p:sldId id="670" r:id="rId8"/>
    <p:sldId id="671" r:id="rId9"/>
    <p:sldId id="672" r:id="rId10"/>
    <p:sldId id="673" r:id="rId11"/>
    <p:sldId id="674" r:id="rId12"/>
    <p:sldId id="675" r:id="rId13"/>
    <p:sldId id="677" r:id="rId14"/>
    <p:sldId id="678" r:id="rId15"/>
    <p:sldId id="679" r:id="rId16"/>
    <p:sldId id="680" r:id="rId17"/>
    <p:sldId id="681" r:id="rId18"/>
    <p:sldId id="682" r:id="rId19"/>
    <p:sldId id="683" r:id="rId20"/>
    <p:sldId id="684" r:id="rId21"/>
    <p:sldId id="685" r:id="rId22"/>
    <p:sldId id="686" r:id="rId23"/>
    <p:sldId id="688" r:id="rId24"/>
    <p:sldId id="691" r:id="rId25"/>
    <p:sldId id="692" r:id="rId26"/>
    <p:sldId id="693" r:id="rId27"/>
    <p:sldId id="698" r:id="rId28"/>
    <p:sldId id="694" r:id="rId29"/>
    <p:sldId id="696" r:id="rId30"/>
    <p:sldId id="697" r:id="rId31"/>
    <p:sldId id="695" r:id="rId32"/>
    <p:sldId id="699" r:id="rId33"/>
    <p:sldId id="700" r:id="rId34"/>
    <p:sldId id="701" r:id="rId35"/>
    <p:sldId id="702" r:id="rId36"/>
    <p:sldId id="705" r:id="rId37"/>
    <p:sldId id="703" r:id="rId38"/>
    <p:sldId id="704" r:id="rId39"/>
    <p:sldId id="706" r:id="rId40"/>
    <p:sldId id="707" r:id="rId41"/>
    <p:sldId id="716" r:id="rId42"/>
    <p:sldId id="708" r:id="rId43"/>
    <p:sldId id="709" r:id="rId44"/>
    <p:sldId id="710" r:id="rId45"/>
    <p:sldId id="711" r:id="rId46"/>
    <p:sldId id="712" r:id="rId47"/>
    <p:sldId id="713" r:id="rId48"/>
    <p:sldId id="714" r:id="rId49"/>
    <p:sldId id="715" r:id="rId50"/>
    <p:sldId id="717" r:id="rId51"/>
    <p:sldId id="718" r:id="rId52"/>
    <p:sldId id="719" r:id="rId53"/>
    <p:sldId id="720" r:id="rId54"/>
    <p:sldId id="664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893EFA8-862A-4C65-B466-E7796008DBEE}">
          <p14:sldIdLst>
            <p14:sldId id="662"/>
            <p14:sldId id="663"/>
            <p14:sldId id="665"/>
            <p14:sldId id="667"/>
            <p14:sldId id="668"/>
          </p14:sldIdLst>
        </p14:section>
        <p14:section name="Config" id="{68565D51-E364-4B65-8FC0-4FA847D0B404}">
          <p14:sldIdLst>
            <p14:sldId id="669"/>
            <p14:sldId id="670"/>
            <p14:sldId id="671"/>
            <p14:sldId id="672"/>
            <p14:sldId id="673"/>
            <p14:sldId id="674"/>
          </p14:sldIdLst>
        </p14:section>
        <p14:section name="Remote" id="{C4D7D76B-F2DE-47F3-9DBD-61C50BF40CA3}">
          <p14:sldIdLst>
            <p14:sldId id="675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8"/>
            <p14:sldId id="691"/>
            <p14:sldId id="692"/>
            <p14:sldId id="693"/>
            <p14:sldId id="698"/>
            <p14:sldId id="694"/>
            <p14:sldId id="696"/>
            <p14:sldId id="697"/>
            <p14:sldId id="695"/>
            <p14:sldId id="699"/>
            <p14:sldId id="700"/>
            <p14:sldId id="701"/>
            <p14:sldId id="702"/>
          </p14:sldIdLst>
        </p14:section>
        <p14:section name="History Inspection" id="{89489D15-ED30-4576-BF99-5C86027EBBDA}">
          <p14:sldIdLst>
            <p14:sldId id="705"/>
            <p14:sldId id="703"/>
            <p14:sldId id="704"/>
            <p14:sldId id="706"/>
            <p14:sldId id="707"/>
          </p14:sldIdLst>
        </p14:section>
        <p14:section name="History Manipulation" id="{2F572F09-A522-4F59-9E07-DD92BFE48FF9}">
          <p14:sldIdLst>
            <p14:sldId id="716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</p14:sldIdLst>
        </p14:section>
        <p14:section name="Disaster Recovery" id="{E3CAF024-1CE8-4454-8C7B-03A8A659E2D0}">
          <p14:sldIdLst>
            <p14:sldId id="717"/>
          </p14:sldIdLst>
        </p14:section>
        <p14:section name="Power Tools" id="{6E3C072E-DF2D-4491-8770-727BC5DE721D}">
          <p14:sldIdLst>
            <p14:sldId id="718"/>
            <p14:sldId id="719"/>
            <p14:sldId id="720"/>
          </p14:sldIdLst>
        </p14:section>
        <p14:section name="Outro" id="{15EC4827-0B8A-4FAD-B420-6F48CF462231}">
          <p14:sldIdLst>
            <p14:sldId id="6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AD2D"/>
    <a:srgbClr val="E8E6DA"/>
    <a:srgbClr val="80B9E5"/>
    <a:srgbClr val="1C324C"/>
    <a:srgbClr val="3E0F4D"/>
    <a:srgbClr val="57156B"/>
    <a:srgbClr val="296C75"/>
    <a:srgbClr val="3484AA"/>
    <a:srgbClr val="583D4F"/>
    <a:srgbClr val="AB3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4" autoAdjust="0"/>
    <p:restoredTop sz="75687" autoAdjust="0"/>
  </p:normalViewPr>
  <p:slideViewPr>
    <p:cSldViewPr snapToGrid="0">
      <p:cViewPr>
        <p:scale>
          <a:sx n="90" d="100"/>
          <a:sy n="90" d="100"/>
        </p:scale>
        <p:origin x="640" y="336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1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18ABE-8A80-4B5B-8ACF-2135DA00CA3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50AC1-EECF-4902-83E6-F9896C1B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2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3B87E-8AE7-4F79-B50E-9A15DF20D4C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95149-E21A-4BF8-B78E-C7A4DFC8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on the core </a:t>
            </a:r>
            <a:r>
              <a:rPr lang="en-US" dirty="0" err="1" smtClean="0"/>
              <a:t>Git</a:t>
            </a:r>
            <a:r>
              <a:rPr lang="en-US" dirty="0" smtClean="0"/>
              <a:t> concepts covered in Part 1, this session will provide a detailed exploration of the advanced configuration and commands that will earn you a spot in git.txt[1]. Topics covered will include must-have customization, remote interactions, history inspection and manipulation, disaster recovery, and power tools like bisect and filter-branch. [1] https://xkcd.com/1597/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95149-E21A-4BF8-B78E-C7A4DFC87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71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95149-E21A-4BF8-B78E-C7A4DFC87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refs/remotes/origin/*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95149-E21A-4BF8-B78E-C7A4DFC87B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6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 is short for --track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95149-E21A-4BF8-B78E-C7A4DFC87B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3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lumMod val="75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5793A9D-7BB8-4D19-8BD7-02B7E53C536E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7159-E71E-4CAA-BF40-4CD02CB54407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44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87B5-7E5E-41C9-93AC-E499B34A64BD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73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54BF-8AEF-4B21-A1B1-B5A08F90FFED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239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42CB-63FD-4E5C-BFBB-6C162C93BC12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23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A2D3-B3ED-4D3C-BCBE-ACE206D5C3A7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9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85B8-6BFA-4BED-A79F-887360139928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ThatConference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EB9A-AE0D-43BC-A94D-B096617A2C1C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5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EE39-8EB6-404A-9381-38458C73718A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1293811" y="60356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none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93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D5F5-69AD-41B7-9034-DE5F193F73BA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4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5BA2-3F67-40C1-804B-9C4DE5B1C407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7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C67A-8865-405B-BA20-EEB66CEFD3DB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1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7FC2-8A27-4C5E-A3F1-3EBFEC707A1D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ThatConference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6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30DB-1856-4551-B033-9561232952AF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7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9BC6-B715-41C2-B740-849358F6F899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43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C48B-CF56-4352-A9C6-D3F60B91AF6D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13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2203-ABF7-40A5-A4AC-F5113190BD83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2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lumMod val="75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6E81-01D6-4E43-8C5C-367765194AB1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ThatConference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4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better-git-sv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9103155" y="-27099"/>
            <a:ext cx="3087135" cy="3805518"/>
          </a:xfrm>
          <a:prstGeom prst="cloudCallout">
            <a:avLst>
              <a:gd name="adj1" fmla="val -5290"/>
              <a:gd name="adj2" fmla="val 57883"/>
            </a:avLst>
          </a:prstGeom>
          <a:solidFill>
            <a:srgbClr val="80B9E5">
              <a:alpha val="4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9633102" y="625483"/>
            <a:ext cx="2308601" cy="2092317"/>
          </a:xfrm>
          <a:effectLst>
            <a:outerShdw blurRad="50800" dist="38100" dir="2700000" algn="tl" rotWithShape="0">
              <a:prstClr val="black">
                <a:alpha val="93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9600" b="1" dirty="0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GIT</a:t>
            </a:r>
            <a:endParaRPr lang="en-US" sz="9600" dirty="0">
              <a:solidFill>
                <a:srgbClr val="EFAD2D"/>
              </a:solidFill>
              <a:latin typeface="Calibri" panose="020F0502020204030204" pitchFamily="34" charset="0"/>
              <a:ea typeface="DotumChe" panose="020B0609000101010101" pitchFamily="49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695085" y="2500641"/>
            <a:ext cx="1903276" cy="7866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93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 PART </a:t>
            </a:r>
            <a:r>
              <a:rPr lang="en-US" sz="2800" b="1" dirty="0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2</a:t>
            </a:r>
            <a:endParaRPr lang="en-US" dirty="0">
              <a:solidFill>
                <a:srgbClr val="EFAD2D"/>
              </a:solidFill>
              <a:latin typeface="Calibri" panose="020F0502020204030204" pitchFamily="34" charset="0"/>
              <a:ea typeface="DotumChe" panose="020B0609000101010101" pitchFamily="49" charset="-127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60067" y="518164"/>
            <a:ext cx="3142129" cy="9331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93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   UNDERSTANDING</a:t>
            </a:r>
            <a:endParaRPr lang="en-US" dirty="0">
              <a:solidFill>
                <a:srgbClr val="EFAD2D"/>
              </a:solidFill>
              <a:latin typeface="Calibri" panose="020F0502020204030204" pitchFamily="34" charset="0"/>
              <a:ea typeface="DotumChe" panose="020B0609000101010101" pitchFamily="49" charset="-127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0987" y="1714097"/>
            <a:ext cx="3052483" cy="28257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8800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Keith Dahlby</a:t>
            </a:r>
            <a:endParaRPr lang="en-US" sz="2600" dirty="0" smtClean="0">
              <a:solidFill>
                <a:srgbClr val="EFAD2D"/>
              </a:solidFill>
              <a:latin typeface="Arial Narrow" panose="020B0606020202030204" pitchFamily="34" charset="0"/>
              <a:ea typeface="DotumChe" panose="020B0609000101010101" pitchFamily="49" charset="-127"/>
            </a:endParaRPr>
          </a:p>
          <a:p>
            <a:pPr algn="l"/>
            <a:r>
              <a:rPr lang="en-US" sz="2600" b="1" dirty="0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@</a:t>
            </a:r>
            <a:r>
              <a:rPr lang="en-US" sz="2600" b="1" dirty="0" err="1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dahlbyk</a:t>
            </a:r>
            <a:endParaRPr lang="en-US" sz="2600" b="1" dirty="0" smtClean="0">
              <a:solidFill>
                <a:srgbClr val="EFAD2D"/>
              </a:solidFill>
              <a:latin typeface="Arial Narrow" panose="020B0606020202030204" pitchFamily="34" charset="0"/>
              <a:ea typeface="DotumChe" panose="020B0609000101010101" pitchFamily="49" charset="-127"/>
            </a:endParaRPr>
          </a:p>
          <a:p>
            <a:pPr algn="l"/>
            <a:endParaRPr lang="en-US" sz="2600" dirty="0" smtClean="0">
              <a:solidFill>
                <a:srgbClr val="EFAD2D"/>
              </a:solidFill>
              <a:latin typeface="Arial Narrow" panose="020B0606020202030204" pitchFamily="34" charset="0"/>
              <a:ea typeface="DotumChe" panose="020B0609000101010101" pitchFamily="49" charset="-127"/>
            </a:endParaRPr>
          </a:p>
          <a:p>
            <a:r>
              <a:rPr lang="en-US" sz="2600" dirty="0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w special guest</a:t>
            </a:r>
          </a:p>
          <a:p>
            <a:pPr algn="r"/>
            <a:endParaRPr lang="en-US" sz="2600" dirty="0" smtClean="0">
              <a:solidFill>
                <a:srgbClr val="EFAD2D"/>
              </a:solidFill>
              <a:latin typeface="Arial Narrow" panose="020B0606020202030204" pitchFamily="34" charset="0"/>
              <a:ea typeface="DotumChe" panose="020B0609000101010101" pitchFamily="49" charset="-127"/>
            </a:endParaRPr>
          </a:p>
          <a:p>
            <a:pPr algn="r"/>
            <a:r>
              <a:rPr lang="en-US" sz="2600" dirty="0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Cori Drew</a:t>
            </a:r>
            <a:endParaRPr lang="en-US" sz="2600" dirty="0" smtClean="0">
              <a:solidFill>
                <a:srgbClr val="EFAD2D"/>
              </a:solidFill>
              <a:latin typeface="Arial Narrow" panose="020B0606020202030204" pitchFamily="34" charset="0"/>
              <a:ea typeface="DotumChe" panose="020B0609000101010101" pitchFamily="49" charset="-127"/>
            </a:endParaRPr>
          </a:p>
          <a:p>
            <a:pPr algn="r"/>
            <a:r>
              <a:rPr lang="en-US" sz="2600" b="1" dirty="0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@</a:t>
            </a:r>
            <a:r>
              <a:rPr lang="en-US" sz="2600" b="1" dirty="0" err="1" smtClean="0">
                <a:solidFill>
                  <a:srgbClr val="EFAD2D"/>
                </a:solidFill>
                <a:latin typeface="Arial Narrow" panose="020B0606020202030204" pitchFamily="34" charset="0"/>
                <a:ea typeface="DotumChe" panose="020B0609000101010101" pitchFamily="49" charset="-127"/>
              </a:rPr>
              <a:t>coridrew</a:t>
            </a:r>
            <a:endParaRPr lang="en-US" sz="2600" b="1" dirty="0">
              <a:solidFill>
                <a:srgbClr val="EFAD2D"/>
              </a:solidFill>
              <a:latin typeface="Calibri" panose="020F0502020204030204" pitchFamily="34" charset="0"/>
              <a:ea typeface="Dotu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0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 </a:t>
            </a:r>
            <a:r>
              <a:rPr lang="en-US" dirty="0" err="1" smtClean="0"/>
              <a:t>git</a:t>
            </a:r>
            <a:r>
              <a:rPr lang="en-US" dirty="0" smtClean="0"/>
              <a:t> command + arguments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r>
              <a:rPr lang="en-US" dirty="0" smtClean="0">
                <a:latin typeface="Consolas" panose="020B0609020204030204" pitchFamily="49" charset="0"/>
              </a:rPr>
              <a:t> alias.ds "diff --stat"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ds</a:t>
            </a:r>
            <a:r>
              <a:rPr lang="en-US" dirty="0" smtClean="0"/>
              <a:t>	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latin typeface="Consolas" panose="020B0609020204030204" pitchFamily="49" charset="0"/>
                <a:sym typeface="Wingdings" pitchFamily="2" charset="2"/>
              </a:rPr>
              <a:t>git</a:t>
            </a:r>
            <a:r>
              <a:rPr lang="en-US" dirty="0" smtClean="0">
                <a:latin typeface="Consolas" panose="020B0609020204030204" pitchFamily="49" charset="0"/>
                <a:sym typeface="Wingdings" pitchFamily="2" charset="2"/>
              </a:rPr>
              <a:t> diff --stat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ds dev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latin typeface="Consolas" panose="020B0609020204030204" pitchFamily="49" charset="0"/>
                <a:sym typeface="Wingdings" pitchFamily="2" charset="2"/>
              </a:rPr>
              <a:t>git</a:t>
            </a:r>
            <a:r>
              <a:rPr lang="en-US" dirty="0" smtClean="0">
                <a:latin typeface="Consolas" panose="020B0609020204030204" pitchFamily="49" charset="0"/>
                <a:sym typeface="Wingdings" pitchFamily="2" charset="2"/>
              </a:rPr>
              <a:t> diff --stat dev</a:t>
            </a:r>
          </a:p>
          <a:p>
            <a:r>
              <a:rPr lang="en-US" dirty="0" smtClean="0"/>
              <a:t>Wrap shell commands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alias.gitka</a:t>
            </a:r>
            <a:r>
              <a:rPr lang="en-US" dirty="0" smtClean="0">
                <a:latin typeface="Consolas" panose="020B0609020204030204" pitchFamily="49" charset="0"/>
              </a:rPr>
              <a:t> = !</a:t>
            </a:r>
            <a:r>
              <a:rPr lang="en-US" dirty="0" err="1" smtClean="0">
                <a:latin typeface="Consolas" panose="020B0609020204030204" pitchFamily="49" charset="0"/>
              </a:rPr>
              <a:t>gitk</a:t>
            </a:r>
            <a:r>
              <a:rPr lang="en-US" dirty="0" smtClean="0">
                <a:latin typeface="Consolas" panose="020B0609020204030204" pitchFamily="49" charset="0"/>
              </a:rPr>
              <a:t> --all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alias.call</a:t>
            </a:r>
            <a:r>
              <a:rPr lang="en-US" dirty="0" smtClean="0">
                <a:latin typeface="Consolas" panose="020B0609020204030204" pitchFamily="49" charset="0"/>
              </a:rPr>
              <a:t> = !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add -A &amp;&amp;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commit</a:t>
            </a:r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5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alias.di</a:t>
            </a:r>
            <a:r>
              <a:rPr lang="en-US" dirty="0" smtClean="0"/>
              <a:t> = </a:t>
            </a:r>
            <a:r>
              <a:rPr lang="en-US" dirty="0" smtClean="0">
                <a:latin typeface="Consolas" panose="020B0609020204030204" pitchFamily="49" charset="0"/>
              </a:rPr>
              <a:t>diff --staged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alias.rbc</a:t>
            </a:r>
            <a:r>
              <a:rPr lang="en-US" dirty="0" smtClean="0">
                <a:latin typeface="Consolas" panose="020B0609020204030204" pitchFamily="49" charset="0"/>
              </a:rPr>
              <a:t> = rebase –continue</a:t>
            </a:r>
          </a:p>
          <a:p>
            <a:r>
              <a:rPr lang="en-US" dirty="0" smtClean="0">
                <a:hlinkClick r:id="rId2"/>
              </a:rPr>
              <a:t>http://bit.ly/better-git-svn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9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Interaction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4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810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7239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5638800" y="3886201"/>
            <a:ext cx="914400" cy="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5486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9296400" y="52578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895600" y="3200400"/>
            <a:ext cx="2057400" cy="2057400"/>
          </a:xfrm>
          <a:prstGeom prst="straightConnector1">
            <a:avLst/>
          </a:prstGeom>
          <a:ln w="50800" cmpd="sng"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7239000" y="3200400"/>
            <a:ext cx="2057400" cy="2057400"/>
          </a:xfrm>
          <a:prstGeom prst="straightConnector1">
            <a:avLst/>
          </a:prstGeom>
          <a:ln w="50800" cmpd="sng"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5181601" y="4343401"/>
            <a:ext cx="1828798" cy="1588"/>
          </a:xfrm>
          <a:prstGeom prst="straightConnector1">
            <a:avLst/>
          </a:prstGeom>
          <a:ln w="50800" cmpd="sng"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Face 6"/>
          <p:cNvSpPr/>
          <p:nvPr/>
        </p:nvSpPr>
        <p:spPr>
          <a:xfrm>
            <a:off x="1981200" y="52578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6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810000" y="3200400"/>
            <a:ext cx="1143000" cy="11430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7239000" y="3200400"/>
            <a:ext cx="1143000" cy="11430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5638800" y="3886201"/>
            <a:ext cx="914400" cy="1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4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810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7239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5638800" y="3886201"/>
            <a:ext cx="914400" cy="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3962400" y="3352800"/>
            <a:ext cx="1143000" cy="11430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 noChangeAspect="1"/>
          </p:cNvCxnSpPr>
          <p:nvPr/>
        </p:nvCxnSpPr>
        <p:spPr>
          <a:xfrm rot="16200000" flipV="1">
            <a:off x="5867399" y="3886201"/>
            <a:ext cx="914400" cy="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7391401" y="3048000"/>
            <a:ext cx="1143000" cy="11430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638800" y="2630785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324600" y="2540795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810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7239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5638800" y="3886201"/>
            <a:ext cx="914400" cy="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38600" y="4800600"/>
            <a:ext cx="1371600" cy="228600"/>
          </a:xfrm>
          <a:prstGeom prst="straightConnector1">
            <a:avLst/>
          </a:prstGeom>
          <a:ln w="254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81800" y="4800600"/>
            <a:ext cx="1371600" cy="228600"/>
          </a:xfrm>
          <a:prstGeom prst="straightConnector1">
            <a:avLst/>
          </a:prstGeom>
          <a:ln w="254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75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0386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72390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5715002" y="3810001"/>
            <a:ext cx="761999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09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153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55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0386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72390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09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153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384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384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956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814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5250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4582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1440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53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6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981200" y="5257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5486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9296400" y="5257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124200" y="3200400"/>
            <a:ext cx="1828800" cy="18288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7239000" y="3200400"/>
            <a:ext cx="1828800" cy="18288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5261375" y="4268392"/>
            <a:ext cx="1674016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295400" y="50292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181600" y="5257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067800" y="50292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524000" y="5257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24000" y="59436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9812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670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439400" y="5257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439400" y="59436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3726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0584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53200" y="6629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6629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0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038600" y="3200400"/>
            <a:ext cx="914400" cy="9144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7239000" y="3200400"/>
            <a:ext cx="914400" cy="9144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09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153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384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384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956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814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5250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4582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1440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53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87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2895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8382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0386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72390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09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153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384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384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956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814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5250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4582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1440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53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4191000" y="3352800"/>
            <a:ext cx="914400" cy="9144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 noChangeAspect="1"/>
          </p:cNvCxnSpPr>
          <p:nvPr/>
        </p:nvCxnSpPr>
        <p:spPr>
          <a:xfrm rot="5400000" flipH="1" flipV="1">
            <a:off x="5943601" y="3810001"/>
            <a:ext cx="761999" cy="158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V="1">
            <a:off x="7391401" y="3048001"/>
            <a:ext cx="914400" cy="914399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91000" y="4800600"/>
            <a:ext cx="838200" cy="2286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 flipV="1">
            <a:off x="7162800" y="4800600"/>
            <a:ext cx="838200" cy="2286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38800" y="2630785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324600" y="2540795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7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clone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5715002" y="3810001"/>
            <a:ext cx="761999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cxnSpLocks noChangeAspect="1"/>
          </p:cNvCxnSpPr>
          <p:nvPr/>
        </p:nvCxnSpPr>
        <p:spPr>
          <a:xfrm rot="5400000" flipH="1" flipV="1">
            <a:off x="5904709" y="3809204"/>
            <a:ext cx="761999" cy="1588"/>
          </a:xfrm>
          <a:prstGeom prst="straightConnector1">
            <a:avLst/>
          </a:prstGeom>
          <a:ln w="31750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cxnSpLocks noChangeAspect="1"/>
          </p:cNvCxnSpPr>
          <p:nvPr/>
        </p:nvCxnSpPr>
        <p:spPr>
          <a:xfrm rot="5400000" flipH="1" flipV="1">
            <a:off x="5525295" y="3809205"/>
            <a:ext cx="761999" cy="1588"/>
          </a:xfrm>
          <a:prstGeom prst="straightConnector1">
            <a:avLst/>
          </a:prstGeom>
          <a:ln w="31750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27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12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</a:t>
            </a:r>
            <a:r>
              <a:rPr lang="en-US" dirty="0" smtClean="0">
                <a:latin typeface="Consolas" panose="020B0609020204030204" pitchFamily="49" charset="0"/>
              </a:rPr>
              <a:t>heckout -t origin/foo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0361" y="3222110"/>
            <a:ext cx="68969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PS [master </a:t>
            </a:r>
            <a:r>
              <a:rPr lang="en-US" sz="1400" dirty="0">
                <a:latin typeface="Consolas" panose="020B0609020204030204" pitchFamily="49" charset="0"/>
              </a:rPr>
              <a:t>≡]&gt; </a:t>
            </a: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checkout -t origin/foo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Branch </a:t>
            </a:r>
            <a:r>
              <a:rPr lang="en-US" sz="1400" b="1" dirty="0">
                <a:latin typeface="Consolas" panose="020B0609020204030204" pitchFamily="49" charset="0"/>
              </a:rPr>
              <a:t>foo</a:t>
            </a:r>
            <a:r>
              <a:rPr lang="en-US" sz="1400" dirty="0">
                <a:latin typeface="Consolas" panose="020B0609020204030204" pitchFamily="49" charset="0"/>
              </a:rPr>
              <a:t> set up to track remote branch </a:t>
            </a:r>
            <a:r>
              <a:rPr lang="en-US" sz="1400" b="1" dirty="0">
                <a:latin typeface="Consolas" panose="020B0609020204030204" pitchFamily="49" charset="0"/>
              </a:rPr>
              <a:t>foo</a:t>
            </a:r>
            <a:r>
              <a:rPr lang="en-US" sz="1400" dirty="0">
                <a:latin typeface="Consolas" panose="020B0609020204030204" pitchFamily="49" charset="0"/>
              </a:rPr>
              <a:t> from </a:t>
            </a:r>
            <a:r>
              <a:rPr lang="en-US" sz="1400" b="1" dirty="0">
                <a:latin typeface="Consolas" panose="020B0609020204030204" pitchFamily="49" charset="0"/>
              </a:rPr>
              <a:t>origin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Switched to a new branch 'foo'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PS </a:t>
            </a:r>
            <a:r>
              <a:rPr lang="en-US" sz="1400" dirty="0">
                <a:latin typeface="Consolas" panose="020B0609020204030204" pitchFamily="49" charset="0"/>
              </a:rPr>
              <a:t>[foo ≡]&gt; </a:t>
            </a: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status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On branch </a:t>
            </a:r>
            <a:r>
              <a:rPr lang="en-US" sz="1400" b="1" dirty="0">
                <a:latin typeface="Consolas" panose="020B0609020204030204" pitchFamily="49" charset="0"/>
              </a:rPr>
              <a:t>foo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Your branch is </a:t>
            </a:r>
            <a:r>
              <a:rPr lang="en-US" sz="1400" b="1" dirty="0">
                <a:latin typeface="Consolas" panose="020B0609020204030204" pitchFamily="49" charset="0"/>
              </a:rPr>
              <a:t>up-to-date</a:t>
            </a:r>
            <a:r>
              <a:rPr lang="en-US" sz="1400" dirty="0">
                <a:latin typeface="Consolas" panose="020B0609020204030204" pitchFamily="49" charset="0"/>
              </a:rPr>
              <a:t> with '</a:t>
            </a:r>
            <a:r>
              <a:rPr lang="en-US" sz="1400" b="1" dirty="0">
                <a:latin typeface="Consolas" panose="020B0609020204030204" pitchFamily="49" charset="0"/>
              </a:rPr>
              <a:t>origin/foo</a:t>
            </a:r>
            <a:r>
              <a:rPr lang="en-US" sz="1400" dirty="0">
                <a:latin typeface="Consolas" panose="020B0609020204030204" pitchFamily="49" charset="0"/>
              </a:rPr>
              <a:t>'.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nothing to commit, working directory clean</a:t>
            </a:r>
          </a:p>
        </p:txBody>
      </p:sp>
    </p:spTree>
    <p:extLst>
      <p:ext uri="{BB962C8B-B14F-4D97-AF65-F5344CB8AC3E}">
        <p14:creationId xmlns:p14="http://schemas.microsoft.com/office/powerpoint/2010/main" val="172424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</a:t>
            </a:r>
            <a:r>
              <a:rPr lang="en-US" dirty="0" smtClean="0">
                <a:latin typeface="Consolas" panose="020B0609020204030204" pitchFamily="49" charset="0"/>
              </a:rPr>
              <a:t>heckout master -b bar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361" y="3222110"/>
            <a:ext cx="68969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PS </a:t>
            </a:r>
            <a:r>
              <a:rPr lang="en-US" sz="1400" dirty="0">
                <a:latin typeface="Consolas" panose="020B0609020204030204" pitchFamily="49" charset="0"/>
              </a:rPr>
              <a:t>[foo ≡]&gt; </a:t>
            </a: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checkout master -b bar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Switched to a new branch '</a:t>
            </a:r>
            <a:r>
              <a:rPr lang="en-US" sz="1400" b="1" dirty="0">
                <a:latin typeface="Consolas" panose="020B0609020204030204" pitchFamily="49" charset="0"/>
              </a:rPr>
              <a:t>bar</a:t>
            </a:r>
            <a:r>
              <a:rPr lang="en-US" sz="1400" dirty="0">
                <a:latin typeface="Consolas" panose="020B0609020204030204" pitchFamily="49" charset="0"/>
              </a:rPr>
              <a:t>'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PS </a:t>
            </a:r>
            <a:r>
              <a:rPr lang="en-US" sz="1400" dirty="0">
                <a:latin typeface="Consolas" panose="020B0609020204030204" pitchFamily="49" charset="0"/>
              </a:rPr>
              <a:t>[bar]&gt; </a:t>
            </a: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status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On branch </a:t>
            </a:r>
            <a:r>
              <a:rPr lang="en-US" sz="1400" b="1" dirty="0">
                <a:latin typeface="Consolas" panose="020B0609020204030204" pitchFamily="49" charset="0"/>
              </a:rPr>
              <a:t>bar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nothing to commit, working directory clean</a:t>
            </a:r>
          </a:p>
        </p:txBody>
      </p:sp>
      <p:sp>
        <p:nvSpPr>
          <p:cNvPr id="18" name="Oval 17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12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push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solidFill>
              <a:schemeClr val="accent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01370" y="3626526"/>
            <a:ext cx="738608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fatal: The current branch </a:t>
            </a:r>
            <a:r>
              <a:rPr lang="en-US" dirty="0" smtClean="0">
                <a:latin typeface="Consolas" panose="020B0609020204030204" pitchFamily="49" charset="0"/>
              </a:rPr>
              <a:t>bar </a:t>
            </a:r>
            <a:r>
              <a:rPr lang="en-US" dirty="0">
                <a:latin typeface="Consolas" panose="020B0609020204030204" pitchFamily="49" charset="0"/>
              </a:rPr>
              <a:t>has no upstream branch.</a:t>
            </a:r>
          </a:p>
        </p:txBody>
      </p:sp>
    </p:spTree>
    <p:extLst>
      <p:ext uri="{BB962C8B-B14F-4D97-AF65-F5344CB8AC3E}">
        <p14:creationId xmlns:p14="http://schemas.microsoft.com/office/powerpoint/2010/main" val="367766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: </a:t>
            </a:r>
            <a:r>
              <a:rPr lang="en-US" dirty="0" err="1" smtClean="0">
                <a:latin typeface="Consolas" panose="020B0609020204030204" pitchFamily="49" charset="0"/>
              </a:rPr>
              <a:t>push.default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smtClean="0"/>
              <a:t>2.0 = </a:t>
            </a:r>
            <a:r>
              <a:rPr lang="en-US" dirty="0" smtClean="0">
                <a:latin typeface="Consolas" panose="020B0609020204030204" pitchFamily="49" charset="0"/>
              </a:rPr>
              <a:t>matching</a:t>
            </a:r>
          </a:p>
          <a:p>
            <a:pPr lvl="1"/>
            <a:r>
              <a:rPr lang="en-US" dirty="0" smtClean="0"/>
              <a:t>Terrible, terrible default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push –f</a:t>
            </a:r>
            <a:r>
              <a:rPr lang="en-US" dirty="0" smtClean="0"/>
              <a:t> overwrites everything!</a:t>
            </a:r>
          </a:p>
          <a:p>
            <a:r>
              <a:rPr lang="en-US" dirty="0" smtClean="0"/>
              <a:t>2.0+ = </a:t>
            </a:r>
            <a:r>
              <a:rPr lang="en-US" dirty="0" smtClean="0">
                <a:latin typeface="Consolas" panose="020B0609020204030204" pitchFamily="49" charset="0"/>
              </a:rPr>
              <a:t>simple</a:t>
            </a:r>
          </a:p>
          <a:p>
            <a:pPr lvl="1"/>
            <a:r>
              <a:rPr lang="en-US" dirty="0" smtClean="0"/>
              <a:t>Safe default</a:t>
            </a:r>
          </a:p>
          <a:p>
            <a:r>
              <a:rPr lang="en-US" dirty="0" smtClean="0"/>
              <a:t>Recommended: </a:t>
            </a:r>
            <a:r>
              <a:rPr lang="en-US" dirty="0" smtClean="0">
                <a:latin typeface="Consolas" panose="020B0609020204030204" pitchFamily="49" charset="0"/>
              </a:rPr>
              <a:t>upstream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push origin HEAD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9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pull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01370" y="3626526"/>
            <a:ext cx="738608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There is no tracking information for the current branch.</a:t>
            </a:r>
          </a:p>
        </p:txBody>
      </p:sp>
    </p:spTree>
    <p:extLst>
      <p:ext uri="{BB962C8B-B14F-4D97-AF65-F5344CB8AC3E}">
        <p14:creationId xmlns:p14="http://schemas.microsoft.com/office/powerpoint/2010/main" val="382262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1349" y="4660899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3698" y="4712486"/>
            <a:ext cx="2170364" cy="877900"/>
          </a:xfrm>
          <a:prstGeom prst="rect">
            <a:avLst/>
          </a:prstGeom>
          <a:noFill/>
        </p:spPr>
      </p:pic>
      <p:pic>
        <p:nvPicPr>
          <p:cNvPr id="10" name="Picture 2" descr="C:\Users\Keith\Desktop\poshgit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9016" y="2796916"/>
            <a:ext cx="4035767" cy="1011278"/>
          </a:xfrm>
          <a:prstGeom prst="rect">
            <a:avLst/>
          </a:prstGeom>
          <a:noFill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1" t="7077" r="6701" b="15247"/>
          <a:stretch/>
        </p:blipFill>
        <p:spPr>
          <a:xfrm>
            <a:off x="2540049" y="741423"/>
            <a:ext cx="2933700" cy="13843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973" y="916212"/>
            <a:ext cx="3333814" cy="1034725"/>
          </a:xfrm>
          <a:prstGeom prst="rect">
            <a:avLst/>
          </a:prstGeom>
        </p:spPr>
      </p:pic>
      <p:pic>
        <p:nvPicPr>
          <p:cNvPr id="1026" name="Picture 2" descr="http://up-for-grabs.net/images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380" y="2207180"/>
            <a:ext cx="1905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pull origin bar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push -u origin HEAD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361" y="3222110"/>
            <a:ext cx="6896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PS </a:t>
            </a:r>
            <a:r>
              <a:rPr lang="en-US" sz="1400" dirty="0">
                <a:latin typeface="Consolas" panose="020B0609020204030204" pitchFamily="49" charset="0"/>
              </a:rPr>
              <a:t>[bar]&gt; </a:t>
            </a: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push -u origin HEAD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Total 0 (delta 0), reused 0 (delta 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To https</a:t>
            </a:r>
            <a:r>
              <a:rPr lang="en-US" sz="1400" dirty="0" smtClean="0">
                <a:latin typeface="Consolas" panose="020B0609020204030204" pitchFamily="49" charset="0"/>
              </a:rPr>
              <a:t>://example.com/org/repo.git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* [new branch]      HEAD -&gt; bar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Branch bar set up to track remote branch bar from origin.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PS </a:t>
            </a:r>
            <a:r>
              <a:rPr lang="en-US" sz="1400" dirty="0">
                <a:latin typeface="Consolas" panose="020B0609020204030204" pitchFamily="49" charset="0"/>
              </a:rPr>
              <a:t>[bar ≡]&gt; </a:t>
            </a: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status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On branch bar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Your branch is up-to-date with 'origin/bar'.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nothing to commit, working directory clean</a:t>
            </a:r>
          </a:p>
        </p:txBody>
      </p:sp>
    </p:spTree>
    <p:extLst>
      <p:ext uri="{BB962C8B-B14F-4D97-AF65-F5344CB8AC3E}">
        <p14:creationId xmlns:p14="http://schemas.microsoft.com/office/powerpoint/2010/main" val="2839758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F497A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64A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pull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286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9568" y="21542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80112" y="2217739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6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: </a:t>
            </a:r>
            <a:r>
              <a:rPr lang="en-US" dirty="0" err="1" smtClean="0">
                <a:latin typeface="Consolas" panose="020B0609020204030204" pitchFamily="49" charset="0"/>
              </a:rPr>
              <a:t>pull.rebase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err="1">
                <a:latin typeface="Consolas" panose="020B0609020204030204" pitchFamily="49" charset="0"/>
              </a:rPr>
              <a:t>p</a:t>
            </a:r>
            <a:r>
              <a:rPr lang="en-US" cap="none" dirty="0" err="1" smtClean="0">
                <a:latin typeface="Consolas" panose="020B0609020204030204" pitchFamily="49" charset="0"/>
              </a:rPr>
              <a:t>ull.rebase</a:t>
            </a:r>
            <a:r>
              <a:rPr lang="en-US" cap="none" dirty="0" smtClean="0">
                <a:latin typeface="Consolas" panose="020B0609020204030204" pitchFamily="49" charset="0"/>
              </a:rPr>
              <a:t> = false</a:t>
            </a:r>
            <a:endParaRPr lang="en-US" cap="none" dirty="0"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cap="none" dirty="0" err="1">
                <a:latin typeface="Consolas" panose="020B0609020204030204" pitchFamily="49" charset="0"/>
              </a:rPr>
              <a:t>p</a:t>
            </a:r>
            <a:r>
              <a:rPr lang="en-US" cap="none" dirty="0" err="1" smtClean="0">
                <a:latin typeface="Consolas" panose="020B0609020204030204" pitchFamily="49" charset="0"/>
              </a:rPr>
              <a:t>ull.rebase</a:t>
            </a:r>
            <a:r>
              <a:rPr lang="en-US" cap="none" dirty="0" smtClean="0">
                <a:latin typeface="Consolas" panose="020B0609020204030204" pitchFamily="49" charset="0"/>
              </a:rPr>
              <a:t> = true</a:t>
            </a:r>
            <a:endParaRPr lang="en-US" cap="none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50906" y="3073400"/>
            <a:ext cx="2717800" cy="2717800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21706" y="3073400"/>
            <a:ext cx="2717800" cy="2717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456" y="811207"/>
            <a:ext cx="25527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3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fetch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97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fetch --prune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4724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5638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715000"/>
            <a:ext cx="228600" cy="22860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57150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5715000"/>
            <a:ext cx="228600" cy="228600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5400000" flipH="1" flipV="1">
            <a:off x="5716193" y="3810398"/>
            <a:ext cx="761204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51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53734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53734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Inspection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log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--decorate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--graph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--pretty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</a:rPr>
              <a:t>--</a:t>
            </a:r>
            <a:r>
              <a:rPr lang="en-US" dirty="0" err="1" smtClean="0">
                <a:latin typeface="Consolas" panose="020B0609020204030204" pitchFamily="49" charset="0"/>
              </a:rPr>
              <a:t>oneline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/>
              <a:t>Config</a:t>
            </a:r>
            <a:r>
              <a:rPr lang="en-US" dirty="0" smtClean="0"/>
              <a:t>: </a:t>
            </a:r>
            <a:r>
              <a:rPr lang="en-US" dirty="0" err="1" smtClean="0">
                <a:latin typeface="Consolas" panose="020B0609020204030204" pitchFamily="49" charset="0"/>
              </a:rPr>
              <a:t>format.pretty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pretty.&lt;name&gt;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: </a:t>
            </a:r>
            <a:r>
              <a:rPr lang="en-US" dirty="0" smtClean="0">
                <a:latin typeface="Consolas" panose="020B0609020204030204" pitchFamily="49" charset="0"/>
              </a:rPr>
              <a:t>log.date</a:t>
            </a:r>
            <a:r>
              <a:rPr lang="en-US" dirty="0" smtClean="0"/>
              <a:t> = </a:t>
            </a:r>
            <a:r>
              <a:rPr lang="en-US" dirty="0"/>
              <a:t>default, </a:t>
            </a:r>
            <a:r>
              <a:rPr lang="en-US" b="1" dirty="0"/>
              <a:t>relative</a:t>
            </a:r>
            <a:r>
              <a:rPr lang="en-US" dirty="0"/>
              <a:t>, </a:t>
            </a:r>
            <a:r>
              <a:rPr lang="en-US" dirty="0" smtClean="0"/>
              <a:t>local, …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0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log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--since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</a:rPr>
              <a:t>--until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--author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</a:rPr>
              <a:t>--committer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--first-parent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--all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</a:rPr>
              <a:t>--branches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</a:rPr>
              <a:t>--remotes</a:t>
            </a:r>
            <a:r>
              <a:rPr lang="en-US" dirty="0" smtClean="0"/>
              <a:t> /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log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</a:t>
            </a:r>
            <a:r>
              <a:rPr lang="en-US" i="1" dirty="0" smtClean="0"/>
              <a:t>contents</a:t>
            </a:r>
            <a:r>
              <a:rPr lang="en-US" dirty="0" smtClean="0"/>
              <a:t>: “pickaxe” in</a:t>
            </a:r>
            <a:r>
              <a:rPr lang="en-US" i="1" dirty="0" smtClean="0"/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help </a:t>
            </a:r>
            <a:r>
              <a:rPr lang="en-US" dirty="0" err="1" smtClean="0">
                <a:latin typeface="Consolas" panose="020B0609020204030204" pitchFamily="49" charset="0"/>
              </a:rPr>
              <a:t>diffcore</a:t>
            </a:r>
            <a:endParaRPr lang="en-US" dirty="0" smtClean="0"/>
          </a:p>
          <a:p>
            <a:pPr lvl="1"/>
            <a:r>
              <a:rPr lang="en-US" dirty="0"/>
              <a:t>"-S&lt;block of text&gt;" detects </a:t>
            </a:r>
            <a:r>
              <a:rPr lang="en-US" dirty="0" err="1"/>
              <a:t>filepairs</a:t>
            </a:r>
            <a:r>
              <a:rPr lang="en-US" dirty="0"/>
              <a:t> whose preimage and </a:t>
            </a:r>
            <a:r>
              <a:rPr lang="en-US" dirty="0" err="1"/>
              <a:t>postimage</a:t>
            </a:r>
            <a:r>
              <a:rPr lang="en-US" dirty="0"/>
              <a:t> have different number of occurrences of the specified block of text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"-G&lt;regular expression&gt;" (mnemonic: grep) detects </a:t>
            </a:r>
            <a:r>
              <a:rPr lang="en-US" dirty="0" err="1"/>
              <a:t>filepairs</a:t>
            </a:r>
            <a:r>
              <a:rPr lang="en-US" dirty="0"/>
              <a:t> whose textual diff has an added or a deleted line that matches the given regular expression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Commit </a:t>
            </a:r>
            <a:r>
              <a:rPr lang="en-US" i="1" dirty="0" smtClean="0"/>
              <a:t>messages</a:t>
            </a:r>
            <a:r>
              <a:rPr lang="en-US" dirty="0" smtClean="0"/>
              <a:t>: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log --grep=&lt;pattern&gt;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diff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-U&lt;n&gt;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--stat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</a:rPr>
              <a:t>--</a:t>
            </a:r>
            <a:r>
              <a:rPr lang="en-US" dirty="0" err="1" smtClean="0">
                <a:latin typeface="Consolas" panose="020B0609020204030204" pitchFamily="49" charset="0"/>
              </a:rPr>
              <a:t>shortstat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--</a:t>
            </a:r>
            <a:r>
              <a:rPr lang="en-US" dirty="0" err="1" smtClean="0">
                <a:latin typeface="Consolas" panose="020B0609020204030204" pitchFamily="49" charset="0"/>
              </a:rPr>
              <a:t>dirstat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--word-diff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difftool</a:t>
            </a:r>
            <a:r>
              <a:rPr lang="en-US" dirty="0" smtClean="0">
                <a:latin typeface="Consolas" panose="020B0609020204030204" pitchFamily="49" charset="0"/>
              </a:rPr>
              <a:t> --</a:t>
            </a:r>
            <a:r>
              <a:rPr lang="en-US" dirty="0" err="1" smtClean="0">
                <a:latin typeface="Consolas" panose="020B0609020204030204" pitchFamily="49" charset="0"/>
              </a:rPr>
              <a:t>dir</a:t>
            </a:r>
            <a:r>
              <a:rPr lang="en-US" dirty="0" smtClean="0">
                <a:latin typeface="Consolas" panose="020B0609020204030204" pitchFamily="49" charset="0"/>
              </a:rPr>
              <a:t>-diff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Manipulation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Permanent when </a:t>
            </a:r>
            <a:r>
              <a:rPr lang="en-US" dirty="0" smtClean="0"/>
              <a:t>pushed</a:t>
            </a:r>
            <a:r>
              <a:rPr lang="en-US" baseline="30000" dirty="0" smtClean="0"/>
              <a:t>*</a:t>
            </a:r>
            <a:endParaRPr lang="en-US" baseline="30000" dirty="0" smtClean="0"/>
          </a:p>
          <a:p>
            <a:pPr lvl="1"/>
            <a:r>
              <a:rPr lang="en-US" dirty="0" smtClean="0"/>
              <a:t>Until then, pretend you were perfect</a:t>
            </a:r>
          </a:p>
          <a:p>
            <a:r>
              <a:rPr lang="en-US" dirty="0" smtClean="0"/>
              <a:t>Simple case: messed up last commit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commit --amend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alias.cia = commit --amend -C HEAD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cia</a:t>
            </a:r>
            <a:r>
              <a:rPr lang="en-US" dirty="0" smtClean="0">
                <a:latin typeface="Consolas" pitchFamily="49" charset="0"/>
              </a:rPr>
              <a:t> -a --reset-author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5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Applies </a:t>
            </a:r>
            <a:r>
              <a:rPr lang="en-US" dirty="0" err="1" smtClean="0"/>
              <a:t>changeset</a:t>
            </a:r>
            <a:r>
              <a:rPr lang="en-US" dirty="0" smtClean="0"/>
              <a:t>(s) elsewhere</a:t>
            </a:r>
          </a:p>
          <a:p>
            <a:r>
              <a:rPr lang="en-US" dirty="0" smtClean="0"/>
              <a:t>Commit to wrong branch?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… working on </a:t>
            </a:r>
            <a:r>
              <a:rPr lang="en-US" i="1" dirty="0"/>
              <a:t>wrong-branch</a:t>
            </a:r>
            <a:r>
              <a:rPr lang="en-US" dirty="0"/>
              <a:t>…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git checkout </a:t>
            </a:r>
            <a:r>
              <a:rPr lang="en-US" i="1" dirty="0">
                <a:latin typeface="Consolas" pitchFamily="49" charset="0"/>
              </a:rPr>
              <a:t>correct-branch</a:t>
            </a: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git cherry-pick </a:t>
            </a:r>
            <a:r>
              <a:rPr lang="en-US" i="1" dirty="0">
                <a:latin typeface="Consolas" pitchFamily="49" charset="0"/>
              </a:rPr>
              <a:t>wrong-branch</a:t>
            </a: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git checkout </a:t>
            </a:r>
            <a:r>
              <a:rPr lang="en-US" i="1" dirty="0">
                <a:latin typeface="Consolas" pitchFamily="49" charset="0"/>
              </a:rPr>
              <a:t>wrong-branch</a:t>
            </a: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git reset --hard HEAD~</a:t>
            </a:r>
          </a:p>
        </p:txBody>
      </p:sp>
    </p:spTree>
    <p:extLst>
      <p:ext uri="{BB962C8B-B14F-4D97-AF65-F5344CB8AC3E}">
        <p14:creationId xmlns:p14="http://schemas.microsoft.com/office/powerpoint/2010/main" val="152198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Merge without rebase</a:t>
            </a:r>
          </a:p>
          <a:p>
            <a:pPr>
              <a:buNone/>
            </a:pP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     /         \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D---E---F---B'--M master</a:t>
            </a:r>
          </a:p>
          <a:p>
            <a:pPr>
              <a:buNone/>
            </a:pPr>
            <a:endParaRPr lang="en-US" dirty="0">
              <a:latin typeface="Consolas" pitchFamily="49" charset="0"/>
            </a:endParaRPr>
          </a:p>
          <a:p>
            <a:r>
              <a:rPr lang="en-US" dirty="0" smtClean="0"/>
              <a:t>Merge after rebase</a:t>
            </a:r>
          </a:p>
          <a:p>
            <a:pPr>
              <a:buNone/>
            </a:pP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D---E---F---B'--A'--C' master, topic</a:t>
            </a:r>
          </a:p>
          <a:p>
            <a:pPr>
              <a:buNone/>
            </a:pPr>
            <a:endParaRPr lang="en-US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Deck of cards: shuffle </a:t>
            </a:r>
            <a:r>
              <a:rPr lang="en-US" dirty="0" err="1" smtClean="0">
                <a:solidFill>
                  <a:prstClr val="black"/>
                </a:solidFill>
              </a:rPr>
              <a:t>vs</a:t>
            </a:r>
            <a:r>
              <a:rPr lang="en-US" dirty="0" smtClean="0">
                <a:solidFill>
                  <a:prstClr val="black"/>
                </a:solidFill>
              </a:rPr>
              <a:t> cut</a:t>
            </a:r>
          </a:p>
          <a:p>
            <a:pPr>
              <a:buNone/>
            </a:pP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9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455920" y="-1332436"/>
            <a:ext cx="1280160" cy="842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508147" y="174029"/>
            <a:ext cx="1188720" cy="830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34063" y="2395538"/>
            <a:ext cx="4286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93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Replay commits</a:t>
            </a:r>
          </a:p>
          <a:p>
            <a:pPr>
              <a:buNone/>
            </a:pP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D---E---F---B' master, HEAD</a:t>
            </a:r>
          </a:p>
          <a:p>
            <a:pPr>
              <a:buNone/>
            </a:pPr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git rebase master topic</a:t>
            </a:r>
          </a:p>
          <a:p>
            <a:pPr>
              <a:buNone/>
            </a:pP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              A'--C' topic, HEAD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             /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D---E---F---B' master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9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 --interactive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Replay commits with modifications</a:t>
            </a:r>
          </a:p>
          <a:p>
            <a:pPr>
              <a:buNone/>
            </a:pP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      A---B---C topic, HEAD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D---E master</a:t>
            </a:r>
          </a:p>
          <a:p>
            <a:pPr>
              <a:buNone/>
            </a:pPr>
            <a:endParaRPr lang="en-US" dirty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git rebase -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master</a:t>
            </a:r>
          </a:p>
          <a:p>
            <a:pPr>
              <a:buNone/>
            </a:pP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      C'---(A+B)' topic, HEAD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D---E master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1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 -</a:t>
            </a:r>
            <a:r>
              <a:rPr lang="en-US" dirty="0" err="1" smtClean="0"/>
              <a:t>i</a:t>
            </a:r>
            <a:r>
              <a:rPr lang="en-US" dirty="0" smtClean="0"/>
              <a:t> --</a:t>
            </a:r>
            <a:r>
              <a:rPr lang="en-US" dirty="0" err="1" smtClean="0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>
                <a:latin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</a:rPr>
              <a:t>git</a:t>
            </a:r>
            <a:r>
              <a:rPr lang="en-US" sz="1400" dirty="0">
                <a:latin typeface="Consolas" pitchFamily="49" charset="0"/>
              </a:rPr>
              <a:t> commit -m "Do something"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[gh12 </a:t>
            </a:r>
            <a:r>
              <a:rPr lang="en-US" sz="1400" b="1" dirty="0">
                <a:latin typeface="Consolas" pitchFamily="49" charset="0"/>
              </a:rPr>
              <a:t>1bec34</a:t>
            </a:r>
            <a:r>
              <a:rPr lang="en-US" sz="1400" dirty="0">
                <a:latin typeface="Consolas" pitchFamily="49" charset="0"/>
              </a:rPr>
              <a:t>] Do something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… work, commit, work, commit …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… oops! … stage fixes for "Do something" …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</a:rPr>
              <a:t>git</a:t>
            </a:r>
            <a:r>
              <a:rPr lang="en-US" sz="1400" dirty="0">
                <a:latin typeface="Consolas" pitchFamily="49" charset="0"/>
              </a:rPr>
              <a:t> commit --</a:t>
            </a:r>
            <a:r>
              <a:rPr lang="en-US" sz="1400" dirty="0" err="1">
                <a:latin typeface="Consolas" pitchFamily="49" charset="0"/>
              </a:rPr>
              <a:t>fixup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</a:rPr>
              <a:t>1bec34</a:t>
            </a:r>
            <a:endParaRPr lang="en-US" sz="1400" b="1" dirty="0">
              <a:latin typeface="Consolas" pitchFamily="49" charset="0"/>
            </a:endParaRP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</a:rPr>
              <a:t>git</a:t>
            </a:r>
            <a:r>
              <a:rPr lang="en-US" sz="1400" dirty="0">
                <a:latin typeface="Consolas" pitchFamily="49" charset="0"/>
              </a:rPr>
              <a:t> rebase -</a:t>
            </a:r>
            <a:r>
              <a:rPr lang="en-US" sz="1400" dirty="0" err="1">
                <a:latin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</a:rPr>
              <a:t> --</a:t>
            </a:r>
            <a:r>
              <a:rPr lang="en-US" sz="1400" dirty="0" err="1">
                <a:latin typeface="Consolas" pitchFamily="49" charset="0"/>
              </a:rPr>
              <a:t>autosquash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</a:rPr>
              <a:t>1bec34</a:t>
            </a:r>
            <a:r>
              <a:rPr lang="en-US" sz="1400" dirty="0">
                <a:latin typeface="Consolas" pitchFamily="49" charset="0"/>
              </a:rPr>
              <a:t>~</a:t>
            </a:r>
          </a:p>
          <a:p>
            <a:pPr>
              <a:buNone/>
            </a:pPr>
            <a:endParaRPr lang="en-US" sz="1400" dirty="0"/>
          </a:p>
          <a:p>
            <a:r>
              <a:rPr lang="en-US" sz="1400" dirty="0" smtClean="0"/>
              <a:t>Updates </a:t>
            </a:r>
            <a:r>
              <a:rPr lang="en-US" sz="1400" dirty="0" err="1" smtClean="0"/>
              <a:t>todo</a:t>
            </a:r>
            <a:r>
              <a:rPr lang="en-US" sz="1400" dirty="0" smtClean="0"/>
              <a:t> list </a:t>
            </a:r>
            <a:r>
              <a:rPr lang="en-US" sz="1400" dirty="0" err="1" smtClean="0"/>
              <a:t>automagically</a:t>
            </a:r>
            <a:endParaRPr lang="en-US" sz="1400" dirty="0" smtClean="0"/>
          </a:p>
          <a:p>
            <a:pPr lvl="1"/>
            <a:r>
              <a:rPr lang="en-US" sz="1200" dirty="0" smtClean="0"/>
              <a:t>Moves </a:t>
            </a:r>
            <a:r>
              <a:rPr lang="en-US" sz="1200" dirty="0" err="1" smtClean="0">
                <a:latin typeface="Consolas" panose="020B0609020204030204" pitchFamily="49" charset="0"/>
              </a:rPr>
              <a:t>fixup</a:t>
            </a:r>
            <a:r>
              <a:rPr lang="en-US" sz="1200" dirty="0" smtClean="0">
                <a:latin typeface="Consolas" panose="020B0609020204030204" pitchFamily="49" charset="0"/>
              </a:rPr>
              <a:t>!</a:t>
            </a:r>
            <a:r>
              <a:rPr lang="en-US" sz="1200" dirty="0" smtClean="0"/>
              <a:t> after </a:t>
            </a:r>
            <a:r>
              <a:rPr lang="en-US" sz="1200" b="1" dirty="0" smtClean="0"/>
              <a:t>1bec34</a:t>
            </a:r>
            <a:r>
              <a:rPr lang="en-US" sz="1200" dirty="0" smtClean="0"/>
              <a:t>; marks as </a:t>
            </a:r>
            <a:r>
              <a:rPr lang="en-US" sz="1200" dirty="0" err="1" smtClean="0">
                <a:latin typeface="Consolas" panose="020B0609020204030204" pitchFamily="49" charset="0"/>
              </a:rPr>
              <a:t>fixup</a:t>
            </a:r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/>
              <a:t>Config</a:t>
            </a:r>
            <a:r>
              <a:rPr lang="en-US" sz="1400" dirty="0" smtClean="0"/>
              <a:t>: </a:t>
            </a:r>
            <a:r>
              <a:rPr lang="en-US" sz="1400" dirty="0" err="1" smtClean="0">
                <a:latin typeface="Consolas" pitchFamily="49" charset="0"/>
              </a:rPr>
              <a:t>rebase.autosquash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= true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5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9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Git</a:t>
            </a:r>
            <a:r>
              <a:rPr lang="en-US" dirty="0" smtClean="0"/>
              <a:t>: Part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not about: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Getting </a:t>
            </a:r>
            <a:r>
              <a:rPr lang="en-US" dirty="0" smtClean="0"/>
              <a:t>started</a:t>
            </a:r>
          </a:p>
          <a:p>
            <a:r>
              <a:rPr lang="en-US" dirty="0" smtClean="0"/>
              <a:t>Internals</a:t>
            </a:r>
            <a:endParaRPr lang="en-US" dirty="0" smtClean="0"/>
          </a:p>
          <a:p>
            <a:r>
              <a:rPr lang="en-US" dirty="0" smtClean="0"/>
              <a:t>Local/Team </a:t>
            </a:r>
            <a:r>
              <a:rPr lang="en-US" dirty="0" smtClean="0"/>
              <a:t>Workflow</a:t>
            </a:r>
            <a:endParaRPr lang="en-US" dirty="0" smtClean="0"/>
          </a:p>
          <a:p>
            <a:r>
              <a:rPr lang="en-US" dirty="0" smtClean="0"/>
              <a:t>Internals</a:t>
            </a:r>
          </a:p>
          <a:p>
            <a:r>
              <a:rPr lang="en-US" dirty="0" smtClean="0"/>
              <a:t>Hooks</a:t>
            </a:r>
          </a:p>
          <a:p>
            <a:r>
              <a:rPr lang="en-US" dirty="0" smtClean="0"/>
              <a:t>Submodules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This talk is about: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Remote Interaction</a:t>
            </a:r>
            <a:endParaRPr lang="en-US" dirty="0" smtClean="0"/>
          </a:p>
          <a:p>
            <a:r>
              <a:rPr lang="en-US" dirty="0" smtClean="0"/>
              <a:t>History Inspection</a:t>
            </a:r>
            <a:endParaRPr lang="en-US" dirty="0" smtClean="0"/>
          </a:p>
          <a:p>
            <a:r>
              <a:rPr lang="en-US" dirty="0" smtClean="0"/>
              <a:t>History Manipulation</a:t>
            </a:r>
            <a:endParaRPr lang="en-US" dirty="0" smtClean="0"/>
          </a:p>
          <a:p>
            <a:r>
              <a:rPr lang="en-US" dirty="0" smtClean="0"/>
              <a:t>Disaster Recovery</a:t>
            </a:r>
          </a:p>
          <a:p>
            <a:r>
              <a:rPr lang="en-US" dirty="0" smtClean="0"/>
              <a:t>Power Tools (bisect, filter-branch)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6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Where did my commit go?</a:t>
            </a:r>
          </a:p>
          <a:p>
            <a:r>
              <a:rPr lang="en-US" dirty="0" err="1" smtClean="0">
                <a:latin typeface="Consolas" pitchFamily="49" charset="0"/>
              </a:rPr>
              <a:t>ls</a:t>
            </a:r>
            <a:r>
              <a:rPr lang="en-US" dirty="0" smtClean="0">
                <a:latin typeface="Consolas" pitchFamily="49" charset="0"/>
              </a:rPr>
              <a:t> -r .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/logs</a:t>
            </a:r>
          </a:p>
          <a:p>
            <a:pPr lvl="1"/>
            <a:r>
              <a:rPr lang="en-US" dirty="0" smtClean="0"/>
              <a:t>HEAD, heads, remotes</a:t>
            </a:r>
            <a:endParaRPr lang="en-US" sz="2600" dirty="0"/>
          </a:p>
          <a:p>
            <a:pPr>
              <a:buNone/>
            </a:pPr>
            <a:endParaRPr lang="en-US" sz="1700" dirty="0">
              <a:latin typeface="Consolas" pitchFamily="49" charset="0"/>
            </a:endParaRP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&gt; git </a:t>
            </a:r>
            <a:r>
              <a:rPr lang="en-US" sz="1700" dirty="0" err="1">
                <a:latin typeface="Consolas" pitchFamily="49" charset="0"/>
              </a:rPr>
              <a:t>reflog</a:t>
            </a:r>
            <a:r>
              <a:rPr lang="en-US" sz="1700" dirty="0">
                <a:latin typeface="Consolas" pitchFamily="49" charset="0"/>
              </a:rPr>
              <a:t> --all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1df4b7e refs/heads/master@{0}: push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b6e3739 refs/remotes/origin/dev1@{0}: update by push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69dcefd refs/remotes/origin/dev1@{2}: update by push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954fa68 refs/remotes/origin/dev1@{3}: pull : fast-forward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8de4df0 refs/heads/master@{1}: pull origin: Fast-forward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9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2"/>
            <a:ext cx="8229600" cy="4625609"/>
          </a:xfrm>
        </p:spPr>
        <p:txBody>
          <a:bodyPr/>
          <a:lstStyle/>
          <a:p>
            <a:r>
              <a:rPr lang="en-US" dirty="0" smtClean="0"/>
              <a:t>Binary search through commit space</a:t>
            </a:r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2438400" y="27432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2438400" y="2971800"/>
            <a:ext cx="990600" cy="38100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8763000" y="2971800"/>
            <a:ext cx="990600" cy="38100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5181600" y="2971800"/>
            <a:ext cx="1295400" cy="38100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Good/Bad?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2438400" y="3962400"/>
            <a:ext cx="990600" cy="38100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  <a:endParaRPr lang="en-US" dirty="0"/>
          </a:p>
        </p:txBody>
      </p:sp>
      <p:sp>
        <p:nvSpPr>
          <p:cNvPr id="48" name="Rectangular Callout 47"/>
          <p:cNvSpPr/>
          <p:nvPr/>
        </p:nvSpPr>
        <p:spPr>
          <a:xfrm>
            <a:off x="6172200" y="39624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</a:t>
            </a:r>
            <a:endParaRPr lang="en-US" dirty="0"/>
          </a:p>
        </p:txBody>
      </p:sp>
      <p:sp>
        <p:nvSpPr>
          <p:cNvPr id="49" name="Rectangular Callout 48"/>
          <p:cNvSpPr/>
          <p:nvPr/>
        </p:nvSpPr>
        <p:spPr>
          <a:xfrm>
            <a:off x="3886200" y="3962400"/>
            <a:ext cx="1295400" cy="38100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Good/Bad?</a:t>
            </a:r>
            <a:endParaRPr lang="en-US" dirty="0"/>
          </a:p>
        </p:txBody>
      </p:sp>
      <p:sp>
        <p:nvSpPr>
          <p:cNvPr id="67" name="Rectangular Callout 66"/>
          <p:cNvSpPr/>
          <p:nvPr/>
        </p:nvSpPr>
        <p:spPr>
          <a:xfrm>
            <a:off x="3276600" y="49530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  <a:endParaRPr lang="en-US" dirty="0"/>
          </a:p>
        </p:txBody>
      </p:sp>
      <p:sp>
        <p:nvSpPr>
          <p:cNvPr id="69" name="Rectangular Callout 68"/>
          <p:cNvSpPr/>
          <p:nvPr/>
        </p:nvSpPr>
        <p:spPr>
          <a:xfrm>
            <a:off x="4572000" y="4953000"/>
            <a:ext cx="1295400" cy="38100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Good/Bad?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2438400" y="373380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438400" y="47244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2438400" y="56388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4191000" y="58674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  <a:endParaRPr lang="en-US" dirty="0"/>
          </a:p>
        </p:txBody>
      </p:sp>
      <p:sp>
        <p:nvSpPr>
          <p:cNvPr id="121" name="Rectangular Callout 120"/>
          <p:cNvSpPr/>
          <p:nvPr/>
        </p:nvSpPr>
        <p:spPr>
          <a:xfrm>
            <a:off x="6172200" y="49530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</a:t>
            </a:r>
            <a:endParaRPr lang="en-US" dirty="0"/>
          </a:p>
        </p:txBody>
      </p:sp>
      <p:sp>
        <p:nvSpPr>
          <p:cNvPr id="122" name="Rectangular Callout 121"/>
          <p:cNvSpPr/>
          <p:nvPr/>
        </p:nvSpPr>
        <p:spPr>
          <a:xfrm>
            <a:off x="6172200" y="5867400"/>
            <a:ext cx="16002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Oldest Bad!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14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latin typeface="Consolas" pitchFamily="49" charset="0"/>
              </a:rPr>
              <a:t>&gt; git bisect start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&gt; git bisect bad </a:t>
            </a:r>
            <a:r>
              <a:rPr lang="en-US" i="1" dirty="0">
                <a:latin typeface="Consolas" pitchFamily="49" charset="0"/>
              </a:rPr>
              <a:t>new-commit</a:t>
            </a: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&gt; git bisect good </a:t>
            </a:r>
            <a:r>
              <a:rPr lang="en-US" i="1" dirty="0">
                <a:latin typeface="Consolas" pitchFamily="49" charset="0"/>
              </a:rPr>
              <a:t>old-commit</a:t>
            </a: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&gt; git bisect good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&gt; git bisect reset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12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visualize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view</a:t>
            </a:r>
            <a:r>
              <a:rPr lang="en-US" dirty="0" smtClean="0"/>
              <a:t> = overview in 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log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skip</a:t>
            </a:r>
            <a:r>
              <a:rPr lang="en-US" dirty="0" smtClean="0"/>
              <a:t> = current version cannot be tested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run </a:t>
            </a:r>
            <a:r>
              <a:rPr lang="en-US" i="1" dirty="0" err="1" smtClean="0">
                <a:latin typeface="Consolas" pitchFamily="49" charset="0"/>
              </a:rPr>
              <a:t>my_script</a:t>
            </a:r>
            <a:r>
              <a:rPr lang="en-US" dirty="0" smtClean="0"/>
              <a:t> = automated bisect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93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help 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r>
              <a:rPr lang="en-US" dirty="0" smtClean="0">
                <a:latin typeface="Consolas" panose="020B0609020204030204" pitchFamily="49" charset="0"/>
              </a:rPr>
              <a:t> -l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419901"/>
              </p:ext>
            </p:extLst>
          </p:nvPr>
        </p:nvGraphicFramePr>
        <p:xfrm>
          <a:off x="1739900" y="3479800"/>
          <a:ext cx="8229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6300"/>
                <a:gridCol w="2578100"/>
                <a:gridCol w="3505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Switch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Location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Repository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git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config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--global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~/.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--system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{install dir}/etc/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80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latin typeface="Consolas" pitchFamily="49" charset="0"/>
              </a:rPr>
              <a:t>git config -e --global</a:t>
            </a:r>
          </a:p>
          <a:p>
            <a:pPr>
              <a:buNone/>
            </a:pPr>
            <a:endParaRPr lang="en-US" sz="200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</a:rPr>
              <a:t># git config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</a:rPr>
              <a:t>core</a:t>
            </a:r>
            <a:r>
              <a:rPr lang="en-US" sz="1800" smtClean="0">
                <a:latin typeface="Consolas" pitchFamily="49" charset="0"/>
              </a:rPr>
              <a:t>.</a:t>
            </a:r>
            <a:r>
              <a:rPr lang="en-US" sz="1800" smtClean="0">
                <a:solidFill>
                  <a:srgbClr val="A31515"/>
                </a:solidFill>
                <a:latin typeface="Consolas" pitchFamily="49" charset="0"/>
              </a:rPr>
              <a:t>autocrlf</a:t>
            </a:r>
            <a:r>
              <a:rPr lang="en-US" sz="1800" smtClean="0">
                <a:latin typeface="Consolas" pitchFamily="49" charset="0"/>
              </a:rPr>
              <a:t> false</a:t>
            </a: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</a:rPr>
              <a:t>[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</a:rPr>
              <a:t>core</a:t>
            </a:r>
            <a:r>
              <a:rPr lang="en-US" sz="1800" smtClean="0">
                <a:latin typeface="Consolas" pitchFamily="49" charset="0"/>
              </a:rPr>
              <a:t>]</a:t>
            </a: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</a:rPr>
              <a:t>        </a:t>
            </a:r>
            <a:r>
              <a:rPr lang="en-US" sz="1800" smtClean="0">
                <a:solidFill>
                  <a:srgbClr val="A31515"/>
                </a:solidFill>
                <a:latin typeface="Consolas" pitchFamily="49" charset="0"/>
              </a:rPr>
              <a:t>autocrlf</a:t>
            </a:r>
            <a:r>
              <a:rPr lang="en-US" sz="1800" smtClean="0">
                <a:latin typeface="Consolas" pitchFamily="49" charset="0"/>
              </a:rPr>
              <a:t> = false</a:t>
            </a:r>
          </a:p>
          <a:p>
            <a:pPr>
              <a:spcBef>
                <a:spcPts val="0"/>
              </a:spcBef>
              <a:buNone/>
            </a:pPr>
            <a:endParaRPr lang="en-US" sz="180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</a:rPr>
              <a:t># git config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</a:rPr>
              <a:t>branch</a:t>
            </a:r>
            <a:r>
              <a:rPr lang="en-US" sz="1800" smtClean="0">
                <a:latin typeface="Consolas" pitchFamily="49" charset="0"/>
              </a:rPr>
              <a:t>.</a:t>
            </a:r>
            <a:r>
              <a:rPr lang="en-US" sz="1800" smtClean="0">
                <a:solidFill>
                  <a:srgbClr val="2B91AF"/>
                </a:solidFill>
                <a:latin typeface="Consolas" pitchFamily="49" charset="0"/>
              </a:rPr>
              <a:t>master</a:t>
            </a:r>
            <a:r>
              <a:rPr lang="en-US" sz="1800" smtClean="0">
                <a:latin typeface="Consolas" pitchFamily="49" charset="0"/>
              </a:rPr>
              <a:t>.</a:t>
            </a:r>
            <a:r>
              <a:rPr lang="en-US" sz="1800" smtClean="0">
                <a:solidFill>
                  <a:srgbClr val="A31515"/>
                </a:solidFill>
                <a:latin typeface="Consolas" pitchFamily="49" charset="0"/>
              </a:rPr>
              <a:t>remote</a:t>
            </a:r>
            <a:r>
              <a:rPr lang="en-US" sz="1800" smtClean="0">
                <a:latin typeface="Consolas" pitchFamily="49" charset="0"/>
              </a:rPr>
              <a:t> origin</a:t>
            </a: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</a:rPr>
              <a:t>[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</a:rPr>
              <a:t>branch</a:t>
            </a:r>
            <a:r>
              <a:rPr lang="en-US" sz="1800" smtClean="0">
                <a:latin typeface="Consolas" pitchFamily="49" charset="0"/>
              </a:rPr>
              <a:t> "</a:t>
            </a:r>
            <a:r>
              <a:rPr lang="en-US" sz="1800" smtClean="0">
                <a:solidFill>
                  <a:srgbClr val="2B91AF"/>
                </a:solidFill>
                <a:latin typeface="Consolas" pitchFamily="49" charset="0"/>
              </a:rPr>
              <a:t>master</a:t>
            </a:r>
            <a:r>
              <a:rPr lang="en-US" sz="1800" smtClean="0">
                <a:latin typeface="Consolas" pitchFamily="49" charset="0"/>
              </a:rPr>
              <a:t>"]</a:t>
            </a: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</a:rPr>
              <a:t>        remote = origin</a:t>
            </a: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</a:rPr>
              <a:t>        merge = refs/heads/master</a:t>
            </a:r>
            <a:endParaRPr lang="en-US" sz="1800" dirty="0">
              <a:latin typeface="Consolas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4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091600"/>
              </p:ext>
            </p:extLst>
          </p:nvPr>
        </p:nvGraphicFramePr>
        <p:xfrm>
          <a:off x="1549399" y="1774827"/>
          <a:ext cx="9498012" cy="41084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51346"/>
                <a:gridCol w="6346666"/>
              </a:tblGrid>
              <a:tr h="40862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Setting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Values</a:t>
                      </a:r>
                      <a:endParaRPr lang="en-US" sz="1800" dirty="0"/>
                    </a:p>
                  </a:txBody>
                  <a:tcPr/>
                </a:tc>
              </a:tr>
              <a:tr h="40862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core.editor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Path to preferred editor</a:t>
                      </a:r>
                      <a:endParaRPr lang="en-US" sz="1600" dirty="0"/>
                    </a:p>
                  </a:txBody>
                  <a:tcPr/>
                </a:tc>
              </a:tr>
              <a:tr h="91940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diff.renames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 = don’t detect renames (default)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true = detect renames</a:t>
                      </a:r>
                    </a:p>
                    <a:p>
                      <a:r>
                        <a:rPr lang="en-US" sz="1600" b="1" dirty="0" smtClean="0"/>
                        <a:t>copies</a:t>
                      </a:r>
                      <a:r>
                        <a:rPr lang="en-US" sz="1600" b="1" baseline="0" dirty="0" smtClean="0"/>
                        <a:t> = detect renames &amp; copies</a:t>
                      </a:r>
                      <a:endParaRPr lang="en-US" sz="1600" b="1" dirty="0"/>
                    </a:p>
                  </a:txBody>
                  <a:tcPr/>
                </a:tc>
              </a:tr>
              <a:tr h="40862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difftool.prompt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true (default), </a:t>
                      </a:r>
                      <a:r>
                        <a:rPr lang="en-US" sz="1600" b="1" baseline="0" dirty="0" smtClean="0"/>
                        <a:t>false</a:t>
                      </a:r>
                    </a:p>
                  </a:txBody>
                  <a:tcPr/>
                </a:tc>
              </a:tr>
              <a:tr h="40862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mergetool.prompt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true (default), </a:t>
                      </a:r>
                      <a:r>
                        <a:rPr lang="en-US" sz="1600" b="1" baseline="0" dirty="0" smtClean="0"/>
                        <a:t>false</a:t>
                      </a:r>
                    </a:p>
                  </a:txBody>
                  <a:tcPr/>
                </a:tc>
              </a:tr>
              <a:tr h="6351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mergetool.keepBackup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true (default), </a:t>
                      </a:r>
                      <a:r>
                        <a:rPr lang="en-US" sz="1600" b="1" baseline="0" dirty="0" smtClean="0"/>
                        <a:t>false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After merge, original file with conflict markers saved with .</a:t>
                      </a:r>
                      <a:r>
                        <a:rPr lang="en-US" sz="1200" baseline="0" dirty="0" err="1" smtClean="0"/>
                        <a:t>orig</a:t>
                      </a:r>
                      <a:endParaRPr lang="en-US" sz="1200" b="1" baseline="0" dirty="0" smtClean="0"/>
                    </a:p>
                  </a:txBody>
                  <a:tcPr/>
                </a:tc>
              </a:tr>
              <a:tr h="91940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help.autocorrect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 = show but</a:t>
                      </a:r>
                      <a:r>
                        <a:rPr lang="en-US" sz="1600" baseline="0" dirty="0" smtClean="0"/>
                        <a:t> don’t execute (default)</a:t>
                      </a:r>
                    </a:p>
                    <a:p>
                      <a:r>
                        <a:rPr lang="en-US" sz="1600" baseline="0" dirty="0" smtClean="0"/>
                        <a:t>N = execute correction after N tenths of a second</a:t>
                      </a:r>
                    </a:p>
                    <a:p>
                      <a:r>
                        <a:rPr lang="en-US" sz="1600" baseline="0" dirty="0" smtClean="0"/>
                        <a:t>-N = execute correction immediately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@dahlbyk #ThatConference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9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21466</TotalTime>
  <Words>1356</Words>
  <Application>Microsoft Office PowerPoint</Application>
  <PresentationFormat>Widescreen</PresentationFormat>
  <Paragraphs>307</Paragraphs>
  <Slides>54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Arial Narrow</vt:lpstr>
      <vt:lpstr>Calibri</vt:lpstr>
      <vt:lpstr>Consolas</vt:lpstr>
      <vt:lpstr>DotumChe</vt:lpstr>
      <vt:lpstr>Trebuchet MS</vt:lpstr>
      <vt:lpstr>Tw Cen MT</vt:lpstr>
      <vt:lpstr>Wingdings</vt:lpstr>
      <vt:lpstr>Circuit</vt:lpstr>
      <vt:lpstr>GIT</vt:lpstr>
      <vt:lpstr>PowerPoint Presentation</vt:lpstr>
      <vt:lpstr>PowerPoint Presentation</vt:lpstr>
      <vt:lpstr>Who are you?</vt:lpstr>
      <vt:lpstr>Understanding Git: Part 2</vt:lpstr>
      <vt:lpstr>Config</vt:lpstr>
      <vt:lpstr>git config</vt:lpstr>
      <vt:lpstr>git config</vt:lpstr>
      <vt:lpstr>git config</vt:lpstr>
      <vt:lpstr>Aliases</vt:lpstr>
      <vt:lpstr>Aliases</vt:lpstr>
      <vt:lpstr>Remote Interaction</vt:lpstr>
      <vt:lpstr>Centralized Version Control</vt:lpstr>
      <vt:lpstr>Centralized Version Control</vt:lpstr>
      <vt:lpstr>Centralized Version Control</vt:lpstr>
      <vt:lpstr>Centralized Version Control</vt:lpstr>
      <vt:lpstr>Centralized Version Control</vt:lpstr>
      <vt:lpstr>Distributed Version Control</vt:lpstr>
      <vt:lpstr>Distributed Version Control</vt:lpstr>
      <vt:lpstr>Distributed Version Control</vt:lpstr>
      <vt:lpstr>Distributed Version Control</vt:lpstr>
      <vt:lpstr>Distributed Version Control</vt:lpstr>
      <vt:lpstr>git clone</vt:lpstr>
      <vt:lpstr>git checkout -t origin/foo</vt:lpstr>
      <vt:lpstr>git checkout master -b bar</vt:lpstr>
      <vt:lpstr>git push</vt:lpstr>
      <vt:lpstr>Config: push.default</vt:lpstr>
      <vt:lpstr>git push origin HEAD</vt:lpstr>
      <vt:lpstr>git pull</vt:lpstr>
      <vt:lpstr>git pull origin bar</vt:lpstr>
      <vt:lpstr>git push -u origin HEAD</vt:lpstr>
      <vt:lpstr>git pull</vt:lpstr>
      <vt:lpstr>Config: pull.rebase</vt:lpstr>
      <vt:lpstr>git fetch</vt:lpstr>
      <vt:lpstr>git fetch --prune</vt:lpstr>
      <vt:lpstr>History Inspection</vt:lpstr>
      <vt:lpstr>Formatting git log</vt:lpstr>
      <vt:lpstr>Limiting git log</vt:lpstr>
      <vt:lpstr>Limiting git log</vt:lpstr>
      <vt:lpstr>Formatting git diff</vt:lpstr>
      <vt:lpstr>History Manipulation</vt:lpstr>
      <vt:lpstr>Rewriting History</vt:lpstr>
      <vt:lpstr>git cherry-pick</vt:lpstr>
      <vt:lpstr>merge vs rebase</vt:lpstr>
      <vt:lpstr>merge vs rebase</vt:lpstr>
      <vt:lpstr>git rebase</vt:lpstr>
      <vt:lpstr>git rebase --interactive</vt:lpstr>
      <vt:lpstr>git rebase -i --autosquash</vt:lpstr>
      <vt:lpstr>Demo</vt:lpstr>
      <vt:lpstr>git reflog</vt:lpstr>
      <vt:lpstr>git bisect</vt:lpstr>
      <vt:lpstr>git bisect</vt:lpstr>
      <vt:lpstr>git bisect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TFS with Git</dc:title>
  <dc:creator>Cori Drew</dc:creator>
  <cp:lastModifiedBy>Keith Dahlby</cp:lastModifiedBy>
  <cp:revision>1513</cp:revision>
  <dcterms:created xsi:type="dcterms:W3CDTF">2014-02-01T14:23:49Z</dcterms:created>
  <dcterms:modified xsi:type="dcterms:W3CDTF">2016-08-10T17:45:56Z</dcterms:modified>
</cp:coreProperties>
</file>