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sldIdLst>
    <p:sldId id="256" r:id="rId2"/>
    <p:sldId id="257" r:id="rId3"/>
    <p:sldId id="259" r:id="rId4"/>
    <p:sldId id="258" r:id="rId5"/>
    <p:sldId id="294" r:id="rId6"/>
    <p:sldId id="293" r:id="rId7"/>
    <p:sldId id="295" r:id="rId8"/>
    <p:sldId id="264" r:id="rId9"/>
    <p:sldId id="261" r:id="rId10"/>
    <p:sldId id="279" r:id="rId11"/>
    <p:sldId id="268" r:id="rId12"/>
    <p:sldId id="267" r:id="rId13"/>
    <p:sldId id="269" r:id="rId14"/>
    <p:sldId id="276" r:id="rId15"/>
    <p:sldId id="277" r:id="rId16"/>
    <p:sldId id="272" r:id="rId17"/>
    <p:sldId id="292" r:id="rId18"/>
    <p:sldId id="291" r:id="rId19"/>
    <p:sldId id="266" r:id="rId20"/>
    <p:sldId id="290" r:id="rId21"/>
    <p:sldId id="275" r:id="rId22"/>
    <p:sldId id="278" r:id="rId23"/>
    <p:sldId id="280" r:id="rId24"/>
    <p:sldId id="281" r:id="rId25"/>
    <p:sldId id="282" r:id="rId26"/>
    <p:sldId id="285" r:id="rId27"/>
    <p:sldId id="283" r:id="rId28"/>
    <p:sldId id="286" r:id="rId29"/>
    <p:sldId id="296" r:id="rId30"/>
    <p:sldId id="284"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5" d="100"/>
          <a:sy n="75" d="100"/>
        </p:scale>
        <p:origin x="1074"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26"/>
    </mc:Choice>
    <mc:Fallback>
      <c:style val="26"/>
    </mc:Fallback>
  </mc:AlternateContent>
  <c:chart>
    <c:autoTitleDeleted val="1"/>
    <c:plotArea>
      <c:layout/>
      <c:scatterChart>
        <c:scatterStyle val="smoothMarker"/>
        <c:varyColors val="0"/>
        <c:ser>
          <c:idx val="0"/>
          <c:order val="0"/>
          <c:tx>
            <c:strRef>
              <c:f>Sheet1!$B$1</c:f>
              <c:strCache>
                <c:ptCount val="1"/>
                <c:pt idx="0">
                  <c:v>Actual Skill</c:v>
                </c:pt>
              </c:strCache>
            </c:strRef>
          </c:tx>
          <c:marker>
            <c:symbol val="none"/>
          </c:marker>
          <c:xVal>
            <c:numRef>
              <c:f>Sheet1!$A$2:$A$29</c:f>
              <c:numCache>
                <c:formatCode>General</c:formatCode>
                <c:ptCount val="28"/>
                <c:pt idx="0">
                  <c:v>0</c:v>
                </c:pt>
                <c:pt idx="1">
                  <c:v>1</c:v>
                </c:pt>
                <c:pt idx="2">
                  <c:v>2</c:v>
                </c:pt>
                <c:pt idx="3">
                  <c:v>3</c:v>
                </c:pt>
                <c:pt idx="4">
                  <c:v>4</c:v>
                </c:pt>
                <c:pt idx="5">
                  <c:v>5</c:v>
                </c:pt>
                <c:pt idx="6">
                  <c:v>6</c:v>
                </c:pt>
                <c:pt idx="7">
                  <c:v>7</c:v>
                </c:pt>
                <c:pt idx="8">
                  <c:v>8</c:v>
                </c:pt>
                <c:pt idx="9">
                  <c:v>9</c:v>
                </c:pt>
                <c:pt idx="10">
                  <c:v>10</c:v>
                </c:pt>
                <c:pt idx="11">
                  <c:v>10.199999999999999</c:v>
                </c:pt>
                <c:pt idx="12">
                  <c:v>10.5</c:v>
                </c:pt>
                <c:pt idx="13">
                  <c:v>11</c:v>
                </c:pt>
                <c:pt idx="14">
                  <c:v>12</c:v>
                </c:pt>
                <c:pt idx="15">
                  <c:v>13</c:v>
                </c:pt>
                <c:pt idx="16">
                  <c:v>14</c:v>
                </c:pt>
                <c:pt idx="17">
                  <c:v>15</c:v>
                </c:pt>
                <c:pt idx="18">
                  <c:v>16</c:v>
                </c:pt>
                <c:pt idx="19">
                  <c:v>17</c:v>
                </c:pt>
                <c:pt idx="20">
                  <c:v>18</c:v>
                </c:pt>
                <c:pt idx="21">
                  <c:v>19</c:v>
                </c:pt>
                <c:pt idx="22">
                  <c:v>20</c:v>
                </c:pt>
                <c:pt idx="23">
                  <c:v>21</c:v>
                </c:pt>
                <c:pt idx="24">
                  <c:v>22</c:v>
                </c:pt>
                <c:pt idx="25">
                  <c:v>23</c:v>
                </c:pt>
                <c:pt idx="26">
                  <c:v>24</c:v>
                </c:pt>
                <c:pt idx="27">
                  <c:v>25</c:v>
                </c:pt>
              </c:numCache>
            </c:numRef>
          </c:xVal>
          <c:yVal>
            <c:numRef>
              <c:f>Sheet1!$B$2:$B$29</c:f>
              <c:numCache>
                <c:formatCode>General</c:formatCode>
                <c:ptCount val="28"/>
                <c:pt idx="0">
                  <c:v>0</c:v>
                </c:pt>
                <c:pt idx="1">
                  <c:v>0.75</c:v>
                </c:pt>
                <c:pt idx="2">
                  <c:v>1.75</c:v>
                </c:pt>
                <c:pt idx="3">
                  <c:v>3</c:v>
                </c:pt>
                <c:pt idx="4">
                  <c:v>4.75</c:v>
                </c:pt>
                <c:pt idx="5">
                  <c:v>7</c:v>
                </c:pt>
                <c:pt idx="6">
                  <c:v>9.5</c:v>
                </c:pt>
                <c:pt idx="7">
                  <c:v>11.5</c:v>
                </c:pt>
                <c:pt idx="8">
                  <c:v>13</c:v>
                </c:pt>
                <c:pt idx="9">
                  <c:v>14.2</c:v>
                </c:pt>
                <c:pt idx="10">
                  <c:v>15</c:v>
                </c:pt>
                <c:pt idx="11">
                  <c:v>15.08</c:v>
                </c:pt>
                <c:pt idx="12">
                  <c:v>15.2</c:v>
                </c:pt>
                <c:pt idx="13">
                  <c:v>15.4</c:v>
                </c:pt>
                <c:pt idx="14">
                  <c:v>15.8</c:v>
                </c:pt>
                <c:pt idx="15">
                  <c:v>16.2</c:v>
                </c:pt>
                <c:pt idx="16">
                  <c:v>16.600000000000001</c:v>
                </c:pt>
                <c:pt idx="17">
                  <c:v>17</c:v>
                </c:pt>
                <c:pt idx="18">
                  <c:v>17.600000000000001</c:v>
                </c:pt>
                <c:pt idx="19">
                  <c:v>18.2</c:v>
                </c:pt>
                <c:pt idx="20">
                  <c:v>18.8</c:v>
                </c:pt>
                <c:pt idx="21">
                  <c:v>19.399999999999999</c:v>
                </c:pt>
                <c:pt idx="22">
                  <c:v>20</c:v>
                </c:pt>
                <c:pt idx="23">
                  <c:v>21</c:v>
                </c:pt>
                <c:pt idx="24">
                  <c:v>22</c:v>
                </c:pt>
                <c:pt idx="25">
                  <c:v>23</c:v>
                </c:pt>
                <c:pt idx="26">
                  <c:v>24</c:v>
                </c:pt>
                <c:pt idx="27">
                  <c:v>25</c:v>
                </c:pt>
              </c:numCache>
            </c:numRef>
          </c:yVal>
          <c:smooth val="1"/>
        </c:ser>
        <c:ser>
          <c:idx val="1"/>
          <c:order val="1"/>
          <c:tx>
            <c:strRef>
              <c:f>Sheet1!$C$1</c:f>
              <c:strCache>
                <c:ptCount val="1"/>
                <c:pt idx="0">
                  <c:v>Perceived Skill</c:v>
                </c:pt>
              </c:strCache>
            </c:strRef>
          </c:tx>
          <c:marker>
            <c:symbol val="none"/>
          </c:marker>
          <c:xVal>
            <c:numRef>
              <c:f>Sheet1!$A$2:$A$29</c:f>
              <c:numCache>
                <c:formatCode>General</c:formatCode>
                <c:ptCount val="28"/>
                <c:pt idx="0">
                  <c:v>0</c:v>
                </c:pt>
                <c:pt idx="1">
                  <c:v>1</c:v>
                </c:pt>
                <c:pt idx="2">
                  <c:v>2</c:v>
                </c:pt>
                <c:pt idx="3">
                  <c:v>3</c:v>
                </c:pt>
                <c:pt idx="4">
                  <c:v>4</c:v>
                </c:pt>
                <c:pt idx="5">
                  <c:v>5</c:v>
                </c:pt>
                <c:pt idx="6">
                  <c:v>6</c:v>
                </c:pt>
                <c:pt idx="7">
                  <c:v>7</c:v>
                </c:pt>
                <c:pt idx="8">
                  <c:v>8</c:v>
                </c:pt>
                <c:pt idx="9">
                  <c:v>9</c:v>
                </c:pt>
                <c:pt idx="10">
                  <c:v>10</c:v>
                </c:pt>
                <c:pt idx="11">
                  <c:v>10.199999999999999</c:v>
                </c:pt>
                <c:pt idx="12">
                  <c:v>10.5</c:v>
                </c:pt>
                <c:pt idx="13">
                  <c:v>11</c:v>
                </c:pt>
                <c:pt idx="14">
                  <c:v>12</c:v>
                </c:pt>
                <c:pt idx="15">
                  <c:v>13</c:v>
                </c:pt>
                <c:pt idx="16">
                  <c:v>14</c:v>
                </c:pt>
                <c:pt idx="17">
                  <c:v>15</c:v>
                </c:pt>
                <c:pt idx="18">
                  <c:v>16</c:v>
                </c:pt>
                <c:pt idx="19">
                  <c:v>17</c:v>
                </c:pt>
                <c:pt idx="20">
                  <c:v>18</c:v>
                </c:pt>
                <c:pt idx="21">
                  <c:v>19</c:v>
                </c:pt>
                <c:pt idx="22">
                  <c:v>20</c:v>
                </c:pt>
                <c:pt idx="23">
                  <c:v>21</c:v>
                </c:pt>
                <c:pt idx="24">
                  <c:v>22</c:v>
                </c:pt>
                <c:pt idx="25">
                  <c:v>23</c:v>
                </c:pt>
                <c:pt idx="26">
                  <c:v>24</c:v>
                </c:pt>
                <c:pt idx="27">
                  <c:v>25</c:v>
                </c:pt>
              </c:numCache>
            </c:numRef>
          </c:xVal>
          <c:yVal>
            <c:numRef>
              <c:f>Sheet1!$C$2:$C$29</c:f>
              <c:numCache>
                <c:formatCode>General</c:formatCode>
                <c:ptCount val="28"/>
                <c:pt idx="0">
                  <c:v>0</c:v>
                </c:pt>
                <c:pt idx="1">
                  <c:v>0.25</c:v>
                </c:pt>
                <c:pt idx="2">
                  <c:v>1</c:v>
                </c:pt>
                <c:pt idx="3">
                  <c:v>2.25</c:v>
                </c:pt>
                <c:pt idx="4">
                  <c:v>4.25</c:v>
                </c:pt>
                <c:pt idx="5">
                  <c:v>7</c:v>
                </c:pt>
                <c:pt idx="6">
                  <c:v>11</c:v>
                </c:pt>
                <c:pt idx="7">
                  <c:v>14.75</c:v>
                </c:pt>
                <c:pt idx="8">
                  <c:v>17.5</c:v>
                </c:pt>
                <c:pt idx="9">
                  <c:v>19</c:v>
                </c:pt>
                <c:pt idx="10">
                  <c:v>20</c:v>
                </c:pt>
                <c:pt idx="11">
                  <c:v>19</c:v>
                </c:pt>
                <c:pt idx="12">
                  <c:v>11</c:v>
                </c:pt>
                <c:pt idx="13">
                  <c:v>6</c:v>
                </c:pt>
                <c:pt idx="14">
                  <c:v>8</c:v>
                </c:pt>
                <c:pt idx="15">
                  <c:v>11</c:v>
                </c:pt>
                <c:pt idx="16">
                  <c:v>14</c:v>
                </c:pt>
                <c:pt idx="17">
                  <c:v>15.4</c:v>
                </c:pt>
                <c:pt idx="18">
                  <c:v>16.2</c:v>
                </c:pt>
                <c:pt idx="19">
                  <c:v>16.899999999999999</c:v>
                </c:pt>
                <c:pt idx="20">
                  <c:v>17.600000000000001</c:v>
                </c:pt>
                <c:pt idx="21">
                  <c:v>18.3</c:v>
                </c:pt>
                <c:pt idx="22">
                  <c:v>19</c:v>
                </c:pt>
                <c:pt idx="23">
                  <c:v>20.2</c:v>
                </c:pt>
                <c:pt idx="24">
                  <c:v>21.4</c:v>
                </c:pt>
                <c:pt idx="25">
                  <c:v>22.6</c:v>
                </c:pt>
                <c:pt idx="26">
                  <c:v>23.8</c:v>
                </c:pt>
                <c:pt idx="27">
                  <c:v>25</c:v>
                </c:pt>
              </c:numCache>
            </c:numRef>
          </c:yVal>
          <c:smooth val="1"/>
        </c:ser>
        <c:dLbls>
          <c:showLegendKey val="0"/>
          <c:showVal val="0"/>
          <c:showCatName val="0"/>
          <c:showSerName val="0"/>
          <c:showPercent val="0"/>
          <c:showBubbleSize val="0"/>
        </c:dLbls>
        <c:axId val="-1642965120"/>
        <c:axId val="-1642968928"/>
      </c:scatterChart>
      <c:valAx>
        <c:axId val="-1642965120"/>
        <c:scaling>
          <c:orientation val="minMax"/>
          <c:max val="25"/>
        </c:scaling>
        <c:delete val="1"/>
        <c:axPos val="b"/>
        <c:majorGridlines/>
        <c:title>
          <c:tx>
            <c:rich>
              <a:bodyPr/>
              <a:lstStyle/>
              <a:p>
                <a:pPr>
                  <a:defRPr/>
                </a:pPr>
                <a:r>
                  <a:rPr lang="en-US"/>
                  <a:t>Time ➜</a:t>
                </a:r>
              </a:p>
            </c:rich>
          </c:tx>
          <c:layout/>
          <c:overlay val="0"/>
        </c:title>
        <c:numFmt formatCode="General" sourceLinked="1"/>
        <c:majorTickMark val="none"/>
        <c:minorTickMark val="none"/>
        <c:tickLblPos val="nextTo"/>
        <c:crossAx val="-1642968928"/>
        <c:crosses val="autoZero"/>
        <c:crossBetween val="midCat"/>
        <c:majorUnit val="5"/>
      </c:valAx>
      <c:valAx>
        <c:axId val="-1642968928"/>
        <c:scaling>
          <c:orientation val="minMax"/>
          <c:max val="30"/>
        </c:scaling>
        <c:delete val="1"/>
        <c:axPos val="l"/>
        <c:numFmt formatCode="General" sourceLinked="1"/>
        <c:majorTickMark val="none"/>
        <c:minorTickMark val="none"/>
        <c:tickLblPos val="nextTo"/>
        <c:crossAx val="-1642965120"/>
        <c:crosses val="autoZero"/>
        <c:crossBetween val="midCat"/>
      </c:valAx>
    </c:plotArea>
    <c:legend>
      <c:legendPos val="b"/>
      <c:layout/>
      <c:overlay val="0"/>
    </c:legend>
    <c:plotVisOnly val="1"/>
    <c:dispBlanksAs val="gap"/>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26"/>
    </mc:Choice>
    <mc:Fallback>
      <c:style val="26"/>
    </mc:Fallback>
  </mc:AlternateContent>
  <c:chart>
    <c:autoTitleDeleted val="1"/>
    <c:plotArea>
      <c:layout/>
      <c:scatterChart>
        <c:scatterStyle val="smoothMarker"/>
        <c:varyColors val="0"/>
        <c:ser>
          <c:idx val="0"/>
          <c:order val="0"/>
          <c:tx>
            <c:strRef>
              <c:f>Sheet1!$B$1</c:f>
              <c:strCache>
                <c:ptCount val="1"/>
                <c:pt idx="0">
                  <c:v>Actual Skill_</c:v>
                </c:pt>
              </c:strCache>
            </c:strRef>
          </c:tx>
          <c:spPr>
            <a:ln>
              <a:solidFill>
                <a:schemeClr val="accent1">
                  <a:lumMod val="75000"/>
                </a:schemeClr>
              </a:solidFill>
            </a:ln>
          </c:spPr>
          <c:marker>
            <c:symbol val="none"/>
          </c:marker>
          <c:xVal>
            <c:numRef>
              <c:f>Sheet1!$A$2:$A$29</c:f>
              <c:numCache>
                <c:formatCode>General</c:formatCode>
                <c:ptCount val="28"/>
                <c:pt idx="0">
                  <c:v>0</c:v>
                </c:pt>
                <c:pt idx="1">
                  <c:v>1</c:v>
                </c:pt>
                <c:pt idx="2">
                  <c:v>2</c:v>
                </c:pt>
                <c:pt idx="3">
                  <c:v>3</c:v>
                </c:pt>
                <c:pt idx="4">
                  <c:v>4</c:v>
                </c:pt>
                <c:pt idx="5">
                  <c:v>5</c:v>
                </c:pt>
                <c:pt idx="6">
                  <c:v>6</c:v>
                </c:pt>
                <c:pt idx="7">
                  <c:v>7</c:v>
                </c:pt>
                <c:pt idx="8">
                  <c:v>8</c:v>
                </c:pt>
                <c:pt idx="9">
                  <c:v>9</c:v>
                </c:pt>
                <c:pt idx="10">
                  <c:v>10</c:v>
                </c:pt>
                <c:pt idx="11">
                  <c:v>10.199999999999999</c:v>
                </c:pt>
                <c:pt idx="12">
                  <c:v>10.5</c:v>
                </c:pt>
                <c:pt idx="13">
                  <c:v>11</c:v>
                </c:pt>
                <c:pt idx="14">
                  <c:v>12</c:v>
                </c:pt>
                <c:pt idx="15">
                  <c:v>13</c:v>
                </c:pt>
                <c:pt idx="16">
                  <c:v>14</c:v>
                </c:pt>
                <c:pt idx="17">
                  <c:v>15</c:v>
                </c:pt>
                <c:pt idx="18">
                  <c:v>16</c:v>
                </c:pt>
                <c:pt idx="19">
                  <c:v>17</c:v>
                </c:pt>
                <c:pt idx="20">
                  <c:v>18</c:v>
                </c:pt>
                <c:pt idx="21">
                  <c:v>19</c:v>
                </c:pt>
                <c:pt idx="22">
                  <c:v>20</c:v>
                </c:pt>
                <c:pt idx="23">
                  <c:v>21</c:v>
                </c:pt>
                <c:pt idx="24">
                  <c:v>22</c:v>
                </c:pt>
                <c:pt idx="25">
                  <c:v>23</c:v>
                </c:pt>
                <c:pt idx="26">
                  <c:v>24</c:v>
                </c:pt>
                <c:pt idx="27">
                  <c:v>25</c:v>
                </c:pt>
              </c:numCache>
            </c:numRef>
          </c:xVal>
          <c:yVal>
            <c:numRef>
              <c:f>Sheet1!$B$2:$B$29</c:f>
              <c:numCache>
                <c:formatCode>General</c:formatCode>
                <c:ptCount val="28"/>
                <c:pt idx="0">
                  <c:v>0</c:v>
                </c:pt>
                <c:pt idx="1">
                  <c:v>0.75</c:v>
                </c:pt>
                <c:pt idx="2">
                  <c:v>1.75</c:v>
                </c:pt>
                <c:pt idx="3">
                  <c:v>3</c:v>
                </c:pt>
                <c:pt idx="4">
                  <c:v>4.75</c:v>
                </c:pt>
                <c:pt idx="5">
                  <c:v>7</c:v>
                </c:pt>
                <c:pt idx="6">
                  <c:v>9.5</c:v>
                </c:pt>
                <c:pt idx="7">
                  <c:v>11.5</c:v>
                </c:pt>
                <c:pt idx="8">
                  <c:v>13</c:v>
                </c:pt>
                <c:pt idx="9">
                  <c:v>14.2</c:v>
                </c:pt>
                <c:pt idx="10">
                  <c:v>15</c:v>
                </c:pt>
                <c:pt idx="11">
                  <c:v>15.08</c:v>
                </c:pt>
                <c:pt idx="12">
                  <c:v>15.2</c:v>
                </c:pt>
                <c:pt idx="13">
                  <c:v>15.4</c:v>
                </c:pt>
                <c:pt idx="14">
                  <c:v>15.8</c:v>
                </c:pt>
                <c:pt idx="15">
                  <c:v>16.2</c:v>
                </c:pt>
                <c:pt idx="16">
                  <c:v>16.600000000000001</c:v>
                </c:pt>
                <c:pt idx="17">
                  <c:v>17</c:v>
                </c:pt>
                <c:pt idx="18">
                  <c:v>17.600000000000001</c:v>
                </c:pt>
                <c:pt idx="19">
                  <c:v>18.2</c:v>
                </c:pt>
                <c:pt idx="20">
                  <c:v>18.8</c:v>
                </c:pt>
                <c:pt idx="21">
                  <c:v>19.399999999999999</c:v>
                </c:pt>
                <c:pt idx="22">
                  <c:v>20</c:v>
                </c:pt>
                <c:pt idx="23">
                  <c:v>21</c:v>
                </c:pt>
                <c:pt idx="24">
                  <c:v>22</c:v>
                </c:pt>
                <c:pt idx="25">
                  <c:v>23</c:v>
                </c:pt>
                <c:pt idx="26">
                  <c:v>24</c:v>
                </c:pt>
                <c:pt idx="27">
                  <c:v>25</c:v>
                </c:pt>
              </c:numCache>
            </c:numRef>
          </c:yVal>
          <c:smooth val="1"/>
        </c:ser>
        <c:ser>
          <c:idx val="1"/>
          <c:order val="1"/>
          <c:tx>
            <c:strRef>
              <c:f>Sheet1!$C$1</c:f>
              <c:strCache>
                <c:ptCount val="1"/>
                <c:pt idx="0">
                  <c:v>Perceived Skill_</c:v>
                </c:pt>
              </c:strCache>
            </c:strRef>
          </c:tx>
          <c:spPr>
            <a:ln>
              <a:solidFill>
                <a:schemeClr val="accent2">
                  <a:lumMod val="75000"/>
                </a:schemeClr>
              </a:solidFill>
            </a:ln>
          </c:spPr>
          <c:marker>
            <c:symbol val="none"/>
          </c:marker>
          <c:xVal>
            <c:numRef>
              <c:f>Sheet1!$A$2:$A$29</c:f>
              <c:numCache>
                <c:formatCode>General</c:formatCode>
                <c:ptCount val="28"/>
                <c:pt idx="0">
                  <c:v>0</c:v>
                </c:pt>
                <c:pt idx="1">
                  <c:v>1</c:v>
                </c:pt>
                <c:pt idx="2">
                  <c:v>2</c:v>
                </c:pt>
                <c:pt idx="3">
                  <c:v>3</c:v>
                </c:pt>
                <c:pt idx="4">
                  <c:v>4</c:v>
                </c:pt>
                <c:pt idx="5">
                  <c:v>5</c:v>
                </c:pt>
                <c:pt idx="6">
                  <c:v>6</c:v>
                </c:pt>
                <c:pt idx="7">
                  <c:v>7</c:v>
                </c:pt>
                <c:pt idx="8">
                  <c:v>8</c:v>
                </c:pt>
                <c:pt idx="9">
                  <c:v>9</c:v>
                </c:pt>
                <c:pt idx="10">
                  <c:v>10</c:v>
                </c:pt>
                <c:pt idx="11">
                  <c:v>10.199999999999999</c:v>
                </c:pt>
                <c:pt idx="12">
                  <c:v>10.5</c:v>
                </c:pt>
                <c:pt idx="13">
                  <c:v>11</c:v>
                </c:pt>
                <c:pt idx="14">
                  <c:v>12</c:v>
                </c:pt>
                <c:pt idx="15">
                  <c:v>13</c:v>
                </c:pt>
                <c:pt idx="16">
                  <c:v>14</c:v>
                </c:pt>
                <c:pt idx="17">
                  <c:v>15</c:v>
                </c:pt>
                <c:pt idx="18">
                  <c:v>16</c:v>
                </c:pt>
                <c:pt idx="19">
                  <c:v>17</c:v>
                </c:pt>
                <c:pt idx="20">
                  <c:v>18</c:v>
                </c:pt>
                <c:pt idx="21">
                  <c:v>19</c:v>
                </c:pt>
                <c:pt idx="22">
                  <c:v>20</c:v>
                </c:pt>
                <c:pt idx="23">
                  <c:v>21</c:v>
                </c:pt>
                <c:pt idx="24">
                  <c:v>22</c:v>
                </c:pt>
                <c:pt idx="25">
                  <c:v>23</c:v>
                </c:pt>
                <c:pt idx="26">
                  <c:v>24</c:v>
                </c:pt>
                <c:pt idx="27">
                  <c:v>25</c:v>
                </c:pt>
              </c:numCache>
            </c:numRef>
          </c:xVal>
          <c:yVal>
            <c:numRef>
              <c:f>Sheet1!$C$2:$C$29</c:f>
              <c:numCache>
                <c:formatCode>General</c:formatCode>
                <c:ptCount val="28"/>
                <c:pt idx="0">
                  <c:v>0</c:v>
                </c:pt>
                <c:pt idx="1">
                  <c:v>0.25</c:v>
                </c:pt>
                <c:pt idx="2">
                  <c:v>1</c:v>
                </c:pt>
                <c:pt idx="3">
                  <c:v>2.25</c:v>
                </c:pt>
                <c:pt idx="4">
                  <c:v>4.25</c:v>
                </c:pt>
                <c:pt idx="5">
                  <c:v>7</c:v>
                </c:pt>
                <c:pt idx="6">
                  <c:v>11</c:v>
                </c:pt>
                <c:pt idx="7">
                  <c:v>14.75</c:v>
                </c:pt>
                <c:pt idx="8">
                  <c:v>17.5</c:v>
                </c:pt>
                <c:pt idx="9">
                  <c:v>19</c:v>
                </c:pt>
                <c:pt idx="10">
                  <c:v>20</c:v>
                </c:pt>
                <c:pt idx="11">
                  <c:v>19</c:v>
                </c:pt>
                <c:pt idx="12">
                  <c:v>11</c:v>
                </c:pt>
                <c:pt idx="13">
                  <c:v>6</c:v>
                </c:pt>
                <c:pt idx="14">
                  <c:v>8</c:v>
                </c:pt>
                <c:pt idx="15">
                  <c:v>11</c:v>
                </c:pt>
                <c:pt idx="16">
                  <c:v>14</c:v>
                </c:pt>
                <c:pt idx="17">
                  <c:v>15.4</c:v>
                </c:pt>
                <c:pt idx="18">
                  <c:v>16.2</c:v>
                </c:pt>
                <c:pt idx="19">
                  <c:v>16.899999999999999</c:v>
                </c:pt>
                <c:pt idx="20">
                  <c:v>17.600000000000001</c:v>
                </c:pt>
                <c:pt idx="21">
                  <c:v>18.3</c:v>
                </c:pt>
                <c:pt idx="22">
                  <c:v>19</c:v>
                </c:pt>
                <c:pt idx="23">
                  <c:v>20.2</c:v>
                </c:pt>
                <c:pt idx="24">
                  <c:v>21.4</c:v>
                </c:pt>
                <c:pt idx="25">
                  <c:v>22.6</c:v>
                </c:pt>
                <c:pt idx="26">
                  <c:v>23.8</c:v>
                </c:pt>
                <c:pt idx="27">
                  <c:v>25</c:v>
                </c:pt>
              </c:numCache>
            </c:numRef>
          </c:yVal>
          <c:smooth val="1"/>
        </c:ser>
        <c:ser>
          <c:idx val="2"/>
          <c:order val="2"/>
          <c:tx>
            <c:strRef>
              <c:f>Sheet1!$D$1</c:f>
              <c:strCache>
                <c:ptCount val="1"/>
                <c:pt idx="0">
                  <c:v>Actual Skill</c:v>
                </c:pt>
              </c:strCache>
            </c:strRef>
          </c:tx>
          <c:spPr>
            <a:ln>
              <a:solidFill>
                <a:schemeClr val="accent1"/>
              </a:solidFill>
            </a:ln>
          </c:spPr>
          <c:marker>
            <c:symbol val="none"/>
          </c:marker>
          <c:xVal>
            <c:numRef>
              <c:f>Sheet1!$A$2:$A$29</c:f>
              <c:numCache>
                <c:formatCode>General</c:formatCode>
                <c:ptCount val="28"/>
                <c:pt idx="0">
                  <c:v>0</c:v>
                </c:pt>
                <c:pt idx="1">
                  <c:v>1</c:v>
                </c:pt>
                <c:pt idx="2">
                  <c:v>2</c:v>
                </c:pt>
                <c:pt idx="3">
                  <c:v>3</c:v>
                </c:pt>
                <c:pt idx="4">
                  <c:v>4</c:v>
                </c:pt>
                <c:pt idx="5">
                  <c:v>5</c:v>
                </c:pt>
                <c:pt idx="6">
                  <c:v>6</c:v>
                </c:pt>
                <c:pt idx="7">
                  <c:v>7</c:v>
                </c:pt>
                <c:pt idx="8">
                  <c:v>8</c:v>
                </c:pt>
                <c:pt idx="9">
                  <c:v>9</c:v>
                </c:pt>
                <c:pt idx="10">
                  <c:v>10</c:v>
                </c:pt>
                <c:pt idx="11">
                  <c:v>10.199999999999999</c:v>
                </c:pt>
                <c:pt idx="12">
                  <c:v>10.5</c:v>
                </c:pt>
                <c:pt idx="13">
                  <c:v>11</c:v>
                </c:pt>
                <c:pt idx="14">
                  <c:v>12</c:v>
                </c:pt>
                <c:pt idx="15">
                  <c:v>13</c:v>
                </c:pt>
                <c:pt idx="16">
                  <c:v>14</c:v>
                </c:pt>
                <c:pt idx="17">
                  <c:v>15</c:v>
                </c:pt>
                <c:pt idx="18">
                  <c:v>16</c:v>
                </c:pt>
                <c:pt idx="19">
                  <c:v>17</c:v>
                </c:pt>
                <c:pt idx="20">
                  <c:v>18</c:v>
                </c:pt>
                <c:pt idx="21">
                  <c:v>19</c:v>
                </c:pt>
                <c:pt idx="22">
                  <c:v>20</c:v>
                </c:pt>
                <c:pt idx="23">
                  <c:v>21</c:v>
                </c:pt>
                <c:pt idx="24">
                  <c:v>22</c:v>
                </c:pt>
                <c:pt idx="25">
                  <c:v>23</c:v>
                </c:pt>
                <c:pt idx="26">
                  <c:v>24</c:v>
                </c:pt>
                <c:pt idx="27">
                  <c:v>25</c:v>
                </c:pt>
              </c:numCache>
            </c:numRef>
          </c:xVal>
          <c:yVal>
            <c:numRef>
              <c:f>Sheet1!$D$2:$D$29</c:f>
              <c:numCache>
                <c:formatCode>General</c:formatCode>
                <c:ptCount val="28"/>
                <c:pt idx="0">
                  <c:v>0</c:v>
                </c:pt>
                <c:pt idx="1">
                  <c:v>0.75</c:v>
                </c:pt>
                <c:pt idx="2">
                  <c:v>1.75</c:v>
                </c:pt>
                <c:pt idx="3">
                  <c:v>3</c:v>
                </c:pt>
                <c:pt idx="4">
                  <c:v>4.75</c:v>
                </c:pt>
                <c:pt idx="5">
                  <c:v>7</c:v>
                </c:pt>
                <c:pt idx="6">
                  <c:v>9.5</c:v>
                </c:pt>
                <c:pt idx="7">
                  <c:v>11.5</c:v>
                </c:pt>
                <c:pt idx="8">
                  <c:v>13</c:v>
                </c:pt>
                <c:pt idx="9">
                  <c:v>14.2</c:v>
                </c:pt>
                <c:pt idx="10">
                  <c:v>15</c:v>
                </c:pt>
                <c:pt idx="11">
                  <c:v>15.1</c:v>
                </c:pt>
                <c:pt idx="12">
                  <c:v>15.2</c:v>
                </c:pt>
                <c:pt idx="13">
                  <c:v>15.3</c:v>
                </c:pt>
                <c:pt idx="14">
                  <c:v>15.4</c:v>
                </c:pt>
                <c:pt idx="15">
                  <c:v>15.5</c:v>
                </c:pt>
                <c:pt idx="16">
                  <c:v>15.6</c:v>
                </c:pt>
                <c:pt idx="17">
                  <c:v>15.7</c:v>
                </c:pt>
                <c:pt idx="18">
                  <c:v>15.8</c:v>
                </c:pt>
                <c:pt idx="19">
                  <c:v>15.9</c:v>
                </c:pt>
                <c:pt idx="20">
                  <c:v>16</c:v>
                </c:pt>
                <c:pt idx="21">
                  <c:v>16.100000000000001</c:v>
                </c:pt>
                <c:pt idx="22">
                  <c:v>16.2</c:v>
                </c:pt>
                <c:pt idx="23">
                  <c:v>16.3</c:v>
                </c:pt>
                <c:pt idx="24">
                  <c:v>16.399999999999999</c:v>
                </c:pt>
                <c:pt idx="25">
                  <c:v>16.5</c:v>
                </c:pt>
                <c:pt idx="26">
                  <c:v>16.600000000000001</c:v>
                </c:pt>
                <c:pt idx="27">
                  <c:v>16.7</c:v>
                </c:pt>
              </c:numCache>
            </c:numRef>
          </c:yVal>
          <c:smooth val="1"/>
        </c:ser>
        <c:ser>
          <c:idx val="3"/>
          <c:order val="3"/>
          <c:tx>
            <c:strRef>
              <c:f>Sheet1!$E$1</c:f>
              <c:strCache>
                <c:ptCount val="1"/>
                <c:pt idx="0">
                  <c:v>Perceived Skill</c:v>
                </c:pt>
              </c:strCache>
            </c:strRef>
          </c:tx>
          <c:spPr>
            <a:ln>
              <a:solidFill>
                <a:schemeClr val="accent2"/>
              </a:solidFill>
            </a:ln>
          </c:spPr>
          <c:marker>
            <c:symbol val="none"/>
          </c:marker>
          <c:xVal>
            <c:numRef>
              <c:f>Sheet1!$A$2:$A$29</c:f>
              <c:numCache>
                <c:formatCode>General</c:formatCode>
                <c:ptCount val="28"/>
                <c:pt idx="0">
                  <c:v>0</c:v>
                </c:pt>
                <c:pt idx="1">
                  <c:v>1</c:v>
                </c:pt>
                <c:pt idx="2">
                  <c:v>2</c:v>
                </c:pt>
                <c:pt idx="3">
                  <c:v>3</c:v>
                </c:pt>
                <c:pt idx="4">
                  <c:v>4</c:v>
                </c:pt>
                <c:pt idx="5">
                  <c:v>5</c:v>
                </c:pt>
                <c:pt idx="6">
                  <c:v>6</c:v>
                </c:pt>
                <c:pt idx="7">
                  <c:v>7</c:v>
                </c:pt>
                <c:pt idx="8">
                  <c:v>8</c:v>
                </c:pt>
                <c:pt idx="9">
                  <c:v>9</c:v>
                </c:pt>
                <c:pt idx="10">
                  <c:v>10</c:v>
                </c:pt>
                <c:pt idx="11">
                  <c:v>10.199999999999999</c:v>
                </c:pt>
                <c:pt idx="12">
                  <c:v>10.5</c:v>
                </c:pt>
                <c:pt idx="13">
                  <c:v>11</c:v>
                </c:pt>
                <c:pt idx="14">
                  <c:v>12</c:v>
                </c:pt>
                <c:pt idx="15">
                  <c:v>13</c:v>
                </c:pt>
                <c:pt idx="16">
                  <c:v>14</c:v>
                </c:pt>
                <c:pt idx="17">
                  <c:v>15</c:v>
                </c:pt>
                <c:pt idx="18">
                  <c:v>16</c:v>
                </c:pt>
                <c:pt idx="19">
                  <c:v>17</c:v>
                </c:pt>
                <c:pt idx="20">
                  <c:v>18</c:v>
                </c:pt>
                <c:pt idx="21">
                  <c:v>19</c:v>
                </c:pt>
                <c:pt idx="22">
                  <c:v>20</c:v>
                </c:pt>
                <c:pt idx="23">
                  <c:v>21</c:v>
                </c:pt>
                <c:pt idx="24">
                  <c:v>22</c:v>
                </c:pt>
                <c:pt idx="25">
                  <c:v>23</c:v>
                </c:pt>
                <c:pt idx="26">
                  <c:v>24</c:v>
                </c:pt>
                <c:pt idx="27">
                  <c:v>25</c:v>
                </c:pt>
              </c:numCache>
            </c:numRef>
          </c:xVal>
          <c:yVal>
            <c:numRef>
              <c:f>Sheet1!$E$2:$E$29</c:f>
              <c:numCache>
                <c:formatCode>General</c:formatCode>
                <c:ptCount val="28"/>
                <c:pt idx="0">
                  <c:v>0</c:v>
                </c:pt>
                <c:pt idx="1">
                  <c:v>0.25</c:v>
                </c:pt>
                <c:pt idx="2">
                  <c:v>1</c:v>
                </c:pt>
                <c:pt idx="3">
                  <c:v>2.25</c:v>
                </c:pt>
                <c:pt idx="4">
                  <c:v>4.25</c:v>
                </c:pt>
                <c:pt idx="5">
                  <c:v>7</c:v>
                </c:pt>
                <c:pt idx="6">
                  <c:v>11</c:v>
                </c:pt>
                <c:pt idx="7">
                  <c:v>14.75</c:v>
                </c:pt>
                <c:pt idx="8">
                  <c:v>17.5</c:v>
                </c:pt>
                <c:pt idx="9">
                  <c:v>19</c:v>
                </c:pt>
                <c:pt idx="10">
                  <c:v>20</c:v>
                </c:pt>
                <c:pt idx="11">
                  <c:v>20.2</c:v>
                </c:pt>
                <c:pt idx="12">
                  <c:v>20.399999999999999</c:v>
                </c:pt>
                <c:pt idx="13">
                  <c:v>20.75</c:v>
                </c:pt>
                <c:pt idx="14">
                  <c:v>21.35</c:v>
                </c:pt>
                <c:pt idx="15">
                  <c:v>21.8</c:v>
                </c:pt>
                <c:pt idx="16">
                  <c:v>22.2</c:v>
                </c:pt>
                <c:pt idx="17">
                  <c:v>22.6</c:v>
                </c:pt>
                <c:pt idx="18">
                  <c:v>23</c:v>
                </c:pt>
                <c:pt idx="19">
                  <c:v>23.4</c:v>
                </c:pt>
                <c:pt idx="20">
                  <c:v>23.8</c:v>
                </c:pt>
                <c:pt idx="21">
                  <c:v>24.2</c:v>
                </c:pt>
                <c:pt idx="22">
                  <c:v>24.6</c:v>
                </c:pt>
                <c:pt idx="23">
                  <c:v>25</c:v>
                </c:pt>
                <c:pt idx="24">
                  <c:v>25.4</c:v>
                </c:pt>
                <c:pt idx="25">
                  <c:v>25.8</c:v>
                </c:pt>
                <c:pt idx="26">
                  <c:v>26.2</c:v>
                </c:pt>
                <c:pt idx="27">
                  <c:v>26.6</c:v>
                </c:pt>
              </c:numCache>
            </c:numRef>
          </c:yVal>
          <c:smooth val="1"/>
        </c:ser>
        <c:dLbls>
          <c:showLegendKey val="0"/>
          <c:showVal val="0"/>
          <c:showCatName val="0"/>
          <c:showSerName val="0"/>
          <c:showPercent val="0"/>
          <c:showBubbleSize val="0"/>
        </c:dLbls>
        <c:axId val="-1642967296"/>
        <c:axId val="-1642977088"/>
      </c:scatterChart>
      <c:valAx>
        <c:axId val="-1642967296"/>
        <c:scaling>
          <c:orientation val="minMax"/>
          <c:max val="25"/>
        </c:scaling>
        <c:delete val="1"/>
        <c:axPos val="b"/>
        <c:majorGridlines/>
        <c:title>
          <c:tx>
            <c:rich>
              <a:bodyPr/>
              <a:lstStyle/>
              <a:p>
                <a:pPr>
                  <a:defRPr/>
                </a:pPr>
                <a:r>
                  <a:rPr lang="en-US"/>
                  <a:t>Time ➜</a:t>
                </a:r>
              </a:p>
            </c:rich>
          </c:tx>
          <c:layout/>
          <c:overlay val="0"/>
        </c:title>
        <c:numFmt formatCode="General" sourceLinked="1"/>
        <c:majorTickMark val="none"/>
        <c:minorTickMark val="none"/>
        <c:tickLblPos val="nextTo"/>
        <c:crossAx val="-1642977088"/>
        <c:crosses val="autoZero"/>
        <c:crossBetween val="midCat"/>
        <c:majorUnit val="5"/>
      </c:valAx>
      <c:valAx>
        <c:axId val="-1642977088"/>
        <c:scaling>
          <c:orientation val="minMax"/>
          <c:max val="30"/>
        </c:scaling>
        <c:delete val="1"/>
        <c:axPos val="l"/>
        <c:numFmt formatCode="General" sourceLinked="1"/>
        <c:majorTickMark val="none"/>
        <c:minorTickMark val="none"/>
        <c:tickLblPos val="nextTo"/>
        <c:crossAx val="-1642967296"/>
        <c:crosses val="autoZero"/>
        <c:crossBetween val="midCat"/>
      </c:valAx>
    </c:plotArea>
    <c:legend>
      <c:legendPos val="b"/>
      <c:legendEntry>
        <c:idx val="0"/>
        <c:delete val="1"/>
      </c:legendEntry>
      <c:legendEntry>
        <c:idx val="1"/>
        <c:delete val="1"/>
      </c:legendEntry>
      <c:layout/>
      <c:overlay val="0"/>
    </c:legend>
    <c:plotVisOnly val="1"/>
    <c:dispBlanksAs val="gap"/>
    <c:showDLblsOverMax val="0"/>
  </c:chart>
  <c:txPr>
    <a:bodyPr/>
    <a:lstStyle/>
    <a:p>
      <a:pPr>
        <a:defRPr sz="1800"/>
      </a:pPr>
      <a:endParaRPr lang="en-US"/>
    </a:p>
  </c:txPr>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52E8EC5-4448-431E-9DF3-FE5D535DE52C}" type="doc">
      <dgm:prSet loTypeId="urn:microsoft.com/office/officeart/2005/8/layout/pyramid1" loCatId="pyramid" qsTypeId="urn:microsoft.com/office/officeart/2005/8/quickstyle/simple1" qsCatId="simple" csTypeId="urn:microsoft.com/office/officeart/2005/8/colors/accent1_2" csCatId="accent1" phldr="1"/>
      <dgm:spPr/>
    </dgm:pt>
    <dgm:pt modelId="{7B45BFD1-3E41-498F-BA43-997D026405D6}">
      <dgm:prSet phldrT="[Text]" custT="1"/>
      <dgm:spPr/>
      <dgm:t>
        <a:bodyPr/>
        <a:lstStyle/>
        <a:p>
          <a:r>
            <a:rPr lang="en-US" sz="3200" dirty="0" smtClean="0"/>
            <a:t>Expert</a:t>
          </a:r>
        </a:p>
      </dgm:t>
    </dgm:pt>
    <dgm:pt modelId="{3BC62CE2-1001-4AE6-98CC-5ACB8FACFC5E}" type="parTrans" cxnId="{E5298E27-23CE-4FB1-92DA-8074403AE4F5}">
      <dgm:prSet/>
      <dgm:spPr/>
      <dgm:t>
        <a:bodyPr/>
        <a:lstStyle/>
        <a:p>
          <a:endParaRPr lang="en-US" sz="1600"/>
        </a:p>
      </dgm:t>
    </dgm:pt>
    <dgm:pt modelId="{6DA83BE7-E17C-419B-A6B9-56A9E835BF82}" type="sibTrans" cxnId="{E5298E27-23CE-4FB1-92DA-8074403AE4F5}">
      <dgm:prSet/>
      <dgm:spPr/>
      <dgm:t>
        <a:bodyPr/>
        <a:lstStyle/>
        <a:p>
          <a:endParaRPr lang="en-US" sz="1600"/>
        </a:p>
      </dgm:t>
    </dgm:pt>
    <dgm:pt modelId="{AC1E9BD5-3015-4C8B-BEA3-125B75C92479}">
      <dgm:prSet phldrT="[Text]" custT="1"/>
      <dgm:spPr/>
      <dgm:t>
        <a:bodyPr/>
        <a:lstStyle/>
        <a:p>
          <a:r>
            <a:rPr lang="en-US" sz="3200" dirty="0" smtClean="0"/>
            <a:t>Advanced Beginner</a:t>
          </a:r>
          <a:endParaRPr lang="en-US" sz="3200" dirty="0"/>
        </a:p>
      </dgm:t>
    </dgm:pt>
    <dgm:pt modelId="{3D6C9A31-AAB0-4D9F-83C4-8542D728787C}" type="parTrans" cxnId="{94E4720A-B0E5-45E4-9D07-29C14BFC2993}">
      <dgm:prSet/>
      <dgm:spPr/>
      <dgm:t>
        <a:bodyPr/>
        <a:lstStyle/>
        <a:p>
          <a:endParaRPr lang="en-US" sz="1600"/>
        </a:p>
      </dgm:t>
    </dgm:pt>
    <dgm:pt modelId="{9FC70540-68C5-4695-BA7C-6F88678E7C50}" type="sibTrans" cxnId="{94E4720A-B0E5-45E4-9D07-29C14BFC2993}">
      <dgm:prSet/>
      <dgm:spPr/>
      <dgm:t>
        <a:bodyPr/>
        <a:lstStyle/>
        <a:p>
          <a:endParaRPr lang="en-US" sz="1600"/>
        </a:p>
      </dgm:t>
    </dgm:pt>
    <dgm:pt modelId="{2FB7E53E-478B-4E84-A9E4-87E63A798770}">
      <dgm:prSet phldrT="[Text]" custT="1"/>
      <dgm:spPr/>
      <dgm:t>
        <a:bodyPr/>
        <a:lstStyle/>
        <a:p>
          <a:r>
            <a:rPr lang="en-US" sz="3200" dirty="0" smtClean="0"/>
            <a:t>Novice</a:t>
          </a:r>
        </a:p>
      </dgm:t>
    </dgm:pt>
    <dgm:pt modelId="{426374FB-3294-408F-AB38-7F4C0168BCB2}" type="parTrans" cxnId="{13039740-9DCB-4E03-BA19-3475C608B9A3}">
      <dgm:prSet/>
      <dgm:spPr/>
      <dgm:t>
        <a:bodyPr/>
        <a:lstStyle/>
        <a:p>
          <a:endParaRPr lang="en-US" sz="1600"/>
        </a:p>
      </dgm:t>
    </dgm:pt>
    <dgm:pt modelId="{5BED6F95-8A3C-4F01-B968-AB7075C8A3B5}" type="sibTrans" cxnId="{13039740-9DCB-4E03-BA19-3475C608B9A3}">
      <dgm:prSet/>
      <dgm:spPr/>
      <dgm:t>
        <a:bodyPr/>
        <a:lstStyle/>
        <a:p>
          <a:endParaRPr lang="en-US" sz="1600"/>
        </a:p>
      </dgm:t>
    </dgm:pt>
    <dgm:pt modelId="{ACEDFB6F-7E31-4D93-9620-392C1EE8ECC8}">
      <dgm:prSet phldrT="[Text]" custT="1"/>
      <dgm:spPr/>
      <dgm:t>
        <a:bodyPr/>
        <a:lstStyle/>
        <a:p>
          <a:r>
            <a:rPr lang="en-US" sz="3200" dirty="0" smtClean="0"/>
            <a:t>Proficient</a:t>
          </a:r>
        </a:p>
      </dgm:t>
    </dgm:pt>
    <dgm:pt modelId="{AAA11FA8-5EB9-4053-90C8-3670A1D859A1}" type="parTrans" cxnId="{238ACE13-DA57-41C5-8986-186362657684}">
      <dgm:prSet/>
      <dgm:spPr/>
      <dgm:t>
        <a:bodyPr/>
        <a:lstStyle/>
        <a:p>
          <a:endParaRPr lang="en-US" sz="1600"/>
        </a:p>
      </dgm:t>
    </dgm:pt>
    <dgm:pt modelId="{51306347-D4CB-4B9C-A936-D94E1E3A46F6}" type="sibTrans" cxnId="{238ACE13-DA57-41C5-8986-186362657684}">
      <dgm:prSet/>
      <dgm:spPr/>
      <dgm:t>
        <a:bodyPr/>
        <a:lstStyle/>
        <a:p>
          <a:endParaRPr lang="en-US" sz="1600"/>
        </a:p>
      </dgm:t>
    </dgm:pt>
    <dgm:pt modelId="{F4E8BADB-9E33-48B4-A412-D57E4F6508C3}">
      <dgm:prSet custT="1"/>
      <dgm:spPr/>
      <dgm:t>
        <a:bodyPr/>
        <a:lstStyle/>
        <a:p>
          <a:r>
            <a:rPr lang="en-US" sz="3200" dirty="0" smtClean="0"/>
            <a:t>Competent</a:t>
          </a:r>
          <a:endParaRPr lang="en-US" sz="3200" dirty="0"/>
        </a:p>
      </dgm:t>
    </dgm:pt>
    <dgm:pt modelId="{63897555-1631-49ED-924E-2493A21130AC}" type="parTrans" cxnId="{E0306100-DDF0-4207-ACCE-A29FF99F1FDD}">
      <dgm:prSet/>
      <dgm:spPr/>
      <dgm:t>
        <a:bodyPr/>
        <a:lstStyle/>
        <a:p>
          <a:endParaRPr lang="en-US" sz="1600"/>
        </a:p>
      </dgm:t>
    </dgm:pt>
    <dgm:pt modelId="{580EA708-7703-4326-BF19-D31CA1C03389}" type="sibTrans" cxnId="{E0306100-DDF0-4207-ACCE-A29FF99F1FDD}">
      <dgm:prSet/>
      <dgm:spPr/>
      <dgm:t>
        <a:bodyPr/>
        <a:lstStyle/>
        <a:p>
          <a:endParaRPr lang="en-US" sz="1600"/>
        </a:p>
      </dgm:t>
    </dgm:pt>
    <dgm:pt modelId="{9500468D-C980-4154-96B1-F9B8D63EC49B}" type="pres">
      <dgm:prSet presAssocID="{D52E8EC5-4448-431E-9DF3-FE5D535DE52C}" presName="Name0" presStyleCnt="0">
        <dgm:presLayoutVars>
          <dgm:dir/>
          <dgm:animLvl val="lvl"/>
          <dgm:resizeHandles val="exact"/>
        </dgm:presLayoutVars>
      </dgm:prSet>
      <dgm:spPr/>
    </dgm:pt>
    <dgm:pt modelId="{6B1B3225-0136-49ED-81C6-20834CA51A29}" type="pres">
      <dgm:prSet presAssocID="{7B45BFD1-3E41-498F-BA43-997D026405D6}" presName="Name8" presStyleCnt="0"/>
      <dgm:spPr/>
    </dgm:pt>
    <dgm:pt modelId="{0F0CE548-1FB3-4483-8BF0-78DE6F0902DB}" type="pres">
      <dgm:prSet presAssocID="{7B45BFD1-3E41-498F-BA43-997D026405D6}" presName="level" presStyleLbl="node1" presStyleIdx="0" presStyleCnt="5">
        <dgm:presLayoutVars>
          <dgm:chMax val="1"/>
          <dgm:bulletEnabled val="1"/>
        </dgm:presLayoutVars>
      </dgm:prSet>
      <dgm:spPr/>
      <dgm:t>
        <a:bodyPr/>
        <a:lstStyle/>
        <a:p>
          <a:endParaRPr lang="en-US"/>
        </a:p>
      </dgm:t>
    </dgm:pt>
    <dgm:pt modelId="{06887D09-D4A4-4516-A35B-7A899C740DBC}" type="pres">
      <dgm:prSet presAssocID="{7B45BFD1-3E41-498F-BA43-997D026405D6}" presName="levelTx" presStyleLbl="revTx" presStyleIdx="0" presStyleCnt="0">
        <dgm:presLayoutVars>
          <dgm:chMax val="1"/>
          <dgm:bulletEnabled val="1"/>
        </dgm:presLayoutVars>
      </dgm:prSet>
      <dgm:spPr/>
      <dgm:t>
        <a:bodyPr/>
        <a:lstStyle/>
        <a:p>
          <a:endParaRPr lang="en-US"/>
        </a:p>
      </dgm:t>
    </dgm:pt>
    <dgm:pt modelId="{1260D1BC-4C55-4039-BBF1-B22795CE385B}" type="pres">
      <dgm:prSet presAssocID="{ACEDFB6F-7E31-4D93-9620-392C1EE8ECC8}" presName="Name8" presStyleCnt="0"/>
      <dgm:spPr/>
    </dgm:pt>
    <dgm:pt modelId="{3A073C8D-0BF9-4735-9B77-AB30249569D1}" type="pres">
      <dgm:prSet presAssocID="{ACEDFB6F-7E31-4D93-9620-392C1EE8ECC8}" presName="level" presStyleLbl="node1" presStyleIdx="1" presStyleCnt="5">
        <dgm:presLayoutVars>
          <dgm:chMax val="1"/>
          <dgm:bulletEnabled val="1"/>
        </dgm:presLayoutVars>
      </dgm:prSet>
      <dgm:spPr/>
      <dgm:t>
        <a:bodyPr/>
        <a:lstStyle/>
        <a:p>
          <a:endParaRPr lang="en-US"/>
        </a:p>
      </dgm:t>
    </dgm:pt>
    <dgm:pt modelId="{BD4C0F85-C0A3-4EE8-A833-F69B4F6A222F}" type="pres">
      <dgm:prSet presAssocID="{ACEDFB6F-7E31-4D93-9620-392C1EE8ECC8}" presName="levelTx" presStyleLbl="revTx" presStyleIdx="0" presStyleCnt="0">
        <dgm:presLayoutVars>
          <dgm:chMax val="1"/>
          <dgm:bulletEnabled val="1"/>
        </dgm:presLayoutVars>
      </dgm:prSet>
      <dgm:spPr/>
      <dgm:t>
        <a:bodyPr/>
        <a:lstStyle/>
        <a:p>
          <a:endParaRPr lang="en-US"/>
        </a:p>
      </dgm:t>
    </dgm:pt>
    <dgm:pt modelId="{201AB71B-054D-4B75-B135-3D62C3ACAE19}" type="pres">
      <dgm:prSet presAssocID="{F4E8BADB-9E33-48B4-A412-D57E4F6508C3}" presName="Name8" presStyleCnt="0"/>
      <dgm:spPr/>
    </dgm:pt>
    <dgm:pt modelId="{FCFDFE89-8292-4B9A-98D8-1B17ABC968B1}" type="pres">
      <dgm:prSet presAssocID="{F4E8BADB-9E33-48B4-A412-D57E4F6508C3}" presName="level" presStyleLbl="node1" presStyleIdx="2" presStyleCnt="5">
        <dgm:presLayoutVars>
          <dgm:chMax val="1"/>
          <dgm:bulletEnabled val="1"/>
        </dgm:presLayoutVars>
      </dgm:prSet>
      <dgm:spPr/>
      <dgm:t>
        <a:bodyPr/>
        <a:lstStyle/>
        <a:p>
          <a:endParaRPr lang="en-US"/>
        </a:p>
      </dgm:t>
    </dgm:pt>
    <dgm:pt modelId="{287A45A9-C97E-4DA6-80D9-D408F6EB76CD}" type="pres">
      <dgm:prSet presAssocID="{F4E8BADB-9E33-48B4-A412-D57E4F6508C3}" presName="levelTx" presStyleLbl="revTx" presStyleIdx="0" presStyleCnt="0">
        <dgm:presLayoutVars>
          <dgm:chMax val="1"/>
          <dgm:bulletEnabled val="1"/>
        </dgm:presLayoutVars>
      </dgm:prSet>
      <dgm:spPr/>
      <dgm:t>
        <a:bodyPr/>
        <a:lstStyle/>
        <a:p>
          <a:endParaRPr lang="en-US"/>
        </a:p>
      </dgm:t>
    </dgm:pt>
    <dgm:pt modelId="{5B1C52CB-E6B6-4F71-BD8A-FFA7472D2E70}" type="pres">
      <dgm:prSet presAssocID="{AC1E9BD5-3015-4C8B-BEA3-125B75C92479}" presName="Name8" presStyleCnt="0"/>
      <dgm:spPr/>
    </dgm:pt>
    <dgm:pt modelId="{86707710-6B3E-45DF-B740-36DED87E6DB2}" type="pres">
      <dgm:prSet presAssocID="{AC1E9BD5-3015-4C8B-BEA3-125B75C92479}" presName="level" presStyleLbl="node1" presStyleIdx="3" presStyleCnt="5">
        <dgm:presLayoutVars>
          <dgm:chMax val="1"/>
          <dgm:bulletEnabled val="1"/>
        </dgm:presLayoutVars>
      </dgm:prSet>
      <dgm:spPr/>
      <dgm:t>
        <a:bodyPr/>
        <a:lstStyle/>
        <a:p>
          <a:endParaRPr lang="en-US"/>
        </a:p>
      </dgm:t>
    </dgm:pt>
    <dgm:pt modelId="{C9E2BCEC-C6E1-4B43-9BC3-18A578E91D6B}" type="pres">
      <dgm:prSet presAssocID="{AC1E9BD5-3015-4C8B-BEA3-125B75C92479}" presName="levelTx" presStyleLbl="revTx" presStyleIdx="0" presStyleCnt="0">
        <dgm:presLayoutVars>
          <dgm:chMax val="1"/>
          <dgm:bulletEnabled val="1"/>
        </dgm:presLayoutVars>
      </dgm:prSet>
      <dgm:spPr/>
      <dgm:t>
        <a:bodyPr/>
        <a:lstStyle/>
        <a:p>
          <a:endParaRPr lang="en-US"/>
        </a:p>
      </dgm:t>
    </dgm:pt>
    <dgm:pt modelId="{093798FA-E646-4390-8A92-1B640AB212CE}" type="pres">
      <dgm:prSet presAssocID="{2FB7E53E-478B-4E84-A9E4-87E63A798770}" presName="Name8" presStyleCnt="0"/>
      <dgm:spPr/>
    </dgm:pt>
    <dgm:pt modelId="{121ED2CF-E289-4F3F-BCDE-6DF6C3FA2B64}" type="pres">
      <dgm:prSet presAssocID="{2FB7E53E-478B-4E84-A9E4-87E63A798770}" presName="level" presStyleLbl="node1" presStyleIdx="4" presStyleCnt="5">
        <dgm:presLayoutVars>
          <dgm:chMax val="1"/>
          <dgm:bulletEnabled val="1"/>
        </dgm:presLayoutVars>
      </dgm:prSet>
      <dgm:spPr/>
      <dgm:t>
        <a:bodyPr/>
        <a:lstStyle/>
        <a:p>
          <a:endParaRPr lang="en-US"/>
        </a:p>
      </dgm:t>
    </dgm:pt>
    <dgm:pt modelId="{791E5F97-656B-48DB-B469-E5FE6D82EB92}" type="pres">
      <dgm:prSet presAssocID="{2FB7E53E-478B-4E84-A9E4-87E63A798770}" presName="levelTx" presStyleLbl="revTx" presStyleIdx="0" presStyleCnt="0">
        <dgm:presLayoutVars>
          <dgm:chMax val="1"/>
          <dgm:bulletEnabled val="1"/>
        </dgm:presLayoutVars>
      </dgm:prSet>
      <dgm:spPr/>
      <dgm:t>
        <a:bodyPr/>
        <a:lstStyle/>
        <a:p>
          <a:endParaRPr lang="en-US"/>
        </a:p>
      </dgm:t>
    </dgm:pt>
  </dgm:ptLst>
  <dgm:cxnLst>
    <dgm:cxn modelId="{3A558486-EBDE-4D43-A5E9-3D53B2EE42C1}" type="presOf" srcId="{F4E8BADB-9E33-48B4-A412-D57E4F6508C3}" destId="{287A45A9-C97E-4DA6-80D9-D408F6EB76CD}" srcOrd="1" destOrd="0" presId="urn:microsoft.com/office/officeart/2005/8/layout/pyramid1"/>
    <dgm:cxn modelId="{EC53168F-9B40-4D17-96BB-4F79552D8A44}" type="presOf" srcId="{AC1E9BD5-3015-4C8B-BEA3-125B75C92479}" destId="{C9E2BCEC-C6E1-4B43-9BC3-18A578E91D6B}" srcOrd="1" destOrd="0" presId="urn:microsoft.com/office/officeart/2005/8/layout/pyramid1"/>
    <dgm:cxn modelId="{238ACE13-DA57-41C5-8986-186362657684}" srcId="{D52E8EC5-4448-431E-9DF3-FE5D535DE52C}" destId="{ACEDFB6F-7E31-4D93-9620-392C1EE8ECC8}" srcOrd="1" destOrd="0" parTransId="{AAA11FA8-5EB9-4053-90C8-3670A1D859A1}" sibTransId="{51306347-D4CB-4B9C-A936-D94E1E3A46F6}"/>
    <dgm:cxn modelId="{3F0A7492-531E-40C4-927F-040868FEFFE0}" type="presOf" srcId="{F4E8BADB-9E33-48B4-A412-D57E4F6508C3}" destId="{FCFDFE89-8292-4B9A-98D8-1B17ABC968B1}" srcOrd="0" destOrd="0" presId="urn:microsoft.com/office/officeart/2005/8/layout/pyramid1"/>
    <dgm:cxn modelId="{E448078C-774C-494F-90ED-3F71F95CE839}" type="presOf" srcId="{2FB7E53E-478B-4E84-A9E4-87E63A798770}" destId="{791E5F97-656B-48DB-B469-E5FE6D82EB92}" srcOrd="1" destOrd="0" presId="urn:microsoft.com/office/officeart/2005/8/layout/pyramid1"/>
    <dgm:cxn modelId="{13039740-9DCB-4E03-BA19-3475C608B9A3}" srcId="{D52E8EC5-4448-431E-9DF3-FE5D535DE52C}" destId="{2FB7E53E-478B-4E84-A9E4-87E63A798770}" srcOrd="4" destOrd="0" parTransId="{426374FB-3294-408F-AB38-7F4C0168BCB2}" sibTransId="{5BED6F95-8A3C-4F01-B968-AB7075C8A3B5}"/>
    <dgm:cxn modelId="{B33D4834-51EA-4F2F-970F-DC42DD404882}" type="presOf" srcId="{AC1E9BD5-3015-4C8B-BEA3-125B75C92479}" destId="{86707710-6B3E-45DF-B740-36DED87E6DB2}" srcOrd="0" destOrd="0" presId="urn:microsoft.com/office/officeart/2005/8/layout/pyramid1"/>
    <dgm:cxn modelId="{E0306100-DDF0-4207-ACCE-A29FF99F1FDD}" srcId="{D52E8EC5-4448-431E-9DF3-FE5D535DE52C}" destId="{F4E8BADB-9E33-48B4-A412-D57E4F6508C3}" srcOrd="2" destOrd="0" parTransId="{63897555-1631-49ED-924E-2493A21130AC}" sibTransId="{580EA708-7703-4326-BF19-D31CA1C03389}"/>
    <dgm:cxn modelId="{E5298E27-23CE-4FB1-92DA-8074403AE4F5}" srcId="{D52E8EC5-4448-431E-9DF3-FE5D535DE52C}" destId="{7B45BFD1-3E41-498F-BA43-997D026405D6}" srcOrd="0" destOrd="0" parTransId="{3BC62CE2-1001-4AE6-98CC-5ACB8FACFC5E}" sibTransId="{6DA83BE7-E17C-419B-A6B9-56A9E835BF82}"/>
    <dgm:cxn modelId="{94E4720A-B0E5-45E4-9D07-29C14BFC2993}" srcId="{D52E8EC5-4448-431E-9DF3-FE5D535DE52C}" destId="{AC1E9BD5-3015-4C8B-BEA3-125B75C92479}" srcOrd="3" destOrd="0" parTransId="{3D6C9A31-AAB0-4D9F-83C4-8542D728787C}" sibTransId="{9FC70540-68C5-4695-BA7C-6F88678E7C50}"/>
    <dgm:cxn modelId="{BB3D0830-0466-4E51-AE31-AE42B76B7550}" type="presOf" srcId="{2FB7E53E-478B-4E84-A9E4-87E63A798770}" destId="{121ED2CF-E289-4F3F-BCDE-6DF6C3FA2B64}" srcOrd="0" destOrd="0" presId="urn:microsoft.com/office/officeart/2005/8/layout/pyramid1"/>
    <dgm:cxn modelId="{581567A6-366C-47B2-BC5B-5466B3164F58}" type="presOf" srcId="{7B45BFD1-3E41-498F-BA43-997D026405D6}" destId="{0F0CE548-1FB3-4483-8BF0-78DE6F0902DB}" srcOrd="0" destOrd="0" presId="urn:microsoft.com/office/officeart/2005/8/layout/pyramid1"/>
    <dgm:cxn modelId="{4433E9BE-C146-4AAA-8894-78C3124B76BB}" type="presOf" srcId="{ACEDFB6F-7E31-4D93-9620-392C1EE8ECC8}" destId="{BD4C0F85-C0A3-4EE8-A833-F69B4F6A222F}" srcOrd="1" destOrd="0" presId="urn:microsoft.com/office/officeart/2005/8/layout/pyramid1"/>
    <dgm:cxn modelId="{09A34033-A77D-49BB-9F7E-F6DFFA2DD602}" type="presOf" srcId="{ACEDFB6F-7E31-4D93-9620-392C1EE8ECC8}" destId="{3A073C8D-0BF9-4735-9B77-AB30249569D1}" srcOrd="0" destOrd="0" presId="urn:microsoft.com/office/officeart/2005/8/layout/pyramid1"/>
    <dgm:cxn modelId="{09E2A485-D131-4E74-BBB5-E78ADEA02E57}" type="presOf" srcId="{D52E8EC5-4448-431E-9DF3-FE5D535DE52C}" destId="{9500468D-C980-4154-96B1-F9B8D63EC49B}" srcOrd="0" destOrd="0" presId="urn:microsoft.com/office/officeart/2005/8/layout/pyramid1"/>
    <dgm:cxn modelId="{67168532-EFBC-4E78-A7DE-D12FFF00C499}" type="presOf" srcId="{7B45BFD1-3E41-498F-BA43-997D026405D6}" destId="{06887D09-D4A4-4516-A35B-7A899C740DBC}" srcOrd="1" destOrd="0" presId="urn:microsoft.com/office/officeart/2005/8/layout/pyramid1"/>
    <dgm:cxn modelId="{E9AB012B-D1BF-4885-903C-90B0ADAC6E5D}" type="presParOf" srcId="{9500468D-C980-4154-96B1-F9B8D63EC49B}" destId="{6B1B3225-0136-49ED-81C6-20834CA51A29}" srcOrd="0" destOrd="0" presId="urn:microsoft.com/office/officeart/2005/8/layout/pyramid1"/>
    <dgm:cxn modelId="{20D44A47-2024-46C0-A966-05A4F88361FA}" type="presParOf" srcId="{6B1B3225-0136-49ED-81C6-20834CA51A29}" destId="{0F0CE548-1FB3-4483-8BF0-78DE6F0902DB}" srcOrd="0" destOrd="0" presId="urn:microsoft.com/office/officeart/2005/8/layout/pyramid1"/>
    <dgm:cxn modelId="{97551D18-6542-42AA-BD09-7065B13F299F}" type="presParOf" srcId="{6B1B3225-0136-49ED-81C6-20834CA51A29}" destId="{06887D09-D4A4-4516-A35B-7A899C740DBC}" srcOrd="1" destOrd="0" presId="urn:microsoft.com/office/officeart/2005/8/layout/pyramid1"/>
    <dgm:cxn modelId="{4521A5AC-2A3D-46BC-A2FD-64146B6717BD}" type="presParOf" srcId="{9500468D-C980-4154-96B1-F9B8D63EC49B}" destId="{1260D1BC-4C55-4039-BBF1-B22795CE385B}" srcOrd="1" destOrd="0" presId="urn:microsoft.com/office/officeart/2005/8/layout/pyramid1"/>
    <dgm:cxn modelId="{A744DFE1-2CC3-4A93-8904-10DD0307A902}" type="presParOf" srcId="{1260D1BC-4C55-4039-BBF1-B22795CE385B}" destId="{3A073C8D-0BF9-4735-9B77-AB30249569D1}" srcOrd="0" destOrd="0" presId="urn:microsoft.com/office/officeart/2005/8/layout/pyramid1"/>
    <dgm:cxn modelId="{EB33E8B5-3A18-4D43-98AF-EE25D087A349}" type="presParOf" srcId="{1260D1BC-4C55-4039-BBF1-B22795CE385B}" destId="{BD4C0F85-C0A3-4EE8-A833-F69B4F6A222F}" srcOrd="1" destOrd="0" presId="urn:microsoft.com/office/officeart/2005/8/layout/pyramid1"/>
    <dgm:cxn modelId="{63DCE6A8-DD9D-479A-A00E-E6BEDC6DCE9C}" type="presParOf" srcId="{9500468D-C980-4154-96B1-F9B8D63EC49B}" destId="{201AB71B-054D-4B75-B135-3D62C3ACAE19}" srcOrd="2" destOrd="0" presId="urn:microsoft.com/office/officeart/2005/8/layout/pyramid1"/>
    <dgm:cxn modelId="{E5E82CA9-C984-4296-AFDE-9C1FF6008D50}" type="presParOf" srcId="{201AB71B-054D-4B75-B135-3D62C3ACAE19}" destId="{FCFDFE89-8292-4B9A-98D8-1B17ABC968B1}" srcOrd="0" destOrd="0" presId="urn:microsoft.com/office/officeart/2005/8/layout/pyramid1"/>
    <dgm:cxn modelId="{C1565E81-CD0D-456E-BF16-C01BB6675AA3}" type="presParOf" srcId="{201AB71B-054D-4B75-B135-3D62C3ACAE19}" destId="{287A45A9-C97E-4DA6-80D9-D408F6EB76CD}" srcOrd="1" destOrd="0" presId="urn:microsoft.com/office/officeart/2005/8/layout/pyramid1"/>
    <dgm:cxn modelId="{BED47588-063E-4E8A-8C11-530BD527A418}" type="presParOf" srcId="{9500468D-C980-4154-96B1-F9B8D63EC49B}" destId="{5B1C52CB-E6B6-4F71-BD8A-FFA7472D2E70}" srcOrd="3" destOrd="0" presId="urn:microsoft.com/office/officeart/2005/8/layout/pyramid1"/>
    <dgm:cxn modelId="{AE50AA25-97B1-4337-8091-F30CB506363A}" type="presParOf" srcId="{5B1C52CB-E6B6-4F71-BD8A-FFA7472D2E70}" destId="{86707710-6B3E-45DF-B740-36DED87E6DB2}" srcOrd="0" destOrd="0" presId="urn:microsoft.com/office/officeart/2005/8/layout/pyramid1"/>
    <dgm:cxn modelId="{BDBAB11F-932F-4EBE-B40C-6E4A5303D22E}" type="presParOf" srcId="{5B1C52CB-E6B6-4F71-BD8A-FFA7472D2E70}" destId="{C9E2BCEC-C6E1-4B43-9BC3-18A578E91D6B}" srcOrd="1" destOrd="0" presId="urn:microsoft.com/office/officeart/2005/8/layout/pyramid1"/>
    <dgm:cxn modelId="{9AFB7DE6-DDFE-4EF1-8D64-6F7C6550BDE0}" type="presParOf" srcId="{9500468D-C980-4154-96B1-F9B8D63EC49B}" destId="{093798FA-E646-4390-8A92-1B640AB212CE}" srcOrd="4" destOrd="0" presId="urn:microsoft.com/office/officeart/2005/8/layout/pyramid1"/>
    <dgm:cxn modelId="{87F0B95D-466B-4D7B-B924-012489932D86}" type="presParOf" srcId="{093798FA-E646-4390-8A92-1B640AB212CE}" destId="{121ED2CF-E289-4F3F-BCDE-6DF6C3FA2B64}" srcOrd="0" destOrd="0" presId="urn:microsoft.com/office/officeart/2005/8/layout/pyramid1"/>
    <dgm:cxn modelId="{515815E2-BD2D-4AB3-9024-40F7A6674811}" type="presParOf" srcId="{093798FA-E646-4390-8A92-1B640AB212CE}" destId="{791E5F97-656B-48DB-B469-E5FE6D82EB92}" srcOrd="1" destOrd="0" presId="urn:microsoft.com/office/officeart/2005/8/layout/pyramid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0CE548-1FB3-4483-8BF0-78DE6F0902DB}">
      <dsp:nvSpPr>
        <dsp:cNvPr id="0" name=""/>
        <dsp:cNvSpPr/>
      </dsp:nvSpPr>
      <dsp:spPr>
        <a:xfrm>
          <a:off x="3291840" y="0"/>
          <a:ext cx="1645920" cy="905192"/>
        </a:xfrm>
        <a:prstGeom prst="trapezoid">
          <a:avLst>
            <a:gd name="adj" fmla="val 90915"/>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lvl="0" algn="ctr" defTabSz="1422400">
            <a:lnSpc>
              <a:spcPct val="90000"/>
            </a:lnSpc>
            <a:spcBef>
              <a:spcPct val="0"/>
            </a:spcBef>
            <a:spcAft>
              <a:spcPct val="35000"/>
            </a:spcAft>
          </a:pPr>
          <a:r>
            <a:rPr lang="en-US" sz="3200" kern="1200" dirty="0" smtClean="0"/>
            <a:t>Expert</a:t>
          </a:r>
        </a:p>
      </dsp:txBody>
      <dsp:txXfrm>
        <a:off x="3291840" y="0"/>
        <a:ext cx="1645920" cy="905192"/>
      </dsp:txXfrm>
    </dsp:sp>
    <dsp:sp modelId="{3A073C8D-0BF9-4735-9B77-AB30249569D1}">
      <dsp:nvSpPr>
        <dsp:cNvPr id="0" name=""/>
        <dsp:cNvSpPr/>
      </dsp:nvSpPr>
      <dsp:spPr>
        <a:xfrm>
          <a:off x="2468880" y="905192"/>
          <a:ext cx="3291840" cy="905192"/>
        </a:xfrm>
        <a:prstGeom prst="trapezoid">
          <a:avLst>
            <a:gd name="adj" fmla="val 90915"/>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lvl="0" algn="ctr" defTabSz="1422400">
            <a:lnSpc>
              <a:spcPct val="90000"/>
            </a:lnSpc>
            <a:spcBef>
              <a:spcPct val="0"/>
            </a:spcBef>
            <a:spcAft>
              <a:spcPct val="35000"/>
            </a:spcAft>
          </a:pPr>
          <a:r>
            <a:rPr lang="en-US" sz="3200" kern="1200" dirty="0" smtClean="0"/>
            <a:t>Proficient</a:t>
          </a:r>
        </a:p>
      </dsp:txBody>
      <dsp:txXfrm>
        <a:off x="3044951" y="905192"/>
        <a:ext cx="2139696" cy="905192"/>
      </dsp:txXfrm>
    </dsp:sp>
    <dsp:sp modelId="{FCFDFE89-8292-4B9A-98D8-1B17ABC968B1}">
      <dsp:nvSpPr>
        <dsp:cNvPr id="0" name=""/>
        <dsp:cNvSpPr/>
      </dsp:nvSpPr>
      <dsp:spPr>
        <a:xfrm>
          <a:off x="1645920" y="1810385"/>
          <a:ext cx="4937759" cy="905192"/>
        </a:xfrm>
        <a:prstGeom prst="trapezoid">
          <a:avLst>
            <a:gd name="adj" fmla="val 90915"/>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lvl="0" algn="ctr" defTabSz="1422400">
            <a:lnSpc>
              <a:spcPct val="90000"/>
            </a:lnSpc>
            <a:spcBef>
              <a:spcPct val="0"/>
            </a:spcBef>
            <a:spcAft>
              <a:spcPct val="35000"/>
            </a:spcAft>
          </a:pPr>
          <a:r>
            <a:rPr lang="en-US" sz="3200" kern="1200" dirty="0" smtClean="0"/>
            <a:t>Competent</a:t>
          </a:r>
          <a:endParaRPr lang="en-US" sz="3200" kern="1200" dirty="0"/>
        </a:p>
      </dsp:txBody>
      <dsp:txXfrm>
        <a:off x="2510028" y="1810385"/>
        <a:ext cx="3209544" cy="905192"/>
      </dsp:txXfrm>
    </dsp:sp>
    <dsp:sp modelId="{86707710-6B3E-45DF-B740-36DED87E6DB2}">
      <dsp:nvSpPr>
        <dsp:cNvPr id="0" name=""/>
        <dsp:cNvSpPr/>
      </dsp:nvSpPr>
      <dsp:spPr>
        <a:xfrm>
          <a:off x="822960" y="2715577"/>
          <a:ext cx="6583680" cy="905192"/>
        </a:xfrm>
        <a:prstGeom prst="trapezoid">
          <a:avLst>
            <a:gd name="adj" fmla="val 90915"/>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lvl="0" algn="ctr" defTabSz="1422400">
            <a:lnSpc>
              <a:spcPct val="90000"/>
            </a:lnSpc>
            <a:spcBef>
              <a:spcPct val="0"/>
            </a:spcBef>
            <a:spcAft>
              <a:spcPct val="35000"/>
            </a:spcAft>
          </a:pPr>
          <a:r>
            <a:rPr lang="en-US" sz="3200" kern="1200" dirty="0" smtClean="0"/>
            <a:t>Advanced Beginner</a:t>
          </a:r>
          <a:endParaRPr lang="en-US" sz="3200" kern="1200" dirty="0"/>
        </a:p>
      </dsp:txBody>
      <dsp:txXfrm>
        <a:off x="1975103" y="2715577"/>
        <a:ext cx="4279392" cy="905192"/>
      </dsp:txXfrm>
    </dsp:sp>
    <dsp:sp modelId="{121ED2CF-E289-4F3F-BCDE-6DF6C3FA2B64}">
      <dsp:nvSpPr>
        <dsp:cNvPr id="0" name=""/>
        <dsp:cNvSpPr/>
      </dsp:nvSpPr>
      <dsp:spPr>
        <a:xfrm>
          <a:off x="0" y="3620770"/>
          <a:ext cx="8229600" cy="905192"/>
        </a:xfrm>
        <a:prstGeom prst="trapezoid">
          <a:avLst>
            <a:gd name="adj" fmla="val 90915"/>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lvl="0" algn="ctr" defTabSz="1422400">
            <a:lnSpc>
              <a:spcPct val="90000"/>
            </a:lnSpc>
            <a:spcBef>
              <a:spcPct val="0"/>
            </a:spcBef>
            <a:spcAft>
              <a:spcPct val="35000"/>
            </a:spcAft>
          </a:pPr>
          <a:r>
            <a:rPr lang="en-US" sz="3200" kern="1200" dirty="0" smtClean="0"/>
            <a:t>Novice</a:t>
          </a:r>
        </a:p>
      </dsp:txBody>
      <dsp:txXfrm>
        <a:off x="1440179" y="3620770"/>
        <a:ext cx="5349240" cy="905192"/>
      </dsp:txXfrm>
    </dsp:sp>
  </dsp:spTree>
</dsp:drawing>
</file>

<file path=ppt/diagrams/layout1.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95" name="Group 94"/>
          <p:cNvGrpSpPr/>
          <p:nvPr/>
        </p:nvGrpSpPr>
        <p:grpSpPr>
          <a:xfrm>
            <a:off x="0" y="-30477"/>
            <a:ext cx="9067800" cy="6889273"/>
            <a:chOff x="0" y="-30477"/>
            <a:chExt cx="9067800" cy="6889273"/>
          </a:xfrm>
        </p:grpSpPr>
        <p:cxnSp>
          <p:nvCxnSpPr>
            <p:cNvPr id="110" name="Straight Connector 109"/>
            <p:cNvCxnSpPr/>
            <p:nvPr/>
          </p:nvCxnSpPr>
          <p:spPr>
            <a:xfrm rot="16200000" flipH="1">
              <a:off x="-14478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rot="16200000" flipH="1">
              <a:off x="-16383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rot="5400000">
              <a:off x="-14859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rot="5400000">
              <a:off x="-3238500" y="3314700"/>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rot="16200000" flipH="1">
              <a:off x="-3314700" y="3314700"/>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rot="16200000" flipH="1">
              <a:off x="-1371600" y="2971800"/>
              <a:ext cx="6858000" cy="9144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rot="16200000" flipH="1">
              <a:off x="-2819400" y="3200400"/>
              <a:ext cx="6858000"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rot="5400000">
              <a:off x="-2705099" y="3238500"/>
              <a:ext cx="6858000"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rot="16200000" flipH="1">
              <a:off x="-2133600" y="3200400"/>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rot="16200000" flipH="1">
              <a:off x="-31242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rot="16200000" flipH="1">
              <a:off x="-1828799" y="3352799"/>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rot="16200000" flipH="1">
              <a:off x="-28194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a:xfrm rot="16200000" flipH="1">
              <a:off x="-2438400" y="3124200"/>
              <a:ext cx="6858000" cy="609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rot="5400000">
              <a:off x="-1731645" y="2722245"/>
              <a:ext cx="6858000"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rot="5400000">
              <a:off x="-1142048" y="3277552"/>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rot="5400000">
              <a:off x="-9144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rot="5400000">
              <a:off x="-1855470" y="3227070"/>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rot="16200000" flipH="1">
              <a:off x="-2643187" y="3252788"/>
              <a:ext cx="6858000"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a:xfrm rot="16200000" flipH="1">
              <a:off x="-1954530" y="3326130"/>
              <a:ext cx="6858000" cy="20574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rot="16200000" flipH="1">
              <a:off x="-23622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a:xfrm rot="16200000" flipH="1">
              <a:off x="-21336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a:xfrm rot="16200000" flipH="1">
              <a:off x="10668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a:xfrm rot="16200000" flipH="1">
              <a:off x="8763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p:nvCxnSpPr>
          <p:spPr>
            <a:xfrm rot="5400000">
              <a:off x="1028700" y="3238500"/>
              <a:ext cx="6858000" cy="3810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p:nvCxnSpPr>
          <p:spPr>
            <a:xfrm rot="5400000">
              <a:off x="-723900" y="3314700"/>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p:nvCxnSpPr>
          <p:spPr>
            <a:xfrm rot="16200000" flipH="1">
              <a:off x="-800100" y="3314700"/>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p:nvCxnSpPr>
          <p:spPr>
            <a:xfrm rot="5400000">
              <a:off x="-152400" y="3429000"/>
              <a:ext cx="6858000"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p:nvCxnSpPr>
          <p:spPr>
            <a:xfrm rot="16200000" flipH="1">
              <a:off x="-304800" y="3200400"/>
              <a:ext cx="6858000" cy="4572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p:nvCxnSpPr>
          <p:spPr>
            <a:xfrm rot="5400000">
              <a:off x="-190499" y="3238500"/>
              <a:ext cx="6858000" cy="3810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p:nvCxnSpPr>
          <p:spPr>
            <a:xfrm rot="16200000" flipH="1">
              <a:off x="381000" y="3200400"/>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p:nvCxnSpPr>
          <p:spPr>
            <a:xfrm rot="16200000" flipH="1">
              <a:off x="-6096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p:nvCxnSpPr>
          <p:spPr>
            <a:xfrm rot="16200000" flipH="1">
              <a:off x="685801" y="3352799"/>
              <a:ext cx="6858000" cy="152401"/>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p:nvPr/>
          </p:nvCxnSpPr>
          <p:spPr>
            <a:xfrm rot="16200000" flipH="1">
              <a:off x="-3048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22" name="Straight Connector 221"/>
            <p:cNvCxnSpPr/>
            <p:nvPr/>
          </p:nvCxnSpPr>
          <p:spPr>
            <a:xfrm rot="5400000">
              <a:off x="-1028700" y="3314700"/>
              <a:ext cx="6858000"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p:nvCxnSpPr>
          <p:spPr>
            <a:xfrm rot="5400000">
              <a:off x="782955" y="2722245"/>
              <a:ext cx="6858000"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p:nvCxnSpPr>
          <p:spPr>
            <a:xfrm rot="5400000">
              <a:off x="1372552" y="3277552"/>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p:nvCxnSpPr>
          <p:spPr>
            <a:xfrm rot="5400000">
              <a:off x="16002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p:nvCxnSpPr>
          <p:spPr>
            <a:xfrm rot="5400000">
              <a:off x="659130" y="3227070"/>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27" name="Straight Connector 226"/>
            <p:cNvCxnSpPr/>
            <p:nvPr/>
          </p:nvCxnSpPr>
          <p:spPr>
            <a:xfrm rot="16200000" flipH="1">
              <a:off x="-128587" y="3252788"/>
              <a:ext cx="6858000"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28" name="Straight Connector 227"/>
            <p:cNvCxnSpPr/>
            <p:nvPr/>
          </p:nvCxnSpPr>
          <p:spPr>
            <a:xfrm rot="16200000" flipH="1">
              <a:off x="560070" y="3326130"/>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9" name="Straight Connector 228"/>
            <p:cNvCxnSpPr/>
            <p:nvPr/>
          </p:nvCxnSpPr>
          <p:spPr>
            <a:xfrm rot="16200000" flipH="1">
              <a:off x="1524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p:nvCxnSpPr>
          <p:spPr>
            <a:xfrm rot="16200000" flipH="1">
              <a:off x="3810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p:nvCxnSpPr>
          <p:spPr>
            <a:xfrm rot="16200000" flipH="1">
              <a:off x="2743200" y="3352801"/>
              <a:ext cx="6858000" cy="1524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p:nvCxnSpPr>
          <p:spPr>
            <a:xfrm rot="16200000" flipH="1">
              <a:off x="2095501" y="3238501"/>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9" name="Straight Connector 238"/>
            <p:cNvCxnSpPr/>
            <p:nvPr/>
          </p:nvCxnSpPr>
          <p:spPr>
            <a:xfrm rot="5400000">
              <a:off x="2705100" y="3238501"/>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p:nvCxnSpPr>
          <p:spPr>
            <a:xfrm rot="5400000">
              <a:off x="1828801" y="3276600"/>
              <a:ext cx="6857999" cy="3048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p:nvCxnSpPr>
          <p:spPr>
            <a:xfrm rot="16200000" flipH="1">
              <a:off x="1066800" y="3200402"/>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p:nvCxnSpPr>
          <p:spPr>
            <a:xfrm rot="16200000" flipH="1">
              <a:off x="2362201" y="3352800"/>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p:nvCxnSpPr>
          <p:spPr>
            <a:xfrm rot="5400000">
              <a:off x="2646045" y="2722246"/>
              <a:ext cx="6858000" cy="1413510"/>
            </a:xfrm>
            <a:prstGeom prst="line">
              <a:avLst/>
            </a:prstGeom>
            <a:ln>
              <a:solidFill>
                <a:schemeClr val="accent1">
                  <a:alpha val="56000"/>
                </a:scheme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p:nvCxnSpPr>
          <p:spPr>
            <a:xfrm rot="5400000">
              <a:off x="3048952" y="3277553"/>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p:nvCxnSpPr>
          <p:spPr>
            <a:xfrm rot="5400000">
              <a:off x="2895600" y="3276601"/>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p:nvCxnSpPr>
          <p:spPr>
            <a:xfrm rot="5400000">
              <a:off x="2388870" y="3227071"/>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p:nvCxnSpPr>
          <p:spPr>
            <a:xfrm rot="16200000" flipH="1">
              <a:off x="2236470" y="3326131"/>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p:nvCxnSpPr>
          <p:spPr>
            <a:xfrm rot="16200000" flipH="1">
              <a:off x="1752600" y="3352801"/>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p:nvCxnSpPr>
          <p:spPr>
            <a:xfrm rot="16200000" flipH="1">
              <a:off x="19812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p:nvCxnSpPr>
          <p:spPr>
            <a:xfrm rot="5400000">
              <a:off x="3467100" y="3314701"/>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p:nvCxnSpPr>
          <p:spPr>
            <a:xfrm rot="16200000" flipH="1">
              <a:off x="3467099" y="3314701"/>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2" name="Straight Connector 251"/>
            <p:cNvCxnSpPr/>
            <p:nvPr/>
          </p:nvCxnSpPr>
          <p:spPr>
            <a:xfrm rot="5400000">
              <a:off x="4038600" y="3429001"/>
              <a:ext cx="6858000"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p:nvCxnSpPr>
          <p:spPr>
            <a:xfrm rot="16200000" flipH="1">
              <a:off x="3886200" y="3200401"/>
              <a:ext cx="6858000"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p:nvCxnSpPr>
          <p:spPr>
            <a:xfrm rot="5400000">
              <a:off x="4000501" y="3238501"/>
              <a:ext cx="6858000"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p:nvCxnSpPr>
          <p:spPr>
            <a:xfrm rot="16200000" flipH="1">
              <a:off x="4572000" y="3200401"/>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p:nvCxnSpPr>
          <p:spPr>
            <a:xfrm rot="16200000" flipH="1">
              <a:off x="37338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58" name="Straight Connector 257"/>
            <p:cNvCxnSpPr/>
            <p:nvPr/>
          </p:nvCxnSpPr>
          <p:spPr>
            <a:xfrm rot="5400000">
              <a:off x="3619500" y="3314700"/>
              <a:ext cx="6858000"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p:nvPr/>
          </p:nvCxnSpPr>
          <p:spPr>
            <a:xfrm rot="16200000" flipH="1">
              <a:off x="4214813" y="3252788"/>
              <a:ext cx="6858000"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p:cNvCxnSpPr/>
            <p:nvPr/>
          </p:nvCxnSpPr>
          <p:spPr>
            <a:xfrm rot="16200000" flipH="1">
              <a:off x="4751070" y="3326131"/>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1" name="Straight Connector 260"/>
            <p:cNvCxnSpPr/>
            <p:nvPr/>
          </p:nvCxnSpPr>
          <p:spPr>
            <a:xfrm rot="16200000" flipH="1">
              <a:off x="4343400" y="3352801"/>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2" name="Straight Connector 261"/>
            <p:cNvCxnSpPr/>
            <p:nvPr/>
          </p:nvCxnSpPr>
          <p:spPr>
            <a:xfrm rot="16200000" flipH="1">
              <a:off x="4572000" y="3352801"/>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64" name="Straight Connector 263"/>
            <p:cNvCxnSpPr/>
            <p:nvPr/>
          </p:nvCxnSpPr>
          <p:spPr>
            <a:xfrm rot="16200000" flipH="1">
              <a:off x="5257800" y="3352802"/>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p:nvCxnSpPr>
          <p:spPr>
            <a:xfrm rot="16200000" flipH="1">
              <a:off x="5067300" y="3238502"/>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p:nvCxnSpPr>
          <p:spPr>
            <a:xfrm rot="5400000">
              <a:off x="5219700" y="3238502"/>
              <a:ext cx="6858000" cy="3810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p:nvCxnSpPr>
          <p:spPr>
            <a:xfrm rot="16200000" flipH="1">
              <a:off x="4876801" y="3352801"/>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68" name="Straight Connector 267"/>
            <p:cNvCxnSpPr/>
            <p:nvPr/>
          </p:nvCxnSpPr>
          <p:spPr>
            <a:xfrm rot="5400000">
              <a:off x="5527994" y="3318196"/>
              <a:ext cx="6888479" cy="191133"/>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70" name="Straight Connector 269"/>
            <p:cNvCxnSpPr/>
            <p:nvPr/>
          </p:nvCxnSpPr>
          <p:spPr>
            <a:xfrm rot="5400000">
              <a:off x="4850130" y="3227072"/>
              <a:ext cx="6858000" cy="40386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p:nvCxnSpPr>
          <p:spPr>
            <a:xfrm rot="16200000" flipH="1">
              <a:off x="4751070" y="3326132"/>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8" name="Straight Connector 277"/>
            <p:cNvCxnSpPr/>
            <p:nvPr/>
          </p:nvCxnSpPr>
          <p:spPr>
            <a:xfrm rot="5400000">
              <a:off x="5562599" y="3429001"/>
              <a:ext cx="6858002" cy="1588"/>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p:nvCxnSpPr>
          <p:spPr>
            <a:xfrm rot="5400000">
              <a:off x="2552700" y="3390900"/>
              <a:ext cx="6858000" cy="76200"/>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p:cNvCxnSpPr/>
            <p:nvPr/>
          </p:nvCxnSpPr>
          <p:spPr>
            <a:xfrm rot="16200000" flipH="1">
              <a:off x="3048000" y="3352800"/>
              <a:ext cx="6858000" cy="1524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p:cNvCxnSpPr/>
            <p:nvPr/>
          </p:nvCxnSpPr>
          <p:spPr>
            <a:xfrm rot="16200000" flipH="1">
              <a:off x="3238500" y="3238500"/>
              <a:ext cx="6858000" cy="381000"/>
            </a:xfrm>
            <a:prstGeom prst="line">
              <a:avLst/>
            </a:prstGeom>
            <a:ln w="19050">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p:cNvCxnSpPr/>
            <p:nvPr/>
          </p:nvCxnSpPr>
          <p:spPr>
            <a:xfrm rot="5400000">
              <a:off x="2133600" y="3276600"/>
              <a:ext cx="6858000" cy="3048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p:cNvCxnSpPr/>
            <p:nvPr/>
          </p:nvCxnSpPr>
          <p:spPr>
            <a:xfrm rot="16200000" flipH="1">
              <a:off x="3148013" y="3252789"/>
              <a:ext cx="6858000"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p:cNvCxnSpPr/>
            <p:nvPr/>
          </p:nvCxnSpPr>
          <p:spPr>
            <a:xfrm rot="5400000">
              <a:off x="37719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2" name="Straight Connector 301"/>
            <p:cNvCxnSpPr/>
            <p:nvPr/>
          </p:nvCxnSpPr>
          <p:spPr>
            <a:xfrm rot="5400000">
              <a:off x="4229100" y="2933700"/>
              <a:ext cx="6858000" cy="990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p:cNvCxnSpPr/>
            <p:nvPr/>
          </p:nvCxnSpPr>
          <p:spPr>
            <a:xfrm rot="16200000" flipH="1">
              <a:off x="1371600" y="3200403"/>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grpSp>
      <p:sp>
        <p:nvSpPr>
          <p:cNvPr id="4" name="Date Placeholder 3"/>
          <p:cNvSpPr>
            <a:spLocks noGrp="1"/>
          </p:cNvSpPr>
          <p:nvPr>
            <p:ph type="dt" sz="half" idx="10"/>
          </p:nvPr>
        </p:nvSpPr>
        <p:spPr/>
        <p:txBody>
          <a:bodyPr/>
          <a:lstStyle/>
          <a:p>
            <a:fld id="{C3EDB89F-1690-4C45-9F34-594D1DF364C4}" type="datetimeFigureOut">
              <a:rPr lang="en-US" smtClean="0"/>
              <a:t>10/4/2014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1413CA-8D37-4B5A-950F-4D31D56DC246}" type="slidenum">
              <a:rPr lang="en-US" smtClean="0"/>
              <a:t>‹#›</a:t>
            </a:fld>
            <a:endParaRPr lang="en-US"/>
          </a:p>
        </p:txBody>
      </p:sp>
      <p:sp>
        <p:nvSpPr>
          <p:cNvPr id="113" name="Rectangle 112"/>
          <p:cNvSpPr/>
          <p:nvPr/>
        </p:nvSpPr>
        <p:spPr>
          <a:xfrm>
            <a:off x="0" y="1905000"/>
            <a:ext cx="4953000" cy="3124200"/>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grpSp>
        <p:nvGrpSpPr>
          <p:cNvPr id="94" name="Group 93"/>
          <p:cNvGrpSpPr/>
          <p:nvPr/>
        </p:nvGrpSpPr>
        <p:grpSpPr>
          <a:xfrm>
            <a:off x="0" y="2057400"/>
            <a:ext cx="4801394" cy="2820988"/>
            <a:chOff x="0" y="2057400"/>
            <a:chExt cx="4801394" cy="2820988"/>
          </a:xfrm>
        </p:grpSpPr>
        <p:cxnSp>
          <p:nvCxnSpPr>
            <p:cNvPr id="117" name="Straight Connector 116"/>
            <p:cNvCxnSpPr/>
            <p:nvPr/>
          </p:nvCxnSpPr>
          <p:spPr>
            <a:xfrm>
              <a:off x="0" y="2057400"/>
              <a:ext cx="48006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0" y="4876800"/>
              <a:ext cx="48006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rot="5400000">
              <a:off x="3391694" y="3467100"/>
              <a:ext cx="2818606"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228600" y="2130425"/>
            <a:ext cx="4419600" cy="1600327"/>
          </a:xfrm>
        </p:spPr>
        <p:txBody>
          <a:bodyPr anchor="b">
            <a:normAutofit/>
          </a:bodyPr>
          <a:lstStyle>
            <a:lvl1pPr algn="l">
              <a:defRPr sz="3600" b="1" cap="none" spc="40" baseline="0">
                <a:ln w="13335" cmpd="sng">
                  <a:solidFill>
                    <a:schemeClr val="accent1">
                      <a:lumMod val="50000"/>
                    </a:schemeClr>
                  </a:solidFill>
                  <a:prstDash val="solid"/>
                </a:ln>
                <a:solidFill>
                  <a:schemeClr val="accent6">
                    <a:tint val="1000"/>
                  </a:schemeClr>
                </a:solidFill>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28600" y="3733800"/>
            <a:ext cx="4419600" cy="1066800"/>
          </a:xfrm>
        </p:spPr>
        <p:txBody>
          <a:bodyPr>
            <a:normAutofit/>
          </a:bodyPr>
          <a:lstStyle>
            <a:lvl1pPr marL="0" indent="0" algn="l">
              <a:buNone/>
              <a:defRPr sz="22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EDB89F-1690-4C45-9F34-594D1DF364C4}" type="datetimeFigureOut">
              <a:rPr lang="en-US" smtClean="0"/>
              <a:t>10/4/2014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1413CA-8D37-4B5A-950F-4D31D56DC246}"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EDB89F-1690-4C45-9F34-594D1DF364C4}" type="datetimeFigureOut">
              <a:rPr lang="en-US" smtClean="0"/>
              <a:t>10/4/2014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1413CA-8D37-4B5A-950F-4D31D56DC246}"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EDB89F-1690-4C45-9F34-594D1DF364C4}" type="datetimeFigureOut">
              <a:rPr lang="en-US" smtClean="0"/>
              <a:t>10/4/2014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1413CA-8D37-4B5A-950F-4D31D56DC246}"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grpSp>
        <p:nvGrpSpPr>
          <p:cNvPr id="7" name="Group 92"/>
          <p:cNvGrpSpPr/>
          <p:nvPr/>
        </p:nvGrpSpPr>
        <p:grpSpPr>
          <a:xfrm>
            <a:off x="1" y="-30478"/>
            <a:ext cx="9067799" cy="4846320"/>
            <a:chOff x="1" y="-30477"/>
            <a:chExt cx="9067799" cy="4526277"/>
          </a:xfrm>
        </p:grpSpPr>
        <p:cxnSp>
          <p:nvCxnSpPr>
            <p:cNvPr id="8" name="Straight Connector 7"/>
            <p:cNvCxnSpPr/>
            <p:nvPr/>
          </p:nvCxnSpPr>
          <p:spPr>
            <a:xfrm rot="16200000" flipH="1">
              <a:off x="-27166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6200000" flipH="1">
              <a:off x="-46216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5400000">
              <a:off x="-30976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5400000">
              <a:off x="-206236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16200000" flipH="1">
              <a:off x="-2138565"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16200000" flipH="1">
              <a:off x="-195465" y="1785212"/>
              <a:ext cx="4505731" cy="9144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6200000" flipH="1">
              <a:off x="-1643265" y="2013812"/>
              <a:ext cx="4505731"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5400000">
              <a:off x="-1528964"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6200000" flipH="1">
              <a:off x="-957465" y="2013812"/>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6200000" flipH="1">
              <a:off x="-194806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6200000" flipH="1">
              <a:off x="-652664" y="2166211"/>
              <a:ext cx="4505731" cy="152401"/>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16200000" flipH="1">
              <a:off x="-164326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16200000" flipH="1">
              <a:off x="-1790700" y="2019300"/>
              <a:ext cx="4495800" cy="4572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5400000">
              <a:off x="-555510" y="1535657"/>
              <a:ext cx="4505731"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5400000">
              <a:off x="34087" y="2090964"/>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5400000">
              <a:off x="2617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5400000">
              <a:off x="-67933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rot="16200000" flipH="1">
              <a:off x="-1467052" y="2066200"/>
              <a:ext cx="4505731"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16200000" flipH="1">
              <a:off x="-77839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rot="16200000" flipH="1">
              <a:off x="-118606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rot="16200000" flipH="1">
              <a:off x="-95746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rot="16200000" flipH="1">
              <a:off x="22429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16200000" flipH="1">
              <a:off x="20524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rot="5400000">
              <a:off x="2204835" y="2051912"/>
              <a:ext cx="4505731" cy="3810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5400000">
              <a:off x="45223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16200000" flipH="1">
              <a:off x="376035"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5400000">
              <a:off x="1023735" y="2242139"/>
              <a:ext cx="4505731"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16200000" flipH="1">
              <a:off x="871335" y="2013812"/>
              <a:ext cx="4505731" cy="4572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rot="5400000">
              <a:off x="985636"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rot="16200000" flipH="1">
              <a:off x="1557135" y="2013812"/>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rot="16200000" flipH="1">
              <a:off x="5665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rot="16200000" flipH="1">
              <a:off x="1861936" y="2166211"/>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rot="16200000" flipH="1">
              <a:off x="8713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5400000">
              <a:off x="147435" y="2128112"/>
              <a:ext cx="4505731"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rot="5400000">
              <a:off x="1959090" y="1535657"/>
              <a:ext cx="4505731"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rot="5400000">
              <a:off x="2548687" y="2090964"/>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rot="5400000">
              <a:off x="27763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5400000">
              <a:off x="183526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rot="16200000" flipH="1">
              <a:off x="1047548" y="2066200"/>
              <a:ext cx="4505731"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rot="16200000" flipH="1">
              <a:off x="17362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rot="16200000" flipH="1">
              <a:off x="13285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rot="16200000" flipH="1">
              <a:off x="1557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rot="16200000" flipH="1">
              <a:off x="3919335" y="2166212"/>
              <a:ext cx="4505731" cy="152400"/>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rot="16200000" flipH="1">
              <a:off x="3271636"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rot="5400000">
              <a:off x="38812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rot="5400000">
              <a:off x="3004936" y="2090012"/>
              <a:ext cx="4505730" cy="3048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rot="16200000" flipH="1">
              <a:off x="2242935" y="2013813"/>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rot="16200000" flipH="1">
              <a:off x="3538336" y="2166212"/>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rot="5400000">
              <a:off x="3822180" y="1535657"/>
              <a:ext cx="4505731" cy="1413510"/>
            </a:xfrm>
            <a:prstGeom prst="line">
              <a:avLst/>
            </a:prstGeom>
            <a:ln>
              <a:solidFill>
                <a:schemeClr val="accent1">
                  <a:alpha val="56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rot="5400000">
              <a:off x="4225087" y="2090965"/>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rot="5400000">
              <a:off x="40717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rot="5400000">
              <a:off x="356500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rot="16200000" flipH="1">
              <a:off x="34126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rot="16200000" flipH="1">
              <a:off x="2928735" y="2166212"/>
              <a:ext cx="4505731" cy="152400"/>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rot="16200000" flipH="1">
              <a:off x="3081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rot="5400000">
              <a:off x="464323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rot="16200000" flipH="1">
              <a:off x="4643234"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rot="5400000">
              <a:off x="5214735" y="2242140"/>
              <a:ext cx="4505731"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rot="16200000" flipH="1">
              <a:off x="5062335" y="2013812"/>
              <a:ext cx="4505731"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rot="5400000">
              <a:off x="5176636"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rot="16200000" flipH="1">
              <a:off x="5748135" y="2013813"/>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rot="16200000" flipH="1">
              <a:off x="49099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rot="5400000">
              <a:off x="4795635" y="2128112"/>
              <a:ext cx="4505731"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rot="16200000" flipH="1">
              <a:off x="5390948" y="2066200"/>
              <a:ext cx="4505731"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rot="16200000" flipH="1">
              <a:off x="59272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rot="16200000" flipH="1">
              <a:off x="55195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rot="16200000" flipH="1">
              <a:off x="5748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rot="16200000" flipH="1">
              <a:off x="6433935" y="2166213"/>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rot="16200000" flipH="1">
              <a:off x="6243435" y="2051913"/>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rot="5400000">
              <a:off x="6395835" y="2051913"/>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rot="16200000" flipH="1">
              <a:off x="6052936" y="2166212"/>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rot="5400000">
              <a:off x="6709356" y="2136834"/>
              <a:ext cx="4525755" cy="191133"/>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rot="5400000">
              <a:off x="6026265" y="2040483"/>
              <a:ext cx="4505731" cy="40386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rot="16200000" flipH="1">
              <a:off x="5927205" y="2139543"/>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rot="5400000">
              <a:off x="6738734" y="2242140"/>
              <a:ext cx="4505732" cy="1588"/>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rot="5400000">
              <a:off x="3728835" y="2204312"/>
              <a:ext cx="4505731" cy="76200"/>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rot="16200000" flipH="1">
              <a:off x="4224135" y="2166212"/>
              <a:ext cx="4505731" cy="1524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rot="16200000" flipH="1">
              <a:off x="4414635" y="2051912"/>
              <a:ext cx="4505731" cy="381000"/>
            </a:xfrm>
            <a:prstGeom prst="line">
              <a:avLst/>
            </a:prstGeom>
            <a:ln w="19050">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rot="5400000">
              <a:off x="3309735" y="2090012"/>
              <a:ext cx="4505731" cy="3048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rot="16200000" flipH="1">
              <a:off x="4324148" y="2066200"/>
              <a:ext cx="4505731"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rot="5400000">
              <a:off x="49480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rot="5400000">
              <a:off x="5405235" y="1747112"/>
              <a:ext cx="4505731" cy="990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rot="16200000" flipH="1">
              <a:off x="2547735" y="2013814"/>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grpSp>
      <p:sp>
        <p:nvSpPr>
          <p:cNvPr id="94" name="Rectangle 93"/>
          <p:cNvSpPr/>
          <p:nvPr/>
        </p:nvSpPr>
        <p:spPr>
          <a:xfrm>
            <a:off x="0" y="4311168"/>
            <a:ext cx="9144000" cy="1905000"/>
          </a:xfrm>
          <a:prstGeom prst="rect">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96" name="Straight Connector 95"/>
          <p:cNvCxnSpPr/>
          <p:nvPr/>
        </p:nvCxnSpPr>
        <p:spPr>
          <a:xfrm>
            <a:off x="0" y="4387368"/>
            <a:ext cx="91440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0" y="6138380"/>
            <a:ext cx="91440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Text Placeholder 2"/>
          <p:cNvSpPr>
            <a:spLocks noGrp="1"/>
          </p:cNvSpPr>
          <p:nvPr>
            <p:ph type="body" idx="1"/>
          </p:nvPr>
        </p:nvSpPr>
        <p:spPr>
          <a:xfrm>
            <a:off x="457200" y="5621364"/>
            <a:ext cx="8305800" cy="414649"/>
          </a:xfrm>
        </p:spPr>
        <p:txBody>
          <a:bodyPr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95" name="Title 94"/>
          <p:cNvSpPr>
            <a:spLocks noGrp="1"/>
          </p:cNvSpPr>
          <p:nvPr>
            <p:ph type="title"/>
          </p:nvPr>
        </p:nvSpPr>
        <p:spPr>
          <a:xfrm>
            <a:off x="457200" y="4463568"/>
            <a:ext cx="8305800" cy="1143000"/>
          </a:xfrm>
        </p:spPr>
        <p:txBody>
          <a:bodyPr/>
          <a:lstStyle/>
          <a:p>
            <a:r>
              <a:rPr lang="en-US" smtClean="0"/>
              <a:t>Click to edit Master title style</a:t>
            </a:r>
            <a:endParaRPr lang="en-US"/>
          </a:p>
        </p:txBody>
      </p:sp>
      <p:sp>
        <p:nvSpPr>
          <p:cNvPr id="2" name="Date Placeholder 1"/>
          <p:cNvSpPr>
            <a:spLocks noGrp="1"/>
          </p:cNvSpPr>
          <p:nvPr>
            <p:ph type="dt" sz="half" idx="10"/>
          </p:nvPr>
        </p:nvSpPr>
        <p:spPr/>
        <p:txBody>
          <a:bodyPr/>
          <a:lstStyle/>
          <a:p>
            <a:fld id="{C3EDB89F-1690-4C45-9F34-594D1DF364C4}" type="datetimeFigureOut">
              <a:rPr lang="en-US" smtClean="0"/>
              <a:t>10/4/2014</a:t>
            </a:fld>
            <a:endParaRPr lang="en-US"/>
          </a:p>
        </p:txBody>
      </p:sp>
      <p:sp>
        <p:nvSpPr>
          <p:cNvPr id="91" name="Footer Placeholder 90"/>
          <p:cNvSpPr>
            <a:spLocks noGrp="1"/>
          </p:cNvSpPr>
          <p:nvPr>
            <p:ph type="ftr" sz="quarter" idx="11"/>
          </p:nvPr>
        </p:nvSpPr>
        <p:spPr/>
        <p:txBody>
          <a:bodyPr/>
          <a:lstStyle/>
          <a:p>
            <a:endParaRPr lang="en-US"/>
          </a:p>
        </p:txBody>
      </p:sp>
      <p:sp>
        <p:nvSpPr>
          <p:cNvPr id="92" name="Slide Number Placeholder 91"/>
          <p:cNvSpPr>
            <a:spLocks noGrp="1"/>
          </p:cNvSpPr>
          <p:nvPr>
            <p:ph type="sldNum" sz="quarter" idx="12"/>
          </p:nvPr>
        </p:nvSpPr>
        <p:spPr/>
        <p:txBody>
          <a:bodyPr/>
          <a:lstStyle/>
          <a:p>
            <a:fld id="{BD1413CA-8D37-4B5A-950F-4D31D56DC246}"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3EDB89F-1690-4C45-9F34-594D1DF364C4}" type="datetimeFigureOut">
              <a:rPr lang="en-US" smtClean="0"/>
              <a:t>10/4/2014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1413CA-8D37-4B5A-950F-4D31D56DC246}"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3EDB89F-1690-4C45-9F34-594D1DF364C4}" type="datetimeFigureOut">
              <a:rPr lang="en-US" smtClean="0"/>
              <a:t>10/4/2014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1413CA-8D37-4B5A-950F-4D31D56DC246}"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3EDB89F-1690-4C45-9F34-594D1DF364C4}" type="datetimeFigureOut">
              <a:rPr lang="en-US" smtClean="0"/>
              <a:t>10/4/2014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1413CA-8D37-4B5A-950F-4D31D56DC246}"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EDB89F-1690-4C45-9F34-594D1DF364C4}" type="datetimeFigureOut">
              <a:rPr lang="en-US" smtClean="0"/>
              <a:t>10/4/2014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1413CA-8D37-4B5A-950F-4D31D56DC246}"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200400" y="273050"/>
            <a:ext cx="54864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3EDB89F-1690-4C45-9F34-594D1DF364C4}" type="datetimeFigureOut">
              <a:rPr lang="en-US" smtClean="0"/>
              <a:t>10/4/2014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1413CA-8D37-4B5A-950F-4D31D56DC246}" type="slidenum">
              <a:rPr lang="en-US" smtClean="0"/>
              <a:t>‹#›</a:t>
            </a:fld>
            <a:endParaRPr lang="en-US"/>
          </a:p>
        </p:txBody>
      </p:sp>
      <p:sp>
        <p:nvSpPr>
          <p:cNvPr id="37" name="Rectangle 36"/>
          <p:cNvSpPr/>
          <p:nvPr/>
        </p:nvSpPr>
        <p:spPr>
          <a:xfrm>
            <a:off x="0" y="1563624"/>
            <a:ext cx="2761488" cy="3313176"/>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39" name="Straight Connector 38"/>
          <p:cNvCxnSpPr/>
          <p:nvPr/>
        </p:nvCxnSpPr>
        <p:spPr>
          <a:xfrm rot="5400000">
            <a:off x="1128157" y="3221339"/>
            <a:ext cx="3017520"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0" y="1712976"/>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0" y="4733544"/>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52400" y="1901952"/>
            <a:ext cx="2377440" cy="1371600"/>
          </a:xfrm>
        </p:spPr>
        <p:txBody>
          <a:bodyPr anchor="b">
            <a:normAutofit/>
          </a:bodyPr>
          <a:lstStyle>
            <a:lvl1pPr algn="l" defTabSz="914400" rtl="0" eaLnBrk="1" latinLnBrk="0" hangingPunct="1">
              <a:spcBef>
                <a:spcPct val="0"/>
              </a:spcBef>
              <a:buNone/>
              <a:tabLst>
                <a:tab pos="3830638" algn="l"/>
              </a:tabLst>
              <a:defRPr lang="en-US" sz="2600" b="1" kern="1200" cap="none" spc="20" baseline="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latin typeface="+mj-lt"/>
                <a:ea typeface="+mj-ea"/>
                <a:cs typeface="+mj-cs"/>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152400" y="3273552"/>
            <a:ext cx="2377440" cy="1371600"/>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3200400" y="381000"/>
            <a:ext cx="5562600" cy="5638800"/>
          </a:xfrm>
          <a:solidFill>
            <a:schemeClr val="bg2"/>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5" name="Date Placeholder 4"/>
          <p:cNvSpPr>
            <a:spLocks noGrp="1"/>
          </p:cNvSpPr>
          <p:nvPr>
            <p:ph type="dt" sz="half" idx="10"/>
          </p:nvPr>
        </p:nvSpPr>
        <p:spPr/>
        <p:txBody>
          <a:bodyPr/>
          <a:lstStyle/>
          <a:p>
            <a:fld id="{C3EDB89F-1690-4C45-9F34-594D1DF364C4}" type="datetimeFigureOut">
              <a:rPr lang="en-US" smtClean="0"/>
              <a:t>10/4/2014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1413CA-8D37-4B5A-950F-4D31D56DC246}" type="slidenum">
              <a:rPr lang="en-US" smtClean="0"/>
              <a:t>‹#›</a:t>
            </a:fld>
            <a:endParaRPr lang="en-US"/>
          </a:p>
        </p:txBody>
      </p:sp>
      <p:sp>
        <p:nvSpPr>
          <p:cNvPr id="33" name="Rectangle 32"/>
          <p:cNvSpPr/>
          <p:nvPr/>
        </p:nvSpPr>
        <p:spPr>
          <a:xfrm>
            <a:off x="0" y="1563624"/>
            <a:ext cx="2761488" cy="3313176"/>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34" name="Straight Connector 33"/>
          <p:cNvCxnSpPr/>
          <p:nvPr/>
        </p:nvCxnSpPr>
        <p:spPr>
          <a:xfrm rot="5400000">
            <a:off x="1128157" y="3221339"/>
            <a:ext cx="3017520"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0" y="1712976"/>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0" y="4733544"/>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55448" y="1905000"/>
            <a:ext cx="2377440" cy="1371600"/>
          </a:xfrm>
        </p:spPr>
        <p:txBody>
          <a:bodyPr anchor="b">
            <a:normAutofit/>
          </a:bodyPr>
          <a:lstStyle>
            <a:lvl1pPr algn="l">
              <a:defRPr sz="2600" b="1" cap="none" spc="20" baseline="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152400" y="3276600"/>
            <a:ext cx="2377440" cy="1371600"/>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90" name="Rectangle 189"/>
          <p:cNvSpPr/>
          <p:nvPr/>
        </p:nvSpPr>
        <p:spPr>
          <a:xfrm>
            <a:off x="149352" y="137160"/>
            <a:ext cx="8869680" cy="6583680"/>
          </a:xfrm>
          <a:prstGeom prst="rect">
            <a:avLst/>
          </a:prstGeom>
          <a:no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12408"/>
            <a:ext cx="2133600" cy="365125"/>
          </a:xfrm>
          <a:prstGeom prst="rect">
            <a:avLst/>
          </a:prstGeom>
        </p:spPr>
        <p:txBody>
          <a:bodyPr vert="horz" lIns="91440" tIns="45720" rIns="91440" bIns="45720" rtlCol="0" anchor="ctr"/>
          <a:lstStyle>
            <a:lvl1pPr algn="l">
              <a:defRPr sz="1200">
                <a:solidFill>
                  <a:schemeClr val="tx2"/>
                </a:solidFill>
              </a:defRPr>
            </a:lvl1pPr>
          </a:lstStyle>
          <a:p>
            <a:fld id="{C3EDB89F-1690-4C45-9F34-594D1DF364C4}" type="datetimeFigureOut">
              <a:rPr lang="en-US" smtClean="0"/>
              <a:t>10/4/2014</a:t>
            </a:fld>
            <a:endParaRPr lang="en-US"/>
          </a:p>
        </p:txBody>
      </p:sp>
      <p:sp>
        <p:nvSpPr>
          <p:cNvPr id="5" name="Footer Placeholder 4"/>
          <p:cNvSpPr>
            <a:spLocks noGrp="1"/>
          </p:cNvSpPr>
          <p:nvPr>
            <p:ph type="ftr" sz="quarter" idx="3"/>
          </p:nvPr>
        </p:nvSpPr>
        <p:spPr>
          <a:xfrm>
            <a:off x="2831123" y="6312408"/>
            <a:ext cx="3481754" cy="365125"/>
          </a:xfrm>
          <a:prstGeom prst="rect">
            <a:avLst/>
          </a:prstGeom>
        </p:spPr>
        <p:txBody>
          <a:bodyPr vert="horz" lIns="91440" tIns="45720" rIns="91440" bIns="45720" rtlCol="0" anchor="ctr"/>
          <a:lstStyle>
            <a:lvl1pPr algn="ctr">
              <a:defRPr sz="1200">
                <a:solidFill>
                  <a:schemeClr val="tx2"/>
                </a:solidFill>
              </a:defRPr>
            </a:lvl1pPr>
          </a:lstStyle>
          <a:p>
            <a:endParaRPr lang="en-US"/>
          </a:p>
        </p:txBody>
      </p:sp>
      <p:sp>
        <p:nvSpPr>
          <p:cNvPr id="6" name="Slide Number Placeholder 5"/>
          <p:cNvSpPr>
            <a:spLocks noGrp="1"/>
          </p:cNvSpPr>
          <p:nvPr>
            <p:ph type="sldNum" sz="quarter" idx="4"/>
          </p:nvPr>
        </p:nvSpPr>
        <p:spPr>
          <a:xfrm>
            <a:off x="6553200" y="6312408"/>
            <a:ext cx="2133600" cy="365125"/>
          </a:xfrm>
          <a:prstGeom prst="rect">
            <a:avLst/>
          </a:prstGeom>
        </p:spPr>
        <p:txBody>
          <a:bodyPr vert="horz" lIns="91440" tIns="45720" rIns="91440" bIns="45720" rtlCol="0" anchor="ctr"/>
          <a:lstStyle>
            <a:lvl1pPr algn="r">
              <a:defRPr sz="1200">
                <a:solidFill>
                  <a:schemeClr val="tx2"/>
                </a:solidFill>
              </a:defRPr>
            </a:lvl1pPr>
          </a:lstStyle>
          <a:p>
            <a:fld id="{BD1413CA-8D37-4B5A-950F-4D31D56DC246}"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l" defTabSz="914400" rtl="0" eaLnBrk="1" latinLnBrk="0" hangingPunct="1">
        <a:spcBef>
          <a:spcPct val="0"/>
        </a:spcBef>
        <a:buNone/>
        <a:tabLst>
          <a:tab pos="3830638" algn="l"/>
        </a:tabLst>
        <a:defRPr sz="3600" b="1" kern="1200" cap="none" spc="50">
          <a:ln w="13335" cmpd="sng">
            <a:solidFill>
              <a:schemeClr val="accent1">
                <a:lumMod val="50000"/>
              </a:schemeClr>
            </a:solidFill>
            <a:prstDash val="solid"/>
          </a:ln>
          <a:solidFill>
            <a:schemeClr val="accent6">
              <a:tint val="1000"/>
            </a:schemeClr>
          </a:solidFill>
          <a:effectLst/>
          <a:latin typeface="+mj-lt"/>
          <a:ea typeface="+mj-ea"/>
          <a:cs typeface="+mj-cs"/>
        </a:defRPr>
      </a:lvl1pPr>
    </p:titleStyle>
    <p:bodyStyle>
      <a:lvl1pPr marL="274320" indent="-274320" algn="l" defTabSz="914400" rtl="0" eaLnBrk="1" latinLnBrk="0" hangingPunct="1">
        <a:spcBef>
          <a:spcPct val="20000"/>
        </a:spcBef>
        <a:buClr>
          <a:schemeClr val="accent1">
            <a:lumMod val="60000"/>
            <a:lumOff val="40000"/>
          </a:schemeClr>
        </a:buClr>
        <a:buFont typeface="Arial" pitchFamily="34" charset="0"/>
        <a:buChar char="•"/>
        <a:defRPr sz="2400" kern="1200">
          <a:solidFill>
            <a:schemeClr val="tx2"/>
          </a:solidFill>
          <a:latin typeface="+mn-lt"/>
          <a:ea typeface="+mn-ea"/>
          <a:cs typeface="+mn-cs"/>
        </a:defRPr>
      </a:lvl1pPr>
      <a:lvl2pPr marL="548640" indent="-182880" algn="l" defTabSz="914400" rtl="0" eaLnBrk="1" latinLnBrk="0" hangingPunct="1">
        <a:spcBef>
          <a:spcPct val="20000"/>
        </a:spcBef>
        <a:buClr>
          <a:schemeClr val="accent1">
            <a:lumMod val="60000"/>
            <a:lumOff val="40000"/>
          </a:schemeClr>
        </a:buClr>
        <a:buFont typeface="Arial" pitchFamily="34" charset="0"/>
        <a:buChar char="•"/>
        <a:defRPr sz="2000" kern="1200">
          <a:solidFill>
            <a:schemeClr val="tx1"/>
          </a:solidFill>
          <a:latin typeface="+mn-lt"/>
          <a:ea typeface="+mn-ea"/>
          <a:cs typeface="+mn-cs"/>
        </a:defRPr>
      </a:lvl2pPr>
      <a:lvl3pPr marL="91440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3pPr>
      <a:lvl4pPr marL="118872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4pPr>
      <a:lvl5pPr marL="1463040" indent="-228600" algn="l" defTabSz="914400" rtl="0" eaLnBrk="1" latinLnBrk="0" hangingPunct="1">
        <a:spcBef>
          <a:spcPct val="20000"/>
        </a:spcBef>
        <a:buClr>
          <a:schemeClr val="accent4"/>
        </a:buClr>
        <a:buFont typeface="Arial" pitchFamily="34" charset="0"/>
        <a:buChar char="•"/>
        <a:defRPr sz="1600" kern="1200" baseline="0">
          <a:solidFill>
            <a:schemeClr val="tx2"/>
          </a:solidFill>
          <a:latin typeface="+mn-lt"/>
          <a:ea typeface="+mn-ea"/>
          <a:cs typeface="+mn-cs"/>
        </a:defRPr>
      </a:lvl5pPr>
      <a:lvl6pPr marL="1691640" indent="-182880" algn="l" defTabSz="914400" rtl="0" eaLnBrk="1" latinLnBrk="0" hangingPunct="1">
        <a:spcBef>
          <a:spcPct val="20000"/>
        </a:spcBef>
        <a:buClr>
          <a:schemeClr val="accent5"/>
        </a:buClr>
        <a:buFont typeface="Arial" pitchFamily="34" charset="0"/>
        <a:buChar char="•"/>
        <a:defRPr sz="1600" kern="1200">
          <a:solidFill>
            <a:schemeClr val="tx1"/>
          </a:solidFill>
          <a:latin typeface="+mn-lt"/>
          <a:ea typeface="+mn-ea"/>
          <a:cs typeface="+mn-cs"/>
        </a:defRPr>
      </a:lvl6pPr>
      <a:lvl7pPr marL="1920240" indent="-182880" algn="l" defTabSz="914400" rtl="0" eaLnBrk="1" latinLnBrk="0" hangingPunct="1">
        <a:spcBef>
          <a:spcPct val="20000"/>
        </a:spcBef>
        <a:buClr>
          <a:schemeClr val="accent6"/>
        </a:buClr>
        <a:buFont typeface="Arial" pitchFamily="34" charset="0"/>
        <a:buChar char="•"/>
        <a:defRPr sz="1600" kern="1200">
          <a:solidFill>
            <a:schemeClr val="tx1"/>
          </a:solidFill>
          <a:latin typeface="+mn-lt"/>
          <a:ea typeface="+mn-ea"/>
          <a:cs typeface="+mn-cs"/>
        </a:defRPr>
      </a:lvl7pPr>
      <a:lvl8pPr marL="2148840" indent="-182880" algn="l" defTabSz="914400" rtl="0" eaLnBrk="1" latinLnBrk="0" hangingPunct="1">
        <a:spcBef>
          <a:spcPct val="20000"/>
        </a:spcBef>
        <a:buClr>
          <a:schemeClr val="accent3"/>
        </a:buClr>
        <a:buFont typeface="Arial" pitchFamily="34" charset="0"/>
        <a:buChar char="•"/>
        <a:defRPr sz="1600" kern="1200">
          <a:solidFill>
            <a:schemeClr val="tx1"/>
          </a:solidFill>
          <a:latin typeface="+mn-lt"/>
          <a:ea typeface="+mn-ea"/>
          <a:cs typeface="+mn-cs"/>
        </a:defRPr>
      </a:lvl8pPr>
      <a:lvl9pPr marL="2377440" indent="-182880" algn="l" defTabSz="914400" rtl="0" eaLnBrk="1" latinLnBrk="0" hangingPunct="1">
        <a:spcBef>
          <a:spcPct val="20000"/>
        </a:spcBef>
        <a:buClr>
          <a:schemeClr val="accent6"/>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20.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sz="3100" dirty="0"/>
              <a:t>When Learning </a:t>
            </a:r>
            <a:r>
              <a:rPr lang="en-US" sz="3100" dirty="0" smtClean="0"/>
              <a:t>Stops:</a:t>
            </a:r>
            <a:r>
              <a:rPr lang="en-US" sz="4000" dirty="0"/>
              <a:t/>
            </a:r>
            <a:br>
              <a:rPr lang="en-US" sz="4000" dirty="0"/>
            </a:br>
            <a:r>
              <a:rPr lang="en-US" sz="4400" b="1" dirty="0" smtClean="0"/>
              <a:t>Recovering </a:t>
            </a:r>
            <a:r>
              <a:rPr lang="en-US" sz="2800" b="1" dirty="0"/>
              <a:t>from </a:t>
            </a:r>
            <a:r>
              <a:rPr lang="en-US" sz="2800" b="1" dirty="0" smtClean="0"/>
              <a:t>an</a:t>
            </a:r>
            <a:br>
              <a:rPr lang="en-US" sz="2800" b="1" dirty="0" smtClean="0"/>
            </a:br>
            <a:r>
              <a:rPr lang="en-US" sz="4400" b="1" dirty="0" smtClean="0"/>
              <a:t>Expert Beginner</a:t>
            </a:r>
            <a:endParaRPr lang="en-US" sz="4400" dirty="0"/>
          </a:p>
        </p:txBody>
      </p:sp>
      <p:sp>
        <p:nvSpPr>
          <p:cNvPr id="3" name="Subtitle 2"/>
          <p:cNvSpPr>
            <a:spLocks noGrp="1"/>
          </p:cNvSpPr>
          <p:nvPr>
            <p:ph type="subTitle" idx="1"/>
          </p:nvPr>
        </p:nvSpPr>
        <p:spPr/>
        <p:txBody>
          <a:bodyPr>
            <a:normAutofit/>
          </a:bodyPr>
          <a:lstStyle/>
          <a:p>
            <a:r>
              <a:rPr lang="en-US" dirty="0" smtClean="0"/>
              <a:t>@</a:t>
            </a:r>
            <a:r>
              <a:rPr lang="en-US" dirty="0" err="1" smtClean="0"/>
              <a:t>ZacHarlan</a:t>
            </a:r>
            <a:endParaRPr lang="en-US" dirty="0" smtClean="0"/>
          </a:p>
          <a:p>
            <a:r>
              <a:rPr lang="en-US" dirty="0" smtClean="0"/>
              <a:t>@</a:t>
            </a:r>
            <a:r>
              <a:rPr lang="en-US" dirty="0" err="1" smtClean="0"/>
              <a:t>dahlbyk</a:t>
            </a:r>
            <a:endParaRPr lang="en-US" dirty="0"/>
          </a:p>
        </p:txBody>
      </p:sp>
    </p:spTree>
    <p:extLst>
      <p:ext uri="{BB962C8B-B14F-4D97-AF65-F5344CB8AC3E}">
        <p14:creationId xmlns:p14="http://schemas.microsoft.com/office/powerpoint/2010/main" val="15789823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Meet the VP</a:t>
            </a:r>
            <a:endParaRPr lang="en-US" dirty="0"/>
          </a:p>
        </p:txBody>
      </p:sp>
      <p:sp>
        <p:nvSpPr>
          <p:cNvPr id="3" name="Content Placeholder 2"/>
          <p:cNvSpPr>
            <a:spLocks noGrp="1"/>
          </p:cNvSpPr>
          <p:nvPr>
            <p:ph idx="1"/>
          </p:nvPr>
        </p:nvSpPr>
        <p:spPr/>
        <p:txBody>
          <a:bodyPr>
            <a:normAutofit/>
          </a:bodyPr>
          <a:lstStyle/>
          <a:p>
            <a:pPr marL="914400" indent="-914400">
              <a:buNone/>
            </a:pPr>
            <a:r>
              <a:rPr lang="en-US" dirty="0"/>
              <a:t>VP:	</a:t>
            </a:r>
            <a:r>
              <a:rPr lang="en-US" sz="1800" dirty="0" smtClean="0"/>
              <a:t>“</a:t>
            </a:r>
            <a:r>
              <a:rPr lang="en-US" sz="1800" dirty="0"/>
              <a:t>Should the new web front end use MVC or .NET 4. 5 </a:t>
            </a:r>
            <a:r>
              <a:rPr lang="en-US" sz="1800" dirty="0" err="1"/>
              <a:t>webforms</a:t>
            </a:r>
            <a:r>
              <a:rPr lang="en-US" sz="1800" dirty="0"/>
              <a:t>? This I don’t have a 100% complete answer for. There is still a lot of debate to be had. However the two biggest negatives to each approach are – </a:t>
            </a:r>
            <a:r>
              <a:rPr lang="en-US" sz="1800" dirty="0" err="1"/>
              <a:t>webforms</a:t>
            </a:r>
            <a:r>
              <a:rPr lang="en-US" sz="1800" dirty="0"/>
              <a:t> uses </a:t>
            </a:r>
            <a:r>
              <a:rPr lang="en-US" sz="1800" dirty="0" err="1"/>
              <a:t>viewstate</a:t>
            </a:r>
            <a:r>
              <a:rPr lang="en-US" sz="1800" dirty="0"/>
              <a:t> and </a:t>
            </a:r>
            <a:r>
              <a:rPr lang="en-US" b="1" dirty="0"/>
              <a:t>MVC </a:t>
            </a:r>
            <a:r>
              <a:rPr lang="en-US" sz="1800" dirty="0"/>
              <a:t>requires a </a:t>
            </a:r>
            <a:r>
              <a:rPr lang="en-US" b="1" dirty="0"/>
              <a:t>monolithic</a:t>
            </a:r>
            <a:r>
              <a:rPr lang="en-US" dirty="0"/>
              <a:t> </a:t>
            </a:r>
            <a:r>
              <a:rPr lang="en-US" sz="1800" dirty="0"/>
              <a:t>(project) type </a:t>
            </a:r>
            <a:r>
              <a:rPr lang="en-US" b="1" dirty="0"/>
              <a:t>build</a:t>
            </a:r>
            <a:r>
              <a:rPr lang="en-US" dirty="0"/>
              <a:t> </a:t>
            </a:r>
            <a:r>
              <a:rPr lang="en-US" sz="1800" dirty="0"/>
              <a:t>so you have to </a:t>
            </a:r>
            <a:r>
              <a:rPr lang="en-US" b="1" dirty="0"/>
              <a:t>push the whole website </a:t>
            </a:r>
            <a:r>
              <a:rPr lang="en-US" sz="1800" dirty="0"/>
              <a:t>to make many backend changes where a </a:t>
            </a:r>
            <a:r>
              <a:rPr lang="en-US" b="1" dirty="0" err="1"/>
              <a:t>webform</a:t>
            </a:r>
            <a:r>
              <a:rPr lang="en-US" b="1" dirty="0"/>
              <a:t> </a:t>
            </a:r>
            <a:r>
              <a:rPr lang="en-US" sz="1800" dirty="0"/>
              <a:t>we can </a:t>
            </a:r>
            <a:r>
              <a:rPr lang="en-US" sz="2800" b="1" dirty="0"/>
              <a:t>push backend code for a specific page</a:t>
            </a:r>
            <a:r>
              <a:rPr lang="en-US" sz="1800" dirty="0"/>
              <a:t>. Which in our </a:t>
            </a:r>
            <a:r>
              <a:rPr lang="en-US" sz="2800" b="1" dirty="0"/>
              <a:t>fast paced </a:t>
            </a:r>
            <a:r>
              <a:rPr lang="en-US" b="1" dirty="0"/>
              <a:t>development environment</a:t>
            </a:r>
            <a:r>
              <a:rPr lang="en-US" sz="1800" dirty="0"/>
              <a:t> is something we do quite often. We also need to determine if MVC will work with our CMS and Faceted search functionality that is already built</a:t>
            </a:r>
            <a:r>
              <a:rPr lang="en-US" sz="1800" dirty="0" smtClean="0"/>
              <a:t>.”</a:t>
            </a:r>
            <a:endParaRPr lang="en-US" dirty="0"/>
          </a:p>
        </p:txBody>
      </p:sp>
    </p:spTree>
    <p:extLst>
      <p:ext uri="{BB962C8B-B14F-4D97-AF65-F5344CB8AC3E}">
        <p14:creationId xmlns:p14="http://schemas.microsoft.com/office/powerpoint/2010/main" val="94351104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Meet the VP</a:t>
            </a:r>
            <a:endParaRPr lang="en-US" dirty="0"/>
          </a:p>
        </p:txBody>
      </p:sp>
      <p:sp>
        <p:nvSpPr>
          <p:cNvPr id="3" name="Content Placeholder 2"/>
          <p:cNvSpPr>
            <a:spLocks noGrp="1"/>
          </p:cNvSpPr>
          <p:nvPr>
            <p:ph idx="1"/>
          </p:nvPr>
        </p:nvSpPr>
        <p:spPr/>
        <p:txBody>
          <a:bodyPr>
            <a:normAutofit/>
          </a:bodyPr>
          <a:lstStyle/>
          <a:p>
            <a:pPr marL="914400" indent="-914400">
              <a:buNone/>
            </a:pPr>
            <a:r>
              <a:rPr lang="en-US" dirty="0" smtClean="0"/>
              <a:t>Keith:	</a:t>
            </a:r>
            <a:r>
              <a:rPr lang="en-US" sz="1800" dirty="0" smtClean="0"/>
              <a:t>“</a:t>
            </a:r>
            <a:r>
              <a:rPr lang="en-US" sz="1800" dirty="0"/>
              <a:t>I’m confident we can get MVC to do anything SS needs; I can’t say the same for </a:t>
            </a:r>
            <a:r>
              <a:rPr lang="en-US" sz="1800" dirty="0" err="1"/>
              <a:t>WebForms</a:t>
            </a:r>
            <a:r>
              <a:rPr lang="en-US" sz="1800" dirty="0"/>
              <a:t> and what J&amp;P needs. The advantages of </a:t>
            </a:r>
            <a:r>
              <a:rPr lang="en-US" sz="1800" dirty="0" err="1"/>
              <a:t>WebForms</a:t>
            </a:r>
            <a:r>
              <a:rPr lang="en-US" sz="1800" dirty="0"/>
              <a:t> (data binding, forms) simply don’t come into play for public-facing sites, where we need </a:t>
            </a:r>
            <a:r>
              <a:rPr lang="en-US" sz="2800" b="1" dirty="0"/>
              <a:t>specific control </a:t>
            </a:r>
            <a:r>
              <a:rPr lang="en-US" b="1" dirty="0"/>
              <a:t>over markup and </a:t>
            </a:r>
            <a:r>
              <a:rPr lang="en-US" sz="3200" b="1" dirty="0"/>
              <a:t>performance</a:t>
            </a:r>
            <a:r>
              <a:rPr lang="en-US" sz="1800" dirty="0"/>
              <a:t>. And as a proponent of </a:t>
            </a:r>
            <a:r>
              <a:rPr lang="en-US" sz="3600" b="1" dirty="0" smtClean="0"/>
              <a:t>testing </a:t>
            </a:r>
            <a:r>
              <a:rPr lang="en-US" sz="1800" dirty="0" smtClean="0"/>
              <a:t>(on </a:t>
            </a:r>
            <a:r>
              <a:rPr lang="en-US" sz="1800" dirty="0"/>
              <a:t>this I will not compromise), advocating </a:t>
            </a:r>
            <a:r>
              <a:rPr lang="en-US" b="1" dirty="0"/>
              <a:t>logic in views </a:t>
            </a:r>
            <a:r>
              <a:rPr lang="en-US" sz="1800" dirty="0"/>
              <a:t>because it allows the view to be pushed without a full site update just </a:t>
            </a:r>
            <a:r>
              <a:rPr lang="en-US" b="1" dirty="0"/>
              <a:t>doesn’t resonate </a:t>
            </a:r>
            <a:r>
              <a:rPr lang="en-US" sz="1800" dirty="0"/>
              <a:t>with me. A manual </a:t>
            </a:r>
            <a:r>
              <a:rPr lang="en-US" b="1" dirty="0"/>
              <a:t>full-site update</a:t>
            </a:r>
            <a:r>
              <a:rPr lang="en-US" sz="1800" dirty="0"/>
              <a:t> takes me perhaps </a:t>
            </a:r>
            <a:r>
              <a:rPr lang="en-US" b="1" dirty="0"/>
              <a:t>10 minutes</a:t>
            </a:r>
            <a:r>
              <a:rPr lang="en-US" sz="1800" dirty="0"/>
              <a:t>, including build and 8000+ non-integration tests. And that process </a:t>
            </a:r>
            <a:r>
              <a:rPr lang="en-US" sz="1800" b="1" dirty="0"/>
              <a:t>could be automated</a:t>
            </a:r>
            <a:r>
              <a:rPr lang="en-US" sz="1800" dirty="0"/>
              <a:t> (so-called continuous deployment). </a:t>
            </a:r>
            <a:r>
              <a:rPr lang="en-US" b="1" dirty="0"/>
              <a:t>Is that not fast enough</a:t>
            </a:r>
            <a:r>
              <a:rPr lang="en-US" b="1" dirty="0" smtClean="0"/>
              <a:t>?</a:t>
            </a:r>
            <a:r>
              <a:rPr lang="en-US" sz="1800" dirty="0" smtClean="0"/>
              <a:t>”</a:t>
            </a:r>
            <a:endParaRPr lang="en-US" dirty="0" smtClean="0"/>
          </a:p>
        </p:txBody>
      </p:sp>
    </p:spTree>
    <p:extLst>
      <p:ext uri="{BB962C8B-B14F-4D97-AF65-F5344CB8AC3E}">
        <p14:creationId xmlns:p14="http://schemas.microsoft.com/office/powerpoint/2010/main" val="339172662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Meet the VP</a:t>
            </a:r>
            <a:endParaRPr lang="en-US" dirty="0"/>
          </a:p>
        </p:txBody>
      </p:sp>
      <p:sp>
        <p:nvSpPr>
          <p:cNvPr id="3" name="Content Placeholder 2"/>
          <p:cNvSpPr>
            <a:spLocks noGrp="1"/>
          </p:cNvSpPr>
          <p:nvPr>
            <p:ph idx="1"/>
          </p:nvPr>
        </p:nvSpPr>
        <p:spPr/>
        <p:txBody>
          <a:bodyPr>
            <a:normAutofit/>
          </a:bodyPr>
          <a:lstStyle/>
          <a:p>
            <a:pPr marL="914400" indent="-914400">
              <a:buNone/>
            </a:pPr>
            <a:r>
              <a:rPr lang="en-US" dirty="0"/>
              <a:t>VP:	</a:t>
            </a:r>
            <a:r>
              <a:rPr lang="en-US" sz="1800" dirty="0"/>
              <a:t>“When did you last work with web forms in a production environment? I realize that </a:t>
            </a:r>
            <a:r>
              <a:rPr lang="en-US" b="1" dirty="0"/>
              <a:t>MVC is the </a:t>
            </a:r>
            <a:r>
              <a:rPr lang="en-US" sz="2800" b="1" dirty="0"/>
              <a:t>big </a:t>
            </a:r>
            <a:r>
              <a:rPr lang="en-US" sz="4000" b="1" dirty="0"/>
              <a:t>buzz word</a:t>
            </a:r>
            <a:r>
              <a:rPr lang="en-US" sz="4000" dirty="0"/>
              <a:t> </a:t>
            </a:r>
            <a:r>
              <a:rPr lang="en-US" sz="1800" dirty="0"/>
              <a:t>right now and I like the separation of code – but it does overly complicated some simple processes in many areas. The fact that you could do a manual full site update in 10 minutes is not the issues – it’s that </a:t>
            </a:r>
            <a:r>
              <a:rPr lang="en-US" b="1" dirty="0"/>
              <a:t>we have </a:t>
            </a:r>
            <a:r>
              <a:rPr lang="en-US" sz="4000" b="1" dirty="0"/>
              <a:t>20 people </a:t>
            </a:r>
            <a:r>
              <a:rPr lang="en-US" b="1" dirty="0"/>
              <a:t>working on the project</a:t>
            </a:r>
            <a:r>
              <a:rPr lang="en-US" sz="1800" dirty="0"/>
              <a:t> and in various stages of work. Sometimes those </a:t>
            </a:r>
            <a:r>
              <a:rPr lang="en-US" b="1" dirty="0"/>
              <a:t>features are </a:t>
            </a:r>
            <a:r>
              <a:rPr lang="en-US" sz="3600" b="1" dirty="0"/>
              <a:t>not ready </a:t>
            </a:r>
            <a:r>
              <a:rPr lang="en-US" sz="2800" b="1" dirty="0"/>
              <a:t>to go live</a:t>
            </a:r>
            <a:r>
              <a:rPr lang="en-US" b="1" dirty="0"/>
              <a:t> yet</a:t>
            </a:r>
            <a:r>
              <a:rPr lang="en-US" sz="1800" dirty="0"/>
              <a:t> or require other work to finish and we </a:t>
            </a:r>
            <a:r>
              <a:rPr lang="en-US" b="1" dirty="0"/>
              <a:t>cannot always do a complete site push</a:t>
            </a:r>
            <a:r>
              <a:rPr lang="en-US" sz="1800" dirty="0"/>
              <a:t>.</a:t>
            </a:r>
            <a:r>
              <a:rPr lang="en-US" dirty="0" smtClean="0"/>
              <a:t>”</a:t>
            </a:r>
            <a:endParaRPr lang="en-US" dirty="0"/>
          </a:p>
        </p:txBody>
      </p:sp>
    </p:spTree>
    <p:extLst>
      <p:ext uri="{BB962C8B-B14F-4D97-AF65-F5344CB8AC3E}">
        <p14:creationId xmlns:p14="http://schemas.microsoft.com/office/powerpoint/2010/main" val="34879058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daedtech.com/pics/erik.jpg"/>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l="676" r="676"/>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normAutofit/>
          </a:bodyPr>
          <a:lstStyle/>
          <a:p>
            <a:r>
              <a:rPr lang="en-US" sz="2000" dirty="0"/>
              <a:t>How Developers Stop </a:t>
            </a:r>
            <a:r>
              <a:rPr lang="en-US" sz="2000" dirty="0" smtClean="0"/>
              <a:t>Learning: </a:t>
            </a:r>
            <a:r>
              <a:rPr lang="en-US" sz="2000" dirty="0"/>
              <a:t>Rise of the Expert Beginner</a:t>
            </a:r>
          </a:p>
        </p:txBody>
      </p:sp>
      <p:sp>
        <p:nvSpPr>
          <p:cNvPr id="4" name="Text Placeholder 3"/>
          <p:cNvSpPr>
            <a:spLocks noGrp="1"/>
          </p:cNvSpPr>
          <p:nvPr>
            <p:ph type="body" sz="half" idx="2"/>
          </p:nvPr>
        </p:nvSpPr>
        <p:spPr/>
        <p:txBody>
          <a:bodyPr/>
          <a:lstStyle/>
          <a:p>
            <a:r>
              <a:rPr lang="en-US" dirty="0"/>
              <a:t>Erik Dietrich</a:t>
            </a:r>
          </a:p>
        </p:txBody>
      </p:sp>
      <p:sp>
        <p:nvSpPr>
          <p:cNvPr id="6" name="Rectangle 5"/>
          <p:cNvSpPr/>
          <p:nvPr/>
        </p:nvSpPr>
        <p:spPr>
          <a:xfrm>
            <a:off x="457200" y="6214646"/>
            <a:ext cx="8305800" cy="338554"/>
          </a:xfrm>
          <a:prstGeom prst="rect">
            <a:avLst/>
          </a:prstGeom>
        </p:spPr>
        <p:txBody>
          <a:bodyPr wrap="square">
            <a:spAutoFit/>
          </a:bodyPr>
          <a:lstStyle/>
          <a:p>
            <a:r>
              <a:rPr lang="en-US" sz="1600" dirty="0" smtClean="0"/>
              <a:t>http://www.daedtech.com/how-developers-stop-learning-rise-of-the-expert-beginner</a:t>
            </a:r>
            <a:endParaRPr lang="en-US" sz="1600" dirty="0"/>
          </a:p>
        </p:txBody>
      </p:sp>
    </p:spTree>
    <p:extLst>
      <p:ext uri="{BB962C8B-B14F-4D97-AF65-F5344CB8AC3E}">
        <p14:creationId xmlns:p14="http://schemas.microsoft.com/office/powerpoint/2010/main" val="189496484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The Dead Sea Effect</a:t>
            </a:r>
            <a:endParaRPr lang="en-US" dirty="0"/>
          </a:p>
        </p:txBody>
      </p:sp>
      <p:sp>
        <p:nvSpPr>
          <p:cNvPr id="6" name="Content Placeholder 5"/>
          <p:cNvSpPr>
            <a:spLocks noGrp="1"/>
          </p:cNvSpPr>
          <p:nvPr>
            <p:ph idx="1"/>
          </p:nvPr>
        </p:nvSpPr>
        <p:spPr/>
        <p:txBody>
          <a:bodyPr>
            <a:normAutofit/>
          </a:bodyPr>
          <a:lstStyle/>
          <a:p>
            <a:pPr marL="0" indent="0">
              <a:spcBef>
                <a:spcPts val="1800"/>
              </a:spcBef>
              <a:buNone/>
            </a:pPr>
            <a:r>
              <a:rPr lang="en-US" sz="1800" dirty="0" smtClean="0"/>
              <a:t>“All </a:t>
            </a:r>
            <a:r>
              <a:rPr lang="en-US" sz="1800" dirty="0"/>
              <a:t>things being equal, the </a:t>
            </a:r>
            <a:r>
              <a:rPr lang="en-US" b="1" dirty="0"/>
              <a:t>general competency</a:t>
            </a:r>
            <a:r>
              <a:rPr lang="en-US" sz="1800" dirty="0"/>
              <a:t> of the IT department should have roughly the </a:t>
            </a:r>
            <a:r>
              <a:rPr lang="en-US" sz="2800" b="1" dirty="0"/>
              <a:t>same distribution</a:t>
            </a:r>
            <a:r>
              <a:rPr lang="en-US" sz="1800" dirty="0"/>
              <a:t> as the </a:t>
            </a:r>
            <a:r>
              <a:rPr lang="en-US" b="1" dirty="0"/>
              <a:t>incoming hires</a:t>
            </a:r>
            <a:r>
              <a:rPr lang="en-US" sz="1800" dirty="0"/>
              <a:t>.</a:t>
            </a:r>
          </a:p>
          <a:p>
            <a:pPr marL="0" indent="0">
              <a:spcBef>
                <a:spcPts val="1800"/>
              </a:spcBef>
              <a:buNone/>
            </a:pPr>
            <a:r>
              <a:rPr lang="en-US" sz="1800" dirty="0" smtClean="0"/>
              <a:t>“But </a:t>
            </a:r>
            <a:r>
              <a:rPr lang="en-US" sz="1800" dirty="0"/>
              <a:t>in my experience, that’s </a:t>
            </a:r>
            <a:r>
              <a:rPr lang="en-US" b="1" dirty="0"/>
              <a:t>not what happens</a:t>
            </a:r>
            <a:r>
              <a:rPr lang="en-US" sz="1800" dirty="0"/>
              <a:t>. Instead, what happens is that the </a:t>
            </a:r>
            <a:r>
              <a:rPr lang="en-US" sz="2800" b="1" dirty="0"/>
              <a:t>more talented and effective</a:t>
            </a:r>
            <a:r>
              <a:rPr lang="en-US" sz="2000" dirty="0"/>
              <a:t> </a:t>
            </a:r>
            <a:r>
              <a:rPr lang="en-US" sz="1800" dirty="0"/>
              <a:t>IT engineers are the ones most likely to </a:t>
            </a:r>
            <a:r>
              <a:rPr lang="en-US" sz="2800" b="1" dirty="0"/>
              <a:t>leave</a:t>
            </a:r>
            <a:r>
              <a:rPr lang="en-US" sz="1800" dirty="0"/>
              <a:t> — to evaporate, if you will. They are the ones </a:t>
            </a:r>
            <a:r>
              <a:rPr lang="en-US" b="1" dirty="0"/>
              <a:t>least likely</a:t>
            </a:r>
            <a:r>
              <a:rPr lang="en-US" sz="1600" dirty="0"/>
              <a:t> </a:t>
            </a:r>
            <a:r>
              <a:rPr lang="en-US" sz="1800" dirty="0"/>
              <a:t>to put up with the </a:t>
            </a:r>
            <a:r>
              <a:rPr lang="en-US" sz="2800" b="1" dirty="0"/>
              <a:t>frequent</a:t>
            </a:r>
            <a:r>
              <a:rPr lang="en-US" sz="2800" dirty="0"/>
              <a:t> </a:t>
            </a:r>
            <a:r>
              <a:rPr lang="en-US" sz="2800" b="1" dirty="0"/>
              <a:t>stupidities</a:t>
            </a:r>
            <a:r>
              <a:rPr lang="en-US" sz="2800" dirty="0"/>
              <a:t> </a:t>
            </a:r>
            <a:r>
              <a:rPr lang="en-US" sz="1800" dirty="0"/>
              <a:t>and </a:t>
            </a:r>
            <a:r>
              <a:rPr lang="en-US" b="1" dirty="0"/>
              <a:t>workplace problems</a:t>
            </a:r>
            <a:r>
              <a:rPr lang="en-US" dirty="0"/>
              <a:t> </a:t>
            </a:r>
            <a:r>
              <a:rPr lang="en-US" sz="1800" dirty="0"/>
              <a:t>that plague large organizations; they are also the ones most likely to have other opportunities that they can readily move to</a:t>
            </a:r>
            <a:r>
              <a:rPr lang="en-US" sz="1800" dirty="0" smtClean="0"/>
              <a:t>.</a:t>
            </a:r>
            <a:endParaRPr lang="en-US" sz="1800" dirty="0"/>
          </a:p>
        </p:txBody>
      </p:sp>
      <p:sp>
        <p:nvSpPr>
          <p:cNvPr id="7" name="Rectangle 6"/>
          <p:cNvSpPr/>
          <p:nvPr/>
        </p:nvSpPr>
        <p:spPr>
          <a:xfrm>
            <a:off x="457200" y="6214646"/>
            <a:ext cx="8305800" cy="338554"/>
          </a:xfrm>
          <a:prstGeom prst="rect">
            <a:avLst/>
          </a:prstGeom>
        </p:spPr>
        <p:txBody>
          <a:bodyPr wrap="square">
            <a:spAutoFit/>
          </a:bodyPr>
          <a:lstStyle/>
          <a:p>
            <a:r>
              <a:rPr lang="en-US" sz="1600" dirty="0" smtClean="0"/>
              <a:t>http://brucefwebster.com/2008/04/11/the-wetware-crisis-the-dead-sea-effect/ </a:t>
            </a:r>
            <a:endParaRPr lang="en-US" sz="1600" dirty="0"/>
          </a:p>
        </p:txBody>
      </p:sp>
    </p:spTree>
    <p:extLst>
      <p:ext uri="{BB962C8B-B14F-4D97-AF65-F5344CB8AC3E}">
        <p14:creationId xmlns:p14="http://schemas.microsoft.com/office/powerpoint/2010/main" val="244608883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The Dead Sea Effect</a:t>
            </a:r>
            <a:endParaRPr lang="en-US" dirty="0"/>
          </a:p>
        </p:txBody>
      </p:sp>
      <p:sp>
        <p:nvSpPr>
          <p:cNvPr id="6" name="Content Placeholder 5"/>
          <p:cNvSpPr>
            <a:spLocks noGrp="1"/>
          </p:cNvSpPr>
          <p:nvPr>
            <p:ph idx="1"/>
          </p:nvPr>
        </p:nvSpPr>
        <p:spPr/>
        <p:txBody>
          <a:bodyPr>
            <a:normAutofit/>
          </a:bodyPr>
          <a:lstStyle/>
          <a:p>
            <a:pPr marL="0" indent="0">
              <a:spcBef>
                <a:spcPts val="1200"/>
              </a:spcBef>
              <a:buNone/>
            </a:pPr>
            <a:r>
              <a:rPr lang="en-US" sz="1800" dirty="0" smtClean="0"/>
              <a:t>“What </a:t>
            </a:r>
            <a:r>
              <a:rPr lang="en-US" sz="1800" dirty="0"/>
              <a:t>tends to remain behind is the </a:t>
            </a:r>
            <a:r>
              <a:rPr lang="en-US" sz="2800" b="1" dirty="0"/>
              <a:t>‘residue’</a:t>
            </a:r>
            <a:r>
              <a:rPr lang="en-US" sz="1800" dirty="0"/>
              <a:t> — the </a:t>
            </a:r>
            <a:r>
              <a:rPr lang="en-US" b="1" dirty="0"/>
              <a:t>least talented</a:t>
            </a:r>
            <a:r>
              <a:rPr lang="en-US" sz="1800" dirty="0"/>
              <a:t> and effective IT engineers. They tend to be grateful they have a job and make </a:t>
            </a:r>
            <a:r>
              <a:rPr lang="en-US" b="1" dirty="0"/>
              <a:t>fewer demands on management</a:t>
            </a:r>
            <a:r>
              <a:rPr lang="en-US" sz="1800" dirty="0"/>
              <a:t>; even if they find the workplace unpleasant, they are the least likely to be able to find a job elsewhere. They tend to </a:t>
            </a:r>
            <a:r>
              <a:rPr lang="en-US" sz="2600" b="1" dirty="0"/>
              <a:t>entrench themselves</a:t>
            </a:r>
            <a:r>
              <a:rPr lang="en-US" sz="1800" dirty="0"/>
              <a:t>, becoming maintenance experts on critical systems, assuming responsibilities that no one else wants so that the organization </a:t>
            </a:r>
            <a:r>
              <a:rPr lang="en-US" sz="2600" b="1" dirty="0"/>
              <a:t>can’t afford to let them go</a:t>
            </a:r>
            <a:r>
              <a:rPr lang="en-US" sz="1800" dirty="0" smtClean="0"/>
              <a:t>.”</a:t>
            </a:r>
            <a:endParaRPr lang="en-US" sz="1800" dirty="0"/>
          </a:p>
        </p:txBody>
      </p:sp>
      <p:sp>
        <p:nvSpPr>
          <p:cNvPr id="7" name="Rectangle 6"/>
          <p:cNvSpPr/>
          <p:nvPr/>
        </p:nvSpPr>
        <p:spPr>
          <a:xfrm>
            <a:off x="457200" y="6214646"/>
            <a:ext cx="8305800" cy="338554"/>
          </a:xfrm>
          <a:prstGeom prst="rect">
            <a:avLst/>
          </a:prstGeom>
        </p:spPr>
        <p:txBody>
          <a:bodyPr wrap="square">
            <a:spAutoFit/>
          </a:bodyPr>
          <a:lstStyle/>
          <a:p>
            <a:r>
              <a:rPr lang="en-US" sz="1600" dirty="0" smtClean="0"/>
              <a:t>http://brucefwebster.com/2008/04/11/the-wetware-crisis-the-dead-sea-effect/ </a:t>
            </a:r>
            <a:endParaRPr lang="en-US" sz="1600" dirty="0"/>
          </a:p>
        </p:txBody>
      </p:sp>
    </p:spTree>
    <p:extLst>
      <p:ext uri="{BB962C8B-B14F-4D97-AF65-F5344CB8AC3E}">
        <p14:creationId xmlns:p14="http://schemas.microsoft.com/office/powerpoint/2010/main" val="341569107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Dreyfus Model of Skill Acquisition</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545083031"/>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ectangle 4"/>
          <p:cNvSpPr/>
          <p:nvPr/>
        </p:nvSpPr>
        <p:spPr>
          <a:xfrm>
            <a:off x="457200" y="6214646"/>
            <a:ext cx="8305800" cy="338554"/>
          </a:xfrm>
          <a:prstGeom prst="rect">
            <a:avLst/>
          </a:prstGeom>
        </p:spPr>
        <p:txBody>
          <a:bodyPr wrap="square">
            <a:spAutoFit/>
          </a:bodyPr>
          <a:lstStyle/>
          <a:p>
            <a:r>
              <a:rPr lang="en-US" sz="1600" dirty="0" smtClean="0"/>
              <a:t>http://en.wikipedia.org/wiki/Dreyfus_model_of_skill_acquisition</a:t>
            </a:r>
            <a:endParaRPr lang="en-US" sz="1600" dirty="0"/>
          </a:p>
        </p:txBody>
      </p:sp>
    </p:spTree>
    <p:extLst>
      <p:ext uri="{BB962C8B-B14F-4D97-AF65-F5344CB8AC3E}">
        <p14:creationId xmlns:p14="http://schemas.microsoft.com/office/powerpoint/2010/main" val="82494572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Dunning-Kruger effect</a:t>
            </a:r>
            <a:endParaRPr lang="en-US" dirty="0"/>
          </a:p>
        </p:txBody>
      </p:sp>
      <p:sp>
        <p:nvSpPr>
          <p:cNvPr id="3" name="Content Placeholder 2"/>
          <p:cNvSpPr>
            <a:spLocks noGrp="1"/>
          </p:cNvSpPr>
          <p:nvPr>
            <p:ph idx="1"/>
          </p:nvPr>
        </p:nvSpPr>
        <p:spPr/>
        <p:txBody>
          <a:bodyPr/>
          <a:lstStyle/>
          <a:p>
            <a:r>
              <a:rPr lang="en-US" dirty="0" smtClean="0"/>
              <a:t>A cognitive </a:t>
            </a:r>
            <a:r>
              <a:rPr lang="en-US" dirty="0"/>
              <a:t>bias manifesting in two principal ways:</a:t>
            </a:r>
          </a:p>
          <a:p>
            <a:pPr lvl="1"/>
            <a:r>
              <a:rPr lang="en-US" dirty="0"/>
              <a:t>Unskilled individuals suffer from </a:t>
            </a:r>
            <a:r>
              <a:rPr lang="en-US" sz="2800" b="1" dirty="0"/>
              <a:t>illusory superiority</a:t>
            </a:r>
            <a:r>
              <a:rPr lang="en-US" dirty="0"/>
              <a:t>, mistakenly rating their ability </a:t>
            </a:r>
            <a:r>
              <a:rPr lang="en-US" sz="2800" b="1" dirty="0"/>
              <a:t>much higher </a:t>
            </a:r>
            <a:r>
              <a:rPr lang="en-US" dirty="0"/>
              <a:t>than is accurate. This bias is attributed to a metacognitive </a:t>
            </a:r>
            <a:r>
              <a:rPr lang="en-US" sz="2400" b="1" dirty="0"/>
              <a:t>inability </a:t>
            </a:r>
            <a:r>
              <a:rPr lang="en-US" dirty="0"/>
              <a:t>of the unskilled </a:t>
            </a:r>
            <a:r>
              <a:rPr lang="en-US" sz="2800" b="1" dirty="0"/>
              <a:t>to </a:t>
            </a:r>
            <a:r>
              <a:rPr lang="en-US" sz="3600" b="1" dirty="0"/>
              <a:t>recognize </a:t>
            </a:r>
            <a:r>
              <a:rPr lang="en-US" dirty="0"/>
              <a:t>their </a:t>
            </a:r>
            <a:r>
              <a:rPr lang="en-US" sz="2400" b="1" dirty="0"/>
              <a:t>ineptitude</a:t>
            </a:r>
            <a:r>
              <a:rPr lang="en-US" dirty="0" smtClean="0"/>
              <a:t>.</a:t>
            </a:r>
            <a:endParaRPr lang="en-US" dirty="0"/>
          </a:p>
          <a:p>
            <a:pPr lvl="1"/>
            <a:r>
              <a:rPr lang="en-US" dirty="0"/>
              <a:t>Those persons to whom a skill or </a:t>
            </a:r>
            <a:r>
              <a:rPr lang="en-US" sz="2400" b="1" dirty="0"/>
              <a:t>skills come easily </a:t>
            </a:r>
            <a:r>
              <a:rPr lang="en-US" dirty="0"/>
              <a:t>may find themselves with </a:t>
            </a:r>
            <a:r>
              <a:rPr lang="en-US" sz="3200" b="1" dirty="0"/>
              <a:t>weak self-confidence</a:t>
            </a:r>
            <a:r>
              <a:rPr lang="en-US" dirty="0"/>
              <a:t>, as they may </a:t>
            </a:r>
            <a:r>
              <a:rPr lang="en-US" sz="2800" b="1" dirty="0"/>
              <a:t>falsely assume </a:t>
            </a:r>
            <a:r>
              <a:rPr lang="en-US" dirty="0"/>
              <a:t>that </a:t>
            </a:r>
            <a:r>
              <a:rPr lang="en-US" sz="2800" b="1" dirty="0"/>
              <a:t>others </a:t>
            </a:r>
            <a:r>
              <a:rPr lang="en-US" dirty="0"/>
              <a:t>have an </a:t>
            </a:r>
            <a:r>
              <a:rPr lang="en-US" sz="2400" b="1" dirty="0"/>
              <a:t>equivalent understanding</a:t>
            </a:r>
            <a:r>
              <a:rPr lang="en-US" dirty="0"/>
              <a:t>. See </a:t>
            </a:r>
            <a:r>
              <a:rPr lang="en-US" sz="3600" b="1" dirty="0"/>
              <a:t>Impostor syndrome</a:t>
            </a:r>
            <a:r>
              <a:rPr lang="en-US" dirty="0"/>
              <a:t>.</a:t>
            </a:r>
          </a:p>
          <a:p>
            <a:endParaRPr lang="en-US" dirty="0"/>
          </a:p>
        </p:txBody>
      </p:sp>
      <p:sp>
        <p:nvSpPr>
          <p:cNvPr id="4" name="Rectangle 3"/>
          <p:cNvSpPr/>
          <p:nvPr/>
        </p:nvSpPr>
        <p:spPr>
          <a:xfrm>
            <a:off x="457200" y="6214646"/>
            <a:ext cx="8305800" cy="338554"/>
          </a:xfrm>
          <a:prstGeom prst="rect">
            <a:avLst/>
          </a:prstGeom>
        </p:spPr>
        <p:txBody>
          <a:bodyPr wrap="square">
            <a:spAutoFit/>
          </a:bodyPr>
          <a:lstStyle/>
          <a:p>
            <a:r>
              <a:rPr lang="en-US" sz="1600" dirty="0"/>
              <a:t>http://en.wikipedia.org/wiki/Dunning%E2%80%93Kruger_effect</a:t>
            </a:r>
          </a:p>
        </p:txBody>
      </p:sp>
    </p:spTree>
    <p:extLst>
      <p:ext uri="{BB962C8B-B14F-4D97-AF65-F5344CB8AC3E}">
        <p14:creationId xmlns:p14="http://schemas.microsoft.com/office/powerpoint/2010/main" val="112121199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Dreyfus Model of Skill Acquisition</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99245960"/>
              </p:ext>
            </p:extLst>
          </p:nvPr>
        </p:nvGraphicFramePr>
        <p:xfrm>
          <a:off x="457200" y="1600200"/>
          <a:ext cx="8229600" cy="4525963"/>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p:cNvSpPr txBox="1"/>
          <p:nvPr/>
        </p:nvSpPr>
        <p:spPr>
          <a:xfrm>
            <a:off x="3124200" y="3200400"/>
            <a:ext cx="685800" cy="369332"/>
          </a:xfrm>
          <a:prstGeom prst="rect">
            <a:avLst/>
          </a:prstGeom>
          <a:noFill/>
        </p:spPr>
        <p:txBody>
          <a:bodyPr wrap="square" rtlCol="0">
            <a:spAutoFit/>
          </a:bodyPr>
          <a:lstStyle/>
          <a:p>
            <a:r>
              <a:rPr lang="en-US" dirty="0" smtClean="0"/>
              <a:t>DK</a:t>
            </a:r>
            <a:endParaRPr lang="en-US" dirty="0"/>
          </a:p>
        </p:txBody>
      </p:sp>
      <p:sp>
        <p:nvSpPr>
          <p:cNvPr id="7" name="TextBox 6"/>
          <p:cNvSpPr txBox="1"/>
          <p:nvPr/>
        </p:nvSpPr>
        <p:spPr>
          <a:xfrm rot="18900000">
            <a:off x="3923009" y="3624043"/>
            <a:ext cx="1143000" cy="369332"/>
          </a:xfrm>
          <a:prstGeom prst="rect">
            <a:avLst/>
          </a:prstGeom>
          <a:noFill/>
        </p:spPr>
        <p:txBody>
          <a:bodyPr wrap="square" rtlCol="0">
            <a:spAutoFit/>
          </a:bodyPr>
          <a:lstStyle/>
          <a:p>
            <a:r>
              <a:rPr lang="en-US" dirty="0" smtClean="0"/>
              <a:t>Imposter</a:t>
            </a:r>
          </a:p>
        </p:txBody>
      </p:sp>
      <p:sp>
        <p:nvSpPr>
          <p:cNvPr id="3" name="TextBox 2"/>
          <p:cNvSpPr txBox="1"/>
          <p:nvPr/>
        </p:nvSpPr>
        <p:spPr>
          <a:xfrm>
            <a:off x="609600" y="1752600"/>
            <a:ext cx="1600200" cy="369332"/>
          </a:xfrm>
          <a:prstGeom prst="rect">
            <a:avLst/>
          </a:prstGeom>
          <a:noFill/>
        </p:spPr>
        <p:txBody>
          <a:bodyPr wrap="square" rtlCol="0">
            <a:spAutoFit/>
          </a:bodyPr>
          <a:lstStyle/>
          <a:p>
            <a:pPr algn="ctr"/>
            <a:r>
              <a:rPr lang="en-US" dirty="0" smtClean="0"/>
              <a:t>Novice</a:t>
            </a:r>
            <a:endParaRPr lang="en-US" dirty="0"/>
          </a:p>
        </p:txBody>
      </p:sp>
      <p:sp>
        <p:nvSpPr>
          <p:cNvPr id="8" name="TextBox 7"/>
          <p:cNvSpPr txBox="1"/>
          <p:nvPr/>
        </p:nvSpPr>
        <p:spPr>
          <a:xfrm>
            <a:off x="2209800" y="1764268"/>
            <a:ext cx="1600200" cy="369332"/>
          </a:xfrm>
          <a:prstGeom prst="rect">
            <a:avLst/>
          </a:prstGeom>
          <a:noFill/>
        </p:spPr>
        <p:txBody>
          <a:bodyPr wrap="square" rtlCol="0">
            <a:spAutoFit/>
          </a:bodyPr>
          <a:lstStyle/>
          <a:p>
            <a:pPr algn="ctr"/>
            <a:r>
              <a:rPr lang="en-US" dirty="0" err="1" smtClean="0"/>
              <a:t>Adv</a:t>
            </a:r>
            <a:r>
              <a:rPr lang="en-US" dirty="0" smtClean="0"/>
              <a:t> Beginner</a:t>
            </a:r>
            <a:endParaRPr lang="en-US" dirty="0"/>
          </a:p>
        </p:txBody>
      </p:sp>
      <p:sp>
        <p:nvSpPr>
          <p:cNvPr id="9" name="TextBox 8"/>
          <p:cNvSpPr txBox="1"/>
          <p:nvPr/>
        </p:nvSpPr>
        <p:spPr>
          <a:xfrm>
            <a:off x="3810000" y="1752600"/>
            <a:ext cx="1600200" cy="369332"/>
          </a:xfrm>
          <a:prstGeom prst="rect">
            <a:avLst/>
          </a:prstGeom>
          <a:noFill/>
        </p:spPr>
        <p:txBody>
          <a:bodyPr wrap="square" rtlCol="0">
            <a:spAutoFit/>
          </a:bodyPr>
          <a:lstStyle/>
          <a:p>
            <a:pPr algn="ctr"/>
            <a:r>
              <a:rPr lang="en-US" dirty="0" smtClean="0"/>
              <a:t>Competent</a:t>
            </a:r>
            <a:endParaRPr lang="en-US" dirty="0"/>
          </a:p>
        </p:txBody>
      </p:sp>
      <p:sp>
        <p:nvSpPr>
          <p:cNvPr id="10" name="TextBox 9"/>
          <p:cNvSpPr txBox="1"/>
          <p:nvPr/>
        </p:nvSpPr>
        <p:spPr>
          <a:xfrm>
            <a:off x="5334000" y="1752600"/>
            <a:ext cx="1600200" cy="369332"/>
          </a:xfrm>
          <a:prstGeom prst="rect">
            <a:avLst/>
          </a:prstGeom>
          <a:noFill/>
        </p:spPr>
        <p:txBody>
          <a:bodyPr wrap="square" rtlCol="0">
            <a:spAutoFit/>
          </a:bodyPr>
          <a:lstStyle/>
          <a:p>
            <a:pPr algn="ctr"/>
            <a:r>
              <a:rPr lang="en-US" dirty="0" smtClean="0"/>
              <a:t>Proficient</a:t>
            </a:r>
            <a:endParaRPr lang="en-US" dirty="0"/>
          </a:p>
        </p:txBody>
      </p:sp>
      <p:sp>
        <p:nvSpPr>
          <p:cNvPr id="11" name="TextBox 10"/>
          <p:cNvSpPr txBox="1"/>
          <p:nvPr/>
        </p:nvSpPr>
        <p:spPr>
          <a:xfrm>
            <a:off x="6934200" y="1752600"/>
            <a:ext cx="1600200" cy="369332"/>
          </a:xfrm>
          <a:prstGeom prst="rect">
            <a:avLst/>
          </a:prstGeom>
          <a:noFill/>
        </p:spPr>
        <p:txBody>
          <a:bodyPr wrap="square" rtlCol="0">
            <a:spAutoFit/>
          </a:bodyPr>
          <a:lstStyle/>
          <a:p>
            <a:pPr algn="ctr"/>
            <a:r>
              <a:rPr lang="en-US" dirty="0" smtClean="0"/>
              <a:t>Expert</a:t>
            </a:r>
            <a:endParaRPr lang="en-US" dirty="0"/>
          </a:p>
        </p:txBody>
      </p:sp>
    </p:spTree>
    <p:extLst>
      <p:ext uri="{BB962C8B-B14F-4D97-AF65-F5344CB8AC3E}">
        <p14:creationId xmlns:p14="http://schemas.microsoft.com/office/powerpoint/2010/main" val="455531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 Expert Beginner</a:t>
            </a:r>
            <a:endParaRPr lang="en-US" dirty="0"/>
          </a:p>
        </p:txBody>
      </p:sp>
      <p:sp>
        <p:nvSpPr>
          <p:cNvPr id="4" name="Rectangle 3"/>
          <p:cNvSpPr/>
          <p:nvPr/>
        </p:nvSpPr>
        <p:spPr>
          <a:xfrm>
            <a:off x="457200" y="6214646"/>
            <a:ext cx="8305800" cy="338554"/>
          </a:xfrm>
          <a:prstGeom prst="rect">
            <a:avLst/>
          </a:prstGeom>
        </p:spPr>
        <p:txBody>
          <a:bodyPr wrap="square">
            <a:spAutoFit/>
          </a:bodyPr>
          <a:lstStyle/>
          <a:p>
            <a:r>
              <a:rPr lang="en-US" sz="1600" dirty="0" smtClean="0"/>
              <a:t>http://www.daedtech.com/how-developers-stop-learning-rise-of-the-expert-beginner</a:t>
            </a:r>
            <a:endParaRPr lang="en-US" sz="1600" dirty="0"/>
          </a:p>
        </p:txBody>
      </p:sp>
      <p:pic>
        <p:nvPicPr>
          <p:cNvPr id="7" name="Picture 2" descr="http://daedtech.com/pics/ExpertBeginner.jpg"/>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tretch>
            <a:fillRect/>
          </a:stretch>
        </p:blipFill>
        <p:spPr bwMode="auto">
          <a:xfrm>
            <a:off x="5464654" y="1600200"/>
            <a:ext cx="2405692" cy="4525963"/>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5"/>
          <p:cNvSpPr>
            <a:spLocks noGrp="1"/>
          </p:cNvSpPr>
          <p:nvPr>
            <p:ph sz="half" idx="1"/>
          </p:nvPr>
        </p:nvSpPr>
        <p:spPr/>
        <p:txBody>
          <a:bodyPr>
            <a:normAutofit/>
          </a:bodyPr>
          <a:lstStyle/>
          <a:p>
            <a:pPr marL="0" indent="0">
              <a:buNone/>
            </a:pPr>
            <a:r>
              <a:rPr lang="en-US" sz="1800" dirty="0" smtClean="0"/>
              <a:t>“The </a:t>
            </a:r>
            <a:r>
              <a:rPr lang="en-US" sz="2000" b="1" dirty="0"/>
              <a:t>Advanced Beginner </a:t>
            </a:r>
            <a:r>
              <a:rPr lang="en-US" sz="1800" dirty="0"/>
              <a:t>stage is the last one in which the skill acquirer has </a:t>
            </a:r>
            <a:r>
              <a:rPr lang="en-US" sz="2400" b="1" dirty="0"/>
              <a:t>no understanding </a:t>
            </a:r>
            <a:r>
              <a:rPr lang="en-US" sz="1800" dirty="0"/>
              <a:t>of the </a:t>
            </a:r>
            <a:r>
              <a:rPr lang="en-US" sz="3200" b="1" dirty="0"/>
              <a:t>big picture</a:t>
            </a:r>
            <a:r>
              <a:rPr lang="en-US" sz="1800" dirty="0"/>
              <a:t>. As such, it’s the last phase in which the acquirer might </a:t>
            </a:r>
            <a:r>
              <a:rPr lang="en-US" sz="2400" b="1" dirty="0"/>
              <a:t>confuse himself </a:t>
            </a:r>
            <a:r>
              <a:rPr lang="en-US" sz="1800" dirty="0"/>
              <a:t>with an </a:t>
            </a:r>
            <a:r>
              <a:rPr lang="en-US" sz="2400" b="1" dirty="0"/>
              <a:t>Expert</a:t>
            </a:r>
            <a:r>
              <a:rPr lang="en-US" sz="1800" dirty="0" smtClean="0"/>
              <a:t>.”</a:t>
            </a:r>
          </a:p>
        </p:txBody>
      </p:sp>
    </p:spTree>
    <p:extLst>
      <p:ext uri="{BB962C8B-B14F-4D97-AF65-F5344CB8AC3E}">
        <p14:creationId xmlns:p14="http://schemas.microsoft.com/office/powerpoint/2010/main" val="24492887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2"/>
          <p:cNvSpPr>
            <a:spLocks noGrp="1"/>
          </p:cNvSpPr>
          <p:nvPr>
            <p:ph idx="1"/>
          </p:nvPr>
        </p:nvSpPr>
        <p:spPr>
          <a:xfrm>
            <a:off x="457200" y="1600200"/>
            <a:ext cx="8229600" cy="4525963"/>
          </a:xfrm>
          <a:solidFill>
            <a:schemeClr val="tx1"/>
          </a:solidFill>
          <a:ln>
            <a:solidFill>
              <a:schemeClr val="accent1"/>
            </a:solidFill>
          </a:ln>
        </p:spPr>
        <p:txBody>
          <a:bodyPr/>
          <a:lstStyle/>
          <a:p>
            <a:pPr marL="0" indent="0">
              <a:buNone/>
            </a:pPr>
            <a:endParaRPr lang="en-US" dirty="0"/>
          </a:p>
        </p:txBody>
      </p:sp>
      <p:sp>
        <p:nvSpPr>
          <p:cNvPr id="3" name="Title 2"/>
          <p:cNvSpPr>
            <a:spLocks noGrp="1"/>
          </p:cNvSpPr>
          <p:nvPr>
            <p:ph type="title"/>
          </p:nvPr>
        </p:nvSpPr>
        <p:spPr/>
        <p:txBody>
          <a:bodyPr/>
          <a:lstStyle/>
          <a:p>
            <a:r>
              <a:rPr lang="en-US" dirty="0" smtClean="0"/>
              <a:t>Motorsport Aftermarket Group</a:t>
            </a:r>
            <a:endParaRPr lang="en-US" dirty="0"/>
          </a:p>
        </p:txBody>
      </p:sp>
      <p:pic>
        <p:nvPicPr>
          <p:cNvPr id="1026" name="Picture 2" descr="http://www.jpcycles.com/cassette.axd/file/Content/images/header/jp-logo-black-962142d21c7d8294d0291a7213dc817b83527e9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2024743"/>
            <a:ext cx="1524000" cy="69532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www.maggroup.com/assets/images/roland-sands-design/RSD-stacked.png.ashx?width=144&amp;height=14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3352800"/>
            <a:ext cx="1371600" cy="1371601"/>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www.maggroup.com/assets/images/motorcycle-usa/motousa-color-logo.png.ashx?width=144&amp;height=14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34200" y="2394177"/>
            <a:ext cx="1371600" cy="1371601"/>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ttp://www.maggroup.com/assets/images/dragonfire-racing/DFR-logo.png.ashx?width=144&amp;height=14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34200" y="3352799"/>
            <a:ext cx="1371600" cy="1371601"/>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http://www.maggroup.com/assets/images/vance-and-hines/magco_logo_vancehines.png.ashx?width=144&amp;height=14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76800" y="2819398"/>
            <a:ext cx="1371600" cy="1371601"/>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http://www.maggroup.com/assets/images/motorcycle-superstore/MCSS-logo.png.ashx?width=144&amp;height=14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76800" y="1686604"/>
            <a:ext cx="1371600" cy="1371601"/>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http://www.maggroup.com/assets/images/renthal/renthal-logo.png.ashx?width=144&amp;height=14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5800" y="4343401"/>
            <a:ext cx="1371600" cy="1371601"/>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http://www.maggroup.com/assets/images/performance-machine/PM-logo.png.ashx?width=144&amp;height=14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514600" y="3886200"/>
            <a:ext cx="1371600" cy="1371601"/>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http://www.maggroup.com/assets/images/kuryakyn/kuryakyn-logo.png.ashx?width=144&amp;height=14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14600" y="4680859"/>
            <a:ext cx="1371600" cy="1371601"/>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descr="http://www.maggroup.com/assets/images/cycle-news/CNlogo.png.ashx?width=144&amp;height=14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62000" y="2347004"/>
            <a:ext cx="1371600" cy="1371601"/>
          </a:xfrm>
          <a:prstGeom prst="rect">
            <a:avLst/>
          </a:prstGeom>
          <a:noFill/>
          <a:extLst>
            <a:ext uri="{909E8E84-426E-40DD-AFC4-6F175D3DCCD1}">
              <a14:hiddenFill xmlns:a14="http://schemas.microsoft.com/office/drawing/2010/main">
                <a:solidFill>
                  <a:srgbClr val="FFFFFF"/>
                </a:solidFill>
              </a14:hiddenFill>
            </a:ext>
          </a:extLst>
        </p:spPr>
      </p:pic>
      <p:pic>
        <p:nvPicPr>
          <p:cNvPr id="1048" name="Picture 24" descr="http://www.maggroup.com/assets/images/mustang-seats/MMP-Icon.png.ashx?width=144&amp;height=14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934200" y="4343401"/>
            <a:ext cx="1371600" cy="1371601"/>
          </a:xfrm>
          <a:prstGeom prst="rect">
            <a:avLst/>
          </a:prstGeom>
          <a:noFill/>
          <a:extLst>
            <a:ext uri="{909E8E84-426E-40DD-AFC4-6F175D3DCCD1}">
              <a14:hiddenFill xmlns:a14="http://schemas.microsoft.com/office/drawing/2010/main">
                <a:solidFill>
                  <a:srgbClr val="FFFFFF"/>
                </a:solidFill>
              </a14:hiddenFill>
            </a:ext>
          </a:extLst>
        </p:spPr>
      </p:pic>
      <p:pic>
        <p:nvPicPr>
          <p:cNvPr id="1050" name="Picture 26" descr="http://www.maggroup.com/assets/images/progressivesuspension/PS-logo2.png.ashx?width=144&amp;height=14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876800" y="4680858"/>
            <a:ext cx="1371600" cy="1371601"/>
          </a:xfrm>
          <a:prstGeom prst="rect">
            <a:avLst/>
          </a:prstGeom>
          <a:noFill/>
          <a:extLst>
            <a:ext uri="{909E8E84-426E-40DD-AFC4-6F175D3DCCD1}">
              <a14:hiddenFill xmlns:a14="http://schemas.microsoft.com/office/drawing/2010/main">
                <a:solidFill>
                  <a:srgbClr val="FFFFFF"/>
                </a:solidFill>
              </a14:hiddenFill>
            </a:ext>
          </a:extLst>
        </p:spPr>
      </p:pic>
      <p:pic>
        <p:nvPicPr>
          <p:cNvPr id="1052" name="Picture 28" descr="http://www.maggroup.com/assets/images/burlybrand/Burly-logo2.png.ashx?width=144&amp;height=14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876800" y="3886200"/>
            <a:ext cx="1371600" cy="1371601"/>
          </a:xfrm>
          <a:prstGeom prst="rect">
            <a:avLst/>
          </a:prstGeom>
          <a:noFill/>
          <a:extLst>
            <a:ext uri="{909E8E84-426E-40DD-AFC4-6F175D3DCCD1}">
              <a14:hiddenFill xmlns:a14="http://schemas.microsoft.com/office/drawing/2010/main">
                <a:solidFill>
                  <a:srgbClr val="FFFFFF"/>
                </a:solidFill>
              </a14:hiddenFill>
            </a:ext>
          </a:extLst>
        </p:spPr>
      </p:pic>
      <p:pic>
        <p:nvPicPr>
          <p:cNvPr id="1054" name="Picture 30" descr="http://www.maggroup.com/assets/images/xtreme-machine/magco_logo_Xtreme.png.ashx?width=144&amp;height=144"/>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514600" y="2819399"/>
            <a:ext cx="1371600" cy="13716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96986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Expert Beginner Skill </a:t>
            </a:r>
            <a:r>
              <a:rPr lang="en-US" dirty="0"/>
              <a:t>Acquisition</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800397410"/>
              </p:ext>
            </p:extLst>
          </p:nvPr>
        </p:nvGraphicFramePr>
        <p:xfrm>
          <a:off x="457200" y="1600200"/>
          <a:ext cx="8229600" cy="4525963"/>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p:cNvSpPr txBox="1"/>
          <p:nvPr/>
        </p:nvSpPr>
        <p:spPr>
          <a:xfrm>
            <a:off x="3124200" y="3200400"/>
            <a:ext cx="685800" cy="369332"/>
          </a:xfrm>
          <a:prstGeom prst="rect">
            <a:avLst/>
          </a:prstGeom>
          <a:noFill/>
        </p:spPr>
        <p:txBody>
          <a:bodyPr wrap="square" rtlCol="0">
            <a:spAutoFit/>
          </a:bodyPr>
          <a:lstStyle/>
          <a:p>
            <a:r>
              <a:rPr lang="en-US" dirty="0" smtClean="0"/>
              <a:t>DK</a:t>
            </a:r>
            <a:endParaRPr lang="en-US" dirty="0"/>
          </a:p>
        </p:txBody>
      </p:sp>
      <p:sp>
        <p:nvSpPr>
          <p:cNvPr id="9" name="TextBox 8"/>
          <p:cNvSpPr txBox="1"/>
          <p:nvPr/>
        </p:nvSpPr>
        <p:spPr>
          <a:xfrm>
            <a:off x="4343400" y="2895600"/>
            <a:ext cx="685800" cy="369332"/>
          </a:xfrm>
          <a:prstGeom prst="rect">
            <a:avLst/>
          </a:prstGeom>
          <a:noFill/>
        </p:spPr>
        <p:txBody>
          <a:bodyPr wrap="square" rtlCol="0">
            <a:spAutoFit/>
          </a:bodyPr>
          <a:lstStyle/>
          <a:p>
            <a:r>
              <a:rPr lang="en-US" dirty="0" smtClean="0"/>
              <a:t>DK</a:t>
            </a:r>
            <a:endParaRPr lang="en-US" dirty="0"/>
          </a:p>
        </p:txBody>
      </p:sp>
      <p:sp>
        <p:nvSpPr>
          <p:cNvPr id="10" name="TextBox 9"/>
          <p:cNvSpPr txBox="1"/>
          <p:nvPr/>
        </p:nvSpPr>
        <p:spPr>
          <a:xfrm>
            <a:off x="5867400" y="2743200"/>
            <a:ext cx="685800" cy="461665"/>
          </a:xfrm>
          <a:prstGeom prst="rect">
            <a:avLst/>
          </a:prstGeom>
          <a:noFill/>
        </p:spPr>
        <p:txBody>
          <a:bodyPr wrap="square" rtlCol="0">
            <a:spAutoFit/>
          </a:bodyPr>
          <a:lstStyle/>
          <a:p>
            <a:r>
              <a:rPr lang="en-US" sz="2400" dirty="0" smtClean="0"/>
              <a:t>DK</a:t>
            </a:r>
            <a:endParaRPr lang="en-US" sz="2400" dirty="0"/>
          </a:p>
        </p:txBody>
      </p:sp>
      <p:sp>
        <p:nvSpPr>
          <p:cNvPr id="11" name="TextBox 10"/>
          <p:cNvSpPr txBox="1"/>
          <p:nvPr/>
        </p:nvSpPr>
        <p:spPr>
          <a:xfrm>
            <a:off x="7391400" y="2615625"/>
            <a:ext cx="1295400" cy="584775"/>
          </a:xfrm>
          <a:prstGeom prst="rect">
            <a:avLst/>
          </a:prstGeom>
          <a:noFill/>
        </p:spPr>
        <p:txBody>
          <a:bodyPr wrap="square" rtlCol="0">
            <a:spAutoFit/>
          </a:bodyPr>
          <a:lstStyle/>
          <a:p>
            <a:r>
              <a:rPr lang="en-US" sz="3200" b="1" dirty="0" smtClean="0"/>
              <a:t>DK</a:t>
            </a:r>
            <a:endParaRPr lang="en-US" sz="3200" b="1" dirty="0"/>
          </a:p>
        </p:txBody>
      </p:sp>
      <p:sp>
        <p:nvSpPr>
          <p:cNvPr id="8" name="TextBox 7"/>
          <p:cNvSpPr txBox="1"/>
          <p:nvPr/>
        </p:nvSpPr>
        <p:spPr>
          <a:xfrm>
            <a:off x="609600" y="1752600"/>
            <a:ext cx="1600200" cy="369332"/>
          </a:xfrm>
          <a:prstGeom prst="rect">
            <a:avLst/>
          </a:prstGeom>
          <a:noFill/>
        </p:spPr>
        <p:txBody>
          <a:bodyPr wrap="square" rtlCol="0">
            <a:spAutoFit/>
          </a:bodyPr>
          <a:lstStyle/>
          <a:p>
            <a:pPr algn="ctr"/>
            <a:r>
              <a:rPr lang="en-US" dirty="0" smtClean="0"/>
              <a:t>Novice</a:t>
            </a:r>
            <a:endParaRPr lang="en-US" dirty="0"/>
          </a:p>
        </p:txBody>
      </p:sp>
      <p:sp>
        <p:nvSpPr>
          <p:cNvPr id="12" name="TextBox 11"/>
          <p:cNvSpPr txBox="1"/>
          <p:nvPr/>
        </p:nvSpPr>
        <p:spPr>
          <a:xfrm>
            <a:off x="2209800" y="1764268"/>
            <a:ext cx="1600200" cy="369332"/>
          </a:xfrm>
          <a:prstGeom prst="rect">
            <a:avLst/>
          </a:prstGeom>
          <a:noFill/>
        </p:spPr>
        <p:txBody>
          <a:bodyPr wrap="square" rtlCol="0">
            <a:spAutoFit/>
          </a:bodyPr>
          <a:lstStyle/>
          <a:p>
            <a:pPr algn="ctr"/>
            <a:r>
              <a:rPr lang="en-US" dirty="0" err="1" smtClean="0"/>
              <a:t>Adv</a:t>
            </a:r>
            <a:r>
              <a:rPr lang="en-US" dirty="0" smtClean="0"/>
              <a:t> Beginner</a:t>
            </a:r>
            <a:endParaRPr lang="en-US" dirty="0"/>
          </a:p>
        </p:txBody>
      </p:sp>
      <p:sp>
        <p:nvSpPr>
          <p:cNvPr id="13" name="TextBox 12"/>
          <p:cNvSpPr txBox="1"/>
          <p:nvPr/>
        </p:nvSpPr>
        <p:spPr>
          <a:xfrm>
            <a:off x="3810000" y="1752600"/>
            <a:ext cx="1600200" cy="369332"/>
          </a:xfrm>
          <a:prstGeom prst="rect">
            <a:avLst/>
          </a:prstGeom>
          <a:noFill/>
        </p:spPr>
        <p:txBody>
          <a:bodyPr wrap="square" rtlCol="0">
            <a:spAutoFit/>
          </a:bodyPr>
          <a:lstStyle/>
          <a:p>
            <a:pPr algn="ctr"/>
            <a:r>
              <a:rPr lang="en-US" dirty="0" smtClean="0"/>
              <a:t>Competent</a:t>
            </a:r>
            <a:endParaRPr lang="en-US" dirty="0"/>
          </a:p>
        </p:txBody>
      </p:sp>
      <p:sp>
        <p:nvSpPr>
          <p:cNvPr id="14" name="TextBox 13"/>
          <p:cNvSpPr txBox="1"/>
          <p:nvPr/>
        </p:nvSpPr>
        <p:spPr>
          <a:xfrm>
            <a:off x="5334000" y="1752600"/>
            <a:ext cx="1600200" cy="369332"/>
          </a:xfrm>
          <a:prstGeom prst="rect">
            <a:avLst/>
          </a:prstGeom>
          <a:noFill/>
        </p:spPr>
        <p:txBody>
          <a:bodyPr wrap="square" rtlCol="0">
            <a:spAutoFit/>
          </a:bodyPr>
          <a:lstStyle/>
          <a:p>
            <a:pPr algn="ctr"/>
            <a:r>
              <a:rPr lang="en-US" dirty="0" smtClean="0"/>
              <a:t>Proficient</a:t>
            </a:r>
            <a:endParaRPr lang="en-US" dirty="0"/>
          </a:p>
        </p:txBody>
      </p:sp>
      <p:sp>
        <p:nvSpPr>
          <p:cNvPr id="15" name="TextBox 14"/>
          <p:cNvSpPr txBox="1"/>
          <p:nvPr/>
        </p:nvSpPr>
        <p:spPr>
          <a:xfrm>
            <a:off x="6934200" y="1752600"/>
            <a:ext cx="1600200" cy="369332"/>
          </a:xfrm>
          <a:prstGeom prst="rect">
            <a:avLst/>
          </a:prstGeom>
          <a:noFill/>
        </p:spPr>
        <p:txBody>
          <a:bodyPr wrap="square" rtlCol="0">
            <a:spAutoFit/>
          </a:bodyPr>
          <a:lstStyle/>
          <a:p>
            <a:pPr algn="ctr"/>
            <a:r>
              <a:rPr lang="en-US" dirty="0" smtClean="0"/>
              <a:t>Expert</a:t>
            </a:r>
            <a:endParaRPr lang="en-US" dirty="0"/>
          </a:p>
        </p:txBody>
      </p:sp>
    </p:spTree>
    <p:extLst>
      <p:ext uri="{BB962C8B-B14F-4D97-AF65-F5344CB8AC3E}">
        <p14:creationId xmlns:p14="http://schemas.microsoft.com/office/powerpoint/2010/main" val="1941055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smtClean="0"/>
              <a:t>The Expert Beginner</a:t>
            </a:r>
            <a:endParaRPr lang="en-US" dirty="0"/>
          </a:p>
        </p:txBody>
      </p:sp>
      <p:sp>
        <p:nvSpPr>
          <p:cNvPr id="6" name="Content Placeholder 5"/>
          <p:cNvSpPr>
            <a:spLocks noGrp="1"/>
          </p:cNvSpPr>
          <p:nvPr>
            <p:ph idx="1"/>
          </p:nvPr>
        </p:nvSpPr>
        <p:spPr/>
        <p:txBody>
          <a:bodyPr/>
          <a:lstStyle/>
          <a:p>
            <a:pPr marL="0" indent="0">
              <a:buNone/>
            </a:pPr>
            <a:r>
              <a:rPr lang="en-US" sz="1800" dirty="0" smtClean="0"/>
              <a:t>“The </a:t>
            </a:r>
            <a:r>
              <a:rPr lang="en-US" sz="1800" dirty="0"/>
              <a:t>Expert Beginner has </a:t>
            </a:r>
            <a:r>
              <a:rPr lang="en-US" sz="3200" b="1" dirty="0"/>
              <a:t>nowhere to go </a:t>
            </a:r>
            <a:r>
              <a:rPr lang="en-US" sz="1800" dirty="0"/>
              <a:t>because </a:t>
            </a:r>
            <a:r>
              <a:rPr lang="en-US" sz="2800" b="1" dirty="0"/>
              <a:t>progression requires </a:t>
            </a:r>
            <a:r>
              <a:rPr lang="en-US" sz="1800" dirty="0"/>
              <a:t>an </a:t>
            </a:r>
            <a:r>
              <a:rPr lang="en-US" sz="3200" b="1" dirty="0"/>
              <a:t>understanding</a:t>
            </a:r>
            <a:r>
              <a:rPr lang="en-US" sz="1800" b="1" dirty="0"/>
              <a:t> </a:t>
            </a:r>
            <a:r>
              <a:rPr lang="en-US" sz="1800" dirty="0"/>
              <a:t>that he has a </a:t>
            </a:r>
            <a:r>
              <a:rPr lang="en-US" sz="2000" b="1" dirty="0"/>
              <a:t>lot of work to do</a:t>
            </a:r>
            <a:r>
              <a:rPr lang="en-US" sz="1800" dirty="0"/>
              <a:t>, and that is </a:t>
            </a:r>
            <a:r>
              <a:rPr lang="en-US" sz="2000" b="1" dirty="0"/>
              <a:t>not </a:t>
            </a:r>
            <a:r>
              <a:rPr lang="en-US" sz="1800" dirty="0"/>
              <a:t>a </a:t>
            </a:r>
            <a:r>
              <a:rPr lang="en-US" b="1" dirty="0"/>
              <a:t>readily available </a:t>
            </a:r>
            <a:r>
              <a:rPr lang="en-US" sz="2000" b="1" dirty="0"/>
              <a:t>conclusion</a:t>
            </a:r>
            <a:r>
              <a:rPr lang="en-US" sz="1800" dirty="0"/>
              <a:t>. You’ll notice that the Expert Beginner is positioned slightly above Advanced Beginner but not on the level of Competence. This is because he is not competent enough to grasp the big picture and recognize the </a:t>
            </a:r>
            <a:r>
              <a:rPr lang="en-US" sz="2000" b="1" dirty="0"/>
              <a:t>irony of his situation</a:t>
            </a:r>
            <a:r>
              <a:rPr lang="en-US" sz="1800" dirty="0"/>
              <a:t>, but he is </a:t>
            </a:r>
            <a:r>
              <a:rPr lang="en-US" b="1" dirty="0"/>
              <a:t>slightly more competent </a:t>
            </a:r>
            <a:r>
              <a:rPr lang="en-US" sz="1800" dirty="0"/>
              <a:t>than the Advanced Beginner due mainly to, well, </a:t>
            </a:r>
            <a:r>
              <a:rPr lang="en-US" sz="3600" b="1" dirty="0"/>
              <a:t>extensive practice </a:t>
            </a:r>
            <a:r>
              <a:rPr lang="en-US" sz="1800" dirty="0"/>
              <a:t>being a Beginner. If you’ve ever heard the aphorism about “</a:t>
            </a:r>
            <a:r>
              <a:rPr lang="en-US" sz="2800" b="1" dirty="0"/>
              <a:t>ten years </a:t>
            </a:r>
            <a:r>
              <a:rPr lang="en-US" sz="1800" dirty="0"/>
              <a:t>of experience or the </a:t>
            </a:r>
            <a:r>
              <a:rPr lang="en-US" sz="2800" b="1" dirty="0"/>
              <a:t>same year </a:t>
            </a:r>
            <a:r>
              <a:rPr lang="en-US" sz="1800" dirty="0"/>
              <a:t>of experience </a:t>
            </a:r>
            <a:r>
              <a:rPr lang="en-US" sz="2800" b="1" dirty="0"/>
              <a:t>ten times</a:t>
            </a:r>
            <a:r>
              <a:rPr lang="en-US" sz="1800" dirty="0"/>
              <a:t>,” the Expert Beginner is the epitome of the latter.”</a:t>
            </a:r>
          </a:p>
        </p:txBody>
      </p:sp>
      <p:sp>
        <p:nvSpPr>
          <p:cNvPr id="7" name="Rectangle 6"/>
          <p:cNvSpPr/>
          <p:nvPr/>
        </p:nvSpPr>
        <p:spPr>
          <a:xfrm>
            <a:off x="457200" y="6214646"/>
            <a:ext cx="8305800" cy="338554"/>
          </a:xfrm>
          <a:prstGeom prst="rect">
            <a:avLst/>
          </a:prstGeom>
        </p:spPr>
        <p:txBody>
          <a:bodyPr wrap="square">
            <a:spAutoFit/>
          </a:bodyPr>
          <a:lstStyle/>
          <a:p>
            <a:r>
              <a:rPr lang="en-US" sz="1600" dirty="0" smtClean="0"/>
              <a:t>http://www.daedtech.com/how-developers-stop-learning-rise-of-the-expert-beginner</a:t>
            </a:r>
            <a:endParaRPr lang="en-US" sz="1600" dirty="0"/>
          </a:p>
        </p:txBody>
      </p:sp>
    </p:spTree>
    <p:extLst>
      <p:ext uri="{BB962C8B-B14F-4D97-AF65-F5344CB8AC3E}">
        <p14:creationId xmlns:p14="http://schemas.microsoft.com/office/powerpoint/2010/main" val="405884801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Reading</a:t>
            </a:r>
            <a:endParaRPr lang="en-US" dirty="0"/>
          </a:p>
        </p:txBody>
      </p:sp>
      <p:sp>
        <p:nvSpPr>
          <p:cNvPr id="3" name="Content Placeholder 2"/>
          <p:cNvSpPr>
            <a:spLocks noGrp="1"/>
          </p:cNvSpPr>
          <p:nvPr>
            <p:ph idx="1"/>
          </p:nvPr>
        </p:nvSpPr>
        <p:spPr/>
        <p:txBody>
          <a:bodyPr>
            <a:normAutofit/>
          </a:bodyPr>
          <a:lstStyle/>
          <a:p>
            <a:r>
              <a:rPr lang="en-US" sz="2000" b="1" dirty="0"/>
              <a:t>How Software Groups Rot: Legacy of the Expert Beginner</a:t>
            </a:r>
          </a:p>
          <a:p>
            <a:r>
              <a:rPr lang="en-US" sz="2000" b="1" dirty="0"/>
              <a:t>How Stagnation is Justified: Language of the Expert Beginner</a:t>
            </a:r>
          </a:p>
          <a:p>
            <a:pPr lvl="1"/>
            <a:r>
              <a:rPr lang="en-US" sz="1800" b="1" dirty="0"/>
              <a:t>False Tradeoffs and Empty Valuations</a:t>
            </a:r>
          </a:p>
          <a:p>
            <a:pPr lvl="1"/>
            <a:r>
              <a:rPr lang="en-US" sz="1800" b="1" dirty="0"/>
              <a:t>Condescension and </a:t>
            </a:r>
            <a:r>
              <a:rPr lang="en-US" sz="1800" b="1" dirty="0" smtClean="0"/>
              <a:t>Devaluations</a:t>
            </a:r>
            <a:endParaRPr lang="en-US" sz="1800" dirty="0"/>
          </a:p>
          <a:p>
            <a:pPr lvl="1"/>
            <a:r>
              <a:rPr lang="en-US" sz="1800" b="1" dirty="0"/>
              <a:t>The Angry Driver </a:t>
            </a:r>
            <a:r>
              <a:rPr lang="en-US" sz="1800" b="1" dirty="0" smtClean="0"/>
              <a:t>Effect</a:t>
            </a:r>
            <a:endParaRPr lang="en-US" sz="1800" b="1" dirty="0"/>
          </a:p>
          <a:p>
            <a:pPr lvl="1"/>
            <a:r>
              <a:rPr lang="en-US" sz="1800" b="1" dirty="0"/>
              <a:t>Experts are Wrong</a:t>
            </a:r>
          </a:p>
          <a:p>
            <a:r>
              <a:rPr lang="en-US" sz="2000" b="1" dirty="0"/>
              <a:t>Up or Not: Ambition of the Expert Beginner</a:t>
            </a:r>
          </a:p>
          <a:p>
            <a:r>
              <a:rPr lang="en-US" sz="2000" b="1" dirty="0"/>
              <a:t>Self-Correcting Organizations: Fall of the Expert </a:t>
            </a:r>
            <a:r>
              <a:rPr lang="en-US" sz="2000" b="1" dirty="0" smtClean="0"/>
              <a:t>Beginner</a:t>
            </a:r>
          </a:p>
          <a:p>
            <a:r>
              <a:rPr lang="en-US" sz="2000" b="1" dirty="0"/>
              <a:t>Wasted Talent: The Tragedy of the Expert </a:t>
            </a:r>
            <a:r>
              <a:rPr lang="en-US" sz="2000" b="1" dirty="0" smtClean="0"/>
              <a:t>Beginner</a:t>
            </a:r>
          </a:p>
          <a:p>
            <a:endParaRPr lang="en-US" sz="2000" b="1" dirty="0"/>
          </a:p>
          <a:p>
            <a:pPr marL="0" indent="0">
              <a:buNone/>
            </a:pPr>
            <a:r>
              <a:rPr lang="en-US" b="1" dirty="0" smtClean="0"/>
              <a:t>“a </a:t>
            </a:r>
            <a:r>
              <a:rPr lang="en-US" b="1" dirty="0"/>
              <a:t>voluntary cessation of meaningful improvement</a:t>
            </a:r>
            <a:r>
              <a:rPr lang="en-US" b="1" dirty="0" smtClean="0"/>
              <a:t>.”</a:t>
            </a:r>
            <a:endParaRPr lang="en-US" b="1" dirty="0"/>
          </a:p>
        </p:txBody>
      </p:sp>
      <p:sp>
        <p:nvSpPr>
          <p:cNvPr id="4" name="Rectangle 3"/>
          <p:cNvSpPr/>
          <p:nvPr/>
        </p:nvSpPr>
        <p:spPr>
          <a:xfrm>
            <a:off x="457200" y="6214646"/>
            <a:ext cx="8305800" cy="338554"/>
          </a:xfrm>
          <a:prstGeom prst="rect">
            <a:avLst/>
          </a:prstGeom>
        </p:spPr>
        <p:txBody>
          <a:bodyPr wrap="square">
            <a:spAutoFit/>
          </a:bodyPr>
          <a:lstStyle/>
          <a:p>
            <a:r>
              <a:rPr lang="en-US" sz="1600" dirty="0" smtClean="0"/>
              <a:t>http://www.daedtech.com/tag/expert-beginner</a:t>
            </a:r>
            <a:endParaRPr lang="en-US" sz="1600" dirty="0"/>
          </a:p>
        </p:txBody>
      </p:sp>
    </p:spTree>
    <p:extLst>
      <p:ext uri="{BB962C8B-B14F-4D97-AF65-F5344CB8AC3E}">
        <p14:creationId xmlns:p14="http://schemas.microsoft.com/office/powerpoint/2010/main" val="276913472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p:txBody>
          <a:bodyPr/>
          <a:lstStyle/>
          <a:p>
            <a:endParaRPr lang="en-US"/>
          </a:p>
        </p:txBody>
      </p:sp>
      <p:sp>
        <p:nvSpPr>
          <p:cNvPr id="4" name="Title 3"/>
          <p:cNvSpPr>
            <a:spLocks noGrp="1"/>
          </p:cNvSpPr>
          <p:nvPr>
            <p:ph type="title"/>
          </p:nvPr>
        </p:nvSpPr>
        <p:spPr/>
        <p:txBody>
          <a:bodyPr/>
          <a:lstStyle/>
          <a:p>
            <a:r>
              <a:rPr lang="en-US" dirty="0" smtClean="0"/>
              <a:t>So The VP Failed… Now What?</a:t>
            </a:r>
            <a:endParaRPr lang="en-US" dirty="0"/>
          </a:p>
        </p:txBody>
      </p:sp>
    </p:spTree>
    <p:extLst>
      <p:ext uri="{BB962C8B-B14F-4D97-AF65-F5344CB8AC3E}">
        <p14:creationId xmlns:p14="http://schemas.microsoft.com/office/powerpoint/2010/main" val="334060457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Assessing the Damage…</a:t>
            </a:r>
            <a:endParaRPr lang="en-US" dirty="0"/>
          </a:p>
        </p:txBody>
      </p:sp>
      <p:sp>
        <p:nvSpPr>
          <p:cNvPr id="5" name="Content Placeholder 4"/>
          <p:cNvSpPr>
            <a:spLocks noGrp="1"/>
          </p:cNvSpPr>
          <p:nvPr>
            <p:ph idx="1"/>
          </p:nvPr>
        </p:nvSpPr>
        <p:spPr/>
        <p:txBody>
          <a:bodyPr>
            <a:normAutofit/>
          </a:bodyPr>
          <a:lstStyle/>
          <a:p>
            <a:r>
              <a:rPr lang="en-US" sz="2800" dirty="0"/>
              <a:t>Personnel</a:t>
            </a:r>
          </a:p>
          <a:p>
            <a:r>
              <a:rPr lang="en-US" sz="2800" dirty="0" smtClean="0"/>
              <a:t>Technical</a:t>
            </a:r>
          </a:p>
          <a:p>
            <a:r>
              <a:rPr lang="en-US" sz="2800" dirty="0" smtClean="0"/>
              <a:t>Business</a:t>
            </a:r>
          </a:p>
        </p:txBody>
      </p:sp>
    </p:spTree>
    <p:extLst>
      <p:ext uri="{BB962C8B-B14F-4D97-AF65-F5344CB8AC3E}">
        <p14:creationId xmlns:p14="http://schemas.microsoft.com/office/powerpoint/2010/main" val="3335580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Planning a recovery…</a:t>
            </a:r>
            <a:endParaRPr lang="en-US" dirty="0"/>
          </a:p>
        </p:txBody>
      </p:sp>
      <p:sp>
        <p:nvSpPr>
          <p:cNvPr id="5" name="Content Placeholder 4"/>
          <p:cNvSpPr>
            <a:spLocks noGrp="1"/>
          </p:cNvSpPr>
          <p:nvPr>
            <p:ph idx="1"/>
          </p:nvPr>
        </p:nvSpPr>
        <p:spPr/>
        <p:txBody>
          <a:bodyPr>
            <a:normAutofit/>
          </a:bodyPr>
          <a:lstStyle/>
          <a:p>
            <a:r>
              <a:rPr lang="en-US" sz="2800" dirty="0" smtClean="0"/>
              <a:t>Personnel</a:t>
            </a:r>
          </a:p>
          <a:p>
            <a:pPr lvl="1"/>
            <a:r>
              <a:rPr lang="en-US" dirty="0"/>
              <a:t>Who can get on board?</a:t>
            </a:r>
          </a:p>
          <a:p>
            <a:pPr lvl="1"/>
            <a:r>
              <a:rPr lang="en-US" dirty="0" smtClean="0"/>
              <a:t>Expert Beginners train Expert Beginners; Competent+ leave</a:t>
            </a:r>
          </a:p>
          <a:p>
            <a:r>
              <a:rPr lang="en-US" sz="2800" dirty="0" smtClean="0"/>
              <a:t>Technical</a:t>
            </a:r>
          </a:p>
          <a:p>
            <a:pPr lvl="1"/>
            <a:r>
              <a:rPr lang="en-US" dirty="0" smtClean="0"/>
              <a:t>Values &amp; Principles</a:t>
            </a:r>
          </a:p>
          <a:p>
            <a:pPr lvl="1"/>
            <a:r>
              <a:rPr lang="en-US" dirty="0" smtClean="0"/>
              <a:t>Practices</a:t>
            </a:r>
          </a:p>
          <a:p>
            <a:r>
              <a:rPr lang="en-US" sz="2800" dirty="0" smtClean="0"/>
              <a:t>Business</a:t>
            </a:r>
          </a:p>
          <a:p>
            <a:pPr lvl="1"/>
            <a:r>
              <a:rPr lang="en-US" dirty="0" smtClean="0"/>
              <a:t>Setting Expectations</a:t>
            </a:r>
          </a:p>
          <a:p>
            <a:pPr lvl="1"/>
            <a:r>
              <a:rPr lang="en-US" dirty="0" smtClean="0"/>
              <a:t>Rebuilding Relationships</a:t>
            </a:r>
          </a:p>
        </p:txBody>
      </p:sp>
    </p:spTree>
    <p:extLst>
      <p:ext uri="{BB962C8B-B14F-4D97-AF65-F5344CB8AC3E}">
        <p14:creationId xmlns:p14="http://schemas.microsoft.com/office/powerpoint/2010/main" val="1312907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Recovery Begins</a:t>
            </a:r>
            <a:endParaRPr lang="en-US" dirty="0"/>
          </a:p>
        </p:txBody>
      </p:sp>
      <p:sp>
        <p:nvSpPr>
          <p:cNvPr id="3" name="Content Placeholder 2"/>
          <p:cNvSpPr>
            <a:spLocks noGrp="1"/>
          </p:cNvSpPr>
          <p:nvPr>
            <p:ph idx="1"/>
          </p:nvPr>
        </p:nvSpPr>
        <p:spPr/>
        <p:txBody>
          <a:bodyPr/>
          <a:lstStyle/>
          <a:p>
            <a:r>
              <a:rPr lang="en-US" dirty="0" smtClean="0"/>
              <a:t>2008 – Tim </a:t>
            </a:r>
            <a:r>
              <a:rPr lang="en-US" dirty="0" err="1" smtClean="0"/>
              <a:t>Barcz</a:t>
            </a:r>
            <a:r>
              <a:rPr lang="en-US" dirty="0" smtClean="0"/>
              <a:t> joins J&amp;P Cycles</a:t>
            </a:r>
          </a:p>
          <a:p>
            <a:r>
              <a:rPr lang="en-US" dirty="0" smtClean="0"/>
              <a:t>2009 – MVC site ships; Keith joins</a:t>
            </a:r>
          </a:p>
          <a:p>
            <a:r>
              <a:rPr lang="en-US" dirty="0" smtClean="0"/>
              <a:t>2010 – Record growth; Zac joins</a:t>
            </a:r>
          </a:p>
          <a:p>
            <a:r>
              <a:rPr lang="en-US" dirty="0" smtClean="0"/>
              <a:t>2011 – Replace ERP system; record growth</a:t>
            </a:r>
          </a:p>
          <a:p>
            <a:r>
              <a:rPr lang="en-US" dirty="0" smtClean="0"/>
              <a:t>2012 – Record growth; merger/restructuring; Keith quits</a:t>
            </a:r>
          </a:p>
          <a:p>
            <a:r>
              <a:rPr lang="en-US" dirty="0"/>
              <a:t>2013 – Zac promoted; Keith solo; Tim moves on; Mike steps in</a:t>
            </a:r>
          </a:p>
          <a:p>
            <a:r>
              <a:rPr lang="en-US" dirty="0"/>
              <a:t>2014 – VP exits; </a:t>
            </a:r>
            <a:r>
              <a:rPr lang="en-US" dirty="0" smtClean="0"/>
              <a:t>Keith </a:t>
            </a:r>
            <a:r>
              <a:rPr lang="en-US" dirty="0"/>
              <a:t>rejoins team; Tim rejoins </a:t>
            </a:r>
            <a:r>
              <a:rPr lang="en-US" dirty="0" smtClean="0"/>
              <a:t>MAG</a:t>
            </a:r>
            <a:endParaRPr lang="en-US" dirty="0"/>
          </a:p>
        </p:txBody>
      </p:sp>
    </p:spTree>
    <p:extLst>
      <p:ext uri="{BB962C8B-B14F-4D97-AF65-F5344CB8AC3E}">
        <p14:creationId xmlns:p14="http://schemas.microsoft.com/office/powerpoint/2010/main" val="26174819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Executing a recovery…</a:t>
            </a:r>
            <a:endParaRPr lang="en-US" dirty="0"/>
          </a:p>
        </p:txBody>
      </p:sp>
      <p:sp>
        <p:nvSpPr>
          <p:cNvPr id="3" name="Content Placeholder 2"/>
          <p:cNvSpPr>
            <a:spLocks noGrp="1"/>
          </p:cNvSpPr>
          <p:nvPr>
            <p:ph idx="1"/>
          </p:nvPr>
        </p:nvSpPr>
        <p:spPr/>
        <p:txBody>
          <a:bodyPr>
            <a:normAutofit/>
          </a:bodyPr>
          <a:lstStyle/>
          <a:p>
            <a:r>
              <a:rPr lang="en-US" sz="2800" dirty="0" smtClean="0"/>
              <a:t>90-day Rollout Plan</a:t>
            </a:r>
            <a:endParaRPr lang="en-US" dirty="0" smtClean="0"/>
          </a:p>
          <a:p>
            <a:r>
              <a:rPr lang="en-US" sz="2800" dirty="0" smtClean="0"/>
              <a:t>Transparency</a:t>
            </a:r>
            <a:endParaRPr lang="en-US" dirty="0" smtClean="0"/>
          </a:p>
          <a:p>
            <a:r>
              <a:rPr lang="en-US" sz="2800" dirty="0" smtClean="0"/>
              <a:t>Measure Progress</a:t>
            </a:r>
            <a:endParaRPr lang="en-US" dirty="0" smtClean="0"/>
          </a:p>
          <a:p>
            <a:r>
              <a:rPr lang="en-US" sz="2800" dirty="0" smtClean="0"/>
              <a:t>Celebrate Successes</a:t>
            </a:r>
          </a:p>
          <a:p>
            <a:pPr lvl="1"/>
            <a:endParaRPr lang="en-US" dirty="0"/>
          </a:p>
        </p:txBody>
      </p:sp>
    </p:spTree>
    <p:extLst>
      <p:ext uri="{BB962C8B-B14F-4D97-AF65-F5344CB8AC3E}">
        <p14:creationId xmlns:p14="http://schemas.microsoft.com/office/powerpoint/2010/main" val="827369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How is it going?</a:t>
            </a:r>
            <a:endParaRPr lang="en-US" dirty="0"/>
          </a:p>
        </p:txBody>
      </p:sp>
      <p:sp>
        <p:nvSpPr>
          <p:cNvPr id="5" name="Content Placeholder 4"/>
          <p:cNvSpPr>
            <a:spLocks noGrp="1"/>
          </p:cNvSpPr>
          <p:nvPr>
            <p:ph idx="1"/>
          </p:nvPr>
        </p:nvSpPr>
        <p:spPr/>
        <p:txBody>
          <a:bodyPr>
            <a:normAutofit/>
          </a:bodyPr>
          <a:lstStyle/>
          <a:p>
            <a:r>
              <a:rPr lang="en-US" sz="2800" dirty="0" smtClean="0"/>
              <a:t>Technical</a:t>
            </a:r>
          </a:p>
          <a:p>
            <a:pPr lvl="1"/>
            <a:r>
              <a:rPr lang="en-US" dirty="0" smtClean="0"/>
              <a:t>Slower than planned</a:t>
            </a:r>
          </a:p>
          <a:p>
            <a:pPr lvl="1"/>
            <a:r>
              <a:rPr lang="en-US" dirty="0" smtClean="0"/>
              <a:t>Much easier to learn by example</a:t>
            </a:r>
          </a:p>
          <a:p>
            <a:r>
              <a:rPr lang="en-US" sz="2800" dirty="0" smtClean="0"/>
              <a:t>Personnel</a:t>
            </a:r>
          </a:p>
          <a:p>
            <a:pPr lvl="1"/>
            <a:r>
              <a:rPr lang="en-US" dirty="0" smtClean="0"/>
              <a:t>Values are easier said than felt</a:t>
            </a:r>
          </a:p>
          <a:p>
            <a:pPr lvl="1"/>
            <a:r>
              <a:rPr lang="en-US" dirty="0" smtClean="0"/>
              <a:t>Difficult to transition from top-down to self-organizing</a:t>
            </a:r>
          </a:p>
          <a:p>
            <a:r>
              <a:rPr lang="en-US" sz="2800" dirty="0" smtClean="0"/>
              <a:t>Business</a:t>
            </a:r>
          </a:p>
          <a:p>
            <a:pPr lvl="1"/>
            <a:r>
              <a:rPr lang="en-US" dirty="0" smtClean="0"/>
              <a:t>Stakeholder confidence/feedback steadily improving</a:t>
            </a:r>
          </a:p>
          <a:p>
            <a:pPr lvl="1"/>
            <a:r>
              <a:rPr lang="en-US" dirty="0" smtClean="0"/>
              <a:t>But past </a:t>
            </a:r>
            <a:r>
              <a:rPr lang="en-US" dirty="0" err="1" smtClean="0"/>
              <a:t>dev</a:t>
            </a:r>
            <a:r>
              <a:rPr lang="en-US" dirty="0" smtClean="0"/>
              <a:t> experience still frames some interactions</a:t>
            </a:r>
          </a:p>
        </p:txBody>
      </p:sp>
    </p:spTree>
    <p:extLst>
      <p:ext uri="{BB962C8B-B14F-4D97-AF65-F5344CB8AC3E}">
        <p14:creationId xmlns:p14="http://schemas.microsoft.com/office/powerpoint/2010/main" val="3949689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p:txBody>
          <a:bodyPr/>
          <a:lstStyle/>
          <a:p>
            <a:endParaRPr lang="en-US"/>
          </a:p>
        </p:txBody>
      </p:sp>
      <p:sp>
        <p:nvSpPr>
          <p:cNvPr id="4" name="Title 3"/>
          <p:cNvSpPr>
            <a:spLocks noGrp="1"/>
          </p:cNvSpPr>
          <p:nvPr>
            <p:ph type="title"/>
          </p:nvPr>
        </p:nvSpPr>
        <p:spPr/>
        <p:txBody>
          <a:bodyPr/>
          <a:lstStyle/>
          <a:p>
            <a:r>
              <a:rPr lang="en-US" dirty="0" smtClean="0"/>
              <a:t>Epilogue</a:t>
            </a:r>
            <a:endParaRPr lang="en-US" dirty="0"/>
          </a:p>
        </p:txBody>
      </p:sp>
    </p:spTree>
    <p:extLst>
      <p:ext uri="{BB962C8B-B14F-4D97-AF65-F5344CB8AC3E}">
        <p14:creationId xmlns:p14="http://schemas.microsoft.com/office/powerpoint/2010/main" val="37579643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Look Back</a:t>
            </a:r>
            <a:endParaRPr lang="en-US" dirty="0"/>
          </a:p>
        </p:txBody>
      </p:sp>
      <p:sp>
        <p:nvSpPr>
          <p:cNvPr id="3" name="Content Placeholder 2"/>
          <p:cNvSpPr>
            <a:spLocks noGrp="1"/>
          </p:cNvSpPr>
          <p:nvPr>
            <p:ph idx="1"/>
          </p:nvPr>
        </p:nvSpPr>
        <p:spPr/>
        <p:txBody>
          <a:bodyPr/>
          <a:lstStyle/>
          <a:p>
            <a:r>
              <a:rPr lang="en-US" dirty="0" smtClean="0"/>
              <a:t>2008 – Tim </a:t>
            </a:r>
            <a:r>
              <a:rPr lang="en-US" dirty="0" err="1" smtClean="0"/>
              <a:t>Barcz</a:t>
            </a:r>
            <a:r>
              <a:rPr lang="en-US" dirty="0" smtClean="0"/>
              <a:t> joins J&amp;P Cycles</a:t>
            </a:r>
          </a:p>
          <a:p>
            <a:r>
              <a:rPr lang="en-US" dirty="0" smtClean="0"/>
              <a:t>2009 – MVC site ships; Keith joins</a:t>
            </a:r>
          </a:p>
          <a:p>
            <a:r>
              <a:rPr lang="en-US" dirty="0" smtClean="0"/>
              <a:t>2010 – Record growth; Zac joins</a:t>
            </a:r>
          </a:p>
          <a:p>
            <a:r>
              <a:rPr lang="en-US" dirty="0" smtClean="0"/>
              <a:t>2011 – Replace ERP system; record growth</a:t>
            </a:r>
          </a:p>
          <a:p>
            <a:r>
              <a:rPr lang="en-US" dirty="0" smtClean="0"/>
              <a:t>2012 – Record growth; merger/restructuring; Keith quits</a:t>
            </a:r>
          </a:p>
          <a:p>
            <a:r>
              <a:rPr lang="en-US" dirty="0"/>
              <a:t>2013 – Zac promoted; Keith solo; Tim moves on; Mike steps </a:t>
            </a:r>
            <a:r>
              <a:rPr lang="en-US" dirty="0" smtClean="0"/>
              <a:t>in</a:t>
            </a:r>
            <a:endParaRPr lang="en-US" dirty="0"/>
          </a:p>
        </p:txBody>
      </p:sp>
    </p:spTree>
    <p:extLst>
      <p:ext uri="{BB962C8B-B14F-4D97-AF65-F5344CB8AC3E}">
        <p14:creationId xmlns:p14="http://schemas.microsoft.com/office/powerpoint/2010/main" val="334932240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Look Ahead</a:t>
            </a:r>
            <a:endParaRPr lang="en-US" dirty="0"/>
          </a:p>
        </p:txBody>
      </p:sp>
      <p:sp>
        <p:nvSpPr>
          <p:cNvPr id="3" name="Content Placeholder 2"/>
          <p:cNvSpPr>
            <a:spLocks noGrp="1"/>
          </p:cNvSpPr>
          <p:nvPr>
            <p:ph idx="1"/>
          </p:nvPr>
        </p:nvSpPr>
        <p:spPr/>
        <p:txBody>
          <a:bodyPr>
            <a:normAutofit/>
          </a:bodyPr>
          <a:lstStyle/>
          <a:p>
            <a:r>
              <a:rPr lang="en-US" dirty="0" smtClean="0"/>
              <a:t>2008 – Tim </a:t>
            </a:r>
            <a:r>
              <a:rPr lang="en-US" dirty="0" err="1" smtClean="0"/>
              <a:t>Barcz</a:t>
            </a:r>
            <a:r>
              <a:rPr lang="en-US" dirty="0" smtClean="0"/>
              <a:t> joins J&amp;P Cycles</a:t>
            </a:r>
          </a:p>
          <a:p>
            <a:r>
              <a:rPr lang="en-US" dirty="0" smtClean="0"/>
              <a:t>2009 – MVC site ships; Keith joins</a:t>
            </a:r>
          </a:p>
          <a:p>
            <a:r>
              <a:rPr lang="en-US" dirty="0" smtClean="0"/>
              <a:t>2010 – Record growth; Zac joins</a:t>
            </a:r>
          </a:p>
          <a:p>
            <a:r>
              <a:rPr lang="en-US" dirty="0" smtClean="0"/>
              <a:t>2011 – Replace ERP system; record growth</a:t>
            </a:r>
          </a:p>
          <a:p>
            <a:r>
              <a:rPr lang="en-US" dirty="0" smtClean="0"/>
              <a:t>2012 – Record growth; merger/restructuring; Keith quits</a:t>
            </a:r>
          </a:p>
          <a:p>
            <a:r>
              <a:rPr lang="en-US" dirty="0"/>
              <a:t>2013 – Zac promoted; Keith </a:t>
            </a:r>
            <a:r>
              <a:rPr lang="en-US" dirty="0" smtClean="0"/>
              <a:t>solo; </a:t>
            </a:r>
            <a:r>
              <a:rPr lang="en-US" dirty="0"/>
              <a:t>Tim </a:t>
            </a:r>
            <a:r>
              <a:rPr lang="en-US" dirty="0" smtClean="0"/>
              <a:t>moves on; </a:t>
            </a:r>
            <a:r>
              <a:rPr lang="en-US" dirty="0"/>
              <a:t>Mike </a:t>
            </a:r>
            <a:r>
              <a:rPr lang="en-US" dirty="0" smtClean="0"/>
              <a:t>steps in</a:t>
            </a:r>
            <a:endParaRPr lang="en-US" dirty="0"/>
          </a:p>
          <a:p>
            <a:r>
              <a:rPr lang="en-US" dirty="0"/>
              <a:t>2014 – VP </a:t>
            </a:r>
            <a:r>
              <a:rPr lang="en-US" dirty="0" smtClean="0"/>
              <a:t>exits; Keith rejoins team; </a:t>
            </a:r>
            <a:r>
              <a:rPr lang="en-US" dirty="0"/>
              <a:t>Tim rejoins MAG</a:t>
            </a:r>
          </a:p>
          <a:p>
            <a:r>
              <a:rPr lang="en-US" dirty="0" smtClean="0"/>
              <a:t>2015 – Record growth; </a:t>
            </a:r>
            <a:r>
              <a:rPr lang="en-US" i="1" dirty="0" smtClean="0"/>
              <a:t>make up for lost time</a:t>
            </a:r>
            <a:endParaRPr lang="en-US" dirty="0" smtClean="0"/>
          </a:p>
          <a:p>
            <a:endParaRPr lang="en-US" i="1" dirty="0"/>
          </a:p>
          <a:p>
            <a:pPr marL="0" indent="0">
              <a:buNone/>
            </a:pPr>
            <a:r>
              <a:rPr lang="en-US" sz="2800" b="1" dirty="0" smtClean="0"/>
              <a:t>Questions?</a:t>
            </a:r>
          </a:p>
        </p:txBody>
      </p:sp>
    </p:spTree>
    <p:extLst>
      <p:ext uri="{BB962C8B-B14F-4D97-AF65-F5344CB8AC3E}">
        <p14:creationId xmlns:p14="http://schemas.microsoft.com/office/powerpoint/2010/main" val="2948278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Meet the VP</a:t>
            </a:r>
            <a:endParaRPr lang="en-US" dirty="0"/>
          </a:p>
        </p:txBody>
      </p:sp>
      <p:sp>
        <p:nvSpPr>
          <p:cNvPr id="3" name="Content Placeholder 2"/>
          <p:cNvSpPr>
            <a:spLocks noGrp="1"/>
          </p:cNvSpPr>
          <p:nvPr>
            <p:ph idx="1"/>
          </p:nvPr>
        </p:nvSpPr>
        <p:spPr/>
        <p:txBody>
          <a:bodyPr>
            <a:normAutofit/>
          </a:bodyPr>
          <a:lstStyle/>
          <a:p>
            <a:pPr marL="914400" indent="-914400">
              <a:buNone/>
            </a:pPr>
            <a:r>
              <a:rPr lang="en-US" dirty="0"/>
              <a:t>VP:	</a:t>
            </a:r>
            <a:r>
              <a:rPr lang="en-US" sz="1800" dirty="0"/>
              <a:t>“A strict scrum based process is </a:t>
            </a:r>
            <a:r>
              <a:rPr lang="en-US" sz="4000" b="1" dirty="0"/>
              <a:t>not</a:t>
            </a:r>
            <a:r>
              <a:rPr lang="en-US" b="1" dirty="0"/>
              <a:t> going to be </a:t>
            </a:r>
            <a:r>
              <a:rPr lang="en-US" sz="3200" b="1" dirty="0"/>
              <a:t>successful</a:t>
            </a:r>
            <a:r>
              <a:rPr lang="en-US" sz="2000" b="1" dirty="0"/>
              <a:t> </a:t>
            </a:r>
            <a:r>
              <a:rPr lang="en-US" b="1" dirty="0"/>
              <a:t>in </a:t>
            </a:r>
            <a:r>
              <a:rPr lang="en-US" sz="4000" b="1" dirty="0"/>
              <a:t>this</a:t>
            </a:r>
            <a:r>
              <a:rPr lang="en-US" b="1" dirty="0"/>
              <a:t> larger project / work </a:t>
            </a:r>
            <a:r>
              <a:rPr lang="en-US" sz="4000" b="1" dirty="0"/>
              <a:t>environment</a:t>
            </a:r>
            <a:r>
              <a:rPr lang="en-US" dirty="0"/>
              <a:t>. </a:t>
            </a:r>
            <a:r>
              <a:rPr lang="en-US" sz="1800" dirty="0"/>
              <a:t>We are going to have to come up with something that works with the </a:t>
            </a:r>
            <a:r>
              <a:rPr lang="en-US" sz="4000" b="1" dirty="0"/>
              <a:t>quicker</a:t>
            </a:r>
            <a:r>
              <a:rPr lang="en-US" b="1" dirty="0"/>
              <a:t> task based </a:t>
            </a:r>
            <a:r>
              <a:rPr lang="en-US" sz="3600" b="1" dirty="0"/>
              <a:t>method</a:t>
            </a:r>
            <a:r>
              <a:rPr lang="en-US" sz="1800" dirty="0"/>
              <a:t> SS currently uses along with the ability to </a:t>
            </a:r>
            <a:r>
              <a:rPr lang="en-US" b="1" dirty="0"/>
              <a:t>quickly</a:t>
            </a:r>
            <a:r>
              <a:rPr lang="en-US" sz="1800" dirty="0"/>
              <a:t> reassign resources and projects.”</a:t>
            </a:r>
            <a:endParaRPr lang="en-US" dirty="0"/>
          </a:p>
        </p:txBody>
      </p:sp>
    </p:spTree>
    <p:extLst>
      <p:ext uri="{BB962C8B-B14F-4D97-AF65-F5344CB8AC3E}">
        <p14:creationId xmlns:p14="http://schemas.microsoft.com/office/powerpoint/2010/main" val="15889317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Meet the VP</a:t>
            </a:r>
            <a:endParaRPr lang="en-US" dirty="0"/>
          </a:p>
        </p:txBody>
      </p:sp>
      <p:sp>
        <p:nvSpPr>
          <p:cNvPr id="3" name="Content Placeholder 2"/>
          <p:cNvSpPr>
            <a:spLocks noGrp="1"/>
          </p:cNvSpPr>
          <p:nvPr>
            <p:ph idx="1"/>
          </p:nvPr>
        </p:nvSpPr>
        <p:spPr/>
        <p:txBody>
          <a:bodyPr>
            <a:normAutofit lnSpcReduction="10000"/>
          </a:bodyPr>
          <a:lstStyle/>
          <a:p>
            <a:pPr marL="914400" indent="-914400">
              <a:buNone/>
            </a:pPr>
            <a:r>
              <a:rPr lang="en-US" dirty="0" smtClean="0"/>
              <a:t>Keith:	</a:t>
            </a:r>
            <a:r>
              <a:rPr lang="en-US" sz="1800" dirty="0" smtClean="0"/>
              <a:t>“</a:t>
            </a:r>
            <a:r>
              <a:rPr lang="en-US" sz="1800" dirty="0"/>
              <a:t>If the structured sprints of Scrum won’t work, I would advocate for a Kanban approach: </a:t>
            </a:r>
            <a:r>
              <a:rPr lang="en-US" b="1" dirty="0"/>
              <a:t>limit work in progress</a:t>
            </a:r>
            <a:r>
              <a:rPr lang="en-US" sz="1800" dirty="0"/>
              <a:t>, select new work from a prioritized backlog. </a:t>
            </a:r>
            <a:r>
              <a:rPr lang="en-US" sz="1800" dirty="0" smtClean="0"/>
              <a:t>[PM] </a:t>
            </a:r>
            <a:r>
              <a:rPr lang="en-US" sz="1800" dirty="0"/>
              <a:t>can track progress on the work that’s been started, and we can easily pull in in something of higher priority as necessary. </a:t>
            </a:r>
            <a:r>
              <a:rPr lang="en-US" sz="1800" dirty="0" smtClean="0"/>
              <a:t>… </a:t>
            </a:r>
            <a:r>
              <a:rPr lang="en-US" sz="1800" dirty="0"/>
              <a:t>I strongly believe that </a:t>
            </a:r>
            <a:r>
              <a:rPr lang="en-US" b="1" dirty="0"/>
              <a:t>allowing developers to self-direct</a:t>
            </a:r>
            <a:r>
              <a:rPr lang="en-US" sz="1800" dirty="0"/>
              <a:t> within a process yields better results with less management overhead.</a:t>
            </a:r>
            <a:r>
              <a:rPr lang="en-US" sz="1800" dirty="0" smtClean="0"/>
              <a:t>”</a:t>
            </a:r>
            <a:endParaRPr lang="en-US" dirty="0" smtClean="0"/>
          </a:p>
          <a:p>
            <a:pPr marL="914400" indent="-914400">
              <a:buNone/>
            </a:pPr>
            <a:r>
              <a:rPr lang="en-US" dirty="0" smtClean="0"/>
              <a:t>VP:</a:t>
            </a:r>
            <a:r>
              <a:rPr lang="en-US" dirty="0"/>
              <a:t>	</a:t>
            </a:r>
            <a:r>
              <a:rPr lang="en-US" sz="1800" dirty="0"/>
              <a:t>“It doesn’t really matter what we call it we just need to agree to a method and get to work. I don’t like getting </a:t>
            </a:r>
            <a:r>
              <a:rPr lang="en-US" sz="2800" b="1" dirty="0"/>
              <a:t>tunnel vision</a:t>
            </a:r>
            <a:r>
              <a:rPr lang="en-US" b="1" dirty="0"/>
              <a:t> on the next greatest way to write code</a:t>
            </a:r>
            <a:r>
              <a:rPr lang="en-US" dirty="0"/>
              <a:t> </a:t>
            </a:r>
            <a:r>
              <a:rPr lang="en-US" sz="1800" dirty="0"/>
              <a:t>and not actually get any code written.</a:t>
            </a:r>
            <a:r>
              <a:rPr lang="en-US" dirty="0"/>
              <a:t> </a:t>
            </a:r>
            <a:r>
              <a:rPr lang="en-US" sz="2000" b="1" dirty="0"/>
              <a:t>Having done this for</a:t>
            </a:r>
            <a:r>
              <a:rPr lang="en-US" b="1" dirty="0"/>
              <a:t> </a:t>
            </a:r>
            <a:r>
              <a:rPr lang="en-US" sz="2800" b="1" dirty="0"/>
              <a:t>so long</a:t>
            </a:r>
            <a:r>
              <a:rPr lang="en-US" sz="2800" dirty="0"/>
              <a:t> </a:t>
            </a:r>
            <a:r>
              <a:rPr lang="en-US" sz="1800" dirty="0"/>
              <a:t>the system we have now with </a:t>
            </a:r>
            <a:r>
              <a:rPr lang="en-US" sz="1800" dirty="0" smtClean="0"/>
              <a:t>[PM] running </a:t>
            </a:r>
            <a:r>
              <a:rPr lang="en-US" sz="1800" dirty="0"/>
              <a:t>the projects and the EOD tracking is the </a:t>
            </a:r>
            <a:r>
              <a:rPr lang="en-US" sz="4000" b="1" dirty="0"/>
              <a:t>most efficient </a:t>
            </a:r>
            <a:r>
              <a:rPr lang="en-US" sz="1800" dirty="0"/>
              <a:t>way to get projects out.”</a:t>
            </a:r>
            <a:endParaRPr lang="en-US" dirty="0" smtClean="0"/>
          </a:p>
        </p:txBody>
      </p:sp>
    </p:spTree>
    <p:extLst>
      <p:ext uri="{BB962C8B-B14F-4D97-AF65-F5344CB8AC3E}">
        <p14:creationId xmlns:p14="http://schemas.microsoft.com/office/powerpoint/2010/main" val="880223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Meet the VP</a:t>
            </a:r>
            <a:endParaRPr lang="en-US" dirty="0"/>
          </a:p>
        </p:txBody>
      </p:sp>
      <p:sp>
        <p:nvSpPr>
          <p:cNvPr id="3" name="Content Placeholder 2"/>
          <p:cNvSpPr>
            <a:spLocks noGrp="1"/>
          </p:cNvSpPr>
          <p:nvPr>
            <p:ph idx="1"/>
          </p:nvPr>
        </p:nvSpPr>
        <p:spPr/>
        <p:txBody>
          <a:bodyPr>
            <a:normAutofit/>
          </a:bodyPr>
          <a:lstStyle/>
          <a:p>
            <a:pPr marL="914400" indent="-914400">
              <a:buNone/>
            </a:pPr>
            <a:r>
              <a:rPr lang="en-US" dirty="0" smtClean="0"/>
              <a:t>Zac:</a:t>
            </a:r>
            <a:r>
              <a:rPr lang="en-US" dirty="0"/>
              <a:t>	</a:t>
            </a:r>
            <a:r>
              <a:rPr lang="en-US" sz="1800" dirty="0" smtClean="0"/>
              <a:t>nope</a:t>
            </a:r>
          </a:p>
        </p:txBody>
      </p:sp>
    </p:spTree>
    <p:extLst>
      <p:ext uri="{BB962C8B-B14F-4D97-AF65-F5344CB8AC3E}">
        <p14:creationId xmlns:p14="http://schemas.microsoft.com/office/powerpoint/2010/main" val="19193433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Meet the VP</a:t>
            </a:r>
            <a:endParaRPr lang="en-US" dirty="0"/>
          </a:p>
        </p:txBody>
      </p:sp>
      <p:sp>
        <p:nvSpPr>
          <p:cNvPr id="3" name="Content Placeholder 2"/>
          <p:cNvSpPr>
            <a:spLocks noGrp="1"/>
          </p:cNvSpPr>
          <p:nvPr>
            <p:ph idx="1"/>
          </p:nvPr>
        </p:nvSpPr>
        <p:spPr/>
        <p:txBody>
          <a:bodyPr>
            <a:normAutofit/>
          </a:bodyPr>
          <a:lstStyle/>
          <a:p>
            <a:pPr marL="914400" indent="-914400">
              <a:buNone/>
            </a:pPr>
            <a:r>
              <a:rPr lang="en-US" dirty="0" smtClean="0"/>
              <a:t>VP</a:t>
            </a:r>
            <a:r>
              <a:rPr lang="en-US" dirty="0"/>
              <a:t>:	</a:t>
            </a:r>
            <a:r>
              <a:rPr lang="en-US" sz="1800" dirty="0" smtClean="0"/>
              <a:t>yep</a:t>
            </a:r>
            <a:endParaRPr lang="en-US" sz="1800" dirty="0"/>
          </a:p>
        </p:txBody>
      </p:sp>
    </p:spTree>
    <p:extLst>
      <p:ext uri="{BB962C8B-B14F-4D97-AF65-F5344CB8AC3E}">
        <p14:creationId xmlns:p14="http://schemas.microsoft.com/office/powerpoint/2010/main" val="12337147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Meet the VP</a:t>
            </a:r>
            <a:endParaRPr lang="en-US" dirty="0"/>
          </a:p>
        </p:txBody>
      </p:sp>
      <p:sp>
        <p:nvSpPr>
          <p:cNvPr id="3" name="Content Placeholder 2"/>
          <p:cNvSpPr>
            <a:spLocks noGrp="1"/>
          </p:cNvSpPr>
          <p:nvPr>
            <p:ph idx="1"/>
          </p:nvPr>
        </p:nvSpPr>
        <p:spPr/>
        <p:txBody>
          <a:bodyPr>
            <a:normAutofit/>
          </a:bodyPr>
          <a:lstStyle/>
          <a:p>
            <a:pPr marL="914400" indent="-914400">
              <a:buNone/>
            </a:pPr>
            <a:r>
              <a:rPr lang="en-US" dirty="0"/>
              <a:t>VP:	</a:t>
            </a:r>
            <a:r>
              <a:rPr lang="en-US" sz="1800" dirty="0"/>
              <a:t>“Team Foundation is a complete source control development product with defect/bug tracking, task management and efficient integration into Visual studio and our</a:t>
            </a:r>
            <a:r>
              <a:rPr lang="en-US" dirty="0"/>
              <a:t> </a:t>
            </a:r>
            <a:r>
              <a:rPr lang="en-US" sz="4000" b="1" dirty="0"/>
              <a:t>agile </a:t>
            </a:r>
            <a:r>
              <a:rPr lang="en-US" b="1" dirty="0"/>
              <a:t>project development </a:t>
            </a:r>
            <a:r>
              <a:rPr lang="en-US" sz="2800" b="1" dirty="0"/>
              <a:t>methods</a:t>
            </a:r>
            <a:r>
              <a:rPr lang="en-US" sz="2800" dirty="0"/>
              <a:t> </a:t>
            </a:r>
            <a:r>
              <a:rPr lang="en-US" sz="1800" dirty="0"/>
              <a:t>(</a:t>
            </a:r>
            <a:r>
              <a:rPr lang="en-US" sz="1800" dirty="0" err="1"/>
              <a:t>ect,ect</a:t>
            </a:r>
            <a:r>
              <a:rPr lang="en-US" sz="1800" dirty="0"/>
              <a:t>). I know </a:t>
            </a:r>
            <a:r>
              <a:rPr lang="en-US" sz="3200" b="1" dirty="0"/>
              <a:t>you</a:t>
            </a:r>
            <a:r>
              <a:rPr lang="en-US" sz="3200" dirty="0"/>
              <a:t> </a:t>
            </a:r>
            <a:r>
              <a:rPr lang="en-US" sz="1800" dirty="0"/>
              <a:t>have a lot of </a:t>
            </a:r>
            <a:r>
              <a:rPr lang="en-US" sz="3200" b="1" dirty="0"/>
              <a:t>personal</a:t>
            </a:r>
            <a:r>
              <a:rPr lang="en-US" sz="3200" dirty="0"/>
              <a:t> </a:t>
            </a:r>
            <a:r>
              <a:rPr lang="en-US" sz="1800" dirty="0"/>
              <a:t>investment into </a:t>
            </a:r>
            <a:r>
              <a:rPr lang="en-US" sz="2800" b="1" dirty="0" err="1"/>
              <a:t>GitHub</a:t>
            </a:r>
            <a:r>
              <a:rPr lang="en-US" sz="3600" dirty="0"/>
              <a:t> </a:t>
            </a:r>
            <a:r>
              <a:rPr lang="en-US" sz="1800" dirty="0"/>
              <a:t>but that open source type method of developing a product </a:t>
            </a:r>
            <a:r>
              <a:rPr lang="en-US" sz="4000" b="1" dirty="0"/>
              <a:t>isn’t going to work </a:t>
            </a:r>
            <a:r>
              <a:rPr lang="en-US" b="1" dirty="0"/>
              <a:t>for </a:t>
            </a:r>
            <a:r>
              <a:rPr lang="en-US" sz="4000" b="1" dirty="0"/>
              <a:t>us </a:t>
            </a:r>
            <a:r>
              <a:rPr lang="en-US" b="1" dirty="0"/>
              <a:t>going forward</a:t>
            </a:r>
            <a:r>
              <a:rPr lang="en-US" dirty="0" smtClean="0"/>
              <a:t>.”</a:t>
            </a:r>
            <a:endParaRPr lang="en-US" dirty="0"/>
          </a:p>
        </p:txBody>
      </p:sp>
    </p:spTree>
    <p:extLst>
      <p:ext uri="{BB962C8B-B14F-4D97-AF65-F5344CB8AC3E}">
        <p14:creationId xmlns:p14="http://schemas.microsoft.com/office/powerpoint/2010/main" val="37919492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Meet the VP</a:t>
            </a:r>
            <a:endParaRPr lang="en-US" dirty="0"/>
          </a:p>
        </p:txBody>
      </p:sp>
      <p:sp>
        <p:nvSpPr>
          <p:cNvPr id="3" name="Content Placeholder 2"/>
          <p:cNvSpPr>
            <a:spLocks noGrp="1"/>
          </p:cNvSpPr>
          <p:nvPr>
            <p:ph idx="1"/>
          </p:nvPr>
        </p:nvSpPr>
        <p:spPr/>
        <p:txBody>
          <a:bodyPr>
            <a:normAutofit/>
          </a:bodyPr>
          <a:lstStyle/>
          <a:p>
            <a:pPr marL="914400" indent="-914400">
              <a:buNone/>
            </a:pPr>
            <a:r>
              <a:rPr lang="en-US" dirty="0" smtClean="0"/>
              <a:t>Keith:	</a:t>
            </a:r>
            <a:r>
              <a:rPr lang="en-US" sz="1800" dirty="0" smtClean="0"/>
              <a:t>“Team </a:t>
            </a:r>
            <a:r>
              <a:rPr lang="en-US" sz="1800" dirty="0"/>
              <a:t>Foundation works well for task/project management, and I’d suggest we </a:t>
            </a:r>
            <a:r>
              <a:rPr lang="en-US" b="1" dirty="0"/>
              <a:t>continue using it </a:t>
            </a:r>
            <a:r>
              <a:rPr lang="en-US" sz="1800" dirty="0"/>
              <a:t>for that. For source control specifically, I’d direct you </a:t>
            </a:r>
            <a:r>
              <a:rPr lang="en-US" sz="1800" dirty="0" smtClean="0"/>
              <a:t>to [MSDN post announcing </a:t>
            </a:r>
            <a:r>
              <a:rPr lang="en-US" sz="1800" dirty="0" err="1" smtClean="0"/>
              <a:t>git-tf</a:t>
            </a:r>
            <a:r>
              <a:rPr lang="en-US" sz="1800" dirty="0" smtClean="0"/>
              <a:t>]. </a:t>
            </a:r>
            <a:r>
              <a:rPr lang="en-US" sz="1800" dirty="0"/>
              <a:t>The existence of a </a:t>
            </a:r>
            <a:r>
              <a:rPr lang="en-US" b="1" dirty="0"/>
              <a:t>Microsoft-sponsored </a:t>
            </a:r>
            <a:r>
              <a:rPr lang="en-US" sz="1800" dirty="0"/>
              <a:t>bridge to </a:t>
            </a:r>
            <a:r>
              <a:rPr lang="en-US" sz="1800" dirty="0" err="1"/>
              <a:t>Git</a:t>
            </a:r>
            <a:r>
              <a:rPr lang="en-US" sz="1800" dirty="0"/>
              <a:t> is a pretty clear admission to me that </a:t>
            </a:r>
            <a:r>
              <a:rPr lang="en-US" sz="2800" b="1" dirty="0" err="1"/>
              <a:t>Git</a:t>
            </a:r>
            <a:r>
              <a:rPr lang="en-US" sz="2800" b="1" dirty="0"/>
              <a:t> is the future</a:t>
            </a:r>
            <a:r>
              <a:rPr lang="en-US" sz="1800" dirty="0"/>
              <a:t>. That’s even more true for a </a:t>
            </a:r>
            <a:r>
              <a:rPr lang="en-US" b="1" dirty="0"/>
              <a:t>distributed team</a:t>
            </a:r>
            <a:r>
              <a:rPr lang="en-US" sz="1800" dirty="0" smtClean="0"/>
              <a:t>.”</a:t>
            </a:r>
            <a:endParaRPr lang="en-US" dirty="0" smtClean="0"/>
          </a:p>
          <a:p>
            <a:pPr marL="914400" indent="-914400">
              <a:buNone/>
            </a:pPr>
            <a:r>
              <a:rPr lang="en-US" dirty="0" smtClean="0"/>
              <a:t>VP:	</a:t>
            </a:r>
            <a:r>
              <a:rPr lang="en-US" sz="1800" dirty="0" smtClean="0"/>
              <a:t>“</a:t>
            </a:r>
            <a:r>
              <a:rPr lang="en-US" sz="1800" dirty="0"/>
              <a:t>No offense </a:t>
            </a:r>
            <a:r>
              <a:rPr lang="en-US" sz="3200" b="1" dirty="0"/>
              <a:t>I used </a:t>
            </a:r>
            <a:r>
              <a:rPr lang="en-US" sz="3200" b="1" dirty="0" err="1"/>
              <a:t>Git</a:t>
            </a:r>
            <a:r>
              <a:rPr lang="en-US" sz="3200" b="1" dirty="0"/>
              <a:t> </a:t>
            </a:r>
            <a:r>
              <a:rPr lang="en-US" sz="1800" dirty="0"/>
              <a:t>– </a:t>
            </a:r>
            <a:r>
              <a:rPr lang="en-US" b="1" dirty="0"/>
              <a:t>installed it </a:t>
            </a:r>
            <a:r>
              <a:rPr lang="en-US" sz="1800" dirty="0"/>
              <a:t>and </a:t>
            </a:r>
            <a:r>
              <a:rPr lang="en-US" b="1" dirty="0"/>
              <a:t>played with it</a:t>
            </a:r>
            <a:r>
              <a:rPr lang="en-US" sz="1800" dirty="0"/>
              <a:t>. In our environment there is</a:t>
            </a:r>
            <a:r>
              <a:rPr lang="en-US" dirty="0"/>
              <a:t> </a:t>
            </a:r>
            <a:r>
              <a:rPr lang="en-US" sz="4000" b="1" dirty="0"/>
              <a:t>nothing </a:t>
            </a:r>
            <a:r>
              <a:rPr lang="en-US" b="1" dirty="0"/>
              <a:t>it does that we </a:t>
            </a:r>
            <a:r>
              <a:rPr lang="en-US" sz="3200" b="1" dirty="0"/>
              <a:t>don’t already do</a:t>
            </a:r>
            <a:r>
              <a:rPr lang="en-US" b="1" dirty="0"/>
              <a:t> with TF</a:t>
            </a:r>
            <a:r>
              <a:rPr lang="en-US" dirty="0"/>
              <a:t> </a:t>
            </a:r>
            <a:r>
              <a:rPr lang="en-US" sz="1800" dirty="0"/>
              <a:t>and in a </a:t>
            </a:r>
            <a:r>
              <a:rPr lang="en-US" sz="2800" b="1" dirty="0"/>
              <a:t>quicker</a:t>
            </a:r>
            <a:r>
              <a:rPr lang="en-US" sz="2800" dirty="0"/>
              <a:t> </a:t>
            </a:r>
            <a:r>
              <a:rPr lang="en-US" sz="1800" dirty="0"/>
              <a:t>fashion. I want people </a:t>
            </a:r>
            <a:r>
              <a:rPr lang="en-US" b="1" dirty="0"/>
              <a:t>writing code </a:t>
            </a:r>
            <a:r>
              <a:rPr lang="en-US" sz="1800" dirty="0"/>
              <a:t>not worrying about </a:t>
            </a:r>
            <a:r>
              <a:rPr lang="en-US" sz="1800" dirty="0" smtClean="0"/>
              <a:t>checking </a:t>
            </a:r>
            <a:r>
              <a:rPr lang="en-US" sz="1800" dirty="0"/>
              <a:t>in and branching methods</a:t>
            </a:r>
            <a:r>
              <a:rPr lang="en-US" sz="1800" dirty="0" smtClean="0"/>
              <a:t>.”</a:t>
            </a:r>
            <a:endParaRPr lang="en-US" dirty="0" smtClean="0"/>
          </a:p>
        </p:txBody>
      </p:sp>
    </p:spTree>
    <p:extLst>
      <p:ext uri="{BB962C8B-B14F-4D97-AF65-F5344CB8AC3E}">
        <p14:creationId xmlns:p14="http://schemas.microsoft.com/office/powerpoint/2010/main" val="2626052816"/>
      </p:ext>
    </p:extLst>
  </p:cSld>
  <p:clrMapOvr>
    <a:masterClrMapping/>
  </p:clrMapOvr>
  <p:timing>
    <p:tnLst>
      <p:par>
        <p:cTn id="1" dur="indefinite" restart="never" nodeType="tmRoot"/>
      </p:par>
    </p:tnLst>
  </p:timing>
</p:sld>
</file>

<file path=ppt/theme/theme1.xml><?xml version="1.0" encoding="utf-8"?>
<a:theme xmlns:a="http://schemas.openxmlformats.org/drawingml/2006/main" name="Thatch">
  <a:themeElements>
    <a:clrScheme name="Thatch">
      <a:dk1>
        <a:sysClr val="windowText" lastClr="000000"/>
      </a:dk1>
      <a:lt1>
        <a:sysClr val="window" lastClr="FFFFFF"/>
      </a:lt1>
      <a:dk2>
        <a:srgbClr val="1D3641"/>
      </a:dk2>
      <a:lt2>
        <a:srgbClr val="DFE6D0"/>
      </a:lt2>
      <a:accent1>
        <a:srgbClr val="759AA5"/>
      </a:accent1>
      <a:accent2>
        <a:srgbClr val="CFC60D"/>
      </a:accent2>
      <a:accent3>
        <a:srgbClr val="99987F"/>
      </a:accent3>
      <a:accent4>
        <a:srgbClr val="90AC97"/>
      </a:accent4>
      <a:accent5>
        <a:srgbClr val="FFAD1C"/>
      </a:accent5>
      <a:accent6>
        <a:srgbClr val="B9AB6F"/>
      </a:accent6>
      <a:hlink>
        <a:srgbClr val="66AACD"/>
      </a:hlink>
      <a:folHlink>
        <a:srgbClr val="809DB3"/>
      </a:folHlink>
    </a:clrScheme>
    <a:fontScheme name="Median">
      <a:majorFont>
        <a:latin typeface="Tw Cen MT"/>
        <a:ea typeface=""/>
        <a:cs typeface=""/>
        <a:font script="Grek" typeface="Calibri"/>
        <a:font script="Cyrl" typeface="Calibri"/>
        <a:font script="Jpan" typeface="HG創英角ｺﾞｼｯｸUB"/>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創英角ｺﾞｼｯｸUB"/>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Thatch">
      <a:fillStyleLst>
        <a:solidFill>
          <a:schemeClr val="phClr"/>
        </a:solidFill>
        <a:gradFill rotWithShape="1">
          <a:gsLst>
            <a:gs pos="0">
              <a:schemeClr val="phClr">
                <a:tint val="79000"/>
                <a:satMod val="180000"/>
              </a:schemeClr>
            </a:gs>
            <a:gs pos="65000">
              <a:schemeClr val="phClr">
                <a:tint val="52000"/>
                <a:satMod val="250000"/>
              </a:schemeClr>
            </a:gs>
            <a:gs pos="100000">
              <a:schemeClr val="phClr">
                <a:tint val="29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15875" cap="flat" cmpd="sng" algn="ctr">
          <a:solidFill>
            <a:schemeClr val="phClr"/>
          </a:solidFill>
          <a:prstDash val="solid"/>
        </a:ln>
        <a:ln w="38100" cap="flat" cmpd="sng" algn="ctr">
          <a:solidFill>
            <a:schemeClr val="phClr"/>
          </a:solidFill>
          <a:prstDash val="solid"/>
        </a:ln>
      </a:lnStyleLst>
      <a:effectStyleLst>
        <a:effectStyle>
          <a:effectLst>
            <a:outerShdw blurRad="63500" dist="25400" dir="5400000" rotWithShape="0">
              <a:srgbClr val="000000">
                <a:alpha val="43000"/>
              </a:srgbClr>
            </a:outerShdw>
          </a:effectLst>
        </a:effectStyle>
        <a:effectStyle>
          <a:effectLst>
            <a:outerShdw blurRad="63500" dist="25400" dir="5400000" rotWithShape="0">
              <a:srgbClr val="000000">
                <a:alpha val="43000"/>
              </a:srgbClr>
            </a:outerShdw>
          </a:effectLst>
          <a:scene3d>
            <a:camera prst="orthographicFront">
              <a:rot lat="0" lon="0" rev="0"/>
            </a:camera>
            <a:lightRig rig="brightRoom" dir="t">
              <a:rot lat="0" lon="0" rev="8700000"/>
            </a:lightRig>
          </a:scene3d>
          <a:sp3d contourW="12700" prstMaterial="dkEdge">
            <a:bevelT w="0" h="0" prst="relaxedInset"/>
            <a:contourClr>
              <a:schemeClr val="phClr">
                <a:shade val="65000"/>
                <a:satMod val="150000"/>
              </a:schemeClr>
            </a:contourClr>
          </a:sp3d>
        </a:effectStyle>
        <a:effectStyle>
          <a:effectLst>
            <a:outerShdw blurRad="63500" dist="25400" dir="5400000" rotWithShape="0">
              <a:srgbClr val="000000">
                <a:alpha val="43000"/>
              </a:srgbClr>
            </a:outerShdw>
          </a:effectLst>
          <a:scene3d>
            <a:camera prst="orthographicFront">
              <a:rot lat="0" lon="0" rev="0"/>
            </a:camera>
            <a:lightRig rig="glow" dir="t">
              <a:rot lat="0" lon="0" rev="13200000"/>
            </a:lightRig>
          </a:scene3d>
          <a:sp3d prstMaterial="dkEdge">
            <a:bevelT w="63500" h="50800" prst="relaxedInset"/>
          </a:sp3d>
        </a:effectStyle>
      </a:effectStyleLst>
      <a:bgFillStyleLst>
        <a:solidFill>
          <a:schemeClr val="phClr"/>
        </a:solidFill>
        <a:gradFill rotWithShape="1">
          <a:gsLst>
            <a:gs pos="0">
              <a:schemeClr val="phClr">
                <a:tint val="85000"/>
                <a:shade val="95000"/>
                <a:satMod val="200000"/>
              </a:schemeClr>
            </a:gs>
            <a:gs pos="53000">
              <a:schemeClr val="phClr">
                <a:shade val="60000"/>
                <a:satMod val="220000"/>
              </a:schemeClr>
            </a:gs>
            <a:gs pos="100000">
              <a:schemeClr val="phClr">
                <a:shade val="45000"/>
                <a:satMod val="220000"/>
              </a:schemeClr>
            </a:gs>
          </a:gsLst>
          <a:lin ang="16200000" scaled="0"/>
        </a:gradFill>
        <a:gradFill rotWithShape="1">
          <a:gsLst>
            <a:gs pos="0">
              <a:schemeClr val="phClr">
                <a:tint val="83000"/>
                <a:shade val="97000"/>
                <a:satMod val="230000"/>
              </a:schemeClr>
            </a:gs>
            <a:gs pos="100000">
              <a:schemeClr val="phClr">
                <a:shade val="35000"/>
                <a:satMod val="250000"/>
              </a:schemeClr>
            </a:gs>
          </a:gsLst>
          <a:path path="circle">
            <a:fillToRect l="15000" t="50000" r="85000" b="6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Thatch</Template>
  <TotalTime>2183</TotalTime>
  <Words>961</Words>
  <Application>Microsoft Office PowerPoint</Application>
  <PresentationFormat>On-screen Show (4:3)</PresentationFormat>
  <Paragraphs>142</Paragraphs>
  <Slides>30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30</vt:i4>
      </vt:variant>
    </vt:vector>
  </HeadingPairs>
  <TitlesOfParts>
    <vt:vector size="33" baseType="lpstr">
      <vt:lpstr>Arial</vt:lpstr>
      <vt:lpstr>Tw Cen MT</vt:lpstr>
      <vt:lpstr>Thatch</vt:lpstr>
      <vt:lpstr>When Learning Stops: Recovering from an Expert Beginner</vt:lpstr>
      <vt:lpstr>Motorsport Aftermarket Group</vt:lpstr>
      <vt:lpstr>A Look Back</vt:lpstr>
      <vt:lpstr>Meet the VP</vt:lpstr>
      <vt:lpstr>Meet the VP</vt:lpstr>
      <vt:lpstr>Meet the VP</vt:lpstr>
      <vt:lpstr>Meet the VP</vt:lpstr>
      <vt:lpstr>Meet the VP</vt:lpstr>
      <vt:lpstr>Meet the VP</vt:lpstr>
      <vt:lpstr>Meet the VP</vt:lpstr>
      <vt:lpstr>Meet the VP</vt:lpstr>
      <vt:lpstr>Meet the VP</vt:lpstr>
      <vt:lpstr>How Developers Stop Learning: Rise of the Expert Beginner</vt:lpstr>
      <vt:lpstr>The Dead Sea Effect</vt:lpstr>
      <vt:lpstr>The Dead Sea Effect</vt:lpstr>
      <vt:lpstr>Dreyfus Model of Skill Acquisition</vt:lpstr>
      <vt:lpstr>Dunning-Kruger effect</vt:lpstr>
      <vt:lpstr>Dreyfus Model of Skill Acquisition</vt:lpstr>
      <vt:lpstr>The Expert Beginner</vt:lpstr>
      <vt:lpstr>Expert Beginner Skill Acquisition</vt:lpstr>
      <vt:lpstr>The Expert Beginner</vt:lpstr>
      <vt:lpstr>Additional Reading</vt:lpstr>
      <vt:lpstr>So The VP Failed… Now What?</vt:lpstr>
      <vt:lpstr>Assessing the Damage…</vt:lpstr>
      <vt:lpstr>Planning a recovery…</vt:lpstr>
      <vt:lpstr>Recovery Begins</vt:lpstr>
      <vt:lpstr>Executing a recovery…</vt:lpstr>
      <vt:lpstr>How is it going?</vt:lpstr>
      <vt:lpstr>Epilogue</vt:lpstr>
      <vt:lpstr>A Look Ahead</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Recovering from an Expert Beginner</dc:title>
  <dc:creator>Keith</dc:creator>
  <cp:lastModifiedBy>Harlan, Zachary</cp:lastModifiedBy>
  <cp:revision>81</cp:revision>
  <dcterms:created xsi:type="dcterms:W3CDTF">2014-07-19T06:32:20Z</dcterms:created>
  <dcterms:modified xsi:type="dcterms:W3CDTF">2014-10-04T18:18:03Z</dcterms:modified>
</cp:coreProperties>
</file>