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8"/>
  </p:notesMasterIdLst>
  <p:sldIdLst>
    <p:sldId id="256" r:id="rId2"/>
    <p:sldId id="448" r:id="rId3"/>
    <p:sldId id="416" r:id="rId4"/>
    <p:sldId id="391" r:id="rId5"/>
    <p:sldId id="409" r:id="rId6"/>
    <p:sldId id="395" r:id="rId7"/>
    <p:sldId id="396" r:id="rId8"/>
    <p:sldId id="397" r:id="rId9"/>
    <p:sldId id="393" r:id="rId10"/>
    <p:sldId id="421" r:id="rId11"/>
    <p:sldId id="440" r:id="rId12"/>
    <p:sldId id="398" r:id="rId13"/>
    <p:sldId id="399" r:id="rId14"/>
    <p:sldId id="439" r:id="rId15"/>
    <p:sldId id="400" r:id="rId16"/>
    <p:sldId id="408" r:id="rId17"/>
    <p:sldId id="441" r:id="rId18"/>
    <p:sldId id="442" r:id="rId19"/>
    <p:sldId id="407" r:id="rId20"/>
    <p:sldId id="420" r:id="rId21"/>
    <p:sldId id="443" r:id="rId22"/>
    <p:sldId id="413" r:id="rId23"/>
    <p:sldId id="444" r:id="rId24"/>
    <p:sldId id="415" r:id="rId25"/>
    <p:sldId id="414" r:id="rId26"/>
    <p:sldId id="435" r:id="rId27"/>
    <p:sldId id="436" r:id="rId28"/>
    <p:sldId id="437" r:id="rId29"/>
    <p:sldId id="445" r:id="rId30"/>
    <p:sldId id="438" r:id="rId31"/>
    <p:sldId id="412" r:id="rId32"/>
    <p:sldId id="427" r:id="rId33"/>
    <p:sldId id="431" r:id="rId34"/>
    <p:sldId id="434" r:id="rId35"/>
    <p:sldId id="402" r:id="rId36"/>
    <p:sldId id="422" r:id="rId37"/>
    <p:sldId id="423" r:id="rId38"/>
    <p:sldId id="424" r:id="rId39"/>
    <p:sldId id="410" r:id="rId40"/>
    <p:sldId id="404" r:id="rId41"/>
    <p:sldId id="411" r:id="rId42"/>
    <p:sldId id="405" r:id="rId43"/>
    <p:sldId id="428" r:id="rId44"/>
    <p:sldId id="429" r:id="rId45"/>
    <p:sldId id="418" r:id="rId46"/>
    <p:sldId id="44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A31515"/>
    <a:srgbClr val="0000FF"/>
    <a:srgbClr val="8C383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1" autoAdjust="0"/>
    <p:restoredTop sz="86316" autoAdjust="0"/>
  </p:normalViewPr>
  <p:slideViewPr>
    <p:cSldViewPr>
      <p:cViewPr>
        <p:scale>
          <a:sx n="72" d="100"/>
          <a:sy n="72" d="100"/>
        </p:scale>
        <p:origin x="10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1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1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1"/>
            <a:ext cx="383640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8/9/2017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4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476999"/>
            <a:ext cx="1013460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ltavcodeschool.com/" TargetMode="External"/><Relationship Id="rId3" Type="http://schemas.openxmlformats.org/officeDocument/2006/relationships/hyperlink" Target="http://gitref.org/" TargetMode="External"/><Relationship Id="rId7" Type="http://schemas.openxmlformats.org/officeDocument/2006/relationships/hyperlink" Target="http://github.com/dahlbyk/Presentations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hub.com/dahlbyk/posh-git" TargetMode="External"/><Relationship Id="rId5" Type="http://schemas.openxmlformats.org/officeDocument/2006/relationships/hyperlink" Target="http://think-like-a-git.net/" TargetMode="External"/><Relationship Id="rId4" Type="http://schemas.openxmlformats.org/officeDocument/2006/relationships/hyperlink" Target="http://gitready.com/" TargetMode="External"/><Relationship Id="rId9" Type="http://schemas.openxmlformats.org/officeDocument/2006/relationships/hyperlink" Target="http://keith.lostechie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--staged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 --reverse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lum bright="37000" contrast="54000"/>
          </a:blip>
          <a:srcRect/>
          <a:stretch>
            <a:fillRect/>
          </a:stretch>
        </p:blipFill>
        <p:spPr bwMode="auto">
          <a:xfrm>
            <a:off x="990600" y="4419600"/>
            <a:ext cx="7772400" cy="160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</a:t>
            </a:r>
          </a:p>
          <a:p>
            <a:pPr lvl="2"/>
            <a:r>
              <a:rPr lang="en-US" dirty="0" smtClean="0"/>
              <a:t>On commit, reference set to new SHA1</a:t>
            </a:r>
          </a:p>
          <a:p>
            <a:pPr lvl="1"/>
            <a:r>
              <a:rPr lang="en-US" dirty="0" smtClean="0"/>
              <a:t>Arbitrary commit (detached HEAD)</a:t>
            </a:r>
          </a:p>
          <a:p>
            <a:pPr lvl="2"/>
            <a:r>
              <a:rPr lang="en-US" dirty="0" smtClean="0"/>
              <a:t>On commit, no branch to update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fetch &lt;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&gt; &lt;branch&gt;</a:t>
            </a:r>
          </a:p>
          <a:p>
            <a:r>
              <a:rPr lang="en-US" dirty="0" smtClean="0"/>
              <a:t>MERGE_HEAD = incoming merge commit(s)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Relatively 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~ = parent; 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merge parent</a:t>
            </a:r>
          </a:p>
          <a:p>
            <a:pPr lvl="2"/>
            <a:r>
              <a:rPr lang="en-US" dirty="0" smtClean="0"/>
              <a:t>3 commits ago = </a:t>
            </a:r>
            <a:r>
              <a:rPr lang="en-US" dirty="0" smtClean="0">
                <a:latin typeface="Consolas" pitchFamily="49" charset="0"/>
              </a:rPr>
              <a:t>HEAD~3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HEAD^^^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Undo last commit = </a:t>
            </a:r>
            <a:r>
              <a:rPr lang="en-US" dirty="0" smtClean="0">
                <a:latin typeface="Consolas" pitchFamily="49" charset="0"/>
              </a:rPr>
              <a:t>git reset HEAD@{1}</a:t>
            </a:r>
          </a:p>
          <a:p>
            <a:r>
              <a:rPr lang="en-US" dirty="0" smtClean="0">
                <a:latin typeface="Consolas" pitchFamily="49" charset="0"/>
              </a:rPr>
              <a:t>git help revisions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Ridiculously cheap – use liberally</a:t>
            </a:r>
          </a:p>
          <a:p>
            <a:pPr lvl="1"/>
            <a:r>
              <a:rPr lang="en-US" dirty="0" smtClean="0"/>
              <a:t>Write SHA to file in refs/heads</a:t>
            </a:r>
          </a:p>
          <a:p>
            <a:endParaRPr lang="en-US" dirty="0" smtClean="0"/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branch --merged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New </a:t>
            </a:r>
            <a:r>
              <a:rPr lang="en-US" dirty="0" smtClean="0">
                <a:latin typeface="Consolas" pitchFamily="49" charset="0"/>
              </a:rPr>
              <a:t>topic</a:t>
            </a:r>
            <a:r>
              <a:rPr lang="en-US" dirty="0" smtClean="0"/>
              <a:t> branch from </a:t>
            </a:r>
            <a:r>
              <a:rPr lang="en-US" dirty="0" smtClean="0">
                <a:latin typeface="Consolas" pitchFamily="49" charset="0"/>
              </a:rPr>
              <a:t>master</a:t>
            </a:r>
          </a:p>
          <a:p>
            <a:pPr marL="971550" lvl="1" indent="-514350"/>
            <a:r>
              <a:rPr lang="en-US" dirty="0" smtClean="0">
                <a:latin typeface="Consolas" pitchFamily="49" charset="0"/>
              </a:rPr>
              <a:t>git checkout master -b topic</a:t>
            </a:r>
          </a:p>
          <a:p>
            <a:pPr marL="971550" lvl="1" indent="-514350"/>
            <a:r>
              <a:rPr lang="en-US" dirty="0" smtClean="0"/>
              <a:t>“Switch to &lt;commit&gt; as new branch &lt;name&gt;”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Commit more than feels natural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"have test,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pop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883" y="54864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3048" y="5616450"/>
            <a:ext cx="2170364" cy="877900"/>
          </a:xfrm>
          <a:prstGeom prst="rect">
            <a:avLst/>
          </a:prstGeom>
          <a:noFill/>
        </p:spPr>
      </p:pic>
      <p:pic>
        <p:nvPicPr>
          <p:cNvPr id="1026" name="Picture 2" descr="C:\Users\Keith\Desktop\poshgi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883" y="3907664"/>
            <a:ext cx="5686866" cy="1425008"/>
          </a:xfrm>
          <a:prstGeom prst="rect">
            <a:avLst/>
          </a:prstGeom>
          <a:noFill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62578" y="1875047"/>
            <a:ext cx="2286000" cy="165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48" y="3450288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72" y="2389121"/>
            <a:ext cx="2594317" cy="629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146"/>
            <a:ext cx="2743200" cy="175764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--include-untracked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list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show –p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drop stash@{1}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branch &lt;name&gt;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with care…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572000" cy="4564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67000" y="5532120"/>
            <a:ext cx="2667000" cy="4572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Advantage: WIP lives in branch</a:t>
            </a:r>
          </a:p>
          <a:p>
            <a:endParaRPr lang="en-US" dirty="0" smtClean="0"/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HEAD~</a:t>
            </a:r>
          </a:p>
          <a:p>
            <a:pPr lvl="2"/>
            <a:r>
              <a:rPr lang="en-US" dirty="0" smtClean="0"/>
              <a:t>Pretend WIP commit never happened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</a:p>
          <a:p>
            <a:pPr lvl="2"/>
            <a:endParaRPr lang="en-US" dirty="0" smtClean="0">
              <a:latin typeface="Consolas" pitchFamily="49" charset="0"/>
            </a:endParaRPr>
          </a:p>
          <a:p>
            <a:pPr lvl="2"/>
            <a:endParaRPr lang="en-US" dirty="0" smtClean="0">
              <a:latin typeface="Consolas" pitchFamily="49" charset="0"/>
            </a:endParaRPr>
          </a:p>
          <a:p>
            <a:pPr lvl="2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HEAD~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Make HEAD look like remote branch: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--hard origin/master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pic>
        <p:nvPicPr>
          <p:cNvPr id="1030" name="Picture 6" descr="C:\Users\Keith\Documents\ShareX\Screenshots\2013-10\2013-10-19_13-12-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38" y="3114589"/>
            <a:ext cx="2591162" cy="61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85816"/>
            <a:ext cx="2590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 [--&lt;mode&gt;]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713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soft = move HEAD; don’t reset index/work tree</a:t>
            </a:r>
          </a:p>
          <a:p>
            <a:pPr lvl="1"/>
            <a:r>
              <a:rPr lang="en-US" sz="2400" dirty="0" err="1" smtClean="0"/>
              <a:t>Uncommit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en-US" sz="2800" dirty="0" smtClean="0"/>
              <a:t>mixed = reset index but not work tree (default)</a:t>
            </a:r>
          </a:p>
          <a:p>
            <a:pPr lvl="1"/>
            <a:r>
              <a:rPr lang="en-US" sz="2400" dirty="0" err="1" smtClean="0"/>
              <a:t>Unstage</a:t>
            </a:r>
            <a:r>
              <a:rPr lang="en-US" sz="2400" dirty="0" smtClean="0"/>
              <a:t> all</a:t>
            </a:r>
          </a:p>
          <a:p>
            <a:endParaRPr lang="en-US" sz="2800" dirty="0" smtClean="0"/>
          </a:p>
          <a:p>
            <a:r>
              <a:rPr lang="en-US" sz="2800" dirty="0" smtClean="0"/>
              <a:t>hard = reset index and work tree</a:t>
            </a:r>
          </a:p>
          <a:p>
            <a:pPr lvl="1"/>
            <a:r>
              <a:rPr lang="en-US" sz="2400" dirty="0" smtClean="0"/>
              <a:t>Discard changes (ignores untracked files)</a:t>
            </a:r>
          </a:p>
          <a:p>
            <a:pPr lvl="1"/>
            <a:r>
              <a:rPr lang="en-US" sz="2400" b="1" dirty="0" smtClean="0"/>
              <a:t>Destructive – use with caution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 startAt="2"/>
            </a:pPr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1"/>
            <a:r>
              <a:rPr lang="en-US" dirty="0" err="1" smtClean="0">
                <a:solidFill>
                  <a:prstClr val="black"/>
                </a:solidFill>
              </a:rPr>
              <a:t>Unstage</a:t>
            </a:r>
            <a:r>
              <a:rPr lang="en-US" dirty="0" smtClean="0">
                <a:solidFill>
                  <a:prstClr val="black"/>
                </a:solidFill>
              </a:rPr>
              <a:t> a file: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--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HEAD staged-file.txt</a:t>
            </a:r>
          </a:p>
          <a:p>
            <a:pPr lvl="2"/>
            <a:r>
              <a:rPr lang="en-US" dirty="0" smtClean="0">
                <a:latin typeface="Consolas" pitchFamily="49" charset="0"/>
              </a:rPr>
              <a:t>git reset -- staged-file.txt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667000"/>
            <a:ext cx="5943600" cy="401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48350" cy="374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1" y="2133600"/>
            <a:ext cx="44229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2590800" y="2819400"/>
            <a:ext cx="5334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0" y="3733800"/>
            <a:ext cx="533400" cy="23622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3962400"/>
            <a:ext cx="457200" cy="167640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Staging Area (Index)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9" y="1724026"/>
            <a:ext cx="8162925" cy="476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04800" y="3977640"/>
            <a:ext cx="1600200" cy="1280160"/>
          </a:xfrm>
          <a:prstGeom prst="ellipse">
            <a:avLst/>
          </a:prstGeom>
          <a:noFill/>
          <a:ln w="38100"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828800" y="25146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28800" y="4343400"/>
            <a:ext cx="1219200" cy="0"/>
          </a:xfrm>
          <a:prstGeom prst="straightConnector1">
            <a:avLst/>
          </a:prstGeom>
          <a:ln w="38100">
            <a:solidFill>
              <a:srgbClr val="8C3836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2800" y="3593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reset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419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C3836"/>
                </a:solidFill>
                <a:latin typeface="Consolas" pitchFamily="49" charset="0"/>
              </a:rPr>
              <a:t>add -p</a:t>
            </a:r>
            <a:endParaRPr lang="en-US" dirty="0">
              <a:solidFill>
                <a:srgbClr val="8C3836"/>
              </a:solidFill>
              <a:latin typeface="Consolas" pitchFamily="49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Overlapping logical changes to one file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endParaRPr lang="en-US" dirty="0" smtClean="0"/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reset -p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checkout –p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stash save -p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Patchwise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git reset --hard HEAD~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Merge without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         \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D---E---F---B'--M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/>
              <a:t>Merge after rebase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D---E---F---B'--A'--C' master, topic</a:t>
            </a:r>
          </a:p>
          <a:p>
            <a:pPr>
              <a:buNone/>
            </a:pPr>
            <a:endParaRPr lang="en-US" dirty="0" smtClean="0">
              <a:solidFill>
                <a:prstClr val="black"/>
              </a:solidFill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</a:rPr>
              <a:t>Deck of cards: shuffle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cut</a:t>
            </a:r>
          </a:p>
          <a:p>
            <a:pPr>
              <a:buNone/>
            </a:pP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</a:t>
            </a:r>
            <a:r>
              <a:rPr lang="en-US" dirty="0" err="1" smtClean="0"/>
              <a:t>vs</a:t>
            </a:r>
            <a:r>
              <a:rPr lang="en-US" dirty="0" smtClean="0"/>
              <a:t> rebase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31920" y="-1332436"/>
            <a:ext cx="1280160" cy="842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84147" y="174028"/>
            <a:ext cx="1188720" cy="8308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310062" y="2395538"/>
            <a:ext cx="428625" cy="6305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master, HEAD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git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commits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git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[gh12 </a:t>
            </a:r>
            <a:r>
              <a:rPr lang="en-US" sz="2400" b="1" dirty="0" smtClean="0">
                <a:latin typeface="Consolas" pitchFamily="49" charset="0"/>
              </a:rPr>
              <a:t>1bec34</a:t>
            </a:r>
            <a:r>
              <a:rPr lang="en-US" sz="2400" dirty="0" smtClean="0">
                <a:latin typeface="Consolas" pitchFamily="49" charset="0"/>
              </a:rPr>
              <a:t>] Do something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work, commit, work,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oops! … stage fixes for "Do something"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--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1bec34</a:t>
            </a:r>
            <a:endParaRPr lang="en-US" sz="2400" b="1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</a:rPr>
              <a:t>1bec34</a:t>
            </a:r>
            <a:r>
              <a:rPr lang="en-US" sz="2400" dirty="0" smtClean="0">
                <a:latin typeface="Consolas" pitchFamily="49" charset="0"/>
              </a:rPr>
              <a:t>~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</a:t>
            </a:r>
            <a:r>
              <a:rPr lang="en-US" dirty="0" err="1" smtClean="0"/>
              <a:t>automagically</a:t>
            </a:r>
            <a:endParaRPr lang="en-US" dirty="0" smtClean="0"/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</a:t>
            </a:r>
            <a:r>
              <a:rPr lang="en-US" b="1" dirty="0" smtClean="0"/>
              <a:t>1bec34</a:t>
            </a:r>
            <a:r>
              <a:rPr lang="en-US" dirty="0" smtClean="0"/>
              <a:t>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Interactive Rebase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Remotes (push/pull)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Lots of neat stuff…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  <a:p>
            <a:pPr lvl="1"/>
            <a:r>
              <a:rPr lang="en-US" dirty="0" smtClean="0"/>
              <a:t>filter-branch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</a:p>
          <a:p>
            <a:r>
              <a:rPr lang="en-US" dirty="0" smtClean="0"/>
              <a:t>Naming Commits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did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git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 </a:t>
            </a:r>
            <a:r>
              <a:rPr lang="en-US" sz="2400" i="1" dirty="0" smtClean="0">
                <a:latin typeface="Consolas" pitchFamily="49" charset="0"/>
              </a:rPr>
              <a:t>new-commit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git bisect reset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operations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stash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smtClean="0"/>
              <a:t>Oops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hlinkClick r:id="rId2"/>
              </a:rPr>
              <a:t>git-scm.com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3"/>
              </a:rPr>
              <a:t>gitref.org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4"/>
              </a:rPr>
              <a:t>gitready.com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5"/>
              </a:rPr>
              <a:t>think-like-a-git.net</a:t>
            </a: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6"/>
              </a:rPr>
              <a:t>github.com/</a:t>
            </a:r>
            <a:r>
              <a:rPr lang="en-US" sz="2400" dirty="0" err="1" smtClean="0">
                <a:hlinkClick r:id="rId6"/>
              </a:rPr>
              <a:t>dahlbyk</a:t>
            </a:r>
            <a:r>
              <a:rPr lang="en-US" sz="2400" dirty="0" smtClean="0">
                <a:hlinkClick r:id="rId6"/>
              </a:rPr>
              <a:t>/posh-</a:t>
            </a:r>
            <a:r>
              <a:rPr lang="en-US" sz="2400" dirty="0" err="1" smtClean="0">
                <a:hlinkClick r:id="rId6"/>
              </a:rPr>
              <a:t>git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hlinkClick r:id="rId7"/>
              </a:rPr>
              <a:t>github.com/</a:t>
            </a:r>
            <a:r>
              <a:rPr lang="en-US" sz="2400" dirty="0" err="1" smtClean="0">
                <a:hlinkClick r:id="rId7"/>
              </a:rPr>
              <a:t>dahlbyk</a:t>
            </a:r>
            <a:r>
              <a:rPr lang="en-US" sz="2400" dirty="0" smtClean="0">
                <a:hlinkClick r:id="rId7"/>
              </a:rPr>
              <a:t>/Presentations</a:t>
            </a: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8"/>
              </a:rPr>
              <a:t>deltavcodeschool.com </a:t>
            </a:r>
            <a:endParaRPr lang="en-US" sz="2400" dirty="0" smtClean="0"/>
          </a:p>
          <a:p>
            <a:pPr algn="ctr">
              <a:buNone/>
            </a:pPr>
            <a:r>
              <a:rPr lang="en-US" sz="2400" dirty="0" smtClean="0">
                <a:hlinkClick r:id="rId9"/>
              </a:rPr>
              <a:t>keith.lostechies.com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Consolas" pitchFamily="49" charset="0"/>
              </a:rPr>
              <a:t>git help config</a:t>
            </a:r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>
                <a:latin typeface="Consolas" pitchFamily="49" charset="0"/>
              </a:rPr>
              <a:t>-</a:t>
            </a:r>
            <a:r>
              <a:rPr lang="en-US" dirty="0" smtClean="0">
                <a:latin typeface="Consolas" pitchFamily="49" charset="0"/>
              </a:rPr>
              <a:t>l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533400" y="3048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048000"/>
                <a:gridCol w="3505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Consolas" pitchFamily="49" charset="0"/>
              </a:rPr>
              <a:t>git config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core</a:t>
            </a:r>
            <a:r>
              <a:rPr lang="en-US" sz="2400" dirty="0" smtClean="0">
                <a:latin typeface="Consolas" pitchFamily="49" charset="0"/>
              </a:rPr>
              <a:t>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git config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2400" dirty="0" err="1" smtClean="0">
                <a:latin typeface="Consolas" pitchFamily="49" charset="0"/>
              </a:rPr>
              <a:t>.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branch</a:t>
            </a:r>
            <a:r>
              <a:rPr lang="en-US" sz="2400" dirty="0" smtClean="0">
                <a:latin typeface="Consolas" pitchFamily="49" charset="0"/>
              </a:rPr>
              <a:t> "</a:t>
            </a:r>
            <a:r>
              <a:rPr lang="en-US" sz="2400" dirty="0" smtClean="0">
                <a:solidFill>
                  <a:srgbClr val="2B91AF"/>
                </a:solidFill>
                <a:latin typeface="Consolas" pitchFamily="49" charset="0"/>
              </a:rPr>
              <a:t>master</a:t>
            </a:r>
            <a:r>
              <a:rPr lang="en-US" sz="2400" dirty="0" smtClean="0">
                <a:latin typeface="Consolas" pitchFamily="49" charset="0"/>
              </a:rPr>
              <a:t>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rebase</a:t>
            </a:r>
            <a:r>
              <a:rPr lang="en-US" sz="2400" dirty="0" smtClean="0">
                <a:latin typeface="Consolas" pitchFamily="49" charset="0"/>
              </a:rPr>
              <a:t> = true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8129"/>
              </p:ext>
            </p:extLst>
          </p:nvPr>
        </p:nvGraphicFramePr>
        <p:xfrm>
          <a:off x="457200" y="1774826"/>
          <a:ext cx="8229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core.editor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Path to preferred editor</a:t>
                      </a:r>
                      <a:endParaRPr lang="en-US" sz="1800" dirty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diff.renames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false = don’t detect renames (default)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true = detect renames</a:t>
                      </a:r>
                    </a:p>
                    <a:p>
                      <a:r>
                        <a:rPr lang="en-US" sz="1800" b="1" dirty="0" smtClean="0"/>
                        <a:t>copies</a:t>
                      </a:r>
                      <a:r>
                        <a:rPr lang="en-US" sz="1800" baseline="0" dirty="0" smtClean="0"/>
                        <a:t> = detect renames &amp; copies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difftool.prompt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mergetool.prompt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mergetool.keepBackup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true (default), </a:t>
                      </a:r>
                      <a:r>
                        <a:rPr lang="en-US" sz="1800" b="1" baseline="0" dirty="0" smtClean="0"/>
                        <a:t>false</a:t>
                      </a:r>
                      <a:endParaRPr lang="en-US" sz="18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 smtClean="0"/>
                        <a:t>After merge, original file with conflict markers saved with .</a:t>
                      </a:r>
                      <a:r>
                        <a:rPr lang="en-US" sz="1400" i="1" baseline="0" dirty="0" err="1" smtClean="0"/>
                        <a:t>orig</a:t>
                      </a:r>
                      <a:r>
                        <a:rPr lang="en-US" sz="1400" i="1" baseline="0" dirty="0" smtClean="0"/>
                        <a:t> extension</a:t>
                      </a:r>
                      <a:endParaRPr lang="en-US" sz="1400" b="1" baseline="0" dirty="0" smtClean="0"/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help.autocorrect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= show but</a:t>
                      </a:r>
                      <a:r>
                        <a:rPr lang="en-US" sz="1800" baseline="0" dirty="0" smtClean="0"/>
                        <a:t> don’t execute (default)</a:t>
                      </a:r>
                    </a:p>
                    <a:p>
                      <a:r>
                        <a:rPr lang="en-US" sz="1800" b="1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after </a:t>
                      </a:r>
                      <a:r>
                        <a:rPr lang="en-US" sz="1800" i="1" baseline="0" dirty="0" smtClean="0"/>
                        <a:t>N</a:t>
                      </a:r>
                      <a:r>
                        <a:rPr lang="en-US" sz="1800" i="0" baseline="0" dirty="0" smtClean="0"/>
                        <a:t> tenths of a second</a:t>
                      </a:r>
                      <a:endParaRPr lang="en-US" sz="1800" baseline="0" dirty="0" smtClean="0"/>
                    </a:p>
                    <a:p>
                      <a:r>
                        <a:rPr lang="en-US" sz="1800" b="0" baseline="0" dirty="0" smtClean="0"/>
                        <a:t>-</a:t>
                      </a:r>
                      <a:r>
                        <a:rPr lang="en-US" sz="1800" b="0" i="1" baseline="0" dirty="0" smtClean="0"/>
                        <a:t>N</a:t>
                      </a:r>
                      <a:r>
                        <a:rPr lang="en-US" sz="1800" baseline="0" dirty="0" smtClean="0"/>
                        <a:t> = execute correction immediately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log.date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default, </a:t>
                      </a:r>
                      <a:r>
                        <a:rPr lang="en-US" sz="1800" b="1" dirty="0" smtClean="0"/>
                        <a:t>relative</a:t>
                      </a:r>
                      <a:r>
                        <a:rPr lang="en-US" sz="1800" dirty="0" smtClean="0"/>
                        <a:t>, local, </a:t>
                      </a:r>
                      <a:r>
                        <a:rPr lang="en-US" sz="1800" dirty="0" err="1" smtClean="0"/>
                        <a:t>iso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rfc</a:t>
                      </a:r>
                      <a:r>
                        <a:rPr lang="en-US" sz="1800" baseline="0" dirty="0" smtClean="0"/>
                        <a:t> short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5191"/>
            <a:ext cx="85344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Wrap git command + arguments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config alias.ds "diff --stat"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git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>
                <a:latin typeface="Consolas" pitchFamily="49" charset="0"/>
              </a:rPr>
              <a:t> dev</a:t>
            </a:r>
            <a:r>
              <a:rPr lang="en-US" dirty="0" smtClean="0"/>
              <a:t>	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git diff --stat dev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alias.call</a:t>
            </a:r>
            <a:r>
              <a:rPr lang="en-US" dirty="0" smtClean="0">
                <a:latin typeface="Consolas" pitchFamily="49" charset="0"/>
              </a:rPr>
              <a:t> = !git add -A &amp;&amp; git commit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6999"/>
            <a:ext cx="2385060" cy="274320"/>
          </a:xfrm>
          <a:prstGeom prst="rect">
            <a:avLst/>
          </a:prstGeom>
        </p:spPr>
        <p:txBody>
          <a:bodyPr vert="horz" bIns="0" rtlCol="0" anchor="b">
            <a:normAutofit/>
          </a:bodyPr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buNone/>
              <a:defRPr/>
            </a:pPr>
            <a:r>
              <a:rPr lang="en-US" dirty="0" smtClean="0"/>
              <a:t>@</a:t>
            </a:r>
            <a:r>
              <a:rPr lang="en-US" dirty="0" err="1" smtClean="0"/>
              <a:t>dahlbyk</a:t>
            </a:r>
            <a:r>
              <a:rPr lang="en-US" dirty="0" smtClean="0"/>
              <a:t> </a:t>
            </a:r>
            <a:r>
              <a:rPr lang="en-US" dirty="0" smtClean="0"/>
              <a:t>#</a:t>
            </a:r>
            <a:r>
              <a:rPr lang="en-US" dirty="0" err="1" smtClean="0"/>
              <a:t>ThatConference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10682</TotalTime>
  <Words>1484</Words>
  <Application>Microsoft Office PowerPoint</Application>
  <PresentationFormat>On-screen Show (4:3)</PresentationFormat>
  <Paragraphs>379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Module</vt:lpstr>
      <vt:lpstr>Git More Done</vt:lpstr>
      <vt:lpstr>Who am I?</vt:lpstr>
      <vt:lpstr>Who are you?</vt:lpstr>
      <vt:lpstr>Git More Done</vt:lpstr>
      <vt:lpstr>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Naming Commits</vt:lpstr>
      <vt:lpstr>Relatively Naming Commits</vt:lpstr>
      <vt:lpstr>Local Workflow</vt:lpstr>
      <vt:lpstr>Branching</vt:lpstr>
      <vt:lpstr>My Workflow</vt:lpstr>
      <vt:lpstr>git stash</vt:lpstr>
      <vt:lpstr>git stash</vt:lpstr>
      <vt:lpstr>Use with care…</vt:lpstr>
      <vt:lpstr>Temporary Commits</vt:lpstr>
      <vt:lpstr>git reset</vt:lpstr>
      <vt:lpstr>git reset [--&lt;mode&gt;]</vt:lpstr>
      <vt:lpstr>git reset</vt:lpstr>
      <vt:lpstr>The Others</vt:lpstr>
      <vt:lpstr>Git Staging Area (Index)</vt:lpstr>
      <vt:lpstr>git add --patch</vt:lpstr>
      <vt:lpstr>git add --patch</vt:lpstr>
      <vt:lpstr>Demo</vt:lpstr>
      <vt:lpstr>Rewriting History</vt:lpstr>
      <vt:lpstr>git cherry-pick</vt:lpstr>
      <vt:lpstr>merge vs rebase</vt:lpstr>
      <vt:lpstr>merge vs rebase</vt:lpstr>
      <vt:lpstr>git rebase</vt:lpstr>
      <vt:lpstr>git rebase --interactive</vt:lpstr>
      <vt:lpstr>git rebase -i --autosquash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 Dahlby</cp:lastModifiedBy>
  <cp:revision>1072</cp:revision>
  <dcterms:created xsi:type="dcterms:W3CDTF">2009-08-14T19:51:58Z</dcterms:created>
  <dcterms:modified xsi:type="dcterms:W3CDTF">2017-08-09T16:50:55Z</dcterms:modified>
</cp:coreProperties>
</file>