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29c5fdb8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629c5fdb8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29c5fdb8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29c5fdb8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2a2e4316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2a2e4316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2a2e4316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2a2e4316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2a2e4316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2a2e4316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29c5fdb8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29c5fdb8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29c5fdb8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29c5fdb8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629c5fdb8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629c5fdb8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29c5fdb8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29c5fdb8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29c5fdb8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29c5fdb8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29c5fdb8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29c5fdb8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29c5fdb8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29c5fdb8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29c5fdb8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29c5fdb8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Portfolio Optimization with Monte Carlo Simulations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Donya Ahmadi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181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Average Optimized Weights Return</a:t>
            </a:r>
            <a:endParaRPr/>
          </a:p>
        </p:txBody>
      </p:sp>
      <p:pic>
        <p:nvPicPr>
          <p:cNvPr id="107" name="Google Shape;107;p22"/>
          <p:cNvPicPr preferRelativeResize="0"/>
          <p:nvPr/>
        </p:nvPicPr>
        <p:blipFill>
          <a:blip r:embed="rId3">
            <a:alphaModFix/>
          </a:blip>
          <a:stretch>
            <a:fillRect/>
          </a:stretch>
        </p:blipFill>
        <p:spPr>
          <a:xfrm>
            <a:off x="152400" y="906125"/>
            <a:ext cx="8839201" cy="3660772"/>
          </a:xfrm>
          <a:prstGeom prst="rect">
            <a:avLst/>
          </a:prstGeom>
          <a:noFill/>
          <a:ln>
            <a:noFill/>
          </a:ln>
        </p:spPr>
      </p:pic>
      <p:pic>
        <p:nvPicPr>
          <p:cNvPr id="108" name="Google Shape;108;p22"/>
          <p:cNvPicPr preferRelativeResize="0"/>
          <p:nvPr/>
        </p:nvPicPr>
        <p:blipFill>
          <a:blip r:embed="rId4">
            <a:alphaModFix/>
          </a:blip>
          <a:stretch>
            <a:fillRect/>
          </a:stretch>
        </p:blipFill>
        <p:spPr>
          <a:xfrm>
            <a:off x="937176" y="1294400"/>
            <a:ext cx="3693950" cy="2109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3"/>
          <p:cNvPicPr preferRelativeResize="0"/>
          <p:nvPr/>
        </p:nvPicPr>
        <p:blipFill>
          <a:blip r:embed="rId3">
            <a:alphaModFix/>
          </a:blip>
          <a:stretch>
            <a:fillRect/>
          </a:stretch>
        </p:blipFill>
        <p:spPr>
          <a:xfrm>
            <a:off x="331950" y="1771887"/>
            <a:ext cx="8480098" cy="469350"/>
          </a:xfrm>
          <a:prstGeom prst="rect">
            <a:avLst/>
          </a:prstGeom>
          <a:noFill/>
          <a:ln>
            <a:noFill/>
          </a:ln>
        </p:spPr>
      </p:pic>
      <p:pic>
        <p:nvPicPr>
          <p:cNvPr id="114" name="Google Shape;114;p23"/>
          <p:cNvPicPr preferRelativeResize="0"/>
          <p:nvPr/>
        </p:nvPicPr>
        <p:blipFill>
          <a:blip r:embed="rId4">
            <a:alphaModFix/>
          </a:blip>
          <a:stretch>
            <a:fillRect/>
          </a:stretch>
        </p:blipFill>
        <p:spPr>
          <a:xfrm>
            <a:off x="311700" y="2995400"/>
            <a:ext cx="8687926" cy="575975"/>
          </a:xfrm>
          <a:prstGeom prst="rect">
            <a:avLst/>
          </a:prstGeom>
          <a:noFill/>
          <a:ln>
            <a:noFill/>
          </a:ln>
        </p:spPr>
      </p:pic>
      <p:sp>
        <p:nvSpPr>
          <p:cNvPr id="115" name="Google Shape;115;p23"/>
          <p:cNvSpPr txBox="1"/>
          <p:nvPr/>
        </p:nvSpPr>
        <p:spPr>
          <a:xfrm>
            <a:off x="331950" y="1249600"/>
            <a:ext cx="4905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Uniform Weights:</a:t>
            </a:r>
            <a:endParaRPr sz="1800">
              <a:solidFill>
                <a:schemeClr val="dk1"/>
              </a:solidFill>
            </a:endParaRPr>
          </a:p>
        </p:txBody>
      </p:sp>
      <p:sp>
        <p:nvSpPr>
          <p:cNvPr id="116" name="Google Shape;116;p23"/>
          <p:cNvSpPr txBox="1"/>
          <p:nvPr/>
        </p:nvSpPr>
        <p:spPr>
          <a:xfrm>
            <a:off x="331950" y="2498925"/>
            <a:ext cx="4905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Average Optimized Weights: </a:t>
            </a:r>
            <a:endParaRPr sz="1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Expected Return on Investment (Optimized)</a:t>
            </a:r>
            <a:endParaRPr/>
          </a:p>
        </p:txBody>
      </p:sp>
      <p:pic>
        <p:nvPicPr>
          <p:cNvPr id="122" name="Google Shape;122;p24"/>
          <p:cNvPicPr preferRelativeResize="0"/>
          <p:nvPr/>
        </p:nvPicPr>
        <p:blipFill>
          <a:blip r:embed="rId3">
            <a:alphaModFix/>
          </a:blip>
          <a:stretch>
            <a:fillRect/>
          </a:stretch>
        </p:blipFill>
        <p:spPr>
          <a:xfrm>
            <a:off x="152400" y="1170125"/>
            <a:ext cx="8839200" cy="373021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Confidence Interval</a:t>
            </a:r>
            <a:endParaRPr/>
          </a:p>
        </p:txBody>
      </p:sp>
      <p:pic>
        <p:nvPicPr>
          <p:cNvPr id="128" name="Google Shape;128;p25"/>
          <p:cNvPicPr preferRelativeResize="0"/>
          <p:nvPr/>
        </p:nvPicPr>
        <p:blipFill>
          <a:blip r:embed="rId3">
            <a:alphaModFix/>
          </a:blip>
          <a:stretch>
            <a:fillRect/>
          </a:stretch>
        </p:blipFill>
        <p:spPr>
          <a:xfrm>
            <a:off x="239825" y="1100050"/>
            <a:ext cx="7593149" cy="1154425"/>
          </a:xfrm>
          <a:prstGeom prst="rect">
            <a:avLst/>
          </a:prstGeom>
          <a:noFill/>
          <a:ln>
            <a:noFill/>
          </a:ln>
        </p:spPr>
      </p:pic>
      <p:pic>
        <p:nvPicPr>
          <p:cNvPr id="129" name="Google Shape;129;p25"/>
          <p:cNvPicPr preferRelativeResize="0"/>
          <p:nvPr/>
        </p:nvPicPr>
        <p:blipFill>
          <a:blip r:embed="rId4">
            <a:alphaModFix/>
          </a:blip>
          <a:stretch>
            <a:fillRect/>
          </a:stretch>
        </p:blipFill>
        <p:spPr>
          <a:xfrm>
            <a:off x="2996650" y="1888300"/>
            <a:ext cx="5606052" cy="2967451"/>
          </a:xfrm>
          <a:prstGeom prst="rect">
            <a:avLst/>
          </a:prstGeom>
          <a:noFill/>
          <a:ln>
            <a:noFill/>
          </a:ln>
        </p:spPr>
      </p:pic>
      <p:sp>
        <p:nvSpPr>
          <p:cNvPr id="130" name="Google Shape;130;p25"/>
          <p:cNvSpPr txBox="1"/>
          <p:nvPr/>
        </p:nvSpPr>
        <p:spPr>
          <a:xfrm>
            <a:off x="311700" y="2501425"/>
            <a:ext cx="2935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1F2328"/>
                </a:solidFill>
                <a:highlight>
                  <a:srgbClr val="FFFFFF"/>
                </a:highlight>
              </a:rPr>
              <a:t>The 90% confidence interval for the values in the optimized weights dataset is approximately [14.91, 692.18]. This means that there is a 90% confidence that the true values lie within this range</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 &amp; Next Steps</a:t>
            </a:r>
            <a:endParaRPr/>
          </a:p>
          <a:p>
            <a:pPr indent="0" lvl="0" marL="0" rtl="0" algn="l">
              <a:spcBef>
                <a:spcPts val="0"/>
              </a:spcBef>
              <a:spcAft>
                <a:spcPts val="0"/>
              </a:spcAft>
              <a:buNone/>
            </a:pPr>
            <a:r>
              <a:t/>
            </a:r>
            <a:endParaRPr/>
          </a:p>
        </p:txBody>
      </p:sp>
      <p:sp>
        <p:nvSpPr>
          <p:cNvPr id="136" name="Google Shape;136;p26"/>
          <p:cNvSpPr txBox="1"/>
          <p:nvPr/>
        </p:nvSpPr>
        <p:spPr>
          <a:xfrm>
            <a:off x="519475" y="1072975"/>
            <a:ext cx="8130900" cy="22473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800"/>
              </a:spcBef>
              <a:spcAft>
                <a:spcPts val="0"/>
              </a:spcAft>
              <a:buNone/>
            </a:pPr>
            <a:r>
              <a:rPr lang="en">
                <a:solidFill>
                  <a:srgbClr val="1F2328"/>
                </a:solidFill>
              </a:rPr>
              <a:t>After comparing the results of optimized weights versus uniform weights, it is evident the Monte Carlo simulations have been successful. You can see this in the above </a:t>
            </a:r>
            <a:r>
              <a:rPr lang="en">
                <a:solidFill>
                  <a:srgbClr val="1F2328"/>
                </a:solidFill>
              </a:rPr>
              <a:t>plots and statements. I think Monte Carlo simulations and Scipy optimization are great tools for for portfolio optimization analysis. In addition, it shows how important stock weight is as well to maximize return.</a:t>
            </a:r>
            <a:endParaRPr>
              <a:solidFill>
                <a:srgbClr val="1F2328"/>
              </a:solidFill>
            </a:endParaRPr>
          </a:p>
          <a:p>
            <a:pPr indent="0" lvl="0" marL="0" rtl="0" algn="l">
              <a:lnSpc>
                <a:spcPct val="125000"/>
              </a:lnSpc>
              <a:spcBef>
                <a:spcPts val="1800"/>
              </a:spcBef>
              <a:spcAft>
                <a:spcPts val="0"/>
              </a:spcAft>
              <a:buNone/>
            </a:pPr>
            <a:r>
              <a:rPr lang="en">
                <a:solidFill>
                  <a:srgbClr val="1F2328"/>
                </a:solidFill>
              </a:rPr>
              <a:t>Regarding limitations, Some limitations include the volatility of the stock market so it can be difficult to predict it with the current day's technology. I believe some next steps would include creating this project with a recurrent neural network and comparing predictions.</a:t>
            </a:r>
            <a:endParaRPr>
              <a:solidFill>
                <a:srgbClr val="1F232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Purpose Of Project &amp; Project Details</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125000"/>
              </a:lnSpc>
              <a:spcBef>
                <a:spcPts val="1800"/>
              </a:spcBef>
              <a:spcAft>
                <a:spcPts val="0"/>
              </a:spcAft>
              <a:buNone/>
            </a:pPr>
            <a:r>
              <a:rPr lang="en" sz="1650">
                <a:solidFill>
                  <a:srgbClr val="1F2328"/>
                </a:solidFill>
              </a:rPr>
              <a:t>The objective of this project is to optimize one's portfolio using Monte Carlo Simulations and Scipy Optimization Algorithms and historical data from Alpacas spanning the past 20 years (11/2003 - 11/2023). </a:t>
            </a:r>
            <a:endParaRPr sz="1650">
              <a:solidFill>
                <a:srgbClr val="1F2328"/>
              </a:solidFill>
            </a:endParaRPr>
          </a:p>
          <a:p>
            <a:pPr indent="0" lvl="0" marL="0" rtl="0" algn="l">
              <a:lnSpc>
                <a:spcPct val="125000"/>
              </a:lnSpc>
              <a:spcBef>
                <a:spcPts val="1800"/>
              </a:spcBef>
              <a:spcAft>
                <a:spcPts val="0"/>
              </a:spcAft>
              <a:buNone/>
            </a:pPr>
            <a:r>
              <a:rPr lang="en" sz="1650">
                <a:solidFill>
                  <a:srgbClr val="1F2328"/>
                </a:solidFill>
              </a:rPr>
              <a:t>More specifically, this project assists in getting the optimal asset allocation (or optimal weight) by </a:t>
            </a:r>
            <a:r>
              <a:rPr lang="en" sz="1650">
                <a:solidFill>
                  <a:srgbClr val="1F2328"/>
                </a:solidFill>
              </a:rPr>
              <a:t>determining</a:t>
            </a:r>
            <a:r>
              <a:rPr lang="en" sz="1650">
                <a:solidFill>
                  <a:srgbClr val="1F2328"/>
                </a:solidFill>
              </a:rPr>
              <a:t> the optimal sharpe ratio to maximize their portfolio and potentially beat the S&amp;P 500.</a:t>
            </a:r>
            <a:endParaRPr sz="1650">
              <a:solidFill>
                <a:srgbClr val="1F2328"/>
              </a:solidFill>
            </a:endParaRPr>
          </a:p>
          <a:p>
            <a:pPr indent="0" lvl="0" marL="0" rtl="0" algn="l">
              <a:lnSpc>
                <a:spcPct val="125000"/>
              </a:lnSpc>
              <a:spcBef>
                <a:spcPts val="1800"/>
              </a:spcBef>
              <a:spcAft>
                <a:spcPts val="0"/>
              </a:spcAft>
              <a:buNone/>
            </a:pPr>
            <a:r>
              <a:t/>
            </a:r>
            <a:endParaRPr sz="1650">
              <a:solidFill>
                <a:srgbClr val="1F2328"/>
              </a:solidFill>
            </a:endParaRPr>
          </a:p>
          <a:p>
            <a:pPr indent="0" lvl="0" marL="0" rtl="0" algn="l">
              <a:lnSpc>
                <a:spcPct val="125000"/>
              </a:lnSpc>
              <a:spcBef>
                <a:spcPts val="1800"/>
              </a:spcBef>
              <a:spcAft>
                <a:spcPts val="0"/>
              </a:spcAft>
              <a:buNone/>
            </a:pPr>
            <a:r>
              <a:t/>
            </a:r>
            <a:endParaRPr b="1" sz="1650">
              <a:solidFill>
                <a:srgbClr val="1F2328"/>
              </a:solidFill>
            </a:endParaRPr>
          </a:p>
          <a:p>
            <a:pPr indent="0" lvl="0" marL="0" rtl="0" algn="l">
              <a:lnSpc>
                <a:spcPct val="125000"/>
              </a:lnSpc>
              <a:spcBef>
                <a:spcPts val="1800"/>
              </a:spcBef>
              <a:spcAft>
                <a:spcPts val="0"/>
              </a:spcAft>
              <a:buClr>
                <a:schemeClr val="dk1"/>
              </a:buClr>
              <a:buSzPct val="66666"/>
              <a:buFont typeface="Arial"/>
              <a:buNone/>
            </a:pPr>
            <a:r>
              <a:t/>
            </a:r>
            <a:endParaRPr sz="1650">
              <a:solidFill>
                <a:srgbClr val="1F2328"/>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Project Steps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1 - Data (Collection, CleanUp, Display, Etc.)</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25000"/>
              </a:lnSpc>
              <a:spcBef>
                <a:spcPts val="1800"/>
              </a:spcBef>
              <a:spcAft>
                <a:spcPts val="0"/>
              </a:spcAft>
              <a:buNone/>
            </a:pPr>
            <a:r>
              <a:rPr lang="en" sz="1400">
                <a:solidFill>
                  <a:srgbClr val="1F2328"/>
                </a:solidFill>
              </a:rPr>
              <a:t>The first part included importing necessary libraries, initializing variables (including env), and importing historical data using Alpacas API. The variables created were initial investment, stock tickers, start date and end date of the historical data, and number of simulations. While these are hard coded, ideally you can customize them. For the sake of my project, </a:t>
            </a:r>
            <a:endParaRPr sz="1400">
              <a:solidFill>
                <a:srgbClr val="1F2328"/>
              </a:solidFill>
            </a:endParaRPr>
          </a:p>
          <a:p>
            <a:pPr indent="-317500" lvl="0" marL="457200" rtl="0" algn="l">
              <a:lnSpc>
                <a:spcPct val="125000"/>
              </a:lnSpc>
              <a:spcBef>
                <a:spcPts val="1800"/>
              </a:spcBef>
              <a:spcAft>
                <a:spcPts val="0"/>
              </a:spcAft>
              <a:buClr>
                <a:srgbClr val="1F2328"/>
              </a:buClr>
              <a:buSzPts val="1400"/>
              <a:buChar char="●"/>
            </a:pPr>
            <a:r>
              <a:rPr lang="en" sz="1400">
                <a:solidFill>
                  <a:srgbClr val="1F2328"/>
                </a:solidFill>
              </a:rPr>
              <a:t>My initial </a:t>
            </a:r>
            <a:r>
              <a:rPr lang="en" sz="1400">
                <a:solidFill>
                  <a:srgbClr val="1F2328"/>
                </a:solidFill>
              </a:rPr>
              <a:t>investment</a:t>
            </a:r>
            <a:r>
              <a:rPr lang="en" sz="1400">
                <a:solidFill>
                  <a:srgbClr val="1F2328"/>
                </a:solidFill>
              </a:rPr>
              <a:t> was $1,000</a:t>
            </a:r>
            <a:endParaRPr sz="1400">
              <a:solidFill>
                <a:srgbClr val="1F2328"/>
              </a:solidFill>
            </a:endParaRPr>
          </a:p>
          <a:p>
            <a:pPr indent="-317500" lvl="0" marL="457200" rtl="0" algn="l">
              <a:lnSpc>
                <a:spcPct val="125000"/>
              </a:lnSpc>
              <a:spcBef>
                <a:spcPts val="0"/>
              </a:spcBef>
              <a:spcAft>
                <a:spcPts val="0"/>
              </a:spcAft>
              <a:buClr>
                <a:srgbClr val="1F2328"/>
              </a:buClr>
              <a:buSzPts val="1400"/>
              <a:buChar char="●"/>
            </a:pPr>
            <a:r>
              <a:rPr lang="en" sz="1400">
                <a:solidFill>
                  <a:srgbClr val="1F2328"/>
                </a:solidFill>
              </a:rPr>
              <a:t>My chosen stock tickers were Apple, Amazon, and Microsoft</a:t>
            </a:r>
            <a:endParaRPr sz="1400">
              <a:solidFill>
                <a:srgbClr val="1F2328"/>
              </a:solidFill>
            </a:endParaRPr>
          </a:p>
          <a:p>
            <a:pPr indent="-317500" lvl="0" marL="457200" rtl="0" algn="l">
              <a:lnSpc>
                <a:spcPct val="125000"/>
              </a:lnSpc>
              <a:spcBef>
                <a:spcPts val="0"/>
              </a:spcBef>
              <a:spcAft>
                <a:spcPts val="0"/>
              </a:spcAft>
              <a:buClr>
                <a:srgbClr val="1F2328"/>
              </a:buClr>
              <a:buSzPts val="1400"/>
              <a:buChar char="●"/>
            </a:pPr>
            <a:r>
              <a:rPr lang="en" sz="1400">
                <a:solidFill>
                  <a:srgbClr val="1F2328"/>
                </a:solidFill>
              </a:rPr>
              <a:t>My number of simulations was 50</a:t>
            </a:r>
            <a:endParaRPr sz="1400">
              <a:solidFill>
                <a:srgbClr val="1F2328"/>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2 - Monte Carlo Simulations</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25000"/>
              </a:lnSpc>
              <a:spcBef>
                <a:spcPts val="1800"/>
              </a:spcBef>
              <a:spcAft>
                <a:spcPts val="0"/>
              </a:spcAft>
              <a:buNone/>
            </a:pPr>
            <a:r>
              <a:rPr lang="en" sz="1400">
                <a:solidFill>
                  <a:srgbClr val="1F2328"/>
                </a:solidFill>
              </a:rPr>
              <a:t>A Monte Carlo simulation is a computational technique that uses random sampling to model and analyze complex systems or processes. I run 50 Monte Carlo simulations to optimize a portfolio's asset allocation based on historical stock data, aiming to maximize the Sharpe ratio. The results include optimal weights for each stock, the cumulative returns of the optimized portfolio, and a benchmark (S&amp;P 500).</a:t>
            </a:r>
            <a:endParaRPr sz="1400">
              <a:solidFill>
                <a:srgbClr val="1F2328"/>
              </a:solidFill>
            </a:endParaRPr>
          </a:p>
          <a:p>
            <a:pPr indent="0" lvl="0" marL="0" rtl="0" algn="l">
              <a:lnSpc>
                <a:spcPct val="125000"/>
              </a:lnSpc>
              <a:spcBef>
                <a:spcPts val="1800"/>
              </a:spcBef>
              <a:spcAft>
                <a:spcPts val="0"/>
              </a:spcAft>
              <a:buClr>
                <a:schemeClr val="dk1"/>
              </a:buClr>
              <a:buSzPts val="1100"/>
              <a:buFont typeface="Arial"/>
              <a:buNone/>
            </a:pPr>
            <a:r>
              <a:rPr lang="en" sz="1400">
                <a:solidFill>
                  <a:srgbClr val="1F2328"/>
                </a:solidFill>
              </a:rPr>
              <a:t>To be more specific, through each iteration, the simulation tries to guess optimal weights of the chosen stocks. After all the simulations, it chooses the weights with the highest sharpe ratio (optimization).</a:t>
            </a:r>
            <a:endParaRPr sz="1400">
              <a:solidFill>
                <a:srgbClr val="1F2328"/>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3 - Portfolio Optimization</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25000"/>
              </a:lnSpc>
              <a:spcBef>
                <a:spcPts val="1800"/>
              </a:spcBef>
              <a:spcAft>
                <a:spcPts val="0"/>
              </a:spcAft>
              <a:buNone/>
            </a:pPr>
            <a:r>
              <a:rPr lang="en" sz="1400">
                <a:solidFill>
                  <a:srgbClr val="1F2328"/>
                </a:solidFill>
              </a:rPr>
              <a:t>Portfolio optimization is a financial modeling technique that selects the optimal mix of assets to achieve a specific investment goal. The primary objective of portfolio optimization is to maximize returns, minimize risk, or achieve a trade-off between the two, given certain constraints. This section is an analysis of the Monte Carlo results. However, the purpose of this section is to analyze and compare the performance of the portfolio with the average weights obtained from the Monte Carlo simulations against a uniform portfolio with equal weights.</a:t>
            </a:r>
            <a:endParaRPr sz="1400">
              <a:solidFill>
                <a:srgbClr val="1F2328"/>
              </a:solidFill>
            </a:endParaRPr>
          </a:p>
          <a:p>
            <a:pPr indent="0" lvl="0" marL="0" rtl="0" algn="l">
              <a:lnSpc>
                <a:spcPct val="125000"/>
              </a:lnSpc>
              <a:spcBef>
                <a:spcPts val="1800"/>
              </a:spcBef>
              <a:spcAft>
                <a:spcPts val="0"/>
              </a:spcAft>
              <a:buClr>
                <a:schemeClr val="dk1"/>
              </a:buClr>
              <a:buSzPts val="1100"/>
              <a:buFont typeface="Arial"/>
              <a:buNone/>
            </a:pPr>
            <a:r>
              <a:rPr lang="en" sz="1400">
                <a:solidFill>
                  <a:srgbClr val="1F2328"/>
                </a:solidFill>
              </a:rPr>
              <a:t>Again, to be more specific, we are choosing the optimal weights simulation with the highest sharpe ratio. We do this with the Scipy optimization algorithm. The weights of all the tickers have to sum to 1 and have to be between 0 and 1.</a:t>
            </a:r>
            <a:endParaRPr sz="1400">
              <a:solidFill>
                <a:srgbClr val="1F2328"/>
              </a:solidFil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4 - Data Visualization</a:t>
            </a:r>
            <a:endParaRPr/>
          </a:p>
        </p:txBody>
      </p:sp>
      <p:pic>
        <p:nvPicPr>
          <p:cNvPr id="90" name="Google Shape;90;p19"/>
          <p:cNvPicPr preferRelativeResize="0"/>
          <p:nvPr/>
        </p:nvPicPr>
        <p:blipFill>
          <a:blip r:embed="rId3">
            <a:alphaModFix/>
          </a:blip>
          <a:stretch>
            <a:fillRect/>
          </a:stretch>
        </p:blipFill>
        <p:spPr>
          <a:xfrm>
            <a:off x="768300" y="1124075"/>
            <a:ext cx="7607398" cy="3637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20"/>
          <p:cNvPicPr preferRelativeResize="0"/>
          <p:nvPr/>
        </p:nvPicPr>
        <p:blipFill>
          <a:blip r:embed="rId3">
            <a:alphaModFix/>
          </a:blip>
          <a:stretch>
            <a:fillRect/>
          </a:stretch>
        </p:blipFill>
        <p:spPr>
          <a:xfrm>
            <a:off x="511838" y="682087"/>
            <a:ext cx="8120323" cy="3779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129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Uniform Weights Portfolio Return</a:t>
            </a:r>
            <a:endParaRPr/>
          </a:p>
        </p:txBody>
      </p:sp>
      <p:pic>
        <p:nvPicPr>
          <p:cNvPr id="101" name="Google Shape;101;p21"/>
          <p:cNvPicPr preferRelativeResize="0"/>
          <p:nvPr/>
        </p:nvPicPr>
        <p:blipFill>
          <a:blip r:embed="rId3">
            <a:alphaModFix/>
          </a:blip>
          <a:stretch>
            <a:fillRect/>
          </a:stretch>
        </p:blipFill>
        <p:spPr>
          <a:xfrm>
            <a:off x="152400" y="855050"/>
            <a:ext cx="8839201" cy="37037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