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dvent Pro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Fira Sans Condensed Medium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  <p:embeddedFont>
      <p:font typeface="Share Tech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6.xml"/><Relationship Id="rId41" Type="http://schemas.openxmlformats.org/officeDocument/2006/relationships/font" Target="fonts/ShareTech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dventProSemiBold-bold.fntdata"/><Relationship Id="rId23" Type="http://schemas.openxmlformats.org/officeDocument/2006/relationships/font" Target="fonts/AdventPro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dventProSemiBold-boldItalic.fntdata"/><Relationship Id="rId25" Type="http://schemas.openxmlformats.org/officeDocument/2006/relationships/font" Target="fonts/AdventPro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regular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bold.fntdata"/><Relationship Id="rId17" Type="http://schemas.openxmlformats.org/officeDocument/2006/relationships/slide" Target="slides/slide13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2.xml"/><Relationship Id="rId38" Type="http://schemas.openxmlformats.org/officeDocument/2006/relationships/font" Target="fonts/FiraSansCondensedMedium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ac9330b8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ac9330b8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ac9330b8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ac9330b8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ac9330b8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ac9330b8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ac98c9c3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ac98c9c3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65454a5a6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65454a5a6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ac98c9c3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ac98c9c3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tech companies? </a:t>
            </a:r>
            <a:r>
              <a:rPr lang="en"/>
              <a:t>Because</a:t>
            </a:r>
            <a:r>
              <a:rPr lang="en"/>
              <a:t> of high volatility and </a:t>
            </a:r>
            <a:r>
              <a:rPr lang="en"/>
              <a:t>more</a:t>
            </a:r>
            <a:r>
              <a:rPr lang="en"/>
              <a:t> entries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accfbbc8a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accfbbc8a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accfbbc8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accfbbc8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c4305b0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c4305b0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ac96b02a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ac96b02a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5454a5a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65454a5a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accfbbc8a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accfbbc8a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24250" y="3185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Etienne Brown, Donya Ahmadi, James Davidson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1132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Double Trouble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</a:t>
            </a:r>
            <a:r>
              <a:rPr lang="en"/>
              <a:t>Pattern Detector</a:t>
            </a:r>
            <a:endParaRPr sz="3000"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CLASSIFIER</a:t>
            </a:r>
            <a:endParaRPr/>
          </a:p>
        </p:txBody>
      </p:sp>
      <p:sp>
        <p:nvSpPr>
          <p:cNvPr id="594" name="Google Shape;594;p32"/>
          <p:cNvSpPr txBox="1"/>
          <p:nvPr>
            <p:ph idx="1" type="subTitle"/>
          </p:nvPr>
        </p:nvSpPr>
        <p:spPr>
          <a:xfrm>
            <a:off x="769450" y="1241275"/>
            <a:ext cx="72510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Support Vector Machine (SVM) is a machine learning algorithm used for classification and regression tasks. It is known for its effectiveness in finding decision boundaries that separate different classes or predict numerical values.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Final Model:</a:t>
            </a:r>
            <a:endParaRPr b="1"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Accuracy: </a:t>
            </a:r>
            <a:r>
              <a:rPr lang="en">
                <a:solidFill>
                  <a:srgbClr val="FFC800"/>
                </a:solidFill>
                <a:latin typeface="Arial"/>
                <a:ea typeface="Arial"/>
                <a:cs typeface="Arial"/>
                <a:sym typeface="Arial"/>
              </a:rPr>
              <a:t>0.8326731613317632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Precision: 0.0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F1: 0.0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Recall: 0.0 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Reasoning behind scores: the most significant factor contributing to this is most likely a class imbalance in the data. With an SVM, especially with a linear kernel, it is very sensitive to </a:t>
            </a: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imbalance</a:t>
            </a: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 datasets. In such cases, classifiers tend to be biased towards the majority class and may perform poorly on the minority class because they prioritize overall accuracy.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32"/>
          <p:cNvSpPr/>
          <p:nvPr/>
        </p:nvSpPr>
        <p:spPr>
          <a:xfrm>
            <a:off x="618834" y="42331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2"/>
          <p:cNvSpPr/>
          <p:nvPr/>
        </p:nvSpPr>
        <p:spPr>
          <a:xfrm>
            <a:off x="8290559" y="86828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3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602" name="Google Shape;602;p33"/>
          <p:cNvSpPr txBox="1"/>
          <p:nvPr>
            <p:ph idx="1" type="subTitle"/>
          </p:nvPr>
        </p:nvSpPr>
        <p:spPr>
          <a:xfrm>
            <a:off x="618825" y="907650"/>
            <a:ext cx="72510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Logistic regression is a fundamental statistical and machine learning model used for predicting a continuous target variable based on one or more input features. It assumes a linear relationship between the inputs and the target variable, which means that the relationship can be represented by a straight line in a scatterplot.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GridSearchCV, we ran multiple Logistic Regression models using ‘linlinear’, ‘saga’, and ‘lbfgs’ solver algorithms with various regularization parameters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 C ),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with values of 0.1,1.0 and 10.0.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Optimized Final Model = LogisticRegression (C = 10.0, solver = ‘saga’)</a:t>
            </a:r>
            <a:endParaRPr b="1"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Roboto"/>
              <a:buChar char="-"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Accuracy: 0.8333333333333334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Roboto"/>
              <a:buChar char="-"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Precision: 0.8104575163398693 				Confusion Matrix: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Roboto"/>
              <a:buChar char="-"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Recall: 0.8551724137931035					[[126  29]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Roboto"/>
              <a:buChar char="-"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F1 Score: 0.8322147651006712                                                [ 21  124]]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	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3"/>
          <p:cNvSpPr/>
          <p:nvPr/>
        </p:nvSpPr>
        <p:spPr>
          <a:xfrm>
            <a:off x="618834" y="42331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8290559" y="86828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sp>
        <p:nvSpPr>
          <p:cNvPr id="610" name="Google Shape;610;p34"/>
          <p:cNvSpPr txBox="1"/>
          <p:nvPr>
            <p:ph idx="1" type="subTitle"/>
          </p:nvPr>
        </p:nvSpPr>
        <p:spPr>
          <a:xfrm>
            <a:off x="769450" y="1241275"/>
            <a:ext cx="7251000" cy="22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form of regression analysis where the relationship between our independent (X_train, X_test) and dependent variables (y_train, y_test) are modelled as nth degree polynomials in x. Though the polynomial regression fits a nonlinear model to the data, it is statistically a linear problem. This is addressed through fitting linearly to every x at the corresponding 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Testing through various model parameter combinations and with only a 2nd degree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polynomial to avoid overfitting.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Accuracy: 99.69% → Important, but feels as if the model may be over fitting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Precision: 87.65% → Identifies target class fairly well. This feels in line and not over fitting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Recall: 47.65% → Potential high number of false negatives.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F1 Score: 61.74% → Approaching the 70% score that is considered “good”.</a:t>
            </a:r>
            <a:endParaRPr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4"/>
          <p:cNvSpPr/>
          <p:nvPr/>
        </p:nvSpPr>
        <p:spPr>
          <a:xfrm>
            <a:off x="618834" y="42331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4"/>
          <p:cNvSpPr/>
          <p:nvPr/>
        </p:nvSpPr>
        <p:spPr>
          <a:xfrm>
            <a:off x="8290559" y="86828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 txBox="1"/>
          <p:nvPr>
            <p:ph type="ctrTitle"/>
          </p:nvPr>
        </p:nvSpPr>
        <p:spPr>
          <a:xfrm>
            <a:off x="1190751" y="2122225"/>
            <a:ext cx="4275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CONCLUSIONS + OUR FINAL MODEL</a:t>
            </a:r>
            <a:endParaRPr sz="2900"/>
          </a:p>
        </p:txBody>
      </p:sp>
      <p:sp>
        <p:nvSpPr>
          <p:cNvPr id="618" name="Google Shape;618;p3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0" name="Google Shape;620;p3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2" name="Google Shape;622;p35"/>
          <p:cNvCxnSpPr>
            <a:stCxn id="61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6"/>
          <p:cNvSpPr txBox="1"/>
          <p:nvPr>
            <p:ph idx="8" type="ctrTitle"/>
          </p:nvPr>
        </p:nvSpPr>
        <p:spPr>
          <a:xfrm>
            <a:off x="621624" y="411675"/>
            <a:ext cx="672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Benchmark</a:t>
            </a:r>
            <a:r>
              <a:rPr lang="en" u="sng"/>
              <a:t> Model: SVM Model</a:t>
            </a:r>
            <a:endParaRPr sz="3000" u="sng"/>
          </a:p>
        </p:txBody>
      </p:sp>
      <p:sp>
        <p:nvSpPr>
          <p:cNvPr id="628" name="Google Shape;628;p36"/>
          <p:cNvSpPr txBox="1"/>
          <p:nvPr>
            <p:ph idx="2" type="ctrTitle"/>
          </p:nvPr>
        </p:nvSpPr>
        <p:spPr>
          <a:xfrm>
            <a:off x="5749755" y="16017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</a:t>
            </a:r>
            <a:endParaRPr/>
          </a:p>
        </p:txBody>
      </p:sp>
      <p:sp>
        <p:nvSpPr>
          <p:cNvPr id="629" name="Google Shape;629;p36"/>
          <p:cNvSpPr txBox="1"/>
          <p:nvPr>
            <p:ph idx="4" type="ctrTitle"/>
          </p:nvPr>
        </p:nvSpPr>
        <p:spPr>
          <a:xfrm>
            <a:off x="1447141" y="30074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</a:t>
            </a:r>
            <a:endParaRPr/>
          </a:p>
        </p:txBody>
      </p:sp>
      <p:sp>
        <p:nvSpPr>
          <p:cNvPr id="630" name="Google Shape;630;p36"/>
          <p:cNvSpPr txBox="1"/>
          <p:nvPr>
            <p:ph type="ctrTitle"/>
          </p:nvPr>
        </p:nvSpPr>
        <p:spPr>
          <a:xfrm>
            <a:off x="3552077" y="916000"/>
            <a:ext cx="22911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Confusion Matrix</a:t>
            </a:r>
            <a:endParaRPr sz="2200" u="sng"/>
          </a:p>
        </p:txBody>
      </p:sp>
      <p:sp>
        <p:nvSpPr>
          <p:cNvPr id="631" name="Google Shape;631;p36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6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6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6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Google Shape;635;p36"/>
          <p:cNvCxnSpPr>
            <a:stCxn id="631" idx="3"/>
            <a:endCxn id="633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6"/>
          <p:cNvCxnSpPr>
            <a:stCxn id="633" idx="2"/>
            <a:endCxn id="632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6"/>
          <p:cNvCxnSpPr>
            <a:stCxn id="632" idx="3"/>
            <a:endCxn id="634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6"/>
          <p:cNvSpPr txBox="1"/>
          <p:nvPr>
            <p:ph idx="1" type="subTitle"/>
          </p:nvPr>
        </p:nvSpPr>
        <p:spPr>
          <a:xfrm>
            <a:off x="3113773" y="1826410"/>
            <a:ext cx="151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15,556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9" name="Google Shape;639;p36"/>
          <p:cNvSpPr txBox="1"/>
          <p:nvPr>
            <p:ph idx="3" type="subTitle"/>
          </p:nvPr>
        </p:nvSpPr>
        <p:spPr>
          <a:xfrm>
            <a:off x="4323157" y="18306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0" name="Google Shape;640;p36"/>
          <p:cNvSpPr txBox="1"/>
          <p:nvPr>
            <p:ph idx="5" type="subTitle"/>
          </p:nvPr>
        </p:nvSpPr>
        <p:spPr>
          <a:xfrm>
            <a:off x="2832330" y="3233995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3126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1" name="Google Shape;641;p36"/>
          <p:cNvSpPr txBox="1"/>
          <p:nvPr>
            <p:ph idx="6" type="ctrTitle"/>
          </p:nvPr>
        </p:nvSpPr>
        <p:spPr>
          <a:xfrm>
            <a:off x="5749755" y="30074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Negative</a:t>
            </a:r>
            <a:endParaRPr/>
          </a:p>
        </p:txBody>
      </p:sp>
      <p:sp>
        <p:nvSpPr>
          <p:cNvPr id="642" name="Google Shape;642;p36"/>
          <p:cNvSpPr txBox="1"/>
          <p:nvPr>
            <p:ph idx="7" type="subTitle"/>
          </p:nvPr>
        </p:nvSpPr>
        <p:spPr>
          <a:xfrm>
            <a:off x="4336090" y="3237781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3" name="Google Shape;643;p36"/>
          <p:cNvSpPr txBox="1"/>
          <p:nvPr>
            <p:ph idx="4" type="ctrTitle"/>
          </p:nvPr>
        </p:nvSpPr>
        <p:spPr>
          <a:xfrm>
            <a:off x="1447141" y="1635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Positive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7"/>
          <p:cNvSpPr txBox="1"/>
          <p:nvPr>
            <p:ph idx="8" type="ctrTitle"/>
          </p:nvPr>
        </p:nvSpPr>
        <p:spPr>
          <a:xfrm>
            <a:off x="621624" y="411675"/>
            <a:ext cx="672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Champion Model: </a:t>
            </a:r>
            <a:r>
              <a:rPr lang="en" u="sng"/>
              <a:t>Logistic Regression</a:t>
            </a:r>
            <a:endParaRPr u="sng"/>
          </a:p>
        </p:txBody>
      </p:sp>
      <p:sp>
        <p:nvSpPr>
          <p:cNvPr id="649" name="Google Shape;649;p37"/>
          <p:cNvSpPr txBox="1"/>
          <p:nvPr>
            <p:ph idx="2" type="ctrTitle"/>
          </p:nvPr>
        </p:nvSpPr>
        <p:spPr>
          <a:xfrm>
            <a:off x="5749755" y="16017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</a:t>
            </a:r>
            <a:endParaRPr/>
          </a:p>
        </p:txBody>
      </p:sp>
      <p:sp>
        <p:nvSpPr>
          <p:cNvPr id="650" name="Google Shape;650;p37"/>
          <p:cNvSpPr txBox="1"/>
          <p:nvPr>
            <p:ph idx="4" type="ctrTitle"/>
          </p:nvPr>
        </p:nvSpPr>
        <p:spPr>
          <a:xfrm>
            <a:off x="1447141" y="30074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</a:t>
            </a:r>
            <a:endParaRPr/>
          </a:p>
        </p:txBody>
      </p:sp>
      <p:sp>
        <p:nvSpPr>
          <p:cNvPr id="651" name="Google Shape;651;p37"/>
          <p:cNvSpPr txBox="1"/>
          <p:nvPr>
            <p:ph type="ctrTitle"/>
          </p:nvPr>
        </p:nvSpPr>
        <p:spPr>
          <a:xfrm>
            <a:off x="3552077" y="916000"/>
            <a:ext cx="22911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Confusion Matrix</a:t>
            </a:r>
            <a:endParaRPr sz="2200" u="sng"/>
          </a:p>
        </p:txBody>
      </p:sp>
      <p:sp>
        <p:nvSpPr>
          <p:cNvPr id="652" name="Google Shape;652;p37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Google Shape;656;p37"/>
          <p:cNvCxnSpPr>
            <a:stCxn id="652" idx="3"/>
            <a:endCxn id="654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7"/>
          <p:cNvCxnSpPr>
            <a:stCxn id="654" idx="2"/>
            <a:endCxn id="653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7"/>
          <p:cNvCxnSpPr>
            <a:stCxn id="653" idx="3"/>
            <a:endCxn id="655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7"/>
          <p:cNvSpPr txBox="1"/>
          <p:nvPr>
            <p:ph idx="1" type="subTitle"/>
          </p:nvPr>
        </p:nvSpPr>
        <p:spPr>
          <a:xfrm>
            <a:off x="3113773" y="1826410"/>
            <a:ext cx="151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126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0" name="Google Shape;660;p37"/>
          <p:cNvSpPr txBox="1"/>
          <p:nvPr>
            <p:ph idx="3" type="subTitle"/>
          </p:nvPr>
        </p:nvSpPr>
        <p:spPr>
          <a:xfrm>
            <a:off x="4323157" y="18306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29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1" name="Google Shape;661;p37"/>
          <p:cNvSpPr txBox="1"/>
          <p:nvPr>
            <p:ph idx="5" type="subTitle"/>
          </p:nvPr>
        </p:nvSpPr>
        <p:spPr>
          <a:xfrm>
            <a:off x="2832330" y="3233995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2" name="Google Shape;662;p37"/>
          <p:cNvSpPr txBox="1"/>
          <p:nvPr>
            <p:ph idx="6" type="ctrTitle"/>
          </p:nvPr>
        </p:nvSpPr>
        <p:spPr>
          <a:xfrm>
            <a:off x="5749755" y="30074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Negative</a:t>
            </a:r>
            <a:endParaRPr/>
          </a:p>
        </p:txBody>
      </p:sp>
      <p:sp>
        <p:nvSpPr>
          <p:cNvPr id="663" name="Google Shape;663;p37"/>
          <p:cNvSpPr txBox="1"/>
          <p:nvPr>
            <p:ph idx="7" type="subTitle"/>
          </p:nvPr>
        </p:nvSpPr>
        <p:spPr>
          <a:xfrm>
            <a:off x="4336090" y="3237781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124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4" name="Google Shape;664;p37"/>
          <p:cNvSpPr txBox="1"/>
          <p:nvPr>
            <p:ph idx="4" type="ctrTitle"/>
          </p:nvPr>
        </p:nvSpPr>
        <p:spPr>
          <a:xfrm>
            <a:off x="1447141" y="1635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Positive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8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Conditions</a:t>
            </a:r>
            <a:endParaRPr/>
          </a:p>
        </p:txBody>
      </p:sp>
      <p:sp>
        <p:nvSpPr>
          <p:cNvPr id="670" name="Google Shape;670;p38"/>
          <p:cNvSpPr txBox="1"/>
          <p:nvPr>
            <p:ph idx="1" type="subTitle"/>
          </p:nvPr>
        </p:nvSpPr>
        <p:spPr>
          <a:xfrm>
            <a:off x="769450" y="1241275"/>
            <a:ext cx="7251000" cy="22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minute stock market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COVID Crash stock market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years of data (2020-01-01 through 2022-01-01)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Reviewed only QQQ security (reflects Nasdaq majority tech companies)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Target audience: day traders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38"/>
          <p:cNvSpPr/>
          <p:nvPr/>
        </p:nvSpPr>
        <p:spPr>
          <a:xfrm>
            <a:off x="618834" y="42331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8"/>
          <p:cNvSpPr/>
          <p:nvPr/>
        </p:nvSpPr>
        <p:spPr>
          <a:xfrm>
            <a:off x="8290559" y="86828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9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678" name="Google Shape;678;p39"/>
          <p:cNvSpPr txBox="1"/>
          <p:nvPr>
            <p:ph idx="1" type="subTitle"/>
          </p:nvPr>
        </p:nvSpPr>
        <p:spPr>
          <a:xfrm>
            <a:off x="769450" y="1241275"/>
            <a:ext cx="7251000" cy="22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Who would use this? And how?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we keep only to one security?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we automate more to buy and sell on its own?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we want to review more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Different time frames?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Verify via paper account trading?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 other patterns?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39"/>
          <p:cNvSpPr/>
          <p:nvPr/>
        </p:nvSpPr>
        <p:spPr>
          <a:xfrm>
            <a:off x="618834" y="42331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8290559" y="86828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100" y="2245175"/>
            <a:ext cx="3255324" cy="23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0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87" name="Google Shape;687;p40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chemeClr val="accent2"/>
                </a:solidFill>
              </a:rPr>
              <a:t>Q &amp; A!</a:t>
            </a:r>
            <a:endParaRPr sz="6300"/>
          </a:p>
        </p:txBody>
      </p:sp>
      <p:sp>
        <p:nvSpPr>
          <p:cNvPr id="688" name="Google Shape;688;p40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40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690" name="Google Shape;690;p4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40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0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3" type="ctrTitle"/>
          </p:nvPr>
        </p:nvSpPr>
        <p:spPr>
          <a:xfrm>
            <a:off x="6662346" y="339678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(FINAL MODEL)</a:t>
            </a:r>
            <a:endParaRPr/>
          </a:p>
        </p:txBody>
      </p:sp>
      <p:sp>
        <p:nvSpPr>
          <p:cNvPr id="463" name="Google Shape;463;p24"/>
          <p:cNvSpPr txBox="1"/>
          <p:nvPr>
            <p:ph idx="4" type="ctrTitle"/>
          </p:nvPr>
        </p:nvSpPr>
        <p:spPr>
          <a:xfrm>
            <a:off x="3942825" y="3482700"/>
            <a:ext cx="1605600" cy="4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&amp; MODELS</a:t>
            </a:r>
            <a:endParaRPr/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465" name="Google Shape;465;p24"/>
          <p:cNvSpPr txBox="1"/>
          <p:nvPr>
            <p:ph idx="2" type="subTitle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optimize active stock market trading?</a:t>
            </a:r>
            <a:endParaRPr/>
          </a:p>
        </p:txBody>
      </p:sp>
      <p:sp>
        <p:nvSpPr>
          <p:cNvPr id="466" name="Google Shape;466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4"/>
          <p:cNvSpPr txBox="1"/>
          <p:nvPr>
            <p:ph idx="5" type="subTitle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patterns, write targets, train and test models.</a:t>
            </a:r>
            <a:endParaRPr/>
          </a:p>
        </p:txBody>
      </p:sp>
      <p:sp>
        <p:nvSpPr>
          <p:cNvPr id="468" name="Google Shape;468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0" name="Google Shape;470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4" name="Google Shape;474;p24"/>
          <p:cNvCxnSpPr>
            <a:stCxn id="471" idx="1"/>
            <a:endCxn id="46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4"/>
          <p:cNvCxnSpPr>
            <a:stCxn id="472" idx="1"/>
            <a:endCxn id="46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3" idx="1"/>
            <a:endCxn id="47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81" name="Google Shape;481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8" name="Google Shape;488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/>
          <p:nvPr>
            <p:ph type="ctrTitle"/>
          </p:nvPr>
        </p:nvSpPr>
        <p:spPr>
          <a:xfrm>
            <a:off x="1190751" y="2123775"/>
            <a:ext cx="4275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Understanding the Problem</a:t>
            </a:r>
            <a:endParaRPr sz="3700"/>
          </a:p>
        </p:txBody>
      </p:sp>
      <p:sp>
        <p:nvSpPr>
          <p:cNvPr id="497" name="Google Shape;497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25"/>
          <p:cNvCxnSpPr>
            <a:stCxn id="49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UNDERSTANDING THE PROBLEM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7" name="Google Shape;507;p26"/>
          <p:cNvSpPr txBox="1"/>
          <p:nvPr>
            <p:ph idx="1" type="subTitle"/>
          </p:nvPr>
        </p:nvSpPr>
        <p:spPr>
          <a:xfrm>
            <a:off x="740000" y="1115988"/>
            <a:ext cx="3713100" cy="22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"/>
                <a:ea typeface="Roboto"/>
                <a:cs typeface="Roboto"/>
                <a:sym typeface="Roboto"/>
              </a:rPr>
              <a:t>Background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Double top/bottom are technical reversal patterns that form after an asset reaches a high/low price two consecutive times with a moderate decline/incline between the two high/lows.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goal is to establish a trading algorithm to identify these patterns.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end user would utilize entry signals based on predictive machine learning models, eliminating emotional doubts and strengthening trade conviction.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618834" y="42331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8290559" y="86828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025" y="1141875"/>
            <a:ext cx="4356649" cy="324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 txBox="1"/>
          <p:nvPr>
            <p:ph type="ctrTitle"/>
          </p:nvPr>
        </p:nvSpPr>
        <p:spPr>
          <a:xfrm>
            <a:off x="1190751" y="1895175"/>
            <a:ext cx="4275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Our Process</a:t>
            </a:r>
            <a:endParaRPr sz="3700"/>
          </a:p>
        </p:txBody>
      </p:sp>
      <p:sp>
        <p:nvSpPr>
          <p:cNvPr id="516" name="Google Shape;516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" name="Google Shape;520;p27"/>
          <p:cNvCxnSpPr>
            <a:stCxn id="51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" name="Google Shape;525;p28"/>
          <p:cNvCxnSpPr/>
          <p:nvPr/>
        </p:nvCxnSpPr>
        <p:spPr>
          <a:xfrm>
            <a:off x="1221138" y="19473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8"/>
          <p:cNvCxnSpPr/>
          <p:nvPr/>
        </p:nvCxnSpPr>
        <p:spPr>
          <a:xfrm>
            <a:off x="2678463" y="2493513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28"/>
          <p:cNvCxnSpPr/>
          <p:nvPr/>
        </p:nvCxnSpPr>
        <p:spPr>
          <a:xfrm>
            <a:off x="3805863" y="19473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8"/>
          <p:cNvCxnSpPr/>
          <p:nvPr/>
        </p:nvCxnSpPr>
        <p:spPr>
          <a:xfrm>
            <a:off x="5047563" y="2493525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2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cxnSp>
        <p:nvCxnSpPr>
          <p:cNvPr id="530" name="Google Shape;530;p28"/>
          <p:cNvCxnSpPr/>
          <p:nvPr/>
        </p:nvCxnSpPr>
        <p:spPr>
          <a:xfrm>
            <a:off x="1034400" y="24609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1" name="Google Shape;531;p28"/>
          <p:cNvGrpSpPr/>
          <p:nvPr/>
        </p:nvGrpSpPr>
        <p:grpSpPr>
          <a:xfrm>
            <a:off x="1034400" y="2274150"/>
            <a:ext cx="373500" cy="373500"/>
            <a:chOff x="1372725" y="1912500"/>
            <a:chExt cx="373500" cy="373500"/>
          </a:xfrm>
        </p:grpSpPr>
        <p:sp>
          <p:nvSpPr>
            <p:cNvPr id="532" name="Google Shape;532;p2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2491717" y="2274150"/>
            <a:ext cx="373500" cy="373500"/>
            <a:chOff x="3212675" y="1912500"/>
            <a:chExt cx="373500" cy="373500"/>
          </a:xfrm>
        </p:grpSpPr>
        <p:sp>
          <p:nvSpPr>
            <p:cNvPr id="535" name="Google Shape;535;p2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8"/>
          <p:cNvGrpSpPr/>
          <p:nvPr/>
        </p:nvGrpSpPr>
        <p:grpSpPr>
          <a:xfrm>
            <a:off x="3619133" y="2274150"/>
            <a:ext cx="373500" cy="373500"/>
            <a:chOff x="5557850" y="1912500"/>
            <a:chExt cx="373500" cy="373500"/>
          </a:xfrm>
        </p:grpSpPr>
        <p:sp>
          <p:nvSpPr>
            <p:cNvPr id="538" name="Google Shape;538;p2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28"/>
          <p:cNvGrpSpPr/>
          <p:nvPr/>
        </p:nvGrpSpPr>
        <p:grpSpPr>
          <a:xfrm>
            <a:off x="4860825" y="2274150"/>
            <a:ext cx="373500" cy="373500"/>
            <a:chOff x="7457825" y="1912500"/>
            <a:chExt cx="373500" cy="373500"/>
          </a:xfrm>
        </p:grpSpPr>
        <p:sp>
          <p:nvSpPr>
            <p:cNvPr id="541" name="Google Shape;541;p2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28"/>
          <p:cNvSpPr txBox="1"/>
          <p:nvPr>
            <p:ph idx="4294967295" type="ctrTitle"/>
          </p:nvPr>
        </p:nvSpPr>
        <p:spPr>
          <a:xfrm>
            <a:off x="610425" y="1562813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this pattern?</a:t>
            </a:r>
            <a:endParaRPr sz="1800"/>
          </a:p>
        </p:txBody>
      </p:sp>
      <p:sp>
        <p:nvSpPr>
          <p:cNvPr id="544" name="Google Shape;544;p28"/>
          <p:cNvSpPr txBox="1"/>
          <p:nvPr>
            <p:ph idx="4294967295" type="ctrTitle"/>
          </p:nvPr>
        </p:nvSpPr>
        <p:spPr>
          <a:xfrm>
            <a:off x="4247924" y="2981250"/>
            <a:ext cx="1599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 Min/Max</a:t>
            </a:r>
            <a:endParaRPr sz="1800"/>
          </a:p>
        </p:txBody>
      </p:sp>
      <p:sp>
        <p:nvSpPr>
          <p:cNvPr id="545" name="Google Shape;545;p28"/>
          <p:cNvSpPr txBox="1"/>
          <p:nvPr>
            <p:ph idx="4294967295" type="ctrTitle"/>
          </p:nvPr>
        </p:nvSpPr>
        <p:spPr>
          <a:xfrm>
            <a:off x="1737825" y="2931172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5 min data?</a:t>
            </a:r>
            <a:endParaRPr sz="1800"/>
          </a:p>
        </p:txBody>
      </p:sp>
      <p:sp>
        <p:nvSpPr>
          <p:cNvPr id="546" name="Google Shape;546;p28"/>
          <p:cNvSpPr txBox="1"/>
          <p:nvPr>
            <p:ph idx="4294967295" type="subTitle"/>
          </p:nvPr>
        </p:nvSpPr>
        <p:spPr>
          <a:xfrm>
            <a:off x="1623514" y="3253073"/>
            <a:ext cx="2109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Standard practice in day trading</a:t>
            </a:r>
            <a:endParaRPr sz="1400"/>
          </a:p>
        </p:txBody>
      </p:sp>
      <p:sp>
        <p:nvSpPr>
          <p:cNvPr id="547" name="Google Shape;547;p28"/>
          <p:cNvSpPr txBox="1"/>
          <p:nvPr>
            <p:ph idx="4294967295" type="subTitle"/>
          </p:nvPr>
        </p:nvSpPr>
        <p:spPr>
          <a:xfrm>
            <a:off x="2750925" y="1345930"/>
            <a:ext cx="2109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Polynomial Smoothing</a:t>
            </a:r>
            <a:endParaRPr sz="1400"/>
          </a:p>
        </p:txBody>
      </p:sp>
      <p:sp>
        <p:nvSpPr>
          <p:cNvPr id="548" name="Google Shape;548;p28"/>
          <p:cNvSpPr txBox="1"/>
          <p:nvPr>
            <p:ph idx="4294967295" type="ctrTitle"/>
          </p:nvPr>
        </p:nvSpPr>
        <p:spPr>
          <a:xfrm>
            <a:off x="849150" y="2825275"/>
            <a:ext cx="7440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78%</a:t>
            </a:r>
            <a:endParaRPr sz="2400"/>
          </a:p>
        </p:txBody>
      </p:sp>
      <p:grpSp>
        <p:nvGrpSpPr>
          <p:cNvPr id="549" name="Google Shape;549;p28"/>
          <p:cNvGrpSpPr/>
          <p:nvPr/>
        </p:nvGrpSpPr>
        <p:grpSpPr>
          <a:xfrm>
            <a:off x="5847225" y="2274150"/>
            <a:ext cx="373500" cy="373500"/>
            <a:chOff x="1372725" y="1912500"/>
            <a:chExt cx="373500" cy="373500"/>
          </a:xfrm>
        </p:grpSpPr>
        <p:sp>
          <p:nvSpPr>
            <p:cNvPr id="550" name="Google Shape;550;p2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2" name="Google Shape;552;p28"/>
          <p:cNvCxnSpPr/>
          <p:nvPr/>
        </p:nvCxnSpPr>
        <p:spPr>
          <a:xfrm>
            <a:off x="6033963" y="1990625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28"/>
          <p:cNvSpPr txBox="1"/>
          <p:nvPr>
            <p:ph idx="4294967295" type="subTitle"/>
          </p:nvPr>
        </p:nvSpPr>
        <p:spPr>
          <a:xfrm>
            <a:off x="6220725" y="2841800"/>
            <a:ext cx="15576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 </a:t>
            </a:r>
            <a:r>
              <a:rPr lang="en" sz="1400"/>
              <a:t>training and testing</a:t>
            </a:r>
            <a:endParaRPr sz="1400"/>
          </a:p>
        </p:txBody>
      </p:sp>
      <p:cxnSp>
        <p:nvCxnSpPr>
          <p:cNvPr id="554" name="Google Shape;554;p28"/>
          <p:cNvCxnSpPr/>
          <p:nvPr/>
        </p:nvCxnSpPr>
        <p:spPr>
          <a:xfrm>
            <a:off x="6999513" y="2493513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28"/>
          <p:cNvGrpSpPr/>
          <p:nvPr/>
        </p:nvGrpSpPr>
        <p:grpSpPr>
          <a:xfrm>
            <a:off x="6812767" y="2274150"/>
            <a:ext cx="373500" cy="373500"/>
            <a:chOff x="3212675" y="1912500"/>
            <a:chExt cx="373500" cy="373500"/>
          </a:xfrm>
        </p:grpSpPr>
        <p:sp>
          <p:nvSpPr>
            <p:cNvPr id="556" name="Google Shape;556;p2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28"/>
          <p:cNvSpPr txBox="1"/>
          <p:nvPr>
            <p:ph idx="4294967295" type="ctrTitle"/>
          </p:nvPr>
        </p:nvSpPr>
        <p:spPr>
          <a:xfrm>
            <a:off x="6846700" y="1576675"/>
            <a:ext cx="2288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Champion Model</a:t>
            </a:r>
            <a:endParaRPr sz="1800"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7905608" y="2274150"/>
            <a:ext cx="373500" cy="373500"/>
            <a:chOff x="5557850" y="1912500"/>
            <a:chExt cx="373500" cy="373500"/>
          </a:xfrm>
        </p:grpSpPr>
        <p:sp>
          <p:nvSpPr>
            <p:cNvPr id="560" name="Google Shape;560;p2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2" name="Google Shape;562;p28"/>
          <p:cNvCxnSpPr/>
          <p:nvPr/>
        </p:nvCxnSpPr>
        <p:spPr>
          <a:xfrm>
            <a:off x="8084500" y="1888925"/>
            <a:ext cx="7800" cy="51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28"/>
          <p:cNvSpPr txBox="1"/>
          <p:nvPr>
            <p:ph idx="4294967295" type="subTitle"/>
          </p:nvPr>
        </p:nvSpPr>
        <p:spPr>
          <a:xfrm>
            <a:off x="4979025" y="1345930"/>
            <a:ext cx="2109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Establish Targets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"/>
          <p:cNvSpPr txBox="1"/>
          <p:nvPr>
            <p:ph idx="4" type="ctrTitle"/>
          </p:nvPr>
        </p:nvSpPr>
        <p:spPr>
          <a:xfrm>
            <a:off x="532300" y="238650"/>
            <a:ext cx="36516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MAP</a:t>
            </a:r>
            <a:endParaRPr/>
          </a:p>
        </p:txBody>
      </p:sp>
      <p:pic>
        <p:nvPicPr>
          <p:cNvPr id="569" name="Google Shape;5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50" y="708875"/>
            <a:ext cx="7848949" cy="41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0"/>
          <p:cNvSpPr txBox="1"/>
          <p:nvPr>
            <p:ph idx="1" type="subTitle"/>
          </p:nvPr>
        </p:nvSpPr>
        <p:spPr>
          <a:xfrm>
            <a:off x="6058350" y="2313000"/>
            <a:ext cx="28053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Arial"/>
                <a:ea typeface="Arial"/>
                <a:cs typeface="Arial"/>
                <a:sym typeface="Arial"/>
              </a:rPr>
              <a:t>Extrapolating Local Minima &amp; Maxima:</a:t>
            </a:r>
            <a:endParaRPr sz="9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Daily 5 minute OCHL stock data is to be smoothed via a polynomial fit line in order to easily identify local minima/maxima and Numpy features utilized to establish. Closed polynomial fit data will be used to identify the local minima/maxima as standard day trading practice uses candle close data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0"/>
          <p:cNvSpPr txBox="1"/>
          <p:nvPr>
            <p:ph idx="3" type="subTitle"/>
          </p:nvPr>
        </p:nvSpPr>
        <p:spPr>
          <a:xfrm>
            <a:off x="6024291" y="952668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Polynomial Smoothing:</a:t>
            </a:r>
            <a:endParaRPr sz="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r>
              <a:rPr lang="en" sz="900"/>
              <a:t>Polynomial fitting involves using a polynomial equation to approximate a relationship between variables. In our stock data scenario, the polynomial smoothing process was implemented to model and understand the relationship between the stock's historical prices and time.</a:t>
            </a:r>
            <a:endParaRPr sz="600"/>
          </a:p>
        </p:txBody>
      </p:sp>
      <p:sp>
        <p:nvSpPr>
          <p:cNvPr id="576" name="Google Shape;576;p30"/>
          <p:cNvSpPr txBox="1"/>
          <p:nvPr>
            <p:ph idx="4" type="ctrTitle"/>
          </p:nvPr>
        </p:nvSpPr>
        <p:spPr>
          <a:xfrm>
            <a:off x="858225" y="989475"/>
            <a:ext cx="487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OUR PROCESS: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Day Trader’s Dream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Automatic signals that could identify highly probable and profitable trades</a:t>
            </a:r>
            <a:endParaRPr/>
          </a:p>
        </p:txBody>
      </p:sp>
      <p:pic>
        <p:nvPicPr>
          <p:cNvPr id="577" name="Google Shape;5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50" y="1677375"/>
            <a:ext cx="5772676" cy="31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"/>
          <p:cNvSpPr txBox="1"/>
          <p:nvPr>
            <p:ph type="ctrTitle"/>
          </p:nvPr>
        </p:nvSpPr>
        <p:spPr>
          <a:xfrm>
            <a:off x="1190751" y="1742775"/>
            <a:ext cx="4275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Our Models</a:t>
            </a:r>
            <a:endParaRPr sz="3700"/>
          </a:p>
        </p:txBody>
      </p:sp>
      <p:sp>
        <p:nvSpPr>
          <p:cNvPr id="583" name="Google Shape;583;p31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Classifier, Logistic Regression, Polynomial Regression</a:t>
            </a:r>
            <a:endParaRPr/>
          </a:p>
        </p:txBody>
      </p:sp>
      <p:sp>
        <p:nvSpPr>
          <p:cNvPr id="584" name="Google Shape;584;p3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1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6" name="Google Shape;586;p3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1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31"/>
          <p:cNvCxnSpPr>
            <a:stCxn id="58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