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C0791B"/>
        </a:fontRef>
        <a:srgbClr val="C0791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D5"/>
          </a:solidFill>
        </a:fill>
      </a:tcStyle>
    </a:wholeTbl>
    <a:band2H>
      <a:tcTxStyle b="def" i="def"/>
      <a:tcStyle>
        <a:tcBdr/>
        <a:fill>
          <a:solidFill>
            <a:srgbClr val="E6EA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C0791B"/>
        </a:fontRef>
        <a:srgbClr val="C0791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BDB"/>
          </a:solidFill>
        </a:fill>
      </a:tcStyle>
    </a:wholeTbl>
    <a:band2H>
      <a:tcTxStyle b="def" i="def"/>
      <a:tcStyle>
        <a:tcBdr/>
        <a:fill>
          <a:solidFill>
            <a:srgbClr val="E9EE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C0791B"/>
        </a:fontRef>
        <a:srgbClr val="C0791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D0E2"/>
          </a:solidFill>
        </a:fill>
      </a:tcStyle>
    </a:wholeTbl>
    <a:band2H>
      <a:tcTxStyle b="def" i="def"/>
      <a:tcStyle>
        <a:tcBdr/>
        <a:fill>
          <a:solidFill>
            <a:srgbClr val="F7E9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C0791B"/>
        </a:fontRef>
        <a:srgbClr val="C0791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4EBE7"/>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C0791B"/>
        </a:fontRef>
        <a:srgbClr val="C0791B"/>
      </a:tcTxStyle>
      <a:tcStyle>
        <a:tcBdr>
          <a:left>
            <a:ln w="12700" cap="flat">
              <a:noFill/>
              <a:miter lim="400000"/>
            </a:ln>
          </a:left>
          <a:right>
            <a:ln w="12700" cap="flat">
              <a:noFill/>
              <a:miter lim="400000"/>
            </a:ln>
          </a:right>
          <a:top>
            <a:ln w="50800" cap="flat">
              <a:solidFill>
                <a:srgbClr val="C0791B"/>
              </a:solidFill>
              <a:prstDash val="solid"/>
              <a:round/>
            </a:ln>
          </a:top>
          <a:bottom>
            <a:ln w="25400" cap="flat">
              <a:solidFill>
                <a:srgbClr val="C0791B"/>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C0791B"/>
              </a:solidFill>
              <a:prstDash val="solid"/>
              <a:round/>
            </a:ln>
          </a:top>
          <a:bottom>
            <a:ln w="25400" cap="flat">
              <a:solidFill>
                <a:srgbClr val="C0791B"/>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C0791B"/>
        </a:fontRef>
        <a:srgbClr val="C0791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8D6CB"/>
          </a:solidFill>
        </a:fill>
      </a:tcStyle>
    </a:wholeTbl>
    <a:band2H>
      <a:tcTxStyle b="def" i="def"/>
      <a:tcStyle>
        <a:tcBdr/>
        <a:fill>
          <a:solidFill>
            <a:srgbClr val="F4EB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0791B"/>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0791B"/>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0791B"/>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29" name="Shape 329"/>
          <p:cNvSpPr/>
          <p:nvPr>
            <p:ph type="sldImg"/>
          </p:nvPr>
        </p:nvSpPr>
        <p:spPr>
          <a:xfrm>
            <a:off x="1143000" y="685800"/>
            <a:ext cx="4572000" cy="3429000"/>
          </a:xfrm>
          <a:prstGeom prst="rect">
            <a:avLst/>
          </a:prstGeom>
        </p:spPr>
        <p:txBody>
          <a:bodyPr/>
          <a:lstStyle/>
          <a:p>
            <a:pPr/>
          </a:p>
        </p:txBody>
      </p:sp>
      <p:sp>
        <p:nvSpPr>
          <p:cNvPr id="330" name="Shape 33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chemeClr val="accent3"/>
        </a:solidFill>
      </p:bgPr>
    </p:bg>
    <p:spTree>
      <p:nvGrpSpPr>
        <p:cNvPr id="1" name=""/>
        <p:cNvGrpSpPr/>
        <p:nvPr/>
      </p:nvGrpSpPr>
      <p:grpSpPr>
        <a:xfrm>
          <a:off x="0" y="0"/>
          <a:ext cx="0" cy="0"/>
          <a:chOff x="0" y="0"/>
          <a:chExt cx="0" cy="0"/>
        </a:xfrm>
      </p:grpSpPr>
      <p:grpSp>
        <p:nvGrpSpPr>
          <p:cNvPr id="29" name="Google Shape;10;p2"/>
          <p:cNvGrpSpPr/>
          <p:nvPr/>
        </p:nvGrpSpPr>
        <p:grpSpPr>
          <a:xfrm>
            <a:off x="7343002" y="3409674"/>
            <a:ext cx="1691423" cy="1732548"/>
            <a:chOff x="0" y="0"/>
            <a:chExt cx="1691422" cy="1732547"/>
          </a:xfrm>
        </p:grpSpPr>
        <p:grpSp>
          <p:nvGrpSpPr>
            <p:cNvPr id="13" name="Google Shape;11;p2"/>
            <p:cNvGrpSpPr/>
            <p:nvPr/>
          </p:nvGrpSpPr>
          <p:grpSpPr>
            <a:xfrm>
              <a:off x="-1" y="1044035"/>
              <a:ext cx="316801" cy="688512"/>
              <a:chOff x="0" y="0"/>
              <a:chExt cx="316799" cy="688510"/>
            </a:xfrm>
          </p:grpSpPr>
          <p:sp>
            <p:nvSpPr>
              <p:cNvPr id="11" name="Google Shape;12;p2"/>
              <p:cNvSpPr/>
              <p:nvPr/>
            </p:nvSpPr>
            <p:spPr>
              <a:xfrm>
                <a:off x="0" y="0"/>
                <a:ext cx="316800" cy="68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 name="Google Shape;13;p2"/>
              <p:cNvSpPr/>
              <p:nvPr/>
            </p:nvSpPr>
            <p:spPr>
              <a:xfrm>
                <a:off x="0" y="348011"/>
                <a:ext cx="316800" cy="34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7" name="Google Shape;14;p2"/>
            <p:cNvGrpSpPr/>
            <p:nvPr/>
          </p:nvGrpSpPr>
          <p:grpSpPr>
            <a:xfrm>
              <a:off x="458206" y="696024"/>
              <a:ext cx="316801" cy="1036523"/>
              <a:chOff x="0" y="0"/>
              <a:chExt cx="316799" cy="1036521"/>
            </a:xfrm>
          </p:grpSpPr>
          <p:sp>
            <p:nvSpPr>
              <p:cNvPr id="14" name="Google Shape;15;p2"/>
              <p:cNvSpPr/>
              <p:nvPr/>
            </p:nvSpPr>
            <p:spPr>
              <a:xfrm>
                <a:off x="0" y="348010"/>
                <a:ext cx="316800" cy="68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 name="Google Shape;16;p2"/>
              <p:cNvSpPr/>
              <p:nvPr/>
            </p:nvSpPr>
            <p:spPr>
              <a:xfrm>
                <a:off x="0" y="-1"/>
                <a:ext cx="316800" cy="1036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 name="Google Shape;17;p2"/>
              <p:cNvSpPr/>
              <p:nvPr/>
            </p:nvSpPr>
            <p:spPr>
              <a:xfrm>
                <a:off x="0" y="696022"/>
                <a:ext cx="316800" cy="34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2" name="Google Shape;18;p2"/>
            <p:cNvGrpSpPr/>
            <p:nvPr/>
          </p:nvGrpSpPr>
          <p:grpSpPr>
            <a:xfrm>
              <a:off x="916414" y="348013"/>
              <a:ext cx="316801" cy="1384534"/>
              <a:chOff x="0" y="0"/>
              <a:chExt cx="316799" cy="1384533"/>
            </a:xfrm>
          </p:grpSpPr>
          <p:sp>
            <p:nvSpPr>
              <p:cNvPr id="18" name="Google Shape;19;p2"/>
              <p:cNvSpPr/>
              <p:nvPr/>
            </p:nvSpPr>
            <p:spPr>
              <a:xfrm>
                <a:off x="0" y="696022"/>
                <a:ext cx="316800" cy="68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 name="Google Shape;20;p2"/>
              <p:cNvSpPr/>
              <p:nvPr/>
            </p:nvSpPr>
            <p:spPr>
              <a:xfrm>
                <a:off x="0" y="-1"/>
                <a:ext cx="316800" cy="1384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 name="Google Shape;21;p2"/>
              <p:cNvSpPr/>
              <p:nvPr/>
            </p:nvSpPr>
            <p:spPr>
              <a:xfrm>
                <a:off x="0" y="348011"/>
                <a:ext cx="316800" cy="1036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 name="Google Shape;22;p2"/>
              <p:cNvSpPr/>
              <p:nvPr/>
            </p:nvSpPr>
            <p:spPr>
              <a:xfrm>
                <a:off x="0" y="1044034"/>
                <a:ext cx="316800" cy="34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8" name="Google Shape;23;p2"/>
            <p:cNvGrpSpPr/>
            <p:nvPr/>
          </p:nvGrpSpPr>
          <p:grpSpPr>
            <a:xfrm>
              <a:off x="1374622" y="-1"/>
              <a:ext cx="316801" cy="1732548"/>
              <a:chOff x="0" y="0"/>
              <a:chExt cx="316799" cy="1732546"/>
            </a:xfrm>
          </p:grpSpPr>
          <p:sp>
            <p:nvSpPr>
              <p:cNvPr id="23" name="Google Shape;24;p2"/>
              <p:cNvSpPr/>
              <p:nvPr/>
            </p:nvSpPr>
            <p:spPr>
              <a:xfrm>
                <a:off x="0" y="1044035"/>
                <a:ext cx="316800" cy="688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 name="Google Shape;25;p2"/>
              <p:cNvSpPr/>
              <p:nvPr/>
            </p:nvSpPr>
            <p:spPr>
              <a:xfrm>
                <a:off x="0" y="348012"/>
                <a:ext cx="316800" cy="138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 name="Google Shape;26;p2"/>
              <p:cNvSpPr/>
              <p:nvPr/>
            </p:nvSpPr>
            <p:spPr>
              <a:xfrm>
                <a:off x="0" y="696024"/>
                <a:ext cx="316800" cy="1036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 name="Google Shape;27;p2"/>
              <p:cNvSpPr/>
              <p:nvPr/>
            </p:nvSpPr>
            <p:spPr>
              <a:xfrm>
                <a:off x="0" y="-1"/>
                <a:ext cx="316800" cy="1732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884"/>
                      <a:pt x="21600" y="1975"/>
                    </a:cubicBezTo>
                    <a:lnTo>
                      <a:pt x="21600" y="21600"/>
                    </a:lnTo>
                    <a:lnTo>
                      <a:pt x="0" y="21600"/>
                    </a:lnTo>
                    <a:lnTo>
                      <a:pt x="0" y="1975"/>
                    </a:lnTo>
                    <a:cubicBezTo>
                      <a:pt x="0" y="884"/>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 name="Google Shape;28;p2"/>
              <p:cNvSpPr/>
              <p:nvPr/>
            </p:nvSpPr>
            <p:spPr>
              <a:xfrm>
                <a:off x="0" y="1392047"/>
                <a:ext cx="316800" cy="34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grpSp>
        <p:nvGrpSpPr>
          <p:cNvPr id="46" name="Google Shape;29;p2"/>
          <p:cNvGrpSpPr/>
          <p:nvPr/>
        </p:nvGrpSpPr>
        <p:grpSpPr>
          <a:xfrm>
            <a:off x="5043503" y="0"/>
            <a:ext cx="3814083" cy="3839104"/>
            <a:chOff x="0" y="0"/>
            <a:chExt cx="3814082" cy="3839103"/>
          </a:xfrm>
        </p:grpSpPr>
        <p:sp>
          <p:nvSpPr>
            <p:cNvPr id="30" name="Google Shape;30;p2"/>
            <p:cNvSpPr/>
            <p:nvPr/>
          </p:nvSpPr>
          <p:spPr>
            <a:xfrm>
              <a:off x="3417471" y="1817775"/>
              <a:ext cx="396601" cy="396601"/>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 name="Google Shape;31;p2"/>
            <p:cNvSpPr/>
            <p:nvPr/>
          </p:nvSpPr>
          <p:spPr>
            <a:xfrm rot="11769556">
              <a:off x="1426255" y="3480728"/>
              <a:ext cx="320149" cy="320149"/>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nvGrpSpPr>
            <p:cNvPr id="35" name="Google Shape;32;p2"/>
            <p:cNvGrpSpPr/>
            <p:nvPr/>
          </p:nvGrpSpPr>
          <p:grpSpPr>
            <a:xfrm>
              <a:off x="2604309" y="2704280"/>
              <a:ext cx="635219" cy="635224"/>
              <a:chOff x="0" y="-2"/>
              <a:chExt cx="635218" cy="635222"/>
            </a:xfrm>
          </p:grpSpPr>
          <p:sp>
            <p:nvSpPr>
              <p:cNvPr id="32" name="Google Shape;33;p2"/>
              <p:cNvSpPr/>
              <p:nvPr/>
            </p:nvSpPr>
            <p:spPr>
              <a:xfrm rot="5400000">
                <a:off x="-1" y="0"/>
                <a:ext cx="635221" cy="635220"/>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 name="Google Shape;34;p2"/>
              <p:cNvSpPr/>
              <p:nvPr/>
            </p:nvSpPr>
            <p:spPr>
              <a:xfrm rot="5400000">
                <a:off x="210145" y="-107464"/>
                <a:ext cx="317613" cy="532536"/>
              </a:xfrm>
              <a:custGeom>
                <a:avLst/>
                <a:gdLst/>
                <a:ahLst/>
                <a:cxnLst>
                  <a:cxn ang="0">
                    <a:pos x="wd2" y="hd2"/>
                  </a:cxn>
                  <a:cxn ang="5400000">
                    <a:pos x="wd2" y="hd2"/>
                  </a:cxn>
                  <a:cxn ang="10800000">
                    <a:pos x="wd2" y="hd2"/>
                  </a:cxn>
                  <a:cxn ang="16200000">
                    <a:pos x="wd2" y="hd2"/>
                  </a:cxn>
                </a:cxnLst>
                <a:rect l="0" t="0" r="r" b="b"/>
                <a:pathLst>
                  <a:path w="19460" h="21600" fill="norm" stroke="1" extrusionOk="0">
                    <a:moveTo>
                      <a:pt x="5133" y="21600"/>
                    </a:moveTo>
                    <a:cubicBezTo>
                      <a:pt x="-2140" y="16362"/>
                      <a:pt x="-1621" y="8212"/>
                      <a:pt x="6292" y="3398"/>
                    </a:cubicBezTo>
                    <a:cubicBezTo>
                      <a:pt x="9883" y="1213"/>
                      <a:pt x="14582" y="0"/>
                      <a:pt x="19460" y="0"/>
                    </a:cubicBezTo>
                    <a:lnTo>
                      <a:pt x="19460" y="12882"/>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 name="Google Shape;35;p2"/>
              <p:cNvSpPr/>
              <p:nvPr/>
            </p:nvSpPr>
            <p:spPr>
              <a:xfrm rot="5400000">
                <a:off x="120546" y="120480"/>
                <a:ext cx="394193" cy="394193"/>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36" name="Google Shape;36;p2"/>
            <p:cNvSpPr/>
            <p:nvPr/>
          </p:nvSpPr>
          <p:spPr>
            <a:xfrm>
              <a:off x="3417460" y="1817775"/>
              <a:ext cx="396623" cy="396612"/>
            </a:xfrm>
            <a:custGeom>
              <a:avLst/>
              <a:gdLst/>
              <a:ahLst/>
              <a:cxnLst>
                <a:cxn ang="0">
                  <a:pos x="wd2" y="hd2"/>
                </a:cxn>
                <a:cxn ang="5400000">
                  <a:pos x="wd2" y="hd2"/>
                </a:cxn>
                <a:cxn ang="10800000">
                  <a:pos x="wd2" y="hd2"/>
                </a:cxn>
                <a:cxn ang="16200000">
                  <a:pos x="wd2" y="hd2"/>
                </a:cxn>
              </a:cxnLst>
              <a:rect l="0" t="0" r="r" b="b"/>
              <a:pathLst>
                <a:path w="19102" h="20274" fill="norm" stroke="1" extrusionOk="0">
                  <a:moveTo>
                    <a:pt x="17173" y="4029"/>
                  </a:moveTo>
                  <a:lnTo>
                    <a:pt x="17173" y="4029"/>
                  </a:lnTo>
                  <a:cubicBezTo>
                    <a:pt x="20351" y="8497"/>
                    <a:pt x="19515" y="14853"/>
                    <a:pt x="15305" y="18227"/>
                  </a:cubicBezTo>
                  <a:cubicBezTo>
                    <a:pt x="11096" y="21600"/>
                    <a:pt x="5107" y="20713"/>
                    <a:pt x="1929" y="16245"/>
                  </a:cubicBezTo>
                  <a:cubicBezTo>
                    <a:pt x="-1249" y="11777"/>
                    <a:pt x="-413" y="5420"/>
                    <a:pt x="3797" y="2047"/>
                  </a:cubicBezTo>
                  <a:cubicBezTo>
                    <a:pt x="5454" y="719"/>
                    <a:pt x="7474" y="0"/>
                    <a:pt x="9551" y="0"/>
                  </a:cubicBezTo>
                  <a:lnTo>
                    <a:pt x="9551" y="10137"/>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nvGrpSpPr>
            <p:cNvPr id="39" name="Google Shape;37;p2"/>
            <p:cNvGrpSpPr/>
            <p:nvPr/>
          </p:nvGrpSpPr>
          <p:grpSpPr>
            <a:xfrm>
              <a:off x="2909250" y="179179"/>
              <a:ext cx="873111" cy="873096"/>
              <a:chOff x="34" y="-58"/>
              <a:chExt cx="873109" cy="873095"/>
            </a:xfrm>
          </p:grpSpPr>
          <p:sp>
            <p:nvSpPr>
              <p:cNvPr id="37" name="Google Shape;38;p2"/>
              <p:cNvSpPr/>
              <p:nvPr/>
            </p:nvSpPr>
            <p:spPr>
              <a:xfrm rot="12952653">
                <a:off x="123917" y="123894"/>
                <a:ext cx="625331" cy="625215"/>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8" name="Google Shape;39;p2"/>
              <p:cNvSpPr/>
              <p:nvPr/>
            </p:nvSpPr>
            <p:spPr>
              <a:xfrm rot="12952653">
                <a:off x="160308" y="135658"/>
                <a:ext cx="625350" cy="501009"/>
              </a:xfrm>
              <a:custGeom>
                <a:avLst/>
                <a:gdLst/>
                <a:ahLst/>
                <a:cxnLst>
                  <a:cxn ang="0">
                    <a:pos x="wd2" y="hd2"/>
                  </a:cxn>
                  <a:cxn ang="5400000">
                    <a:pos x="wd2" y="hd2"/>
                  </a:cxn>
                  <a:cxn ang="10800000">
                    <a:pos x="wd2" y="hd2"/>
                  </a:cxn>
                  <a:cxn ang="16200000">
                    <a:pos x="wd2" y="hd2"/>
                  </a:cxn>
                </a:cxnLst>
                <a:rect l="0" t="0" r="r" b="b"/>
                <a:pathLst>
                  <a:path w="19692" h="19970" fill="norm" stroke="1" extrusionOk="0">
                    <a:moveTo>
                      <a:pt x="17703" y="0"/>
                    </a:moveTo>
                    <a:lnTo>
                      <a:pt x="17703" y="0"/>
                    </a:lnTo>
                    <a:cubicBezTo>
                      <a:pt x="20980" y="5492"/>
                      <a:pt x="20119" y="13306"/>
                      <a:pt x="15779" y="17453"/>
                    </a:cubicBezTo>
                    <a:cubicBezTo>
                      <a:pt x="11440" y="21600"/>
                      <a:pt x="5266" y="20510"/>
                      <a:pt x="1989" y="15018"/>
                    </a:cubicBezTo>
                    <a:cubicBezTo>
                      <a:pt x="-216" y="11323"/>
                      <a:pt x="-620" y="6386"/>
                      <a:pt x="939" y="2198"/>
                    </a:cubicBezTo>
                    <a:lnTo>
                      <a:pt x="9846" y="7509"/>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0" name="Google Shape;40;p2"/>
            <p:cNvSpPr/>
            <p:nvPr/>
          </p:nvSpPr>
          <p:spPr>
            <a:xfrm>
              <a:off x="356336" y="356364"/>
              <a:ext cx="2577002" cy="2577002"/>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1" name="Google Shape;41;p2"/>
            <p:cNvSpPr/>
            <p:nvPr/>
          </p:nvSpPr>
          <p:spPr>
            <a:xfrm rot="2043858">
              <a:off x="460310" y="460310"/>
              <a:ext cx="2369481" cy="2369481"/>
            </a:xfrm>
            <a:prstGeom prst="ellipse">
              <a:avLst/>
            </a:pr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 name="Google Shape;42;p2"/>
            <p:cNvSpPr/>
            <p:nvPr/>
          </p:nvSpPr>
          <p:spPr>
            <a:xfrm>
              <a:off x="356146" y="360280"/>
              <a:ext cx="1288646" cy="1996181"/>
            </a:xfrm>
            <a:custGeom>
              <a:avLst/>
              <a:gdLst/>
              <a:ahLst/>
              <a:cxnLst>
                <a:cxn ang="0">
                  <a:pos x="wd2" y="hd2"/>
                </a:cxn>
                <a:cxn ang="5400000">
                  <a:pos x="wd2" y="hd2"/>
                </a:cxn>
                <a:cxn ang="10800000">
                  <a:pos x="wd2" y="hd2"/>
                </a:cxn>
                <a:cxn ang="16200000">
                  <a:pos x="wd2" y="hd2"/>
                </a:cxn>
              </a:cxnLst>
              <a:rect l="0" t="0" r="r" b="b"/>
              <a:pathLst>
                <a:path w="18966" h="21600" fill="norm" stroke="1" extrusionOk="0">
                  <a:moveTo>
                    <a:pt x="3118" y="21600"/>
                  </a:moveTo>
                  <a:lnTo>
                    <a:pt x="3118" y="21600"/>
                  </a:lnTo>
                  <a:cubicBezTo>
                    <a:pt x="-2634" y="15165"/>
                    <a:pt x="-202" y="6520"/>
                    <a:pt x="8550" y="2291"/>
                  </a:cubicBezTo>
                  <a:cubicBezTo>
                    <a:pt x="11644" y="796"/>
                    <a:pt x="15264" y="0"/>
                    <a:pt x="18966" y="0"/>
                  </a:cubicBezTo>
                  <a:lnTo>
                    <a:pt x="18966" y="13942"/>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 name="Google Shape;43;p2"/>
            <p:cNvSpPr/>
            <p:nvPr/>
          </p:nvSpPr>
          <p:spPr>
            <a:xfrm rot="2044777">
              <a:off x="867945" y="867728"/>
              <a:ext cx="1554223" cy="1554225"/>
            </a:xfrm>
            <a:prstGeom prst="ellipse">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4" name="Google Shape;44;p2"/>
            <p:cNvSpPr/>
            <p:nvPr/>
          </p:nvSpPr>
          <p:spPr>
            <a:xfrm>
              <a:off x="520415" y="356358"/>
              <a:ext cx="1124377" cy="1288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051"/>
                  </a:moveTo>
                  <a:lnTo>
                    <a:pt x="0" y="11051"/>
                  </a:lnTo>
                  <a:cubicBezTo>
                    <a:pt x="4377" y="4227"/>
                    <a:pt x="12638" y="0"/>
                    <a:pt x="21600" y="0"/>
                  </a:cubicBezTo>
                  <a:lnTo>
                    <a:pt x="21600" y="21600"/>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5" name="Google Shape;45;p2"/>
            <p:cNvSpPr/>
            <p:nvPr/>
          </p:nvSpPr>
          <p:spPr>
            <a:xfrm rot="11769556">
              <a:off x="1426249" y="3480718"/>
              <a:ext cx="320167" cy="320158"/>
            </a:xfrm>
            <a:custGeom>
              <a:avLst/>
              <a:gdLst/>
              <a:ahLst/>
              <a:cxnLst>
                <a:cxn ang="0">
                  <a:pos x="wd2" y="hd2"/>
                </a:cxn>
                <a:cxn ang="5400000">
                  <a:pos x="wd2" y="hd2"/>
                </a:cxn>
                <a:cxn ang="10800000">
                  <a:pos x="wd2" y="hd2"/>
                </a:cxn>
                <a:cxn ang="16200000">
                  <a:pos x="wd2" y="hd2"/>
                </a:cxn>
              </a:cxnLst>
              <a:rect l="0" t="0" r="r" b="b"/>
              <a:pathLst>
                <a:path w="19102" h="20274" fill="norm" stroke="1" extrusionOk="0">
                  <a:moveTo>
                    <a:pt x="17173" y="4029"/>
                  </a:moveTo>
                  <a:lnTo>
                    <a:pt x="17173" y="4029"/>
                  </a:lnTo>
                  <a:cubicBezTo>
                    <a:pt x="20351" y="8497"/>
                    <a:pt x="19515" y="14853"/>
                    <a:pt x="15305" y="18227"/>
                  </a:cubicBezTo>
                  <a:cubicBezTo>
                    <a:pt x="11096" y="21600"/>
                    <a:pt x="5107" y="20713"/>
                    <a:pt x="1929" y="16245"/>
                  </a:cubicBezTo>
                  <a:cubicBezTo>
                    <a:pt x="-1249" y="11777"/>
                    <a:pt x="-413" y="5420"/>
                    <a:pt x="3797" y="2047"/>
                  </a:cubicBezTo>
                  <a:cubicBezTo>
                    <a:pt x="5454" y="719"/>
                    <a:pt x="7474" y="0"/>
                    <a:pt x="9551" y="0"/>
                  </a:cubicBezTo>
                  <a:lnTo>
                    <a:pt x="9551" y="10137"/>
                  </a:lnTo>
                  <a:close/>
                </a:path>
              </a:pathLst>
            </a:custGeom>
            <a:solidFill>
              <a:srgbClr val="FFFFFF">
                <a:alpha val="941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7" name="Title Text"/>
          <p:cNvSpPr txBox="1"/>
          <p:nvPr>
            <p:ph type="title"/>
          </p:nvPr>
        </p:nvSpPr>
        <p:spPr>
          <a:xfrm>
            <a:off x="823999" y="1613813"/>
            <a:ext cx="4255501" cy="1872901"/>
          </a:xfrm>
          <a:prstGeom prst="rect">
            <a:avLst/>
          </a:prstGeom>
        </p:spPr>
        <p:txBody>
          <a:bodyPr anchor="ctr"/>
          <a:lstStyle>
            <a:lvl1pPr>
              <a:defRPr sz="3600">
                <a:solidFill>
                  <a:srgbClr val="FFFFFF"/>
                </a:solidFill>
              </a:defRPr>
            </a:lvl1pPr>
          </a:lstStyle>
          <a:p>
            <a:pPr/>
            <a:r>
              <a:t>Title Text</a:t>
            </a:r>
          </a:p>
        </p:txBody>
      </p:sp>
      <p:sp>
        <p:nvSpPr>
          <p:cNvPr id="48" name="Body Level One…"/>
          <p:cNvSpPr txBox="1"/>
          <p:nvPr>
            <p:ph type="body" sz="quarter" idx="1"/>
          </p:nvPr>
        </p:nvSpPr>
        <p:spPr>
          <a:xfrm>
            <a:off x="823999" y="3596299"/>
            <a:ext cx="4255501" cy="695401"/>
          </a:xfrm>
          <a:prstGeom prst="rect">
            <a:avLst/>
          </a:prstGeom>
        </p:spPr>
        <p:txBody>
          <a:bodyPr/>
          <a:lstStyle>
            <a:lvl1pPr marL="311150" indent="-165100">
              <a:lnSpc>
                <a:spcPct val="100000"/>
              </a:lnSpc>
              <a:buClrTx/>
              <a:buSzTx/>
              <a:buFontTx/>
              <a:buNone/>
              <a:defRPr sz="1600">
                <a:solidFill>
                  <a:srgbClr val="FFFFFF"/>
                </a:solidFill>
              </a:defRPr>
            </a:lvl1pPr>
            <a:lvl2pPr marL="311150" indent="304800">
              <a:lnSpc>
                <a:spcPct val="100000"/>
              </a:lnSpc>
              <a:buClrTx/>
              <a:buSzTx/>
              <a:buFontTx/>
              <a:buNone/>
              <a:defRPr sz="1600">
                <a:solidFill>
                  <a:srgbClr val="FFFFFF"/>
                </a:solidFill>
              </a:defRPr>
            </a:lvl2pPr>
            <a:lvl3pPr marL="311150" indent="762000">
              <a:lnSpc>
                <a:spcPct val="100000"/>
              </a:lnSpc>
              <a:buClrTx/>
              <a:buSzTx/>
              <a:buFontTx/>
              <a:buNone/>
              <a:defRPr sz="1600">
                <a:solidFill>
                  <a:srgbClr val="FFFFFF"/>
                </a:solidFill>
              </a:defRPr>
            </a:lvl3pPr>
            <a:lvl4pPr marL="311150" indent="1219200">
              <a:lnSpc>
                <a:spcPct val="100000"/>
              </a:lnSpc>
              <a:buClrTx/>
              <a:buSzTx/>
              <a:buFontTx/>
              <a:buNone/>
              <a:defRPr sz="1600">
                <a:solidFill>
                  <a:srgbClr val="FFFFFF"/>
                </a:solidFill>
              </a:defRPr>
            </a:lvl4pPr>
            <a:lvl5pPr marL="311150" indent="1676400">
              <a:lnSpc>
                <a:spcPct val="100000"/>
              </a:lnSpc>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bg>
      <p:bgPr>
        <a:solidFill>
          <a:schemeClr val="accent3"/>
        </a:solidFill>
      </p:bgPr>
    </p:bg>
    <p:spTree>
      <p:nvGrpSpPr>
        <p:cNvPr id="1" name=""/>
        <p:cNvGrpSpPr/>
        <p:nvPr/>
      </p:nvGrpSpPr>
      <p:grpSpPr>
        <a:xfrm>
          <a:off x="0" y="0"/>
          <a:ext cx="0" cy="0"/>
          <a:chOff x="0" y="0"/>
          <a:chExt cx="0" cy="0"/>
        </a:xfrm>
      </p:grpSpPr>
      <p:grpSp>
        <p:nvGrpSpPr>
          <p:cNvPr id="313" name="Google Shape;142;p11"/>
          <p:cNvGrpSpPr/>
          <p:nvPr/>
        </p:nvGrpSpPr>
        <p:grpSpPr>
          <a:xfrm>
            <a:off x="52" y="4099200"/>
            <a:ext cx="9144036" cy="1044301"/>
            <a:chOff x="0" y="0"/>
            <a:chExt cx="9144035" cy="1044300"/>
          </a:xfrm>
        </p:grpSpPr>
        <p:grpSp>
          <p:nvGrpSpPr>
            <p:cNvPr id="192" name="Google Shape;143;p11"/>
            <p:cNvGrpSpPr/>
            <p:nvPr/>
          </p:nvGrpSpPr>
          <p:grpSpPr>
            <a:xfrm>
              <a:off x="0" y="209999"/>
              <a:ext cx="231623" cy="834302"/>
              <a:chOff x="0" y="0"/>
              <a:chExt cx="231622" cy="834300"/>
            </a:xfrm>
          </p:grpSpPr>
          <p:sp>
            <p:nvSpPr>
              <p:cNvPr id="188" name="Google Shape;144;p11"/>
              <p:cNvSpPr/>
              <p:nvPr/>
            </p:nvSpPr>
            <p:spPr>
              <a:xfrm flipH="1">
                <a:off x="-1" y="419400"/>
                <a:ext cx="231623"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9" name="Google Shape;145;p11"/>
              <p:cNvSpPr/>
              <p:nvPr/>
            </p:nvSpPr>
            <p:spPr>
              <a:xfrm flipH="1">
                <a:off x="-1" y="-1"/>
                <a:ext cx="231623"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0" name="Google Shape;146;p11"/>
              <p:cNvSpPr/>
              <p:nvPr/>
            </p:nvSpPr>
            <p:spPr>
              <a:xfrm flipH="1">
                <a:off x="-1" y="209700"/>
                <a:ext cx="231623"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1" name="Google Shape;147;p11"/>
              <p:cNvSpPr/>
              <p:nvPr/>
            </p:nvSpPr>
            <p:spPr>
              <a:xfrm flipH="1">
                <a:off x="0" y="629100"/>
                <a:ext cx="231622"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98" name="Google Shape;148;p11"/>
            <p:cNvGrpSpPr/>
            <p:nvPr/>
          </p:nvGrpSpPr>
          <p:grpSpPr>
            <a:xfrm>
              <a:off x="371354" y="0"/>
              <a:ext cx="231623" cy="1044301"/>
              <a:chOff x="0" y="0"/>
              <a:chExt cx="231622" cy="1044300"/>
            </a:xfrm>
          </p:grpSpPr>
          <p:sp>
            <p:nvSpPr>
              <p:cNvPr id="193" name="Google Shape;149;p11"/>
              <p:cNvSpPr/>
              <p:nvPr/>
            </p:nvSpPr>
            <p:spPr>
              <a:xfrm flipH="1">
                <a:off x="-1" y="629400"/>
                <a:ext cx="231623"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4" name="Google Shape;150;p11"/>
              <p:cNvSpPr/>
              <p:nvPr/>
            </p:nvSpPr>
            <p:spPr>
              <a:xfrm flipH="1">
                <a:off x="-1" y="209999"/>
                <a:ext cx="231623"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5" name="Google Shape;151;p11"/>
              <p:cNvSpPr/>
              <p:nvPr/>
            </p:nvSpPr>
            <p:spPr>
              <a:xfrm flipH="1">
                <a:off x="-1" y="419700"/>
                <a:ext cx="231623"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6" name="Google Shape;152;p11"/>
              <p:cNvSpPr/>
              <p:nvPr/>
            </p:nvSpPr>
            <p:spPr>
              <a:xfrm flipH="1">
                <a:off x="-1" y="-1"/>
                <a:ext cx="231623"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97" name="Google Shape;153;p11"/>
              <p:cNvSpPr/>
              <p:nvPr/>
            </p:nvSpPr>
            <p:spPr>
              <a:xfrm flipH="1">
                <a:off x="0" y="839100"/>
                <a:ext cx="231622"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03" name="Google Shape;154;p11"/>
            <p:cNvGrpSpPr/>
            <p:nvPr/>
          </p:nvGrpSpPr>
          <p:grpSpPr>
            <a:xfrm>
              <a:off x="742709" y="209999"/>
              <a:ext cx="231623" cy="834302"/>
              <a:chOff x="0" y="0"/>
              <a:chExt cx="231622" cy="834300"/>
            </a:xfrm>
          </p:grpSpPr>
          <p:sp>
            <p:nvSpPr>
              <p:cNvPr id="199" name="Google Shape;155;p11"/>
              <p:cNvSpPr/>
              <p:nvPr/>
            </p:nvSpPr>
            <p:spPr>
              <a:xfrm flipH="1">
                <a:off x="-1" y="419400"/>
                <a:ext cx="231623"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0" name="Google Shape;156;p11"/>
              <p:cNvSpPr/>
              <p:nvPr/>
            </p:nvSpPr>
            <p:spPr>
              <a:xfrm flipH="1">
                <a:off x="-1" y="-1"/>
                <a:ext cx="231623"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1" name="Google Shape;157;p11"/>
              <p:cNvSpPr/>
              <p:nvPr/>
            </p:nvSpPr>
            <p:spPr>
              <a:xfrm flipH="1">
                <a:off x="-1" y="209700"/>
                <a:ext cx="231623"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2" name="Google Shape;158;p11"/>
              <p:cNvSpPr/>
              <p:nvPr/>
            </p:nvSpPr>
            <p:spPr>
              <a:xfrm flipH="1">
                <a:off x="0" y="629100"/>
                <a:ext cx="231622"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07" name="Google Shape;159;p11"/>
            <p:cNvGrpSpPr/>
            <p:nvPr/>
          </p:nvGrpSpPr>
          <p:grpSpPr>
            <a:xfrm>
              <a:off x="1114063" y="419699"/>
              <a:ext cx="231623" cy="624602"/>
              <a:chOff x="0" y="0"/>
              <a:chExt cx="231622" cy="624600"/>
            </a:xfrm>
          </p:grpSpPr>
          <p:sp>
            <p:nvSpPr>
              <p:cNvPr id="204" name="Google Shape;160;p11"/>
              <p:cNvSpPr/>
              <p:nvPr/>
            </p:nvSpPr>
            <p:spPr>
              <a:xfrm flipH="1">
                <a:off x="-1" y="209699"/>
                <a:ext cx="231623"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5" name="Google Shape;161;p11"/>
              <p:cNvSpPr/>
              <p:nvPr/>
            </p:nvSpPr>
            <p:spPr>
              <a:xfrm flipH="1">
                <a:off x="-1" y="-1"/>
                <a:ext cx="231623"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6" name="Google Shape;162;p11"/>
              <p:cNvSpPr/>
              <p:nvPr/>
            </p:nvSpPr>
            <p:spPr>
              <a:xfrm flipH="1">
                <a:off x="0" y="419400"/>
                <a:ext cx="231622"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8" y="0"/>
                    </a:moveTo>
                    <a:lnTo>
                      <a:pt x="12032" y="0"/>
                    </a:lnTo>
                    <a:cubicBezTo>
                      <a:pt x="17316" y="0"/>
                      <a:pt x="21600" y="4835"/>
                      <a:pt x="21600" y="10800"/>
                    </a:cubicBezTo>
                    <a:lnTo>
                      <a:pt x="21600" y="21600"/>
                    </a:lnTo>
                    <a:lnTo>
                      <a:pt x="0" y="21600"/>
                    </a:lnTo>
                    <a:lnTo>
                      <a:pt x="0" y="10800"/>
                    </a:lnTo>
                    <a:cubicBezTo>
                      <a:pt x="0" y="4835"/>
                      <a:pt x="4284" y="0"/>
                      <a:pt x="9568"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13" name="Google Shape;163;p11"/>
            <p:cNvGrpSpPr/>
            <p:nvPr/>
          </p:nvGrpSpPr>
          <p:grpSpPr>
            <a:xfrm>
              <a:off x="1856700" y="0"/>
              <a:ext cx="231602" cy="1044301"/>
              <a:chOff x="0" y="0"/>
              <a:chExt cx="231600" cy="1044300"/>
            </a:xfrm>
          </p:grpSpPr>
          <p:sp>
            <p:nvSpPr>
              <p:cNvPr id="208" name="Google Shape;164;p11"/>
              <p:cNvSpPr/>
              <p:nvPr/>
            </p:nvSpPr>
            <p:spPr>
              <a:xfrm flipH="1">
                <a:off x="-1" y="62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09" name="Google Shape;165;p11"/>
              <p:cNvSpPr/>
              <p:nvPr/>
            </p:nvSpPr>
            <p:spPr>
              <a:xfrm flipH="1">
                <a:off x="-1" y="209999"/>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0" name="Google Shape;166;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1" name="Google Shape;167;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2" name="Google Shape;168;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18" name="Google Shape;169;p11"/>
            <p:cNvGrpSpPr/>
            <p:nvPr/>
          </p:nvGrpSpPr>
          <p:grpSpPr>
            <a:xfrm>
              <a:off x="2228055" y="209999"/>
              <a:ext cx="231601" cy="834302"/>
              <a:chOff x="0" y="0"/>
              <a:chExt cx="231600" cy="834300"/>
            </a:xfrm>
          </p:grpSpPr>
          <p:sp>
            <p:nvSpPr>
              <p:cNvPr id="214" name="Google Shape;170;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5" name="Google Shape;171;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6" name="Google Shape;172;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17" name="Google Shape;173;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22" name="Google Shape;174;p11"/>
            <p:cNvGrpSpPr/>
            <p:nvPr/>
          </p:nvGrpSpPr>
          <p:grpSpPr>
            <a:xfrm>
              <a:off x="2599409" y="419699"/>
              <a:ext cx="231601" cy="624602"/>
              <a:chOff x="0" y="0"/>
              <a:chExt cx="231600" cy="624600"/>
            </a:xfrm>
          </p:grpSpPr>
          <p:sp>
            <p:nvSpPr>
              <p:cNvPr id="219" name="Google Shape;175;p11"/>
              <p:cNvSpPr/>
              <p:nvPr/>
            </p:nvSpPr>
            <p:spPr>
              <a:xfrm flipH="1">
                <a:off x="-1" y="2096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0" name="Google Shape;176;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1" name="Google Shape;177;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28" name="Google Shape;178;p11"/>
            <p:cNvGrpSpPr/>
            <p:nvPr/>
          </p:nvGrpSpPr>
          <p:grpSpPr>
            <a:xfrm>
              <a:off x="3342118" y="0"/>
              <a:ext cx="231601" cy="1044301"/>
              <a:chOff x="0" y="0"/>
              <a:chExt cx="231600" cy="1044300"/>
            </a:xfrm>
          </p:grpSpPr>
          <p:sp>
            <p:nvSpPr>
              <p:cNvPr id="223" name="Google Shape;179;p11"/>
              <p:cNvSpPr/>
              <p:nvPr/>
            </p:nvSpPr>
            <p:spPr>
              <a:xfrm flipH="1">
                <a:off x="-1" y="62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4" name="Google Shape;180;p11"/>
              <p:cNvSpPr/>
              <p:nvPr/>
            </p:nvSpPr>
            <p:spPr>
              <a:xfrm flipH="1">
                <a:off x="-1" y="209999"/>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5" name="Google Shape;181;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6" name="Google Shape;182;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27" name="Google Shape;183;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33" name="Google Shape;184;p11"/>
            <p:cNvGrpSpPr/>
            <p:nvPr/>
          </p:nvGrpSpPr>
          <p:grpSpPr>
            <a:xfrm>
              <a:off x="3713472" y="209999"/>
              <a:ext cx="231601" cy="834302"/>
              <a:chOff x="0" y="0"/>
              <a:chExt cx="231600" cy="834300"/>
            </a:xfrm>
          </p:grpSpPr>
          <p:sp>
            <p:nvSpPr>
              <p:cNvPr id="229" name="Google Shape;185;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0" name="Google Shape;186;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1" name="Google Shape;187;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2" name="Google Shape;188;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38" name="Google Shape;189;p11"/>
            <p:cNvGrpSpPr/>
            <p:nvPr/>
          </p:nvGrpSpPr>
          <p:grpSpPr>
            <a:xfrm>
              <a:off x="1485346" y="209999"/>
              <a:ext cx="231601" cy="834302"/>
              <a:chOff x="0" y="0"/>
              <a:chExt cx="231600" cy="834300"/>
            </a:xfrm>
          </p:grpSpPr>
          <p:sp>
            <p:nvSpPr>
              <p:cNvPr id="234" name="Google Shape;190;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5" name="Google Shape;191;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6" name="Google Shape;192;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37" name="Google Shape;193;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42" name="Google Shape;194;p11"/>
            <p:cNvGrpSpPr/>
            <p:nvPr/>
          </p:nvGrpSpPr>
          <p:grpSpPr>
            <a:xfrm>
              <a:off x="4084827" y="419699"/>
              <a:ext cx="231601" cy="624602"/>
              <a:chOff x="0" y="0"/>
              <a:chExt cx="231600" cy="624600"/>
            </a:xfrm>
          </p:grpSpPr>
          <p:sp>
            <p:nvSpPr>
              <p:cNvPr id="239" name="Google Shape;195;p11"/>
              <p:cNvSpPr/>
              <p:nvPr/>
            </p:nvSpPr>
            <p:spPr>
              <a:xfrm flipH="1">
                <a:off x="-1" y="2096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0" name="Google Shape;196;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1" name="Google Shape;197;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47" name="Google Shape;198;p11"/>
            <p:cNvGrpSpPr/>
            <p:nvPr/>
          </p:nvGrpSpPr>
          <p:grpSpPr>
            <a:xfrm>
              <a:off x="2970763" y="209999"/>
              <a:ext cx="231602" cy="834302"/>
              <a:chOff x="0" y="0"/>
              <a:chExt cx="231600" cy="834300"/>
            </a:xfrm>
          </p:grpSpPr>
          <p:sp>
            <p:nvSpPr>
              <p:cNvPr id="243" name="Google Shape;199;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4" name="Google Shape;200;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5" name="Google Shape;201;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6" name="Google Shape;202;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52" name="Google Shape;203;p11"/>
            <p:cNvGrpSpPr/>
            <p:nvPr/>
          </p:nvGrpSpPr>
          <p:grpSpPr>
            <a:xfrm>
              <a:off x="4456181" y="209999"/>
              <a:ext cx="231601" cy="834302"/>
              <a:chOff x="0" y="0"/>
              <a:chExt cx="231600" cy="834300"/>
            </a:xfrm>
          </p:grpSpPr>
          <p:sp>
            <p:nvSpPr>
              <p:cNvPr id="248" name="Google Shape;204;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49" name="Google Shape;205;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0" name="Google Shape;206;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1" name="Google Shape;207;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58" name="Google Shape;208;p11"/>
            <p:cNvGrpSpPr/>
            <p:nvPr/>
          </p:nvGrpSpPr>
          <p:grpSpPr>
            <a:xfrm>
              <a:off x="4827535" y="0"/>
              <a:ext cx="231601" cy="1044301"/>
              <a:chOff x="0" y="0"/>
              <a:chExt cx="231600" cy="1044300"/>
            </a:xfrm>
          </p:grpSpPr>
          <p:sp>
            <p:nvSpPr>
              <p:cNvPr id="253" name="Google Shape;209;p11"/>
              <p:cNvSpPr/>
              <p:nvPr/>
            </p:nvSpPr>
            <p:spPr>
              <a:xfrm flipH="1">
                <a:off x="-1" y="62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4" name="Google Shape;210;p11"/>
              <p:cNvSpPr/>
              <p:nvPr/>
            </p:nvSpPr>
            <p:spPr>
              <a:xfrm flipH="1">
                <a:off x="-1" y="209999"/>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5" name="Google Shape;211;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6" name="Google Shape;212;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57" name="Google Shape;213;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63" name="Google Shape;214;p11"/>
            <p:cNvGrpSpPr/>
            <p:nvPr/>
          </p:nvGrpSpPr>
          <p:grpSpPr>
            <a:xfrm>
              <a:off x="5198890" y="209999"/>
              <a:ext cx="231601" cy="834302"/>
              <a:chOff x="0" y="0"/>
              <a:chExt cx="231600" cy="834300"/>
            </a:xfrm>
          </p:grpSpPr>
          <p:sp>
            <p:nvSpPr>
              <p:cNvPr id="259" name="Google Shape;215;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0" name="Google Shape;216;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1" name="Google Shape;217;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2" name="Google Shape;218;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67" name="Google Shape;219;p11"/>
            <p:cNvGrpSpPr/>
            <p:nvPr/>
          </p:nvGrpSpPr>
          <p:grpSpPr>
            <a:xfrm>
              <a:off x="5570244" y="419699"/>
              <a:ext cx="231601" cy="624602"/>
              <a:chOff x="0" y="0"/>
              <a:chExt cx="231600" cy="624600"/>
            </a:xfrm>
          </p:grpSpPr>
          <p:sp>
            <p:nvSpPr>
              <p:cNvPr id="264" name="Google Shape;220;p11"/>
              <p:cNvSpPr/>
              <p:nvPr/>
            </p:nvSpPr>
            <p:spPr>
              <a:xfrm flipH="1">
                <a:off x="-1" y="2096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5" name="Google Shape;221;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6" name="Google Shape;222;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72" name="Google Shape;223;p11"/>
            <p:cNvGrpSpPr/>
            <p:nvPr/>
          </p:nvGrpSpPr>
          <p:grpSpPr>
            <a:xfrm>
              <a:off x="5941599" y="209999"/>
              <a:ext cx="231601" cy="834302"/>
              <a:chOff x="0" y="0"/>
              <a:chExt cx="231600" cy="834300"/>
            </a:xfrm>
          </p:grpSpPr>
          <p:sp>
            <p:nvSpPr>
              <p:cNvPr id="268" name="Google Shape;224;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69" name="Google Shape;225;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0" name="Google Shape;226;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1" name="Google Shape;227;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78" name="Google Shape;228;p11"/>
            <p:cNvGrpSpPr/>
            <p:nvPr/>
          </p:nvGrpSpPr>
          <p:grpSpPr>
            <a:xfrm>
              <a:off x="6312953" y="0"/>
              <a:ext cx="231601" cy="1044301"/>
              <a:chOff x="0" y="0"/>
              <a:chExt cx="231600" cy="1044300"/>
            </a:xfrm>
          </p:grpSpPr>
          <p:sp>
            <p:nvSpPr>
              <p:cNvPr id="273" name="Google Shape;229;p11"/>
              <p:cNvSpPr/>
              <p:nvPr/>
            </p:nvSpPr>
            <p:spPr>
              <a:xfrm flipH="1">
                <a:off x="-1" y="62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4" name="Google Shape;230;p11"/>
              <p:cNvSpPr/>
              <p:nvPr/>
            </p:nvSpPr>
            <p:spPr>
              <a:xfrm flipH="1">
                <a:off x="-1" y="209999"/>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5" name="Google Shape;231;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6" name="Google Shape;232;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7" name="Google Shape;233;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83" name="Google Shape;234;p11"/>
            <p:cNvGrpSpPr/>
            <p:nvPr/>
          </p:nvGrpSpPr>
          <p:grpSpPr>
            <a:xfrm>
              <a:off x="6684308" y="209999"/>
              <a:ext cx="231601" cy="834302"/>
              <a:chOff x="0" y="0"/>
              <a:chExt cx="231600" cy="834300"/>
            </a:xfrm>
          </p:grpSpPr>
          <p:sp>
            <p:nvSpPr>
              <p:cNvPr id="279" name="Google Shape;235;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0" name="Google Shape;236;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1" name="Google Shape;237;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2" name="Google Shape;238;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87" name="Google Shape;239;p11"/>
            <p:cNvGrpSpPr/>
            <p:nvPr/>
          </p:nvGrpSpPr>
          <p:grpSpPr>
            <a:xfrm>
              <a:off x="7055662" y="419699"/>
              <a:ext cx="231601" cy="624602"/>
              <a:chOff x="0" y="0"/>
              <a:chExt cx="231600" cy="624600"/>
            </a:xfrm>
          </p:grpSpPr>
          <p:sp>
            <p:nvSpPr>
              <p:cNvPr id="284" name="Google Shape;240;p11"/>
              <p:cNvSpPr/>
              <p:nvPr/>
            </p:nvSpPr>
            <p:spPr>
              <a:xfrm flipH="1">
                <a:off x="-1" y="2096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5" name="Google Shape;241;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6" name="Google Shape;242;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93" name="Google Shape;243;p11"/>
            <p:cNvGrpSpPr/>
            <p:nvPr/>
          </p:nvGrpSpPr>
          <p:grpSpPr>
            <a:xfrm>
              <a:off x="7798371" y="0"/>
              <a:ext cx="231601" cy="1044301"/>
              <a:chOff x="0" y="0"/>
              <a:chExt cx="231600" cy="1044300"/>
            </a:xfrm>
          </p:grpSpPr>
          <p:sp>
            <p:nvSpPr>
              <p:cNvPr id="288" name="Google Shape;244;p11"/>
              <p:cNvSpPr/>
              <p:nvPr/>
            </p:nvSpPr>
            <p:spPr>
              <a:xfrm flipH="1">
                <a:off x="-1" y="62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89" name="Google Shape;245;p11"/>
              <p:cNvSpPr/>
              <p:nvPr/>
            </p:nvSpPr>
            <p:spPr>
              <a:xfrm flipH="1">
                <a:off x="-1" y="209999"/>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0" name="Google Shape;246;p11"/>
              <p:cNvSpPr/>
              <p:nvPr/>
            </p:nvSpPr>
            <p:spPr>
              <a:xfrm flipH="1">
                <a:off x="-1" y="41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1" name="Google Shape;247;p11"/>
              <p:cNvSpPr/>
              <p:nvPr/>
            </p:nvSpPr>
            <p:spPr>
              <a:xfrm flipH="1">
                <a:off x="-1" y="-1"/>
                <a:ext cx="231601" cy="104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072"/>
                      <a:pt x="21600" y="2395"/>
                    </a:cubicBezTo>
                    <a:lnTo>
                      <a:pt x="21600" y="21600"/>
                    </a:lnTo>
                    <a:lnTo>
                      <a:pt x="0" y="21600"/>
                    </a:lnTo>
                    <a:lnTo>
                      <a:pt x="0" y="2395"/>
                    </a:lnTo>
                    <a:cubicBezTo>
                      <a:pt x="0" y="107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2" name="Google Shape;248;p11"/>
              <p:cNvSpPr/>
              <p:nvPr/>
            </p:nvSpPr>
            <p:spPr>
              <a:xfrm flipH="1">
                <a:off x="0" y="83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298" name="Google Shape;249;p11"/>
            <p:cNvGrpSpPr/>
            <p:nvPr/>
          </p:nvGrpSpPr>
          <p:grpSpPr>
            <a:xfrm>
              <a:off x="8169726" y="209999"/>
              <a:ext cx="231601" cy="834302"/>
              <a:chOff x="0" y="0"/>
              <a:chExt cx="231600" cy="834300"/>
            </a:xfrm>
          </p:grpSpPr>
          <p:sp>
            <p:nvSpPr>
              <p:cNvPr id="294" name="Google Shape;250;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5" name="Google Shape;251;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6" name="Google Shape;252;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97" name="Google Shape;253;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303" name="Google Shape;254;p11"/>
            <p:cNvGrpSpPr/>
            <p:nvPr/>
          </p:nvGrpSpPr>
          <p:grpSpPr>
            <a:xfrm>
              <a:off x="7427017" y="209999"/>
              <a:ext cx="231601" cy="834302"/>
              <a:chOff x="0" y="0"/>
              <a:chExt cx="231600" cy="834300"/>
            </a:xfrm>
          </p:grpSpPr>
          <p:sp>
            <p:nvSpPr>
              <p:cNvPr id="299" name="Google Shape;255;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0" name="Google Shape;256;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1" name="Google Shape;257;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2" name="Google Shape;258;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307" name="Google Shape;259;p11"/>
            <p:cNvGrpSpPr/>
            <p:nvPr/>
          </p:nvGrpSpPr>
          <p:grpSpPr>
            <a:xfrm>
              <a:off x="8541080" y="419699"/>
              <a:ext cx="231601" cy="624602"/>
              <a:chOff x="0" y="0"/>
              <a:chExt cx="231600" cy="624600"/>
            </a:xfrm>
          </p:grpSpPr>
          <p:sp>
            <p:nvSpPr>
              <p:cNvPr id="304" name="Google Shape;260;p11"/>
              <p:cNvSpPr/>
              <p:nvPr/>
            </p:nvSpPr>
            <p:spPr>
              <a:xfrm flipH="1">
                <a:off x="-1" y="209699"/>
                <a:ext cx="231601" cy="41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5" name="Google Shape;261;p11"/>
              <p:cNvSpPr/>
              <p:nvPr/>
            </p:nvSpPr>
            <p:spPr>
              <a:xfrm flipH="1">
                <a:off x="-1" y="-1"/>
                <a:ext cx="231601" cy="624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6" name="Google Shape;262;p11"/>
              <p:cNvSpPr/>
              <p:nvPr/>
            </p:nvSpPr>
            <p:spPr>
              <a:xfrm flipH="1">
                <a:off x="0" y="4194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312" name="Google Shape;263;p11"/>
            <p:cNvGrpSpPr/>
            <p:nvPr/>
          </p:nvGrpSpPr>
          <p:grpSpPr>
            <a:xfrm>
              <a:off x="8912435" y="209999"/>
              <a:ext cx="231601" cy="834302"/>
              <a:chOff x="0" y="0"/>
              <a:chExt cx="231600" cy="834300"/>
            </a:xfrm>
          </p:grpSpPr>
          <p:sp>
            <p:nvSpPr>
              <p:cNvPr id="308" name="Google Shape;264;p11"/>
              <p:cNvSpPr/>
              <p:nvPr/>
            </p:nvSpPr>
            <p:spPr>
              <a:xfrm flipH="1">
                <a:off x="-1" y="419400"/>
                <a:ext cx="231601" cy="41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699"/>
                      <a:pt x="21600" y="6029"/>
                    </a:cubicBezTo>
                    <a:lnTo>
                      <a:pt x="21600" y="21600"/>
                    </a:lnTo>
                    <a:lnTo>
                      <a:pt x="0" y="21600"/>
                    </a:lnTo>
                    <a:lnTo>
                      <a:pt x="0" y="6029"/>
                    </a:lnTo>
                    <a:cubicBezTo>
                      <a:pt x="0" y="26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09" name="Google Shape;265;p11"/>
              <p:cNvSpPr/>
              <p:nvPr/>
            </p:nvSpPr>
            <p:spPr>
              <a:xfrm flipH="1">
                <a:off x="-1" y="-1"/>
                <a:ext cx="231601" cy="834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342"/>
                      <a:pt x="21600" y="2998"/>
                    </a:cubicBezTo>
                    <a:lnTo>
                      <a:pt x="21600" y="21600"/>
                    </a:lnTo>
                    <a:lnTo>
                      <a:pt x="0" y="21600"/>
                    </a:lnTo>
                    <a:lnTo>
                      <a:pt x="0" y="2998"/>
                    </a:lnTo>
                    <a:cubicBezTo>
                      <a:pt x="0" y="1342"/>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0" name="Google Shape;266;p11"/>
              <p:cNvSpPr/>
              <p:nvPr/>
            </p:nvSpPr>
            <p:spPr>
              <a:xfrm flipH="1">
                <a:off x="-1" y="209700"/>
                <a:ext cx="231601" cy="624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793"/>
                      <a:pt x="21600" y="4005"/>
                    </a:cubicBezTo>
                    <a:lnTo>
                      <a:pt x="21600" y="21600"/>
                    </a:lnTo>
                    <a:lnTo>
                      <a:pt x="0" y="21600"/>
                    </a:lnTo>
                    <a:lnTo>
                      <a:pt x="0" y="4005"/>
                    </a:lnTo>
                    <a:cubicBezTo>
                      <a:pt x="0" y="1793"/>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1" name="Google Shape;267;p11"/>
              <p:cNvSpPr/>
              <p:nvPr/>
            </p:nvSpPr>
            <p:spPr>
              <a:xfrm flipH="1">
                <a:off x="0" y="629100"/>
                <a:ext cx="231600" cy="20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69" y="0"/>
                    </a:moveTo>
                    <a:lnTo>
                      <a:pt x="12031" y="0"/>
                    </a:lnTo>
                    <a:cubicBezTo>
                      <a:pt x="17316" y="0"/>
                      <a:pt x="21600" y="4835"/>
                      <a:pt x="21600" y="10800"/>
                    </a:cubicBezTo>
                    <a:lnTo>
                      <a:pt x="21600" y="21600"/>
                    </a:lnTo>
                    <a:lnTo>
                      <a:pt x="0" y="21600"/>
                    </a:lnTo>
                    <a:lnTo>
                      <a:pt x="0" y="10800"/>
                    </a:lnTo>
                    <a:cubicBezTo>
                      <a:pt x="0" y="4835"/>
                      <a:pt x="4284" y="0"/>
                      <a:pt x="9569"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sp>
        <p:nvSpPr>
          <p:cNvPr id="314" name="xx%"/>
          <p:cNvSpPr txBox="1"/>
          <p:nvPr>
            <p:ph type="title" hasCustomPrompt="1"/>
          </p:nvPr>
        </p:nvSpPr>
        <p:spPr>
          <a:xfrm>
            <a:off x="1388625" y="772725"/>
            <a:ext cx="6366901" cy="1863301"/>
          </a:xfrm>
          <a:prstGeom prst="rect">
            <a:avLst/>
          </a:prstGeom>
        </p:spPr>
        <p:txBody>
          <a:bodyPr anchor="ctr"/>
          <a:lstStyle>
            <a:lvl1pPr algn="ctr">
              <a:defRPr sz="8000">
                <a:solidFill>
                  <a:srgbClr val="FFFFFF"/>
                </a:solidFill>
              </a:defRPr>
            </a:lvl1pPr>
          </a:lstStyle>
          <a:p>
            <a:pPr/>
            <a:r>
              <a:t>xx%</a:t>
            </a:r>
          </a:p>
        </p:txBody>
      </p:sp>
      <p:sp>
        <p:nvSpPr>
          <p:cNvPr id="315" name="Body Level One…"/>
          <p:cNvSpPr txBox="1"/>
          <p:nvPr>
            <p:ph type="body" sz="quarter" idx="1"/>
          </p:nvPr>
        </p:nvSpPr>
        <p:spPr>
          <a:xfrm>
            <a:off x="1388625" y="2712299"/>
            <a:ext cx="6366901" cy="1111201"/>
          </a:xfrm>
          <a:prstGeom prst="rect">
            <a:avLst/>
          </a:prstGeom>
        </p:spPr>
        <p:txBody>
          <a:bodyPr/>
          <a:lstStyle>
            <a:lvl1pPr algn="ctr">
              <a:buClr>
                <a:srgbClr val="FFFFFF"/>
              </a:buClr>
              <a:defRPr>
                <a:solidFill>
                  <a:srgbClr val="FFFFFF"/>
                </a:solidFill>
              </a:defRPr>
            </a:lvl1pPr>
            <a:lvl2pPr algn="ctr">
              <a:buClr>
                <a:srgbClr val="FFFFFF"/>
              </a:buClr>
              <a:defRPr>
                <a:solidFill>
                  <a:srgbClr val="FFFFFF"/>
                </a:solidFill>
              </a:defRPr>
            </a:lvl2pPr>
            <a:lvl3pPr algn="ctr">
              <a:buClr>
                <a:srgbClr val="FFFFFF"/>
              </a:buClr>
              <a:defRPr>
                <a:solidFill>
                  <a:srgbClr val="FFFFFF"/>
                </a:solidFill>
              </a:defRPr>
            </a:lvl3pPr>
            <a:lvl4pPr algn="ctr">
              <a:buClr>
                <a:srgbClr val="FFFFFF"/>
              </a:buClr>
              <a:defRPr>
                <a:solidFill>
                  <a:srgbClr val="FFFFFF"/>
                </a:solidFill>
              </a:defRPr>
            </a:lvl4pPr>
            <a:lvl5pPr algn="ctr">
              <a:buClr>
                <a:srgbClr val="FFFFFF"/>
              </a:buCl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1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3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bg>
      <p:bgPr>
        <a:solidFill>
          <a:srgbClr val="C0791B"/>
        </a:solidFill>
      </p:bgPr>
    </p:bg>
    <p:spTree>
      <p:nvGrpSpPr>
        <p:cNvPr id="1" name=""/>
        <p:cNvGrpSpPr/>
        <p:nvPr/>
      </p:nvGrpSpPr>
      <p:grpSpPr>
        <a:xfrm>
          <a:off x="0" y="0"/>
          <a:ext cx="0" cy="0"/>
          <a:chOff x="0" y="0"/>
          <a:chExt cx="0" cy="0"/>
        </a:xfrm>
      </p:grpSpPr>
      <p:grpSp>
        <p:nvGrpSpPr>
          <p:cNvPr id="68" name="Google Shape;50;p3"/>
          <p:cNvGrpSpPr/>
          <p:nvPr/>
        </p:nvGrpSpPr>
        <p:grpSpPr>
          <a:xfrm>
            <a:off x="146768" y="3405"/>
            <a:ext cx="1233216" cy="1384536"/>
            <a:chOff x="0" y="0"/>
            <a:chExt cx="1233214" cy="1384534"/>
          </a:xfrm>
        </p:grpSpPr>
        <p:grpSp>
          <p:nvGrpSpPr>
            <p:cNvPr id="58" name="Google Shape;51;p3"/>
            <p:cNvGrpSpPr/>
            <p:nvPr/>
          </p:nvGrpSpPr>
          <p:grpSpPr>
            <a:xfrm>
              <a:off x="916413" y="-1"/>
              <a:ext cx="316802" cy="688515"/>
              <a:chOff x="0" y="0"/>
              <a:chExt cx="316800" cy="688513"/>
            </a:xfrm>
          </p:grpSpPr>
          <p:sp>
            <p:nvSpPr>
              <p:cNvPr id="56" name="Google Shape;52;p3"/>
              <p:cNvSpPr/>
              <p:nvPr/>
            </p:nvSpPr>
            <p:spPr>
              <a:xfrm rot="10800000">
                <a:off x="-1" y="13"/>
                <a:ext cx="316801" cy="688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7" name="Google Shape;53;p3"/>
              <p:cNvSpPr/>
              <p:nvPr/>
            </p:nvSpPr>
            <p:spPr>
              <a:xfrm rot="10800000">
                <a:off x="-1" y="0"/>
                <a:ext cx="316801" cy="34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62" name="Google Shape;54;p3"/>
            <p:cNvGrpSpPr/>
            <p:nvPr/>
          </p:nvGrpSpPr>
          <p:grpSpPr>
            <a:xfrm>
              <a:off x="458206" y="-1"/>
              <a:ext cx="316802" cy="1036525"/>
              <a:chOff x="0" y="0"/>
              <a:chExt cx="316800" cy="1036524"/>
            </a:xfrm>
          </p:grpSpPr>
          <p:sp>
            <p:nvSpPr>
              <p:cNvPr id="59" name="Google Shape;55;p3"/>
              <p:cNvSpPr/>
              <p:nvPr/>
            </p:nvSpPr>
            <p:spPr>
              <a:xfrm rot="10800000">
                <a:off x="-1" y="13"/>
                <a:ext cx="316801" cy="688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0" name="Google Shape;56;p3"/>
              <p:cNvSpPr/>
              <p:nvPr/>
            </p:nvSpPr>
            <p:spPr>
              <a:xfrm rot="10800000">
                <a:off x="-1" y="24"/>
                <a:ext cx="316801" cy="1036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1" name="Google Shape;57;p3"/>
              <p:cNvSpPr/>
              <p:nvPr/>
            </p:nvSpPr>
            <p:spPr>
              <a:xfrm rot="10800000">
                <a:off x="-1" y="0"/>
                <a:ext cx="316801" cy="34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67" name="Google Shape;58;p3"/>
            <p:cNvGrpSpPr/>
            <p:nvPr/>
          </p:nvGrpSpPr>
          <p:grpSpPr>
            <a:xfrm>
              <a:off x="-1" y="-1"/>
              <a:ext cx="316802" cy="1384536"/>
              <a:chOff x="0" y="0"/>
              <a:chExt cx="316800" cy="1384535"/>
            </a:xfrm>
          </p:grpSpPr>
          <p:sp>
            <p:nvSpPr>
              <p:cNvPr id="63" name="Google Shape;59;p3"/>
              <p:cNvSpPr/>
              <p:nvPr/>
            </p:nvSpPr>
            <p:spPr>
              <a:xfrm rot="10800000">
                <a:off x="-1" y="13"/>
                <a:ext cx="316801" cy="688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69"/>
                    </a:cubicBezTo>
                    <a:lnTo>
                      <a:pt x="21600" y="21600"/>
                    </a:lnTo>
                    <a:lnTo>
                      <a:pt x="0" y="21600"/>
                    </a:lnTo>
                    <a:lnTo>
                      <a:pt x="0" y="4969"/>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4" name="Google Shape;60;p3"/>
              <p:cNvSpPr/>
              <p:nvPr/>
            </p:nvSpPr>
            <p:spPr>
              <a:xfrm rot="10800000">
                <a:off x="-1" y="35"/>
                <a:ext cx="316801" cy="1384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5" name="Google Shape;61;p3"/>
              <p:cNvSpPr/>
              <p:nvPr/>
            </p:nvSpPr>
            <p:spPr>
              <a:xfrm rot="10800000">
                <a:off x="-1" y="24"/>
                <a:ext cx="316801" cy="1036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1"/>
                    </a:cubicBezTo>
                    <a:lnTo>
                      <a:pt x="21600" y="21600"/>
                    </a:lnTo>
                    <a:lnTo>
                      <a:pt x="0" y="21600"/>
                    </a:lnTo>
                    <a:lnTo>
                      <a:pt x="0" y="3301"/>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66" name="Google Shape;62;p3"/>
              <p:cNvSpPr/>
              <p:nvPr/>
            </p:nvSpPr>
            <p:spPr>
              <a:xfrm rot="10800000">
                <a:off x="-1" y="0"/>
                <a:ext cx="316801" cy="34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8"/>
                    </a:cubicBezTo>
                    <a:lnTo>
                      <a:pt x="21600" y="21600"/>
                    </a:lnTo>
                    <a:lnTo>
                      <a:pt x="0" y="21600"/>
                    </a:lnTo>
                    <a:lnTo>
                      <a:pt x="0" y="10048"/>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grpSp>
        <p:nvGrpSpPr>
          <p:cNvPr id="87" name="Google Shape;63;p3"/>
          <p:cNvGrpSpPr/>
          <p:nvPr/>
        </p:nvGrpSpPr>
        <p:grpSpPr>
          <a:xfrm>
            <a:off x="6775084" y="2904008"/>
            <a:ext cx="2186148" cy="2239501"/>
            <a:chOff x="0" y="0"/>
            <a:chExt cx="2186147" cy="2239499"/>
          </a:xfrm>
        </p:grpSpPr>
        <p:grpSp>
          <p:nvGrpSpPr>
            <p:cNvPr id="71" name="Google Shape;64;p3"/>
            <p:cNvGrpSpPr/>
            <p:nvPr/>
          </p:nvGrpSpPr>
          <p:grpSpPr>
            <a:xfrm>
              <a:off x="-1" y="1349699"/>
              <a:ext cx="409501" cy="889802"/>
              <a:chOff x="0" y="0"/>
              <a:chExt cx="409500" cy="889800"/>
            </a:xfrm>
          </p:grpSpPr>
          <p:sp>
            <p:nvSpPr>
              <p:cNvPr id="69" name="Google Shape;65;p3"/>
              <p:cNvSpPr/>
              <p:nvPr/>
            </p:nvSpPr>
            <p:spPr>
              <a:xfrm>
                <a:off x="-1" y="-1"/>
                <a:ext cx="409502" cy="88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0" name="Google Shape;66;p3"/>
              <p:cNvSpPr/>
              <p:nvPr/>
            </p:nvSpPr>
            <p:spPr>
              <a:xfrm>
                <a:off x="-1" y="449700"/>
                <a:ext cx="409502" cy="44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75" name="Google Shape;67;p3"/>
            <p:cNvGrpSpPr/>
            <p:nvPr/>
          </p:nvGrpSpPr>
          <p:grpSpPr>
            <a:xfrm>
              <a:off x="592214" y="900000"/>
              <a:ext cx="409501" cy="1339501"/>
              <a:chOff x="0" y="0"/>
              <a:chExt cx="409500" cy="1339500"/>
            </a:xfrm>
          </p:grpSpPr>
          <p:sp>
            <p:nvSpPr>
              <p:cNvPr id="72" name="Google Shape;68;p3"/>
              <p:cNvSpPr/>
              <p:nvPr/>
            </p:nvSpPr>
            <p:spPr>
              <a:xfrm>
                <a:off x="-1" y="449699"/>
                <a:ext cx="409502" cy="88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3" name="Google Shape;69;p3"/>
              <p:cNvSpPr/>
              <p:nvPr/>
            </p:nvSpPr>
            <p:spPr>
              <a:xfrm>
                <a:off x="-1" y="-1"/>
                <a:ext cx="409502" cy="1339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2"/>
                    </a:cubicBezTo>
                    <a:lnTo>
                      <a:pt x="21600" y="21600"/>
                    </a:lnTo>
                    <a:lnTo>
                      <a:pt x="0" y="21600"/>
                    </a:lnTo>
                    <a:lnTo>
                      <a:pt x="0" y="3302"/>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4" name="Google Shape;70;p3"/>
              <p:cNvSpPr/>
              <p:nvPr/>
            </p:nvSpPr>
            <p:spPr>
              <a:xfrm>
                <a:off x="-1" y="899399"/>
                <a:ext cx="409502" cy="44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80" name="Google Shape;71;p3"/>
            <p:cNvGrpSpPr/>
            <p:nvPr/>
          </p:nvGrpSpPr>
          <p:grpSpPr>
            <a:xfrm>
              <a:off x="1184431" y="449999"/>
              <a:ext cx="409501" cy="1789502"/>
              <a:chOff x="0" y="0"/>
              <a:chExt cx="409500" cy="1789500"/>
            </a:xfrm>
          </p:grpSpPr>
          <p:sp>
            <p:nvSpPr>
              <p:cNvPr id="76" name="Google Shape;72;p3"/>
              <p:cNvSpPr/>
              <p:nvPr/>
            </p:nvSpPr>
            <p:spPr>
              <a:xfrm>
                <a:off x="-1" y="899700"/>
                <a:ext cx="409502" cy="889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 name="Google Shape;73;p3"/>
              <p:cNvSpPr/>
              <p:nvPr/>
            </p:nvSpPr>
            <p:spPr>
              <a:xfrm>
                <a:off x="-1" y="-1"/>
                <a:ext cx="409502" cy="1789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8" name="Google Shape;74;p3"/>
              <p:cNvSpPr/>
              <p:nvPr/>
            </p:nvSpPr>
            <p:spPr>
              <a:xfrm>
                <a:off x="-1" y="450000"/>
                <a:ext cx="409502" cy="1339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2"/>
                    </a:cubicBezTo>
                    <a:lnTo>
                      <a:pt x="21600" y="21600"/>
                    </a:lnTo>
                    <a:lnTo>
                      <a:pt x="0" y="21600"/>
                    </a:lnTo>
                    <a:lnTo>
                      <a:pt x="0" y="3302"/>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9" name="Google Shape;75;p3"/>
              <p:cNvSpPr/>
              <p:nvPr/>
            </p:nvSpPr>
            <p:spPr>
              <a:xfrm>
                <a:off x="-1" y="1349399"/>
                <a:ext cx="409502" cy="440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86" name="Google Shape;76;p3"/>
            <p:cNvGrpSpPr/>
            <p:nvPr/>
          </p:nvGrpSpPr>
          <p:grpSpPr>
            <a:xfrm>
              <a:off x="1776646" y="0"/>
              <a:ext cx="409501" cy="2239500"/>
              <a:chOff x="0" y="0"/>
              <a:chExt cx="409500" cy="2239499"/>
            </a:xfrm>
          </p:grpSpPr>
          <p:sp>
            <p:nvSpPr>
              <p:cNvPr id="81" name="Google Shape;77;p3"/>
              <p:cNvSpPr/>
              <p:nvPr/>
            </p:nvSpPr>
            <p:spPr>
              <a:xfrm>
                <a:off x="-1" y="1349699"/>
                <a:ext cx="409502" cy="88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2225"/>
                      <a:pt x="21600" y="4970"/>
                    </a:cubicBezTo>
                    <a:lnTo>
                      <a:pt x="21600" y="21600"/>
                    </a:lnTo>
                    <a:lnTo>
                      <a:pt x="0" y="21600"/>
                    </a:lnTo>
                    <a:lnTo>
                      <a:pt x="0" y="4970"/>
                    </a:lnTo>
                    <a:cubicBezTo>
                      <a:pt x="0" y="2225"/>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2" name="Google Shape;78;p3"/>
              <p:cNvSpPr/>
              <p:nvPr/>
            </p:nvSpPr>
            <p:spPr>
              <a:xfrm>
                <a:off x="-1" y="450000"/>
                <a:ext cx="409502" cy="1789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106"/>
                      <a:pt x="21600" y="2471"/>
                    </a:cubicBezTo>
                    <a:lnTo>
                      <a:pt x="21600" y="21600"/>
                    </a:lnTo>
                    <a:lnTo>
                      <a:pt x="0" y="21600"/>
                    </a:lnTo>
                    <a:lnTo>
                      <a:pt x="0" y="2471"/>
                    </a:lnTo>
                    <a:cubicBezTo>
                      <a:pt x="0" y="1106"/>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3" name="Google Shape;79;p3"/>
              <p:cNvSpPr/>
              <p:nvPr/>
            </p:nvSpPr>
            <p:spPr>
              <a:xfrm>
                <a:off x="-1" y="900000"/>
                <a:ext cx="409502" cy="1339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1478"/>
                      <a:pt x="21600" y="3302"/>
                    </a:cubicBezTo>
                    <a:lnTo>
                      <a:pt x="21600" y="21600"/>
                    </a:lnTo>
                    <a:lnTo>
                      <a:pt x="0" y="21600"/>
                    </a:lnTo>
                    <a:lnTo>
                      <a:pt x="0" y="3302"/>
                    </a:lnTo>
                    <a:cubicBezTo>
                      <a:pt x="0" y="1478"/>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4" name="Google Shape;80;p3"/>
              <p:cNvSpPr/>
              <p:nvPr/>
            </p:nvSpPr>
            <p:spPr>
              <a:xfrm>
                <a:off x="-1" y="0"/>
                <a:ext cx="409502" cy="2239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884"/>
                      <a:pt x="21600" y="1975"/>
                    </a:cubicBezTo>
                    <a:lnTo>
                      <a:pt x="21600" y="21600"/>
                    </a:lnTo>
                    <a:lnTo>
                      <a:pt x="0" y="21600"/>
                    </a:lnTo>
                    <a:lnTo>
                      <a:pt x="0" y="1975"/>
                    </a:lnTo>
                    <a:cubicBezTo>
                      <a:pt x="0" y="884"/>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85" name="Google Shape;81;p3"/>
              <p:cNvSpPr/>
              <p:nvPr/>
            </p:nvSpPr>
            <p:spPr>
              <a:xfrm>
                <a:off x="-1" y="1799400"/>
                <a:ext cx="409502" cy="440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499"/>
                      <a:pt x="21600" y="10049"/>
                    </a:cubicBezTo>
                    <a:lnTo>
                      <a:pt x="21600" y="21600"/>
                    </a:lnTo>
                    <a:lnTo>
                      <a:pt x="0" y="21600"/>
                    </a:lnTo>
                    <a:lnTo>
                      <a:pt x="0" y="10049"/>
                    </a:lnTo>
                    <a:cubicBezTo>
                      <a:pt x="0" y="4499"/>
                      <a:pt x="4835" y="0"/>
                      <a:pt x="10800" y="0"/>
                    </a:cubicBez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sp>
        <p:nvSpPr>
          <p:cNvPr id="88" name="Title Text"/>
          <p:cNvSpPr txBox="1"/>
          <p:nvPr>
            <p:ph type="title"/>
          </p:nvPr>
        </p:nvSpPr>
        <p:spPr>
          <a:xfrm>
            <a:off x="823999" y="1613825"/>
            <a:ext cx="5857801" cy="1872901"/>
          </a:xfrm>
          <a:prstGeom prst="rect">
            <a:avLst/>
          </a:prstGeom>
        </p:spPr>
        <p:txBody>
          <a:bodyPr anchor="ctr"/>
          <a:lstStyle>
            <a:lvl1pPr>
              <a:defRPr sz="3600">
                <a:solidFill>
                  <a:srgbClr val="FFFFFF"/>
                </a:solidFill>
              </a:defRPr>
            </a:lvl1pPr>
          </a:lstStyle>
          <a:p>
            <a:pPr/>
            <a:r>
              <a:t>Title Text</a:t>
            </a:r>
          </a:p>
        </p:txBody>
      </p:sp>
      <p:sp>
        <p:nvSpPr>
          <p:cNvPr id="89"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grpSp>
        <p:nvGrpSpPr>
          <p:cNvPr id="98" name="Google Shape;85;p4"/>
          <p:cNvGrpSpPr/>
          <p:nvPr/>
        </p:nvGrpSpPr>
        <p:grpSpPr>
          <a:xfrm>
            <a:off x="627006" y="799020"/>
            <a:ext cx="499656" cy="499667"/>
            <a:chOff x="0" y="0"/>
            <a:chExt cx="499655" cy="499666"/>
          </a:xfrm>
        </p:grpSpPr>
        <p:sp>
          <p:nvSpPr>
            <p:cNvPr id="96" name="Google Shape;86;p4"/>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7" name="Google Shape;87;p4"/>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99" name="Title Text"/>
          <p:cNvSpPr txBox="1"/>
          <p:nvPr>
            <p:ph type="title"/>
          </p:nvPr>
        </p:nvSpPr>
        <p:spPr>
          <a:xfrm>
            <a:off x="1303799" y="598574"/>
            <a:ext cx="7030502" cy="999301"/>
          </a:xfrm>
          <a:prstGeom prst="rect">
            <a:avLst/>
          </a:prstGeom>
        </p:spPr>
        <p:txBody>
          <a:bodyPr/>
          <a:lstStyle/>
          <a:p>
            <a:pPr/>
            <a:r>
              <a:t>Title Text</a:t>
            </a:r>
          </a:p>
        </p:txBody>
      </p:sp>
      <p:sp>
        <p:nvSpPr>
          <p:cNvPr id="100" name="Body Level One…"/>
          <p:cNvSpPr txBox="1"/>
          <p:nvPr>
            <p:ph type="body" sz="half" idx="1"/>
          </p:nvPr>
        </p:nvSpPr>
        <p:spPr>
          <a:xfrm>
            <a:off x="1303799" y="1990050"/>
            <a:ext cx="7030502" cy="2541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grpSp>
        <p:nvGrpSpPr>
          <p:cNvPr id="110" name="Google Shape;92;p5"/>
          <p:cNvGrpSpPr/>
          <p:nvPr/>
        </p:nvGrpSpPr>
        <p:grpSpPr>
          <a:xfrm>
            <a:off x="627006" y="799020"/>
            <a:ext cx="499656" cy="499667"/>
            <a:chOff x="0" y="0"/>
            <a:chExt cx="499655" cy="499666"/>
          </a:xfrm>
        </p:grpSpPr>
        <p:sp>
          <p:nvSpPr>
            <p:cNvPr id="108" name="Google Shape;93;p5"/>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09" name="Google Shape;94;p5"/>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11" name="Title Text"/>
          <p:cNvSpPr txBox="1"/>
          <p:nvPr>
            <p:ph type="title"/>
          </p:nvPr>
        </p:nvSpPr>
        <p:spPr>
          <a:xfrm>
            <a:off x="1303799" y="598574"/>
            <a:ext cx="7030502" cy="999301"/>
          </a:xfrm>
          <a:prstGeom prst="rect">
            <a:avLst/>
          </a:prstGeom>
        </p:spPr>
        <p:txBody>
          <a:bodyPr/>
          <a:lstStyle/>
          <a:p>
            <a:pPr/>
            <a:r>
              <a:t>Title Text</a:t>
            </a:r>
          </a:p>
        </p:txBody>
      </p:sp>
      <p:sp>
        <p:nvSpPr>
          <p:cNvPr id="112" name="Body Level One…"/>
          <p:cNvSpPr txBox="1"/>
          <p:nvPr>
            <p:ph type="body" sz="quarter" idx="1"/>
          </p:nvPr>
        </p:nvSpPr>
        <p:spPr>
          <a:xfrm>
            <a:off x="1303799" y="1990050"/>
            <a:ext cx="3430501" cy="2541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3" name="Google Shape;97;p5"/>
          <p:cNvSpPr txBox="1"/>
          <p:nvPr>
            <p:ph type="body" sz="quarter" idx="21"/>
          </p:nvPr>
        </p:nvSpPr>
        <p:spPr>
          <a:xfrm>
            <a:off x="4903649" y="1990050"/>
            <a:ext cx="3430501" cy="2541601"/>
          </a:xfrm>
          <a:prstGeom prst="rect">
            <a:avLst/>
          </a:prstGeom>
        </p:spPr>
        <p:txBody>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grpSp>
        <p:nvGrpSpPr>
          <p:cNvPr id="123" name="Google Shape;100;p6"/>
          <p:cNvGrpSpPr/>
          <p:nvPr/>
        </p:nvGrpSpPr>
        <p:grpSpPr>
          <a:xfrm>
            <a:off x="627006" y="799020"/>
            <a:ext cx="499656" cy="499667"/>
            <a:chOff x="0" y="0"/>
            <a:chExt cx="499655" cy="499666"/>
          </a:xfrm>
        </p:grpSpPr>
        <p:sp>
          <p:nvSpPr>
            <p:cNvPr id="121" name="Google Shape;101;p6"/>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2" name="Google Shape;102;p6"/>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24" name="Title Text"/>
          <p:cNvSpPr txBox="1"/>
          <p:nvPr>
            <p:ph type="title"/>
          </p:nvPr>
        </p:nvSpPr>
        <p:spPr>
          <a:xfrm>
            <a:off x="1303799" y="598574"/>
            <a:ext cx="7030502" cy="999301"/>
          </a:xfrm>
          <a:prstGeom prst="rect">
            <a:avLst/>
          </a:prstGeom>
        </p:spPr>
        <p:txBody>
          <a:bodyPr/>
          <a:lstStyle/>
          <a:p>
            <a:pPr/>
            <a:r>
              <a:t>Title 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grpSp>
        <p:nvGrpSpPr>
          <p:cNvPr id="134" name="Google Shape;106;p7"/>
          <p:cNvGrpSpPr/>
          <p:nvPr/>
        </p:nvGrpSpPr>
        <p:grpSpPr>
          <a:xfrm>
            <a:off x="627006" y="799020"/>
            <a:ext cx="499656" cy="499667"/>
            <a:chOff x="0" y="0"/>
            <a:chExt cx="499655" cy="499666"/>
          </a:xfrm>
        </p:grpSpPr>
        <p:sp>
          <p:nvSpPr>
            <p:cNvPr id="132" name="Google Shape;107;p7"/>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33" name="Google Shape;108;p7"/>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35" name="Title Text"/>
          <p:cNvSpPr txBox="1"/>
          <p:nvPr>
            <p:ph type="title"/>
          </p:nvPr>
        </p:nvSpPr>
        <p:spPr>
          <a:xfrm>
            <a:off x="1303799" y="598574"/>
            <a:ext cx="3312002" cy="1590002"/>
          </a:xfrm>
          <a:prstGeom prst="rect">
            <a:avLst/>
          </a:prstGeom>
        </p:spPr>
        <p:txBody>
          <a:bodyPr/>
          <a:lstStyle/>
          <a:p>
            <a:pPr/>
            <a:r>
              <a:t>Title Text</a:t>
            </a:r>
          </a:p>
        </p:txBody>
      </p:sp>
      <p:sp>
        <p:nvSpPr>
          <p:cNvPr id="136" name="Body Level One…"/>
          <p:cNvSpPr txBox="1"/>
          <p:nvPr>
            <p:ph type="body" sz="quarter" idx="1"/>
          </p:nvPr>
        </p:nvSpPr>
        <p:spPr>
          <a:xfrm>
            <a:off x="1303799" y="2309674"/>
            <a:ext cx="3312002" cy="22218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bg>
      <p:bgPr>
        <a:solidFill>
          <a:srgbClr val="C0791B"/>
        </a:solidFill>
      </p:bgPr>
    </p:bg>
    <p:spTree>
      <p:nvGrpSpPr>
        <p:cNvPr id="1" name=""/>
        <p:cNvGrpSpPr/>
        <p:nvPr/>
      </p:nvGrpSpPr>
      <p:grpSpPr>
        <a:xfrm>
          <a:off x="0" y="0"/>
          <a:ext cx="0" cy="0"/>
          <a:chOff x="0" y="0"/>
          <a:chExt cx="0" cy="0"/>
        </a:xfrm>
      </p:grpSpPr>
      <p:grpSp>
        <p:nvGrpSpPr>
          <p:cNvPr id="155" name="Google Shape;113;p8"/>
          <p:cNvGrpSpPr/>
          <p:nvPr/>
        </p:nvGrpSpPr>
        <p:grpSpPr>
          <a:xfrm>
            <a:off x="6866713" y="1254"/>
            <a:ext cx="2267381" cy="2601744"/>
            <a:chOff x="0" y="-51"/>
            <a:chExt cx="2267379" cy="2601743"/>
          </a:xfrm>
        </p:grpSpPr>
        <p:grpSp>
          <p:nvGrpSpPr>
            <p:cNvPr id="147" name="Google Shape;114;p8"/>
            <p:cNvGrpSpPr/>
            <p:nvPr/>
          </p:nvGrpSpPr>
          <p:grpSpPr>
            <a:xfrm>
              <a:off x="277020" y="-52"/>
              <a:ext cx="1990360" cy="1990305"/>
              <a:chOff x="0" y="0"/>
              <a:chExt cx="1990358" cy="1990303"/>
            </a:xfrm>
          </p:grpSpPr>
          <p:sp>
            <p:nvSpPr>
              <p:cNvPr id="144" name="Google Shape;115;p8"/>
              <p:cNvSpPr/>
              <p:nvPr/>
            </p:nvSpPr>
            <p:spPr>
              <a:xfrm rot="12951449">
                <a:off x="526778" y="526466"/>
                <a:ext cx="937227" cy="937227"/>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5" name="Google Shape;116;p8"/>
              <p:cNvSpPr/>
              <p:nvPr/>
            </p:nvSpPr>
            <p:spPr>
              <a:xfrm rot="12951449">
                <a:off x="581311" y="544084"/>
                <a:ext cx="937257" cy="751003"/>
              </a:xfrm>
              <a:custGeom>
                <a:avLst/>
                <a:gdLst/>
                <a:ahLst/>
                <a:cxnLst>
                  <a:cxn ang="0">
                    <a:pos x="wd2" y="hd2"/>
                  </a:cxn>
                  <a:cxn ang="5400000">
                    <a:pos x="wd2" y="hd2"/>
                  </a:cxn>
                  <a:cxn ang="10800000">
                    <a:pos x="wd2" y="hd2"/>
                  </a:cxn>
                  <a:cxn ang="16200000">
                    <a:pos x="wd2" y="hd2"/>
                  </a:cxn>
                </a:cxnLst>
                <a:rect l="0" t="0" r="r" b="b"/>
                <a:pathLst>
                  <a:path w="19692" h="19970" fill="norm" stroke="1" extrusionOk="0">
                    <a:moveTo>
                      <a:pt x="17704" y="0"/>
                    </a:moveTo>
                    <a:lnTo>
                      <a:pt x="17704" y="0"/>
                    </a:lnTo>
                    <a:cubicBezTo>
                      <a:pt x="20980" y="5492"/>
                      <a:pt x="20118" y="13307"/>
                      <a:pt x="15778" y="17453"/>
                    </a:cubicBezTo>
                    <a:cubicBezTo>
                      <a:pt x="11439" y="21600"/>
                      <a:pt x="5264" y="20509"/>
                      <a:pt x="1988" y="15017"/>
                    </a:cubicBezTo>
                    <a:cubicBezTo>
                      <a:pt x="-216" y="11322"/>
                      <a:pt x="-620" y="6385"/>
                      <a:pt x="939" y="2198"/>
                    </a:cubicBezTo>
                    <a:lnTo>
                      <a:pt x="9846" y="7508"/>
                    </a:ln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6" name="Google Shape;117;p8"/>
              <p:cNvSpPr/>
              <p:nvPr/>
            </p:nvSpPr>
            <p:spPr>
              <a:xfrm rot="12950846">
                <a:off x="282355" y="282449"/>
                <a:ext cx="1425649" cy="1425405"/>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51" name="Google Shape;118;p8"/>
            <p:cNvGrpSpPr/>
            <p:nvPr/>
          </p:nvGrpSpPr>
          <p:grpSpPr>
            <a:xfrm>
              <a:off x="1416611" y="1806690"/>
              <a:ext cx="795002" cy="795002"/>
              <a:chOff x="0" y="0"/>
              <a:chExt cx="795001" cy="795001"/>
            </a:xfrm>
          </p:grpSpPr>
          <p:sp>
            <p:nvSpPr>
              <p:cNvPr id="148" name="Google Shape;119;p8"/>
              <p:cNvSpPr/>
              <p:nvPr/>
            </p:nvSpPr>
            <p:spPr>
              <a:xfrm rot="2152053">
                <a:off x="112815" y="112817"/>
                <a:ext cx="569369" cy="569369"/>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9" name="Google Shape;120;p8"/>
              <p:cNvSpPr/>
              <p:nvPr/>
            </p:nvSpPr>
            <p:spPr>
              <a:xfrm rot="2150259">
                <a:off x="201092" y="200613"/>
                <a:ext cx="393005" cy="393006"/>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0" name="Google Shape;121;p8"/>
              <p:cNvSpPr/>
              <p:nvPr/>
            </p:nvSpPr>
            <p:spPr>
              <a:xfrm rot="2150259">
                <a:off x="186892" y="245237"/>
                <a:ext cx="196515" cy="279503"/>
              </a:xfrm>
              <a:custGeom>
                <a:avLst/>
                <a:gdLst/>
                <a:ahLst/>
                <a:cxnLst>
                  <a:cxn ang="0">
                    <a:pos x="wd2" y="hd2"/>
                  </a:cxn>
                  <a:cxn ang="5400000">
                    <a:pos x="wd2" y="hd2"/>
                  </a:cxn>
                  <a:cxn ang="10800000">
                    <a:pos x="wd2" y="hd2"/>
                  </a:cxn>
                  <a:cxn ang="16200000">
                    <a:pos x="wd2" y="hd2"/>
                  </a:cxn>
                </a:cxnLst>
                <a:rect l="0" t="0" r="r" b="b"/>
                <a:pathLst>
                  <a:path w="20685" h="21600" fill="norm" stroke="1" extrusionOk="0">
                    <a:moveTo>
                      <a:pt x="18883" y="21600"/>
                    </a:moveTo>
                    <a:cubicBezTo>
                      <a:pt x="7503" y="20869"/>
                      <a:pt x="-915" y="13504"/>
                      <a:pt x="80" y="5149"/>
                    </a:cubicBezTo>
                    <a:cubicBezTo>
                      <a:pt x="293" y="3364"/>
                      <a:pt x="934" y="1621"/>
                      <a:pt x="1974" y="0"/>
                    </a:cubicBezTo>
                    <a:lnTo>
                      <a:pt x="20685" y="6472"/>
                    </a:ln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nvGrpSpPr>
            <p:cNvPr id="154" name="Google Shape;122;p8"/>
            <p:cNvGrpSpPr/>
            <p:nvPr/>
          </p:nvGrpSpPr>
          <p:grpSpPr>
            <a:xfrm>
              <a:off x="-1" y="117550"/>
              <a:ext cx="548702" cy="548702"/>
              <a:chOff x="0" y="0"/>
              <a:chExt cx="548700" cy="548700"/>
            </a:xfrm>
          </p:grpSpPr>
          <p:sp>
            <p:nvSpPr>
              <p:cNvPr id="152" name="Google Shape;123;p8"/>
              <p:cNvSpPr/>
              <p:nvPr/>
            </p:nvSpPr>
            <p:spPr>
              <a:xfrm rot="2150259">
                <a:off x="77847" y="77847"/>
                <a:ext cx="393006" cy="393005"/>
              </a:xfrm>
              <a:prstGeom prst="ellipse">
                <a:avLst/>
              </a:pr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53" name="Google Shape;124;p8"/>
              <p:cNvSpPr/>
              <p:nvPr/>
            </p:nvSpPr>
            <p:spPr>
              <a:xfrm rot="2150259">
                <a:off x="63648" y="122471"/>
                <a:ext cx="196515" cy="279503"/>
              </a:xfrm>
              <a:custGeom>
                <a:avLst/>
                <a:gdLst/>
                <a:ahLst/>
                <a:cxnLst>
                  <a:cxn ang="0">
                    <a:pos x="wd2" y="hd2"/>
                  </a:cxn>
                  <a:cxn ang="5400000">
                    <a:pos x="wd2" y="hd2"/>
                  </a:cxn>
                  <a:cxn ang="10800000">
                    <a:pos x="wd2" y="hd2"/>
                  </a:cxn>
                  <a:cxn ang="16200000">
                    <a:pos x="wd2" y="hd2"/>
                  </a:cxn>
                </a:cxnLst>
                <a:rect l="0" t="0" r="r" b="b"/>
                <a:pathLst>
                  <a:path w="20685" h="21600" fill="norm" stroke="1" extrusionOk="0">
                    <a:moveTo>
                      <a:pt x="18883" y="21600"/>
                    </a:moveTo>
                    <a:cubicBezTo>
                      <a:pt x="7503" y="20869"/>
                      <a:pt x="-915" y="13504"/>
                      <a:pt x="80" y="5149"/>
                    </a:cubicBezTo>
                    <a:cubicBezTo>
                      <a:pt x="293" y="3364"/>
                      <a:pt x="934" y="1621"/>
                      <a:pt x="1974" y="0"/>
                    </a:cubicBezTo>
                    <a:lnTo>
                      <a:pt x="20685" y="6472"/>
                    </a:lnTo>
                    <a:close/>
                  </a:path>
                </a:pathLst>
              </a:custGeom>
              <a:solidFill>
                <a:srgbClr val="FFFFFF">
                  <a:alpha val="9020"/>
                </a:srgbClr>
              </a:solidFill>
              <a:ln w="12700" cap="flat">
                <a:noFill/>
                <a:miter lim="400000"/>
              </a:ln>
              <a:effectLst/>
            </p:spPr>
            <p:txBody>
              <a:bodyPr wrap="square" lIns="0" tIns="0" rIns="0" bIns="0" numCol="1" anchor="ctr">
                <a:noAutofit/>
              </a:bodyPr>
              <a:lstStyle/>
              <a:p>
                <a:pPr>
                  <a:defRPr>
                    <a:solidFill>
                      <a:srgbClr val="000000"/>
                    </a:solidFill>
                  </a:defRPr>
                </a:pPr>
              </a:p>
            </p:txBody>
          </p:sp>
        </p:grpSp>
      </p:grpSp>
      <p:sp>
        <p:nvSpPr>
          <p:cNvPr id="156" name="Title Text"/>
          <p:cNvSpPr txBox="1"/>
          <p:nvPr>
            <p:ph type="title"/>
          </p:nvPr>
        </p:nvSpPr>
        <p:spPr>
          <a:xfrm>
            <a:off x="823999" y="763599"/>
            <a:ext cx="5857801" cy="3573302"/>
          </a:xfrm>
          <a:prstGeom prst="rect">
            <a:avLst/>
          </a:prstGeom>
        </p:spPr>
        <p:txBody>
          <a:bodyPr anchor="ctr"/>
          <a:lstStyle>
            <a:lvl1pPr>
              <a:defRPr sz="3600">
                <a:solidFill>
                  <a:srgbClr val="FFFFFF"/>
                </a:solidFill>
              </a:defRPr>
            </a:lvl1pPr>
          </a:lstStyle>
          <a:p>
            <a:pPr/>
            <a:r>
              <a:t>Title Text</a:t>
            </a:r>
          </a:p>
        </p:txBody>
      </p:sp>
      <p:sp>
        <p:nvSpPr>
          <p:cNvPr id="15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grpSp>
        <p:nvGrpSpPr>
          <p:cNvPr id="166" name="Google Shape;128;p9"/>
          <p:cNvGrpSpPr/>
          <p:nvPr/>
        </p:nvGrpSpPr>
        <p:grpSpPr>
          <a:xfrm>
            <a:off x="627006" y="799020"/>
            <a:ext cx="499656" cy="499667"/>
            <a:chOff x="0" y="0"/>
            <a:chExt cx="499655" cy="499666"/>
          </a:xfrm>
        </p:grpSpPr>
        <p:sp>
          <p:nvSpPr>
            <p:cNvPr id="164" name="Google Shape;129;p9"/>
            <p:cNvSpPr/>
            <p:nvPr/>
          </p:nvSpPr>
          <p:spPr>
            <a:xfrm rot="16200000">
              <a:off x="202214" y="0"/>
              <a:ext cx="297028" cy="297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5" name="Google Shape;130;p9"/>
            <p:cNvSpPr/>
            <p:nvPr/>
          </p:nvSpPr>
          <p:spPr>
            <a:xfrm rot="16200000">
              <a:off x="0" y="10"/>
              <a:ext cx="499656" cy="499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67" name="Title Text"/>
          <p:cNvSpPr txBox="1"/>
          <p:nvPr>
            <p:ph type="title"/>
          </p:nvPr>
        </p:nvSpPr>
        <p:spPr>
          <a:xfrm>
            <a:off x="1303799" y="598574"/>
            <a:ext cx="3430501" cy="1990202"/>
          </a:xfrm>
          <a:prstGeom prst="rect">
            <a:avLst/>
          </a:prstGeom>
          <a:ln w="9525">
            <a:solidFill>
              <a:srgbClr val="FFFFFF"/>
            </a:solidFill>
            <a:round/>
          </a:ln>
        </p:spPr>
        <p:txBody>
          <a:bodyPr/>
          <a:lstStyle/>
          <a:p>
            <a:pPr/>
            <a:r>
              <a:t>Title Text</a:t>
            </a:r>
          </a:p>
        </p:txBody>
      </p:sp>
      <p:sp>
        <p:nvSpPr>
          <p:cNvPr id="168" name="Body Level One…"/>
          <p:cNvSpPr txBox="1"/>
          <p:nvPr>
            <p:ph type="body" sz="quarter" idx="1"/>
          </p:nvPr>
        </p:nvSpPr>
        <p:spPr>
          <a:xfrm>
            <a:off x="1303799" y="2743202"/>
            <a:ext cx="3430501" cy="726001"/>
          </a:xfrm>
          <a:prstGeom prst="rect">
            <a:avLst/>
          </a:prstGeom>
          <a:ln w="9525">
            <a:solidFill>
              <a:srgbClr val="FFFFFF"/>
            </a:solidFill>
            <a:round/>
          </a:ln>
        </p:spPr>
        <p:txBody>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69" name="Google Shape;133;p9"/>
          <p:cNvSpPr txBox="1"/>
          <p:nvPr>
            <p:ph type="body" sz="half" idx="21"/>
          </p:nvPr>
        </p:nvSpPr>
        <p:spPr>
          <a:xfrm>
            <a:off x="4903699" y="660999"/>
            <a:ext cx="3430501" cy="3870602"/>
          </a:xfrm>
          <a:prstGeom prst="rect">
            <a:avLst/>
          </a:prstGeom>
          <a:ln w="9525">
            <a:solidFill>
              <a:srgbClr val="FFFFFF"/>
            </a:solidFill>
            <a:round/>
          </a:ln>
        </p:spPr>
        <p:txBody>
          <a:bodyPr/>
          <a:lstStyle/>
          <a:p>
            <a:pPr/>
          </a:p>
        </p:txBody>
      </p:sp>
      <p:sp>
        <p:nvSpPr>
          <p:cNvPr id="1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grpSp>
        <p:nvGrpSpPr>
          <p:cNvPr id="179" name="Google Shape;136;p10"/>
          <p:cNvGrpSpPr/>
          <p:nvPr/>
        </p:nvGrpSpPr>
        <p:grpSpPr>
          <a:xfrm>
            <a:off x="714231" y="4259805"/>
            <a:ext cx="412697" cy="412706"/>
            <a:chOff x="0" y="0"/>
            <a:chExt cx="412695" cy="412705"/>
          </a:xfrm>
        </p:grpSpPr>
        <p:sp>
          <p:nvSpPr>
            <p:cNvPr id="177" name="Google Shape;137;p10"/>
            <p:cNvSpPr/>
            <p:nvPr/>
          </p:nvSpPr>
          <p:spPr>
            <a:xfrm rot="16200000">
              <a:off x="167021" y="-1"/>
              <a:ext cx="245334" cy="2453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78" name="Google Shape;138;p10"/>
            <p:cNvSpPr/>
            <p:nvPr/>
          </p:nvSpPr>
          <p:spPr>
            <a:xfrm rot="16200000">
              <a:off x="0" y="9"/>
              <a:ext cx="412696" cy="4126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9671" y="0"/>
                    <a:pt x="21600" y="0"/>
                  </a:cubicBezTo>
                  <a:lnTo>
                    <a:pt x="21600" y="21555"/>
                  </a:lnTo>
                  <a:close/>
                </a:path>
              </a:pathLst>
            </a:custGeom>
            <a:solidFill>
              <a:srgbClr val="424242">
                <a:alpha val="12548"/>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80" name="Body Level One…"/>
          <p:cNvSpPr txBox="1"/>
          <p:nvPr>
            <p:ph type="body" sz="quarter" idx="1"/>
          </p:nvPr>
        </p:nvSpPr>
        <p:spPr>
          <a:xfrm>
            <a:off x="1303799" y="4138974"/>
            <a:ext cx="5843101" cy="534901"/>
          </a:xfrm>
          <a:prstGeom prst="rect">
            <a:avLst/>
          </a:prstGeom>
        </p:spPr>
        <p:txBody>
          <a:bodyP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05978"/>
            <a:ext cx="8229600" cy="9941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77059" y="4772500"/>
            <a:ext cx="322688" cy="322551"/>
          </a:xfrm>
          <a:prstGeom prst="rect">
            <a:avLst/>
          </a:prstGeom>
          <a:ln w="12700">
            <a:miter lim="400000"/>
          </a:ln>
        </p:spPr>
        <p:txBody>
          <a:bodyPr wrap="none" lIns="91424" tIns="91424" rIns="91424" bIns="91424" anchor="ctr">
            <a:normAutofit fontScale="100000" lnSpcReduction="0"/>
          </a:bodyPr>
          <a:lstStyle>
            <a:lvl1pPr algn="r">
              <a:defRPr sz="900">
                <a:solidFill>
                  <a:srgbClr val="424242"/>
                </a:solidFill>
                <a:latin typeface="Nunito"/>
                <a:ea typeface="Nunito"/>
                <a:cs typeface="Nunito"/>
                <a:sym typeface="Nuni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1pPr>
      <a:lvl2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2pPr>
      <a:lvl3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3pPr>
      <a:lvl4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4pPr>
      <a:lvl5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5pPr>
      <a:lvl6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6pPr>
      <a:lvl7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7pPr>
      <a:lvl8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8pPr>
      <a:lvl9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424242"/>
          </a:solidFill>
          <a:uFillTx/>
          <a:latin typeface="Maven Pro"/>
          <a:ea typeface="Maven Pro"/>
          <a:cs typeface="Maven Pro"/>
          <a:sym typeface="Maven Pro"/>
        </a:defRPr>
      </a:lvl9pPr>
    </p:titleStyle>
    <p:bodyStyle>
      <a:lvl1pPr marL="457200" marR="0" indent="-311150"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1pPr>
      <a:lvl2pPr marL="9686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2pPr>
      <a:lvl3pPr marL="14258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3pPr>
      <a:lvl4pPr marL="18830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4pPr>
      <a:lvl5pPr marL="23402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5pPr>
      <a:lvl6pPr marL="27974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6pPr>
      <a:lvl7pPr marL="32546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7pPr>
      <a:lvl8pPr marL="37118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8pPr>
      <a:lvl9pPr marL="4169063" marR="0" indent="-352713" algn="l" defTabSz="914400" rtl="0" latinLnBrk="0">
        <a:lnSpc>
          <a:spcPct val="115000"/>
        </a:lnSpc>
        <a:spcBef>
          <a:spcPts val="0"/>
        </a:spcBef>
        <a:spcAft>
          <a:spcPts val="0"/>
        </a:spcAft>
        <a:buClr>
          <a:srgbClr val="424242"/>
        </a:buClr>
        <a:buSzPts val="1300"/>
        <a:buFont typeface="Helvetica"/>
        <a:buChar char="■"/>
        <a:tabLst/>
        <a:defRPr b="0" baseline="0" cap="none" i="0" spc="0" strike="noStrike" sz="1300" u="none">
          <a:solidFill>
            <a:srgbClr val="424242"/>
          </a:solidFill>
          <a:uFillTx/>
          <a:latin typeface="Nunito"/>
          <a:ea typeface="Nunito"/>
          <a:cs typeface="Nunito"/>
          <a:sym typeface="Nuni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1pPr>
      <a:lvl2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2pPr>
      <a:lvl3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3pPr>
      <a:lvl4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4pPr>
      <a:lvl5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5pPr>
      <a:lvl6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6pPr>
      <a:lvl7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7pPr>
      <a:lvl8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8pPr>
      <a:lvl9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Nuni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forms.gle/YqNoCkNkLw3xfVdh7"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Google Shape;277;p13"/>
          <p:cNvSpPr txBox="1"/>
          <p:nvPr>
            <p:ph type="ctrTitle"/>
          </p:nvPr>
        </p:nvSpPr>
        <p:spPr>
          <a:prstGeom prst="rect">
            <a:avLst/>
          </a:prstGeom>
        </p:spPr>
        <p:txBody>
          <a:bodyPr/>
          <a:lstStyle/>
          <a:p>
            <a:pPr/>
            <a:r>
              <a:t>Capstone 2 Deliverables</a:t>
            </a:r>
          </a:p>
        </p:txBody>
      </p:sp>
      <p:sp>
        <p:nvSpPr>
          <p:cNvPr id="333" name="Google Shape;278;p13"/>
          <p:cNvSpPr txBox="1"/>
          <p:nvPr>
            <p:ph type="subTitle" sz="quarter" idx="1"/>
          </p:nvPr>
        </p:nvSpPr>
        <p:spPr>
          <a:prstGeom prst="rect">
            <a:avLst/>
          </a:prstGeom>
        </p:spPr>
        <p:txBody>
          <a:bodyPr/>
          <a:lstStyle>
            <a:lvl1pPr marL="0" indent="0"/>
          </a:lstStyle>
          <a:p>
            <a:pPr/>
            <a:r>
              <a:t>By: Eric Cadena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Google Shape;343;p22"/>
          <p:cNvSpPr txBox="1"/>
          <p:nvPr/>
        </p:nvSpPr>
        <p:spPr>
          <a:xfrm>
            <a:off x="430000" y="150999"/>
            <a:ext cx="3232500" cy="38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300">
                <a:solidFill>
                  <a:srgbClr val="424242"/>
                </a:solidFill>
                <a:latin typeface="Nunito"/>
                <a:ea typeface="Nunito"/>
                <a:cs typeface="Nunito"/>
                <a:sym typeface="Nunito"/>
              </a:defRPr>
            </a:lvl1pPr>
          </a:lstStyle>
          <a:p>
            <a:pPr/>
            <a:r>
              <a:t>Data Map</a:t>
            </a:r>
          </a:p>
        </p:txBody>
      </p:sp>
      <p:pic>
        <p:nvPicPr>
          <p:cNvPr id="385" name="Google Shape;344;p22" descr="Google Shape;344;p22"/>
          <p:cNvPicPr>
            <a:picLocks noChangeAspect="1"/>
          </p:cNvPicPr>
          <p:nvPr/>
        </p:nvPicPr>
        <p:blipFill>
          <a:blip r:embed="rId2">
            <a:extLst/>
          </a:blip>
          <a:stretch>
            <a:fillRect/>
          </a:stretch>
        </p:blipFill>
        <p:spPr>
          <a:xfrm>
            <a:off x="465000" y="557125"/>
            <a:ext cx="7243776" cy="4074601"/>
          </a:xfrm>
          <a:prstGeom prst="rect">
            <a:avLst/>
          </a:prstGeom>
          <a:ln w="12700">
            <a:miter lim="400000"/>
          </a:ln>
        </p:spPr>
      </p:pic>
      <p:grpSp>
        <p:nvGrpSpPr>
          <p:cNvPr id="388" name="Google Shape;345;p22"/>
          <p:cNvGrpSpPr/>
          <p:nvPr/>
        </p:nvGrpSpPr>
        <p:grpSpPr>
          <a:xfrm>
            <a:off x="2348774" y="1515404"/>
            <a:ext cx="5692202" cy="2487302"/>
            <a:chOff x="0" y="0"/>
            <a:chExt cx="5692200" cy="2487300"/>
          </a:xfrm>
        </p:grpSpPr>
        <p:sp>
          <p:nvSpPr>
            <p:cNvPr id="386" name="Rectangle"/>
            <p:cNvSpPr/>
            <p:nvPr/>
          </p:nvSpPr>
          <p:spPr>
            <a:xfrm>
              <a:off x="-1" y="-1"/>
              <a:ext cx="5692202" cy="2487302"/>
            </a:xfrm>
            <a:prstGeom prst="rect">
              <a:avLst/>
            </a:prstGeom>
            <a:gradFill flip="none" rotWithShape="1">
              <a:gsLst>
                <a:gs pos="0">
                  <a:srgbClr val="FE9B9A"/>
                </a:gs>
                <a:gs pos="100000">
                  <a:srgbClr val="F6231F"/>
                </a:gs>
              </a:gsLst>
              <a:path path="circle">
                <a:fillToRect l="37721" t="-19636" r="62278" b="119636"/>
              </a:path>
            </a:gradFill>
            <a:ln w="12700" cap="flat">
              <a:noFill/>
              <a:miter lim="400000"/>
            </a:ln>
            <a:effectLst/>
          </p:spPr>
          <p:txBody>
            <a:bodyPr wrap="square" lIns="0" tIns="0" rIns="0" bIns="0" numCol="1" anchor="t">
              <a:noAutofit/>
            </a:bodyPr>
            <a:lstStyle/>
            <a:p>
              <a:pPr>
                <a:defRPr sz="1300">
                  <a:solidFill>
                    <a:srgbClr val="424242"/>
                  </a:solidFill>
                  <a:latin typeface="Nunito"/>
                  <a:ea typeface="Nunito"/>
                  <a:cs typeface="Nunito"/>
                  <a:sym typeface="Nunito"/>
                </a:defRPr>
              </a:pPr>
            </a:p>
          </p:txBody>
        </p:sp>
        <p:sp>
          <p:nvSpPr>
            <p:cNvPr id="387" name="Reminder - this is a TEMPLATE. Please use this as a source of inspiration and transform this into a deck of your own.…"/>
            <p:cNvSpPr txBox="1"/>
            <p:nvPr/>
          </p:nvSpPr>
          <p:spPr>
            <a:xfrm>
              <a:off x="-1" y="-1"/>
              <a:ext cx="5692202" cy="24180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defRPr sz="1300">
                  <a:solidFill>
                    <a:srgbClr val="424242"/>
                  </a:solidFill>
                  <a:latin typeface="Nunito"/>
                  <a:ea typeface="Nunito"/>
                  <a:cs typeface="Nunito"/>
                  <a:sym typeface="Nunito"/>
                </a:defRPr>
              </a:pPr>
              <a:r>
                <a:t>Reminder - this is a TEMPLATE. Please use this as a source of inspiration and transform this into a deck of your own.</a:t>
              </a:r>
            </a:p>
            <a:p>
              <a:pPr>
                <a:defRPr>
                  <a:solidFill>
                    <a:srgbClr val="000000"/>
                  </a:solidFill>
                </a:defRPr>
              </a:pPr>
              <a:endParaRPr sz="1300">
                <a:solidFill>
                  <a:srgbClr val="424242"/>
                </a:solidFill>
                <a:latin typeface="Nunito"/>
                <a:ea typeface="Nunito"/>
                <a:cs typeface="Nunito"/>
                <a:sym typeface="Nunito"/>
              </a:endParaRPr>
            </a:p>
            <a:p>
              <a:pPr>
                <a:defRPr sz="1300">
                  <a:solidFill>
                    <a:srgbClr val="424242"/>
                  </a:solidFill>
                  <a:latin typeface="Nunito"/>
                  <a:ea typeface="Nunito"/>
                  <a:cs typeface="Nunito"/>
                  <a:sym typeface="Nunito"/>
                </a:defRPr>
              </a:pPr>
              <a:r>
                <a:t>Reminder - Include important data sources and features that are important and you curated (start of feature engineering). This is a really great diagram showing what you might do to each dataset before you combine and you might add steps for after. The only thing missing is that, in the blue boxes, there should be words for the columns, like “ema_20” or “customer id” to denote the actual data. </a:t>
              </a:r>
            </a:p>
            <a:p>
              <a:pPr>
                <a:defRPr>
                  <a:solidFill>
                    <a:srgbClr val="000000"/>
                  </a:solidFill>
                </a:defRPr>
              </a:pPr>
              <a:endParaRPr sz="1300">
                <a:solidFill>
                  <a:srgbClr val="424242"/>
                </a:solidFill>
                <a:latin typeface="Nunito"/>
                <a:ea typeface="Nunito"/>
                <a:cs typeface="Nunito"/>
                <a:sym typeface="Nunito"/>
              </a:endParaRPr>
            </a:p>
            <a:p>
              <a:pPr>
                <a:defRPr sz="1300">
                  <a:solidFill>
                    <a:srgbClr val="424242"/>
                  </a:solidFill>
                  <a:latin typeface="Nunito"/>
                  <a:ea typeface="Nunito"/>
                  <a:cs typeface="Nunito"/>
                  <a:sym typeface="Nunito"/>
                </a:defRPr>
              </a:pPr>
              <a:r>
                <a:t>Please remove this before using this slide.</a:t>
              </a: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Google Shape;350;p23"/>
          <p:cNvSpPr txBox="1"/>
          <p:nvPr/>
        </p:nvSpPr>
        <p:spPr>
          <a:xfrm>
            <a:off x="430000" y="150999"/>
            <a:ext cx="3232500" cy="38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300">
                <a:solidFill>
                  <a:srgbClr val="424242"/>
                </a:solidFill>
                <a:latin typeface="Nunito"/>
                <a:ea typeface="Nunito"/>
                <a:cs typeface="Nunito"/>
                <a:sym typeface="Nunito"/>
              </a:defRPr>
            </a:lvl1pPr>
          </a:lstStyle>
          <a:p>
            <a:pPr/>
            <a:r>
              <a:t>EDA</a:t>
            </a:r>
          </a:p>
        </p:txBody>
      </p:sp>
      <p:pic>
        <p:nvPicPr>
          <p:cNvPr id="391" name="Google Shape;351;p23" descr="Google Shape;351;p23"/>
          <p:cNvPicPr>
            <a:picLocks noChangeAspect="1"/>
          </p:cNvPicPr>
          <p:nvPr/>
        </p:nvPicPr>
        <p:blipFill>
          <a:blip r:embed="rId2">
            <a:extLst/>
          </a:blip>
          <a:srcRect l="5508" t="0" r="0" b="0"/>
          <a:stretch>
            <a:fillRect/>
          </a:stretch>
        </p:blipFill>
        <p:spPr>
          <a:xfrm>
            <a:off x="671874" y="569775"/>
            <a:ext cx="7744526" cy="3913926"/>
          </a:xfrm>
          <a:prstGeom prst="rect">
            <a:avLst/>
          </a:prstGeom>
          <a:ln w="12700">
            <a:miter lim="400000"/>
          </a:ln>
        </p:spPr>
      </p:pic>
      <p:grpSp>
        <p:nvGrpSpPr>
          <p:cNvPr id="394" name="Google Shape;352;p23"/>
          <p:cNvGrpSpPr/>
          <p:nvPr/>
        </p:nvGrpSpPr>
        <p:grpSpPr>
          <a:xfrm>
            <a:off x="1888699" y="1480004"/>
            <a:ext cx="5692202" cy="2487302"/>
            <a:chOff x="0" y="0"/>
            <a:chExt cx="5692200" cy="2487300"/>
          </a:xfrm>
        </p:grpSpPr>
        <p:sp>
          <p:nvSpPr>
            <p:cNvPr id="392" name="Rectangle"/>
            <p:cNvSpPr/>
            <p:nvPr/>
          </p:nvSpPr>
          <p:spPr>
            <a:xfrm>
              <a:off x="-1" y="-1"/>
              <a:ext cx="5692202" cy="2487302"/>
            </a:xfrm>
            <a:prstGeom prst="rect">
              <a:avLst/>
            </a:prstGeom>
            <a:gradFill flip="none" rotWithShape="1">
              <a:gsLst>
                <a:gs pos="0">
                  <a:srgbClr val="FE9B9A"/>
                </a:gs>
                <a:gs pos="100000">
                  <a:srgbClr val="F6231F"/>
                </a:gs>
              </a:gsLst>
              <a:path path="circle">
                <a:fillToRect l="37721" t="-19636" r="62278" b="119636"/>
              </a:path>
            </a:gradFill>
            <a:ln w="12700" cap="flat">
              <a:noFill/>
              <a:miter lim="400000"/>
            </a:ln>
            <a:effectLst/>
          </p:spPr>
          <p:txBody>
            <a:bodyPr wrap="square" lIns="0" tIns="0" rIns="0" bIns="0" numCol="1" anchor="t">
              <a:noAutofit/>
            </a:bodyPr>
            <a:lstStyle/>
            <a:p>
              <a:pPr>
                <a:defRPr sz="1300">
                  <a:solidFill>
                    <a:srgbClr val="424242"/>
                  </a:solidFill>
                  <a:latin typeface="Nunito"/>
                  <a:ea typeface="Nunito"/>
                  <a:cs typeface="Nunito"/>
                  <a:sym typeface="Nunito"/>
                </a:defRPr>
              </a:pPr>
            </a:p>
          </p:txBody>
        </p:sp>
        <p:sp>
          <p:nvSpPr>
            <p:cNvPr id="393" name="Reminder - this is a TEMPLATE. Please use this as a source of inspiration and transform this into a deck of your own.…"/>
            <p:cNvSpPr txBox="1"/>
            <p:nvPr/>
          </p:nvSpPr>
          <p:spPr>
            <a:xfrm>
              <a:off x="-1" y="-1"/>
              <a:ext cx="5692202" cy="1808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defRPr sz="1300">
                  <a:solidFill>
                    <a:srgbClr val="424242"/>
                  </a:solidFill>
                  <a:latin typeface="Nunito"/>
                  <a:ea typeface="Nunito"/>
                  <a:cs typeface="Nunito"/>
                  <a:sym typeface="Nunito"/>
                </a:defRPr>
              </a:pPr>
              <a:r>
                <a:t>Reminder - this is a TEMPLATE. Please use this as a source of inspiration and transform this into a deck of your own.</a:t>
              </a:r>
            </a:p>
            <a:p>
              <a:pPr>
                <a:defRPr>
                  <a:solidFill>
                    <a:srgbClr val="000000"/>
                  </a:solidFill>
                </a:defRPr>
              </a:pPr>
              <a:endParaRPr sz="1300">
                <a:solidFill>
                  <a:srgbClr val="424242"/>
                </a:solidFill>
                <a:latin typeface="Nunito"/>
                <a:ea typeface="Nunito"/>
                <a:cs typeface="Nunito"/>
                <a:sym typeface="Nunito"/>
              </a:endParaRPr>
            </a:p>
            <a:p>
              <a:pPr>
                <a:defRPr sz="1300">
                  <a:solidFill>
                    <a:srgbClr val="424242"/>
                  </a:solidFill>
                  <a:latin typeface="Nunito"/>
                  <a:ea typeface="Nunito"/>
                  <a:cs typeface="Nunito"/>
                  <a:sym typeface="Nunito"/>
                </a:defRPr>
              </a:pPr>
              <a:r>
                <a:t>Reminder - We should see concise evidence of analysis and stats that you know your data inside and out. Here is where you can highlight the best features that you may eventually use.</a:t>
              </a:r>
            </a:p>
            <a:p>
              <a:pPr>
                <a:defRPr>
                  <a:solidFill>
                    <a:srgbClr val="000000"/>
                  </a:solidFill>
                </a:defRPr>
              </a:pPr>
              <a:endParaRPr sz="1300">
                <a:solidFill>
                  <a:srgbClr val="424242"/>
                </a:solidFill>
                <a:latin typeface="Nunito"/>
                <a:ea typeface="Nunito"/>
                <a:cs typeface="Nunito"/>
                <a:sym typeface="Nunito"/>
              </a:endParaRPr>
            </a:p>
            <a:p>
              <a:pPr>
                <a:defRPr sz="1300">
                  <a:solidFill>
                    <a:srgbClr val="424242"/>
                  </a:solidFill>
                  <a:latin typeface="Nunito"/>
                  <a:ea typeface="Nunito"/>
                  <a:cs typeface="Nunito"/>
                  <a:sym typeface="Nunito"/>
                </a:defRPr>
              </a:pPr>
              <a:r>
                <a:t>Please remove this before using this slide.</a:t>
              </a:r>
            </a:p>
          </p:txBody>
        </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Google Shape;357;p24"/>
          <p:cNvSpPr txBox="1"/>
          <p:nvPr/>
        </p:nvSpPr>
        <p:spPr>
          <a:xfrm>
            <a:off x="429999" y="150999"/>
            <a:ext cx="4258802" cy="38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300">
                <a:solidFill>
                  <a:srgbClr val="424242"/>
                </a:solidFill>
                <a:latin typeface="Nunito"/>
                <a:ea typeface="Nunito"/>
                <a:cs typeface="Nunito"/>
                <a:sym typeface="Nunito"/>
              </a:defRPr>
            </a:lvl1pPr>
          </a:lstStyle>
          <a:p>
            <a:pPr/>
            <a:r>
              <a:t>Initial and Final Model Selection (+Benchmarks)</a:t>
            </a:r>
          </a:p>
        </p:txBody>
      </p:sp>
      <p:pic>
        <p:nvPicPr>
          <p:cNvPr id="397" name="Google Shape;358;p24" descr="Google Shape;358;p24"/>
          <p:cNvPicPr>
            <a:picLocks noChangeAspect="1"/>
          </p:cNvPicPr>
          <p:nvPr/>
        </p:nvPicPr>
        <p:blipFill>
          <a:blip r:embed="rId2">
            <a:extLst/>
          </a:blip>
          <a:stretch>
            <a:fillRect/>
          </a:stretch>
        </p:blipFill>
        <p:spPr>
          <a:xfrm>
            <a:off x="1203951" y="469249"/>
            <a:ext cx="6197178" cy="4579601"/>
          </a:xfrm>
          <a:prstGeom prst="rect">
            <a:avLst/>
          </a:prstGeom>
          <a:ln w="12700">
            <a:miter lim="400000"/>
          </a:ln>
        </p:spPr>
      </p:pic>
      <p:grpSp>
        <p:nvGrpSpPr>
          <p:cNvPr id="400" name="Google Shape;359;p24"/>
          <p:cNvGrpSpPr/>
          <p:nvPr/>
        </p:nvGrpSpPr>
        <p:grpSpPr>
          <a:xfrm>
            <a:off x="1357824" y="1432829"/>
            <a:ext cx="5692202" cy="2487302"/>
            <a:chOff x="0" y="0"/>
            <a:chExt cx="5692200" cy="2487300"/>
          </a:xfrm>
        </p:grpSpPr>
        <p:sp>
          <p:nvSpPr>
            <p:cNvPr id="398" name="Rectangle"/>
            <p:cNvSpPr/>
            <p:nvPr/>
          </p:nvSpPr>
          <p:spPr>
            <a:xfrm>
              <a:off x="-1" y="-1"/>
              <a:ext cx="5692202" cy="2487302"/>
            </a:xfrm>
            <a:prstGeom prst="rect">
              <a:avLst/>
            </a:prstGeom>
            <a:gradFill flip="none" rotWithShape="1">
              <a:gsLst>
                <a:gs pos="0">
                  <a:srgbClr val="FE9B9A"/>
                </a:gs>
                <a:gs pos="100000">
                  <a:srgbClr val="F6231F"/>
                </a:gs>
              </a:gsLst>
              <a:path path="circle">
                <a:fillToRect l="37721" t="-19636" r="62278" b="119636"/>
              </a:path>
            </a:gradFill>
            <a:ln w="12700" cap="flat">
              <a:noFill/>
              <a:miter lim="400000"/>
            </a:ln>
            <a:effectLst/>
          </p:spPr>
          <p:txBody>
            <a:bodyPr wrap="square" lIns="0" tIns="0" rIns="0" bIns="0" numCol="1" anchor="t">
              <a:noAutofit/>
            </a:bodyPr>
            <a:lstStyle/>
            <a:p>
              <a:pPr>
                <a:defRPr sz="1300">
                  <a:solidFill>
                    <a:srgbClr val="424242"/>
                  </a:solidFill>
                  <a:latin typeface="Nunito"/>
                  <a:ea typeface="Nunito"/>
                  <a:cs typeface="Nunito"/>
                  <a:sym typeface="Nunito"/>
                </a:defRPr>
              </a:pPr>
            </a:p>
          </p:txBody>
        </p:sp>
        <p:sp>
          <p:nvSpPr>
            <p:cNvPr id="399" name="Reminder - this is a TEMPLATE. Please use this as a source of inspiration and transform this into a deck of your own.…"/>
            <p:cNvSpPr txBox="1"/>
            <p:nvPr/>
          </p:nvSpPr>
          <p:spPr>
            <a:xfrm>
              <a:off x="-1" y="-1"/>
              <a:ext cx="5692202" cy="1808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defRPr sz="1300">
                  <a:solidFill>
                    <a:srgbClr val="424242"/>
                  </a:solidFill>
                  <a:latin typeface="Nunito"/>
                  <a:ea typeface="Nunito"/>
                  <a:cs typeface="Nunito"/>
                  <a:sym typeface="Nunito"/>
                </a:defRPr>
              </a:pPr>
              <a:r>
                <a:t>Reminder - this is a TEMPLATE. Please use this as a source of inspiration and transform this into a deck of your own.</a:t>
              </a:r>
            </a:p>
            <a:p>
              <a:pPr>
                <a:defRPr>
                  <a:solidFill>
                    <a:srgbClr val="000000"/>
                  </a:solidFill>
                </a:defRPr>
              </a:pPr>
              <a:endParaRPr sz="1300">
                <a:solidFill>
                  <a:srgbClr val="424242"/>
                </a:solidFill>
                <a:latin typeface="Nunito"/>
                <a:ea typeface="Nunito"/>
                <a:cs typeface="Nunito"/>
                <a:sym typeface="Nunito"/>
              </a:endParaRPr>
            </a:p>
            <a:p>
              <a:pPr>
                <a:defRPr sz="1300">
                  <a:solidFill>
                    <a:srgbClr val="424242"/>
                  </a:solidFill>
                  <a:latin typeface="Nunito"/>
                  <a:ea typeface="Nunito"/>
                  <a:cs typeface="Nunito"/>
                  <a:sym typeface="Nunito"/>
                </a:defRPr>
              </a:pPr>
              <a:r>
                <a:t>Reminder - Try to showcase all the models you used and why you ended up with the final model. Ensure you weave in the messaging of benchmarks and why they might be important here.</a:t>
              </a:r>
            </a:p>
            <a:p>
              <a:pPr>
                <a:defRPr>
                  <a:solidFill>
                    <a:srgbClr val="000000"/>
                  </a:solidFill>
                </a:defRPr>
              </a:pPr>
              <a:endParaRPr sz="1300">
                <a:solidFill>
                  <a:srgbClr val="424242"/>
                </a:solidFill>
                <a:latin typeface="Nunito"/>
                <a:ea typeface="Nunito"/>
                <a:cs typeface="Nunito"/>
                <a:sym typeface="Nunito"/>
              </a:endParaRPr>
            </a:p>
            <a:p>
              <a:pPr>
                <a:defRPr sz="1300">
                  <a:solidFill>
                    <a:srgbClr val="424242"/>
                  </a:solidFill>
                  <a:latin typeface="Nunito"/>
                  <a:ea typeface="Nunito"/>
                  <a:cs typeface="Nunito"/>
                  <a:sym typeface="Nunito"/>
                </a:defRPr>
              </a:pPr>
              <a:r>
                <a:t>Please remove this before using this slide.</a:t>
              </a: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Google Shape;364;p25"/>
          <p:cNvSpPr txBox="1"/>
          <p:nvPr>
            <p:ph type="title"/>
          </p:nvPr>
        </p:nvSpPr>
        <p:spPr>
          <a:xfrm>
            <a:off x="1303799" y="598574"/>
            <a:ext cx="7030502" cy="999300"/>
          </a:xfrm>
          <a:prstGeom prst="rect">
            <a:avLst/>
          </a:prstGeom>
        </p:spPr>
        <p:txBody>
          <a:bodyPr/>
          <a:lstStyle/>
          <a:p>
            <a:pPr/>
            <a:r>
              <a:t>Closing Remarks</a:t>
            </a:r>
          </a:p>
        </p:txBody>
      </p:sp>
      <p:sp>
        <p:nvSpPr>
          <p:cNvPr id="403" name="Google Shape;365;p25"/>
          <p:cNvSpPr txBox="1"/>
          <p:nvPr>
            <p:ph type="body" sz="quarter" idx="1"/>
          </p:nvPr>
        </p:nvSpPr>
        <p:spPr>
          <a:xfrm>
            <a:off x="330550" y="1960575"/>
            <a:ext cx="2816400" cy="2541601"/>
          </a:xfrm>
          <a:prstGeom prst="rect">
            <a:avLst/>
          </a:prstGeom>
        </p:spPr>
        <p:txBody>
          <a:bodyPr/>
          <a:lstStyle>
            <a:lvl1pPr marL="0" indent="0">
              <a:spcBef>
                <a:spcPts val="1200"/>
              </a:spcBef>
              <a:buSzTx/>
              <a:buNone/>
              <a:defRPr b="1"/>
            </a:lvl1pPr>
          </a:lstStyle>
          <a:p>
            <a:pPr/>
            <a:r>
              <a:t>Conclusions</a:t>
            </a:r>
          </a:p>
        </p:txBody>
      </p:sp>
      <p:sp>
        <p:nvSpPr>
          <p:cNvPr id="404" name="Google Shape;366;p25"/>
          <p:cNvSpPr txBox="1"/>
          <p:nvPr/>
        </p:nvSpPr>
        <p:spPr>
          <a:xfrm>
            <a:off x="3213056" y="1960575"/>
            <a:ext cx="2816400" cy="25416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nSpc>
                <a:spcPct val="115000"/>
              </a:lnSpc>
              <a:spcBef>
                <a:spcPts val="1200"/>
              </a:spcBef>
              <a:buClr>
                <a:srgbClr val="424242"/>
              </a:buClr>
              <a:buFont typeface="Helvetica"/>
              <a:defRPr sz="1300">
                <a:solidFill>
                  <a:srgbClr val="424242"/>
                </a:solidFill>
                <a:latin typeface="Nunito"/>
                <a:ea typeface="Nunito"/>
                <a:cs typeface="Nunito"/>
                <a:sym typeface="Nunito"/>
              </a:defRPr>
            </a:lvl1pPr>
          </a:lstStyle>
          <a:p>
            <a:pPr/>
            <a:r>
              <a:t>Key takeaways/Conclusions</a:t>
            </a:r>
          </a:p>
        </p:txBody>
      </p:sp>
      <p:sp>
        <p:nvSpPr>
          <p:cNvPr id="405" name="Google Shape;367;p25"/>
          <p:cNvSpPr txBox="1"/>
          <p:nvPr>
            <p:ph type="body" idx="21"/>
          </p:nvPr>
        </p:nvSpPr>
        <p:spPr>
          <a:xfrm>
            <a:off x="6095551" y="1960575"/>
            <a:ext cx="2816401" cy="2541601"/>
          </a:xfrm>
          <a:prstGeom prst="rect">
            <a:avLst/>
          </a:prstGeom>
          <a:extLst>
            <a:ext uri="{C572A759-6A51-4108-AA02-DFA0A04FC94B}">
              <ma14:wrappingTextBoxFlag xmlns:ma14="http://schemas.microsoft.com/office/mac/drawingml/2011/main" val="1"/>
            </a:ext>
          </a:extLst>
        </p:spPr>
        <p:txBody>
          <a:bodyPr/>
          <a:lstStyle>
            <a:lvl1pPr marL="0" indent="0">
              <a:spcBef>
                <a:spcPts val="1200"/>
              </a:spcBef>
              <a:buSzTx/>
              <a:buNone/>
            </a:lvl1pPr>
          </a:lstStyle>
          <a:p>
            <a:pPr/>
            <a:r>
              <a:t>Next Steps/Investment or ROI</a:t>
            </a:r>
          </a:p>
        </p:txBody>
      </p:sp>
      <p:grpSp>
        <p:nvGrpSpPr>
          <p:cNvPr id="408" name="Google Shape;368;p25"/>
          <p:cNvGrpSpPr/>
          <p:nvPr/>
        </p:nvGrpSpPr>
        <p:grpSpPr>
          <a:xfrm>
            <a:off x="2348774" y="1515404"/>
            <a:ext cx="5692202" cy="2487302"/>
            <a:chOff x="0" y="0"/>
            <a:chExt cx="5692200" cy="2487300"/>
          </a:xfrm>
        </p:grpSpPr>
        <p:sp>
          <p:nvSpPr>
            <p:cNvPr id="406" name="Rectangle"/>
            <p:cNvSpPr/>
            <p:nvPr/>
          </p:nvSpPr>
          <p:spPr>
            <a:xfrm>
              <a:off x="-1" y="-1"/>
              <a:ext cx="5692202" cy="2487302"/>
            </a:xfrm>
            <a:prstGeom prst="rect">
              <a:avLst/>
            </a:prstGeom>
            <a:gradFill flip="none" rotWithShape="1">
              <a:gsLst>
                <a:gs pos="0">
                  <a:srgbClr val="FE9B9A"/>
                </a:gs>
                <a:gs pos="100000">
                  <a:srgbClr val="F6231F"/>
                </a:gs>
              </a:gsLst>
              <a:path path="circle">
                <a:fillToRect l="37721" t="-19636" r="62278" b="119636"/>
              </a:path>
            </a:gradFill>
            <a:ln w="12700" cap="flat">
              <a:noFill/>
              <a:miter lim="400000"/>
            </a:ln>
            <a:effectLst/>
          </p:spPr>
          <p:txBody>
            <a:bodyPr wrap="square" lIns="0" tIns="0" rIns="0" bIns="0" numCol="1" anchor="t">
              <a:noAutofit/>
            </a:bodyPr>
            <a:lstStyle/>
            <a:p>
              <a:pPr>
                <a:defRPr sz="1300">
                  <a:solidFill>
                    <a:srgbClr val="424242"/>
                  </a:solidFill>
                  <a:latin typeface="Nunito"/>
                  <a:ea typeface="Nunito"/>
                  <a:cs typeface="Nunito"/>
                  <a:sym typeface="Nunito"/>
                </a:defRPr>
              </a:pPr>
            </a:p>
          </p:txBody>
        </p:sp>
        <p:sp>
          <p:nvSpPr>
            <p:cNvPr id="407" name="Reminder - this is a TEMPLATE. Please use this as a source of inspiration and transform this into a deck of your own.…"/>
            <p:cNvSpPr txBox="1"/>
            <p:nvPr/>
          </p:nvSpPr>
          <p:spPr>
            <a:xfrm>
              <a:off x="-1" y="-1"/>
              <a:ext cx="5692202" cy="1605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defRPr sz="1300">
                  <a:solidFill>
                    <a:srgbClr val="424242"/>
                  </a:solidFill>
                  <a:latin typeface="Nunito"/>
                  <a:ea typeface="Nunito"/>
                  <a:cs typeface="Nunito"/>
                  <a:sym typeface="Nunito"/>
                </a:defRPr>
              </a:pPr>
              <a:r>
                <a:t>Reminder - this is a TEMPLATE. Please use this as a source of inspiration and transform this into a deck of your own.</a:t>
              </a:r>
            </a:p>
            <a:p>
              <a:pPr>
                <a:defRPr>
                  <a:solidFill>
                    <a:srgbClr val="000000"/>
                  </a:solidFill>
                </a:defRPr>
              </a:pPr>
              <a:endParaRPr sz="1300">
                <a:solidFill>
                  <a:srgbClr val="424242"/>
                </a:solidFill>
                <a:latin typeface="Nunito"/>
                <a:ea typeface="Nunito"/>
                <a:cs typeface="Nunito"/>
                <a:sym typeface="Nunito"/>
              </a:endParaRPr>
            </a:p>
            <a:p>
              <a:pPr>
                <a:defRPr sz="1300">
                  <a:solidFill>
                    <a:srgbClr val="424242"/>
                  </a:solidFill>
                  <a:latin typeface="Nunito"/>
                  <a:ea typeface="Nunito"/>
                  <a:cs typeface="Nunito"/>
                  <a:sym typeface="Nunito"/>
                </a:defRPr>
              </a:pPr>
              <a:r>
                <a:t>Reminder - Again, this is just a template. Add, take away, create another slide to fit or point out more info. Totally up to you.</a:t>
              </a:r>
            </a:p>
            <a:p>
              <a:pPr>
                <a:defRPr>
                  <a:solidFill>
                    <a:srgbClr val="000000"/>
                  </a:solidFill>
                </a:defRPr>
              </a:pPr>
              <a:endParaRPr sz="1300">
                <a:solidFill>
                  <a:srgbClr val="424242"/>
                </a:solidFill>
                <a:latin typeface="Nunito"/>
                <a:ea typeface="Nunito"/>
                <a:cs typeface="Nunito"/>
                <a:sym typeface="Nunito"/>
              </a:endParaRPr>
            </a:p>
            <a:p>
              <a:pPr>
                <a:defRPr sz="1300">
                  <a:solidFill>
                    <a:srgbClr val="424242"/>
                  </a:solidFill>
                  <a:latin typeface="Nunito"/>
                  <a:ea typeface="Nunito"/>
                  <a:cs typeface="Nunito"/>
                  <a:sym typeface="Nunito"/>
                </a:defRPr>
              </a:pPr>
              <a:r>
                <a:t>Please remove this before using this slide.</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Google Shape;373;p26"/>
          <p:cNvSpPr txBox="1"/>
          <p:nvPr>
            <p:ph type="title"/>
          </p:nvPr>
        </p:nvSpPr>
        <p:spPr>
          <a:xfrm>
            <a:off x="1303799" y="598574"/>
            <a:ext cx="7030502" cy="999300"/>
          </a:xfrm>
          <a:prstGeom prst="rect">
            <a:avLst/>
          </a:prstGeom>
        </p:spPr>
        <p:txBody>
          <a:bodyPr/>
          <a:lstStyle/>
          <a:p>
            <a:pPr/>
            <a:r>
              <a:t>Closing Remarks</a:t>
            </a:r>
          </a:p>
        </p:txBody>
      </p:sp>
      <p:sp>
        <p:nvSpPr>
          <p:cNvPr id="411" name="Google Shape;374;p26"/>
          <p:cNvSpPr txBox="1"/>
          <p:nvPr>
            <p:ph type="body" sz="quarter" idx="1"/>
          </p:nvPr>
        </p:nvSpPr>
        <p:spPr>
          <a:prstGeom prst="rect">
            <a:avLst/>
          </a:prstGeom>
        </p:spPr>
        <p:txBody>
          <a:bodyPr/>
          <a:lstStyle/>
          <a:p>
            <a:pPr>
              <a:lnSpc>
                <a:spcPct val="92000"/>
              </a:lnSpc>
            </a:pPr>
            <a:r>
              <a:t>This capstone can be a certain point to your portfolio of projects - take it seriously!</a:t>
            </a:r>
          </a:p>
          <a:p>
            <a:pPr>
              <a:lnSpc>
                <a:spcPct val="92000"/>
              </a:lnSpc>
            </a:pPr>
            <a:r>
              <a:t>Ensure you are keeping communication with all your group mates. Lack of communication is the #1 risk factor for failure in most projects.</a:t>
            </a:r>
          </a:p>
          <a:p>
            <a:pPr>
              <a:lnSpc>
                <a:spcPct val="92000"/>
              </a:lnSpc>
            </a:pPr>
            <a:r>
              <a:t>Adhere to deadlines as best as possible.</a:t>
            </a:r>
          </a:p>
        </p:txBody>
      </p:sp>
      <p:sp>
        <p:nvSpPr>
          <p:cNvPr id="412" name="Google Shape;375;p26"/>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indent="-304958">
              <a:lnSpc>
                <a:spcPct val="92000"/>
              </a:lnSpc>
              <a:buSzPct val="100000"/>
              <a:defRPr sz="1200"/>
            </a:pPr>
            <a:r>
              <a:t>Deliverables can be auditied by instructional staff at any point.</a:t>
            </a:r>
          </a:p>
          <a:p>
            <a:pPr indent="-304958">
              <a:lnSpc>
                <a:spcPct val="92000"/>
              </a:lnSpc>
              <a:buSzPct val="100000"/>
              <a:defRPr sz="1200"/>
            </a:pPr>
            <a:r>
              <a:t>You need not submit anything other than your final project presentation (which should include everything) to the Instructor via Canvas.</a:t>
            </a:r>
          </a:p>
          <a:p>
            <a:pPr indent="-304958">
              <a:lnSpc>
                <a:spcPct val="92000"/>
              </a:lnSpc>
              <a:buSzPct val="100000"/>
              <a:defRPr sz="1200"/>
            </a:pPr>
            <a:r>
              <a:t>It is generally good practice to stay accountable to one another - your deliverables are due to your team on the due dates.</a:t>
            </a:r>
          </a:p>
          <a:p>
            <a:pPr indent="-304958">
              <a:lnSpc>
                <a:spcPct val="92000"/>
              </a:lnSpc>
              <a:buSzPct val="100000"/>
              <a:defRPr sz="1200"/>
            </a:pPr>
            <a:r>
              <a:t>If issues arise with group mates please communicate with instructional staff ASAP.</a:t>
            </a:r>
          </a:p>
        </p:txBody>
      </p:sp>
      <p:pic>
        <p:nvPicPr>
          <p:cNvPr id="413" name="Google Shape;376;p26" descr="Google Shape;376;p26"/>
          <p:cNvPicPr>
            <a:picLocks noChangeAspect="1"/>
          </p:cNvPicPr>
          <p:nvPr/>
        </p:nvPicPr>
        <p:blipFill>
          <a:blip r:embed="rId2">
            <a:extLst/>
          </a:blip>
          <a:stretch>
            <a:fillRect/>
          </a:stretch>
        </p:blipFill>
        <p:spPr>
          <a:xfrm>
            <a:off x="5756474" y="144924"/>
            <a:ext cx="1643751" cy="164375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Google Shape;283;p14"/>
          <p:cNvSpPr txBox="1"/>
          <p:nvPr>
            <p:ph type="title"/>
          </p:nvPr>
        </p:nvSpPr>
        <p:spPr>
          <a:xfrm>
            <a:off x="1303799" y="598574"/>
            <a:ext cx="7030502" cy="999300"/>
          </a:xfrm>
          <a:prstGeom prst="rect">
            <a:avLst/>
          </a:prstGeom>
        </p:spPr>
        <p:txBody>
          <a:bodyPr/>
          <a:lstStyle/>
          <a:p>
            <a:pPr/>
            <a:r>
              <a:t>Background</a:t>
            </a:r>
          </a:p>
        </p:txBody>
      </p:sp>
      <p:sp>
        <p:nvSpPr>
          <p:cNvPr id="336" name="Google Shape;284;p14"/>
          <p:cNvSpPr txBox="1"/>
          <p:nvPr>
            <p:ph type="body" sz="quarter" idx="1"/>
          </p:nvPr>
        </p:nvSpPr>
        <p:spPr>
          <a:xfrm>
            <a:off x="659525" y="1597875"/>
            <a:ext cx="3430500" cy="2541601"/>
          </a:xfrm>
          <a:prstGeom prst="rect">
            <a:avLst/>
          </a:prstGeom>
        </p:spPr>
        <p:txBody>
          <a:bodyPr/>
          <a:lstStyle/>
          <a:p>
            <a:pPr indent="-292575">
              <a:lnSpc>
                <a:spcPct val="92000"/>
              </a:lnSpc>
              <a:buSzPct val="100000"/>
              <a:defRPr sz="1000"/>
            </a:pPr>
            <a:r>
              <a:t>This is an document created from anecdotal experience leading and partaking in production level machine learning projects.</a:t>
            </a:r>
          </a:p>
          <a:p>
            <a:pPr indent="-292575">
              <a:lnSpc>
                <a:spcPct val="92000"/>
              </a:lnSpc>
              <a:buSzPct val="100000"/>
              <a:defRPr sz="1000"/>
            </a:pPr>
            <a:r>
              <a:t>I have combined the rubric originally intended for this Capstone with other industry terminology and my own logical progression for DS project.</a:t>
            </a:r>
          </a:p>
          <a:p>
            <a:pPr indent="-292575">
              <a:lnSpc>
                <a:spcPct val="92000"/>
              </a:lnSpc>
              <a:buSzPct val="100000"/>
              <a:defRPr sz="1000"/>
            </a:pPr>
            <a:r>
              <a:t>This guide will include a rubric, associated deliverables, and template.</a:t>
            </a:r>
          </a:p>
          <a:p>
            <a:pPr indent="-292575">
              <a:lnSpc>
                <a:spcPct val="92000"/>
              </a:lnSpc>
              <a:buSzPct val="100000"/>
              <a:defRPr sz="1000"/>
            </a:pPr>
            <a:r>
              <a:t>These due dates are general guidelines. Generally speaking, you should attempt to complete a deliverable/day until presentation day.</a:t>
            </a:r>
          </a:p>
          <a:p>
            <a:pPr indent="-292575">
              <a:lnSpc>
                <a:spcPct val="92000"/>
              </a:lnSpc>
              <a:buSzPct val="100000"/>
              <a:defRPr i="1" sz="1000"/>
            </a:pPr>
            <a:r>
              <a:t>Please feel free to reach out if you have any questions in regards to this guide.</a:t>
            </a:r>
          </a:p>
        </p:txBody>
      </p:sp>
      <p:sp>
        <p:nvSpPr>
          <p:cNvPr id="337" name="Google Shape;285;p14"/>
          <p:cNvSpPr txBox="1"/>
          <p:nvPr>
            <p:ph type="body" idx="21"/>
          </p:nvPr>
        </p:nvSpPr>
        <p:spPr>
          <a:prstGeom prst="rect">
            <a:avLst/>
          </a:prstGeom>
        </p:spPr>
        <p:txBody>
          <a:bodyPr/>
          <a:lstStyle/>
          <a:p>
            <a:pPr marL="0" indent="0">
              <a:spcBef>
                <a:spcPts val="1200"/>
              </a:spcBef>
              <a:buSzTx/>
              <a:buNone/>
            </a:pPr>
          </a:p>
        </p:txBody>
      </p:sp>
      <p:pic>
        <p:nvPicPr>
          <p:cNvPr id="338" name="Google Shape;286;p14" descr="Google Shape;286;p14"/>
          <p:cNvPicPr>
            <a:picLocks noChangeAspect="1"/>
          </p:cNvPicPr>
          <p:nvPr/>
        </p:nvPicPr>
        <p:blipFill>
          <a:blip r:embed="rId2">
            <a:extLst/>
          </a:blip>
          <a:stretch>
            <a:fillRect/>
          </a:stretch>
        </p:blipFill>
        <p:spPr>
          <a:xfrm>
            <a:off x="4418000" y="244075"/>
            <a:ext cx="4584352" cy="458435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Google Shape;291;p15"/>
          <p:cNvSpPr txBox="1"/>
          <p:nvPr>
            <p:ph type="title"/>
          </p:nvPr>
        </p:nvSpPr>
        <p:spPr>
          <a:xfrm>
            <a:off x="933275" y="772725"/>
            <a:ext cx="7353001" cy="1863301"/>
          </a:xfrm>
          <a:prstGeom prst="rect">
            <a:avLst/>
          </a:prstGeom>
        </p:spPr>
        <p:txBody>
          <a:bodyPr/>
          <a:lstStyle>
            <a:lvl1pPr defTabSz="740663">
              <a:defRPr sz="5832"/>
            </a:lvl1pPr>
          </a:lstStyle>
          <a:p>
            <a:pPr/>
            <a:r>
              <a:t>One Deliverable/Day</a:t>
            </a:r>
          </a:p>
        </p:txBody>
      </p:sp>
      <p:sp>
        <p:nvSpPr>
          <p:cNvPr id="341" name="Google Shape;292;p15"/>
          <p:cNvSpPr txBox="1"/>
          <p:nvPr>
            <p:ph type="body" sz="quarter" idx="1"/>
          </p:nvPr>
        </p:nvSpPr>
        <p:spPr>
          <a:xfrm>
            <a:off x="1388624" y="2712299"/>
            <a:ext cx="6366902" cy="1111201"/>
          </a:xfrm>
          <a:prstGeom prst="rect">
            <a:avLst/>
          </a:prstGeom>
        </p:spPr>
        <p:txBody>
          <a:bodyPr/>
          <a:lstStyle/>
          <a:p>
            <a:pPr marL="0" indent="0">
              <a:buSzTx/>
              <a:buNone/>
            </a:pPr>
            <a:r>
              <a:t>This is a common practice for 2 Week PoC (Proof Of Concept) Data Science Projects</a:t>
            </a:r>
          </a:p>
          <a:p>
            <a:pPr marL="0" indent="0">
              <a:spcBef>
                <a:spcPts val="1200"/>
              </a:spcBef>
              <a:buSzTx/>
              <a:buNone/>
            </a:pPr>
            <a:r>
              <a:t>This requires constant communication and work from all parties involved.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343" name="Google Shape;297;p16"/>
          <p:cNvGraphicFramePr/>
          <p:nvPr/>
        </p:nvGraphicFramePr>
        <p:xfrm>
          <a:off x="222850" y="373949"/>
          <a:ext cx="8698301" cy="250367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31075"/>
                <a:gridCol w="5312575"/>
                <a:gridCol w="1148250"/>
                <a:gridCol w="906400"/>
              </a:tblGrid>
              <a:tr h="290425">
                <a:tc>
                  <a:txBody>
                    <a:bodyPr/>
                    <a:lstStyle/>
                    <a:p>
                      <a:pPr algn="ctr">
                        <a:defRPr sz="1800"/>
                      </a:pPr>
                      <a:r>
                        <a:rPr sz="900">
                          <a:sym typeface="Arial"/>
                        </a:rPr>
                        <a:t>Deliverable</a:t>
                      </a:r>
                    </a:p>
                  </a:txBody>
                  <a:tcPr marL="91425" marR="91425" marT="91425" marB="91425" anchor="ctr" anchorCtr="0" horzOverflow="overflow">
                    <a:solidFill>
                      <a:srgbClr val="FFFFFF"/>
                    </a:solidFill>
                  </a:tcPr>
                </a:tc>
                <a:tc>
                  <a:txBody>
                    <a:bodyPr/>
                    <a:lstStyle/>
                    <a:p>
                      <a:pPr algn="ctr">
                        <a:defRPr sz="1800"/>
                      </a:pPr>
                      <a:r>
                        <a:rPr sz="900">
                          <a:sym typeface="Arial"/>
                        </a:rPr>
                        <a:t>Description</a:t>
                      </a:r>
                    </a:p>
                  </a:txBody>
                  <a:tcPr marL="91425" marR="91425" marT="91425" marB="91425" anchor="ctr" anchorCtr="0" horzOverflow="overflow">
                    <a:solidFill>
                      <a:srgbClr val="FFFFFF"/>
                    </a:solidFill>
                  </a:tcPr>
                </a:tc>
                <a:tc>
                  <a:txBody>
                    <a:bodyPr/>
                    <a:lstStyle/>
                    <a:p>
                      <a:pPr algn="ctr">
                        <a:defRPr sz="1800"/>
                      </a:pPr>
                      <a:r>
                        <a:rPr sz="900">
                          <a:sym typeface="Arial"/>
                        </a:rPr>
                        <a:t>Ideas for Delivery</a:t>
                      </a:r>
                    </a:p>
                  </a:txBody>
                  <a:tcPr marL="91425" marR="91425" marT="91425" marB="91425" anchor="ctr" anchorCtr="0" horzOverflow="overflow">
                    <a:solidFill>
                      <a:srgbClr val="FFFFFF"/>
                    </a:solidFill>
                  </a:tcPr>
                </a:tc>
                <a:tc>
                  <a:txBody>
                    <a:bodyPr/>
                    <a:lstStyle/>
                    <a:p>
                      <a:pPr algn="ctr">
                        <a:defRPr sz="1800"/>
                      </a:pPr>
                      <a:r>
                        <a:rPr sz="900">
                          <a:sym typeface="Arial"/>
                        </a:rPr>
                        <a:t>Due Date</a:t>
                      </a:r>
                    </a:p>
                  </a:txBody>
                  <a:tcPr marL="91425" marR="91425" marT="91425" marB="91425" anchor="ctr" anchorCtr="0" horzOverflow="overflow">
                    <a:solidFill>
                      <a:srgbClr val="FFFFFF"/>
                    </a:solidFill>
                  </a:tcPr>
                </a:tc>
              </a:tr>
              <a:tr h="450800">
                <a:tc>
                  <a:txBody>
                    <a:bodyPr/>
                    <a:lstStyle/>
                    <a:p>
                      <a:pPr algn="l">
                        <a:defRPr sz="1800"/>
                      </a:pPr>
                      <a:r>
                        <a:rPr sz="900">
                          <a:sym typeface="Arial"/>
                        </a:rPr>
                        <a:t>Project Profile</a:t>
                      </a:r>
                    </a:p>
                  </a:txBody>
                  <a:tcPr marL="91425" marR="91425" marT="91425" marB="91425" anchor="t" anchorCtr="0" horzOverflow="overflow">
                    <a:solidFill>
                      <a:srgbClr val="FFFFFF"/>
                    </a:solidFill>
                  </a:tcPr>
                </a:tc>
                <a:tc>
                  <a:txBody>
                    <a:bodyPr/>
                    <a:lstStyle/>
                    <a:p>
                      <a:pPr algn="l">
                        <a:defRPr sz="600">
                          <a:sym typeface="Arial"/>
                        </a:defRPr>
                      </a:pPr>
                      <a:r>
                        <a:t>•Fill out the associated Google Form to collect project proposals from each student or group (2 pts)</a:t>
                      </a:r>
                    </a:p>
                    <a:p>
                      <a:pPr algn="l">
                        <a:defRPr sz="600">
                          <a:sym typeface="Arial"/>
                        </a:defRPr>
                      </a:pPr>
                      <a:r>
                        <a:t>•Include sections for project title, problem statement, objectives, data sources, and proposed methodologies (essentially all the is included in the form). (1 pt)</a:t>
                      </a:r>
                    </a:p>
                    <a:p>
                      <a:pPr algn="l">
                        <a:defRPr sz="600">
                          <a:sym typeface="Arial"/>
                        </a:defRPr>
                      </a:pPr>
                      <a:r>
                        <a:t>•Students should specify the machine learning techniques they plan to use and justify their choices. (1 pt)</a:t>
                      </a:r>
                    </a:p>
                    <a:p>
                      <a:pPr algn="l">
                        <a:defRPr sz="600">
                          <a:sym typeface="Arial"/>
                        </a:defRPr>
                      </a:pPr>
                      <a:r>
                        <a:t>•Students should also provide a rough breakdown of tasks. (1 pt)</a:t>
                      </a:r>
                    </a:p>
                  </a:txBody>
                  <a:tcPr marL="91425" marR="91425" marT="91425" marB="91425" anchor="t" anchorCtr="0" horzOverflow="overflow">
                    <a:solidFill>
                      <a:srgbClr val="FFFFFF"/>
                    </a:solidFill>
                  </a:tcPr>
                </a:tc>
                <a:tc>
                  <a:txBody>
                    <a:bodyPr/>
                    <a:lstStyle/>
                    <a:p>
                      <a:pPr algn="l">
                        <a:defRPr sz="1800"/>
                      </a:pPr>
                      <a:r>
                        <a:rPr sz="700">
                          <a:sym typeface="Arial"/>
                        </a:rPr>
                        <a:t>PPT, Google Slide</a:t>
                      </a:r>
                    </a:p>
                  </a:txBody>
                  <a:tcPr marL="91425" marR="91425" marT="91425" marB="91425" anchor="t" anchorCtr="0" horzOverflow="overflow">
                    <a:solidFill>
                      <a:srgbClr val="FFFFFF"/>
                    </a:solidFill>
                  </a:tcPr>
                </a:tc>
                <a:tc>
                  <a:txBody>
                    <a:bodyPr/>
                    <a:lstStyle/>
                    <a:p>
                      <a:pPr algn="l">
                        <a:defRPr sz="1800"/>
                      </a:pPr>
                      <a:r>
                        <a:rPr sz="700">
                          <a:sym typeface="Arial"/>
                        </a:rPr>
                        <a:t>Dec 18, 2023</a:t>
                      </a:r>
                    </a:p>
                  </a:txBody>
                  <a:tcPr marL="91425" marR="91425" marT="91425" marB="91425" anchor="t" anchorCtr="0" horzOverflow="overflow">
                    <a:solidFill>
                      <a:srgbClr val="FFFFFF"/>
                    </a:solidFill>
                  </a:tcPr>
                </a:tc>
              </a:tr>
              <a:tr h="381000">
                <a:tc>
                  <a:txBody>
                    <a:bodyPr/>
                    <a:lstStyle/>
                    <a:p>
                      <a:pPr algn="l">
                        <a:defRPr sz="1800"/>
                      </a:pPr>
                      <a:r>
                        <a:rPr sz="900">
                          <a:sym typeface="Arial"/>
                        </a:rPr>
                        <a:t>Data Map</a:t>
                      </a:r>
                    </a:p>
                  </a:txBody>
                  <a:tcPr marL="91425" marR="91425" marT="91425" marB="91425" anchor="t" anchorCtr="0" horzOverflow="overflow">
                    <a:solidFill>
                      <a:srgbClr val="FFFFFF"/>
                    </a:solidFill>
                  </a:tcPr>
                </a:tc>
                <a:tc>
                  <a:txBody>
                    <a:bodyPr/>
                    <a:lstStyle/>
                    <a:p>
                      <a:pPr algn="l">
                        <a:defRPr sz="600">
                          <a:sym typeface="Arial"/>
                        </a:defRPr>
                      </a:pPr>
                      <a:r>
                        <a:t>•Develop a data map that outlines the structure and relationships within the dataset. (2 pts)</a:t>
                      </a:r>
                    </a:p>
                    <a:p>
                      <a:pPr algn="l">
                        <a:defRPr sz="600">
                          <a:sym typeface="Arial"/>
                        </a:defRPr>
                      </a:pPr>
                      <a:r>
                        <a:t>•Identify key variables, their types, and potential challenges in the data. (2 pts)</a:t>
                      </a:r>
                    </a:p>
                    <a:p>
                      <a:pPr algn="l">
                        <a:defRPr sz="600">
                          <a:sym typeface="Arial"/>
                        </a:defRPr>
                      </a:pPr>
                      <a:r>
                        <a:t>•Clarify how the data aligns with the project objectives and hypotheses. (1 pt)</a:t>
                      </a:r>
                    </a:p>
                  </a:txBody>
                  <a:tcPr marL="91425" marR="91425" marT="91425" marB="91425" anchor="t" anchorCtr="0" horzOverflow="overflow">
                    <a:solidFill>
                      <a:srgbClr val="FFFFFF"/>
                    </a:solidFill>
                  </a:tcPr>
                </a:tc>
                <a:tc>
                  <a:txBody>
                    <a:bodyPr/>
                    <a:lstStyle/>
                    <a:p>
                      <a:pPr algn="l">
                        <a:defRPr sz="1800"/>
                      </a:pPr>
                      <a:r>
                        <a:rPr sz="700">
                          <a:sym typeface="Arial"/>
                        </a:rPr>
                        <a:t>ERD, PPT, Google Slides</a:t>
                      </a:r>
                    </a:p>
                  </a:txBody>
                  <a:tcPr marL="91425" marR="91425" marT="91425" marB="91425" anchor="t" anchorCtr="0" horzOverflow="overflow">
                    <a:solidFill>
                      <a:srgbClr val="FFFFFF"/>
                    </a:solidFill>
                  </a:tcPr>
                </a:tc>
                <a:tc>
                  <a:txBody>
                    <a:bodyPr/>
                    <a:lstStyle/>
                    <a:p>
                      <a:pPr algn="l">
                        <a:defRPr sz="1800"/>
                      </a:pPr>
                      <a:r>
                        <a:rPr sz="700">
                          <a:sym typeface="Arial"/>
                        </a:rPr>
                        <a:t>Dec 19, 2023</a:t>
                      </a:r>
                    </a:p>
                  </a:txBody>
                  <a:tcPr marL="91425" marR="91425" marT="91425" marB="91425" anchor="t" anchorCtr="0" horzOverflow="overflow">
                    <a:solidFill>
                      <a:srgbClr val="FFFFFF"/>
                    </a:solidFill>
                  </a:tcPr>
                </a:tc>
              </a:tr>
              <a:tr h="427200">
                <a:tc>
                  <a:txBody>
                    <a:bodyPr/>
                    <a:lstStyle/>
                    <a:p>
                      <a:pPr algn="l">
                        <a:defRPr sz="1800"/>
                      </a:pPr>
                      <a:r>
                        <a:rPr sz="900">
                          <a:sym typeface="Arial"/>
                        </a:rPr>
                        <a:t>Refined Data Map</a:t>
                      </a:r>
                    </a:p>
                  </a:txBody>
                  <a:tcPr marL="91425" marR="91425" marT="91425" marB="91425" anchor="t" anchorCtr="0" horzOverflow="overflow">
                    <a:solidFill>
                      <a:srgbClr val="FFFFFF"/>
                    </a:solidFill>
                  </a:tcPr>
                </a:tc>
                <a:tc>
                  <a:txBody>
                    <a:bodyPr/>
                    <a:lstStyle/>
                    <a:p>
                      <a:pPr algn="l">
                        <a:defRPr sz="600">
                          <a:sym typeface="Arial"/>
                        </a:defRPr>
                      </a:pPr>
                      <a:r>
                        <a:t>•Update the data map based on feedback and additional insights gained during the initial stages of the project. (2 pts)</a:t>
                      </a:r>
                    </a:p>
                    <a:p>
                      <a:pPr algn="l">
                        <a:defRPr sz="600">
                          <a:sym typeface="Arial"/>
                        </a:defRPr>
                      </a:pPr>
                      <a:r>
                        <a:t>•Specify any changes made to the data structure, variables, or relationships. (2 pts)</a:t>
                      </a:r>
                    </a:p>
                    <a:p>
                      <a:pPr algn="l">
                        <a:defRPr sz="600">
                          <a:sym typeface="Arial"/>
                        </a:defRPr>
                      </a:pPr>
                      <a:r>
                        <a:t>•Ensure that the refined data map reflects a comprehensive understanding of the dataset. (1 pt)</a:t>
                      </a:r>
                    </a:p>
                  </a:txBody>
                  <a:tcPr marL="91425" marR="91425" marT="91425" marB="91425" anchor="t" anchorCtr="0" horzOverflow="overflow">
                    <a:solidFill>
                      <a:srgbClr val="FFFFFF"/>
                    </a:solidFill>
                  </a:tcPr>
                </a:tc>
                <a:tc>
                  <a:txBody>
                    <a:bodyPr/>
                    <a:lstStyle/>
                    <a:p>
                      <a:pPr algn="l">
                        <a:defRPr sz="1800"/>
                      </a:pPr>
                      <a:r>
                        <a:rPr sz="700">
                          <a:sym typeface="Arial"/>
                        </a:rPr>
                        <a:t>ERD, PPT, Google Slides</a:t>
                      </a:r>
                    </a:p>
                  </a:txBody>
                  <a:tcPr marL="91425" marR="91425" marT="91425" marB="91425" anchor="t" anchorCtr="0" horzOverflow="overflow">
                    <a:solidFill>
                      <a:srgbClr val="FFFFFF"/>
                    </a:solidFill>
                  </a:tcPr>
                </a:tc>
                <a:tc>
                  <a:txBody>
                    <a:bodyPr/>
                    <a:lstStyle/>
                    <a:p>
                      <a:pPr algn="l">
                        <a:defRPr sz="1800"/>
                      </a:pPr>
                      <a:r>
                        <a:rPr sz="700">
                          <a:sym typeface="Arial"/>
                        </a:rPr>
                        <a:t>Dec 20, 2023</a:t>
                      </a:r>
                    </a:p>
                  </a:txBody>
                  <a:tcPr marL="91425" marR="91425" marT="91425" marB="91425" anchor="t" anchorCtr="0" horzOverflow="overflow">
                    <a:solidFill>
                      <a:srgbClr val="FFFFFF"/>
                    </a:solidFill>
                  </a:tcPr>
                </a:tc>
              </a:tr>
              <a:tr h="192250">
                <a:tc>
                  <a:txBody>
                    <a:bodyPr/>
                    <a:lstStyle/>
                    <a:p>
                      <a:pPr algn="l">
                        <a:defRPr sz="1800"/>
                      </a:pPr>
                      <a:r>
                        <a:rPr sz="900">
                          <a:sym typeface="Arial"/>
                        </a:rPr>
                        <a:t>EDA</a:t>
                      </a:r>
                    </a:p>
                  </a:txBody>
                  <a:tcPr marL="91425" marR="91425" marT="91425" marB="91425" anchor="t" anchorCtr="0" horzOverflow="overflow">
                    <a:solidFill>
                      <a:srgbClr val="FFFFFF"/>
                    </a:solidFill>
                  </a:tcPr>
                </a:tc>
                <a:tc>
                  <a:txBody>
                    <a:bodyPr/>
                    <a:lstStyle/>
                    <a:p>
                      <a:pPr algn="l">
                        <a:defRPr sz="600">
                          <a:sym typeface="Arial"/>
                        </a:defRPr>
                      </a:pPr>
                      <a:r>
                        <a:t>•Conduct a thorough exploratory data analysis to understand the characteristics of the dataset. (2 pts)</a:t>
                      </a:r>
                    </a:p>
                    <a:p>
                      <a:pPr algn="l">
                        <a:defRPr sz="600">
                          <a:sym typeface="Arial"/>
                        </a:defRPr>
                      </a:pPr>
                      <a:r>
                        <a:t>•Generate descriptive statistics, visualizations, and key insights about the data. (2 pts)</a:t>
                      </a:r>
                    </a:p>
                    <a:p>
                      <a:pPr algn="l">
                        <a:defRPr sz="600">
                          <a:sym typeface="Arial"/>
                        </a:defRPr>
                      </a:pPr>
                      <a:r>
                        <a:t>•Identify patterns, trends, and potential outliers that may impact modeling decisions. (1 pt)</a:t>
                      </a:r>
                    </a:p>
                    <a:p>
                      <a:pPr algn="l">
                        <a:defRPr sz="600">
                          <a:sym typeface="Arial"/>
                        </a:defRPr>
                      </a:pPr>
                      <a:r>
                        <a:t>This can be done by everyone simultaneously to look at different aspects of the data. Goal is to provide your understanding and what might be useful to add to the analysis/model.</a:t>
                      </a:r>
                    </a:p>
                  </a:txBody>
                  <a:tcPr marL="91425" marR="91425" marT="91425" marB="91425" anchor="t" anchorCtr="0" horzOverflow="overflow">
                    <a:solidFill>
                      <a:srgbClr val="FFFFFF"/>
                    </a:solidFill>
                  </a:tcPr>
                </a:tc>
                <a:tc>
                  <a:txBody>
                    <a:bodyPr/>
                    <a:lstStyle/>
                    <a:p>
                      <a:pPr algn="l">
                        <a:defRPr sz="1800"/>
                      </a:pPr>
                      <a:r>
                        <a:rPr sz="700">
                          <a:sym typeface="Arial"/>
                        </a:rPr>
                        <a:t>Graphics, Stats, KPIs etc. on PPT, Google Slide, etc</a:t>
                      </a:r>
                    </a:p>
                  </a:txBody>
                  <a:tcPr marL="91425" marR="91425" marT="91425" marB="91425" anchor="t" anchorCtr="0" horzOverflow="overflow">
                    <a:solidFill>
                      <a:srgbClr val="FFFFFF"/>
                    </a:solidFill>
                  </a:tcPr>
                </a:tc>
                <a:tc>
                  <a:txBody>
                    <a:bodyPr/>
                    <a:lstStyle/>
                    <a:p>
                      <a:pPr algn="l">
                        <a:defRPr sz="1800"/>
                      </a:pPr>
                      <a:r>
                        <a:rPr sz="700">
                          <a:sym typeface="Arial"/>
                        </a:rPr>
                        <a:t>Dec 22, 2023</a:t>
                      </a:r>
                    </a:p>
                  </a:txBody>
                  <a:tcPr marL="91425" marR="91425" marT="91425" marB="91425" anchor="t" anchorCtr="0" horzOverflow="overflow">
                    <a:solidFill>
                      <a:srgbClr val="FFFFFF"/>
                    </a:solidFill>
                  </a:tcPr>
                </a:tc>
              </a:tr>
              <a:tr h="381000">
                <a:tc>
                  <a:txBody>
                    <a:bodyPr/>
                    <a:lstStyle/>
                    <a:p>
                      <a:pPr algn="l">
                        <a:defRPr sz="1800"/>
                      </a:pPr>
                      <a:r>
                        <a:rPr sz="900">
                          <a:sym typeface="Arial"/>
                        </a:rPr>
                        <a:t>Feature Engineering</a:t>
                      </a:r>
                    </a:p>
                  </a:txBody>
                  <a:tcPr marL="91425" marR="91425" marT="91425" marB="91425" anchor="t" anchorCtr="0" horzOverflow="overflow">
                    <a:solidFill>
                      <a:srgbClr val="FFFFFF"/>
                    </a:solidFill>
                  </a:tcPr>
                </a:tc>
                <a:tc>
                  <a:txBody>
                    <a:bodyPr/>
                    <a:lstStyle/>
                    <a:p>
                      <a:pPr algn="l">
                        <a:defRPr sz="600">
                          <a:sym typeface="Arial"/>
                        </a:defRPr>
                      </a:pPr>
                      <a:r>
                        <a:t>•Implement feature engineering techniques to enhance the predictive power of the model. (2 pts)</a:t>
                      </a:r>
                    </a:p>
                    <a:p>
                      <a:pPr algn="l">
                        <a:defRPr sz="600">
                          <a:sym typeface="Arial"/>
                        </a:defRPr>
                      </a:pPr>
                      <a:r>
                        <a:t>•Create new features or transform existing ones to better capture relevant information. (2 pts)</a:t>
                      </a:r>
                    </a:p>
                    <a:p>
                      <a:pPr algn="l">
                        <a:defRPr sz="600">
                          <a:sym typeface="Arial"/>
                        </a:defRPr>
                      </a:pPr>
                      <a:r>
                        <a:t>•Explain the rationale behind each feature engineering step. (1 pt)</a:t>
                      </a:r>
                    </a:p>
                    <a:p>
                      <a:pPr algn="l">
                        <a:defRPr sz="600">
                          <a:sym typeface="Arial"/>
                        </a:defRPr>
                      </a:pPr>
                      <a:r>
                        <a:t>Each student should contribute to which features will be important to use. Reminder you can use PCA to reduce the number of features as well.</a:t>
                      </a:r>
                    </a:p>
                  </a:txBody>
                  <a:tcPr marL="91425" marR="91425" marT="91425" marB="91425" anchor="t" anchorCtr="0" horzOverflow="overflow">
                    <a:solidFill>
                      <a:srgbClr val="FFFFFF"/>
                    </a:solidFill>
                  </a:tcPr>
                </a:tc>
                <a:tc>
                  <a:txBody>
                    <a:bodyPr/>
                    <a:lstStyle/>
                    <a:p>
                      <a:pPr algn="l">
                        <a:defRPr sz="1800"/>
                      </a:pPr>
                      <a:r>
                        <a:rPr sz="700">
                          <a:sym typeface="Arial"/>
                        </a:rPr>
                        <a:t>ERD, PPT, Google Slides</a:t>
                      </a:r>
                    </a:p>
                  </a:txBody>
                  <a:tcPr marL="91425" marR="91425" marT="91425" marB="91425" anchor="t" anchorCtr="0" horzOverflow="overflow">
                    <a:solidFill>
                      <a:srgbClr val="FFFFFF"/>
                    </a:solidFill>
                  </a:tcPr>
                </a:tc>
                <a:tc>
                  <a:txBody>
                    <a:bodyPr/>
                    <a:lstStyle/>
                    <a:p>
                      <a:pPr algn="l">
                        <a:defRPr sz="1800"/>
                      </a:pPr>
                      <a:r>
                        <a:rPr sz="700">
                          <a:sym typeface="Arial"/>
                        </a:rPr>
                        <a:t>Dec 23, 2023</a:t>
                      </a:r>
                    </a:p>
                  </a:txBody>
                  <a:tcPr marL="91425" marR="91425" marT="91425" marB="91425" anchor="t" anchorCtr="0" horzOverflow="overflow">
                    <a:solidFill>
                      <a:srgbClr val="FFFFFF"/>
                    </a:solidFill>
                  </a:tcPr>
                </a:tc>
              </a:tr>
              <a:tr h="381000">
                <a:tc>
                  <a:txBody>
                    <a:bodyPr/>
                    <a:lstStyle/>
                    <a:p>
                      <a:pPr algn="l">
                        <a:defRPr sz="1800"/>
                      </a:pPr>
                      <a:r>
                        <a:rPr sz="900">
                          <a:sym typeface="Arial"/>
                        </a:rPr>
                        <a:t>Initial Modeling</a:t>
                      </a:r>
                    </a:p>
                  </a:txBody>
                  <a:tcPr marL="91425" marR="91425" marT="91425" marB="91425" anchor="t" anchorCtr="0" horzOverflow="overflow">
                    <a:solidFill>
                      <a:srgbClr val="FFFFFF"/>
                    </a:solidFill>
                  </a:tcPr>
                </a:tc>
                <a:tc>
                  <a:txBody>
                    <a:bodyPr/>
                    <a:lstStyle/>
                    <a:p>
                      <a:pPr algn="l">
                        <a:defRPr sz="600">
                          <a:sym typeface="Arial"/>
                        </a:defRPr>
                      </a:pPr>
                      <a:r>
                        <a:t>•Build initial machine learning models using a subset of the data. (2 pts)</a:t>
                      </a:r>
                    </a:p>
                    <a:p>
                      <a:pPr algn="l">
                        <a:defRPr sz="600">
                          <a:sym typeface="Arial"/>
                        </a:defRPr>
                      </a:pPr>
                      <a:r>
                        <a:t>•Experiment with different algorithms and hyperparameters. (2 pts)</a:t>
                      </a:r>
                    </a:p>
                    <a:p>
                      <a:pPr algn="l">
                        <a:defRPr sz="600">
                          <a:sym typeface="Arial"/>
                        </a:defRPr>
                      </a:pPr>
                      <a:r>
                        <a:t>•Evaluate the performance of each model using appropriate metrics. (1 pt)</a:t>
                      </a:r>
                    </a:p>
                    <a:p>
                      <a:pPr algn="l">
                        <a:defRPr sz="600">
                          <a:sym typeface="Arial"/>
                        </a:defRPr>
                      </a:pPr>
                      <a:r>
                        <a:t>Each student is responsible creating an initial model.</a:t>
                      </a:r>
                    </a:p>
                  </a:txBody>
                  <a:tcPr marL="91425" marR="91425" marT="91425" marB="91425" anchor="t" anchorCtr="0" horzOverflow="overflow">
                    <a:solidFill>
                      <a:srgbClr val="FFFFFF"/>
                    </a:solidFill>
                  </a:tcPr>
                </a:tc>
                <a:tc>
                  <a:txBody>
                    <a:bodyPr/>
                    <a:lstStyle/>
                    <a:p>
                      <a:pPr algn="l">
                        <a:defRPr sz="1800"/>
                      </a:pPr>
                      <a:r>
                        <a:rPr sz="700">
                          <a:sym typeface="Arial"/>
                        </a:rPr>
                        <a:t>PPT. Google Slides, Code Snippets are OK if necessary, Diagram NN or Tree</a:t>
                      </a:r>
                    </a:p>
                  </a:txBody>
                  <a:tcPr marL="91425" marR="91425" marT="91425" marB="91425" anchor="t" anchorCtr="0" horzOverflow="overflow">
                    <a:solidFill>
                      <a:srgbClr val="FFFFFF"/>
                    </a:solidFill>
                  </a:tcPr>
                </a:tc>
                <a:tc>
                  <a:txBody>
                    <a:bodyPr/>
                    <a:lstStyle/>
                    <a:p>
                      <a:pPr algn="l">
                        <a:defRPr sz="1800"/>
                      </a:pPr>
                      <a:r>
                        <a:rPr sz="700">
                          <a:sym typeface="Arial"/>
                        </a:rPr>
                        <a:t>Jan 2, 2023</a:t>
                      </a:r>
                    </a:p>
                  </a:txBody>
                  <a:tcPr marL="91425" marR="91425" marT="91425" marB="91425" anchor="t" anchorCtr="0" horzOverflow="overflow">
                    <a:solidFill>
                      <a:srgbClr val="FFFFFF"/>
                    </a:solidFill>
                  </a:tcPr>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345" name="Google Shape;302;p17"/>
          <p:cNvGraphicFramePr/>
          <p:nvPr/>
        </p:nvGraphicFramePr>
        <p:xfrm>
          <a:off x="222850" y="344375"/>
          <a:ext cx="8698301" cy="20279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31075"/>
                <a:gridCol w="5312575"/>
                <a:gridCol w="1148250"/>
                <a:gridCol w="906400"/>
              </a:tblGrid>
              <a:tr h="122924">
                <a:tc>
                  <a:txBody>
                    <a:bodyPr/>
                    <a:lstStyle/>
                    <a:p>
                      <a:pPr algn="ctr">
                        <a:defRPr sz="1800"/>
                      </a:pPr>
                      <a:r>
                        <a:rPr sz="900">
                          <a:sym typeface="Arial"/>
                        </a:rPr>
                        <a:t>Deliverable</a:t>
                      </a:r>
                    </a:p>
                  </a:txBody>
                  <a:tcPr marL="91425" marR="91425" marT="91425" marB="91425" anchor="ctr" anchorCtr="0" horzOverflow="overflow">
                    <a:solidFill>
                      <a:srgbClr val="FFFFFF"/>
                    </a:solidFill>
                  </a:tcPr>
                </a:tc>
                <a:tc>
                  <a:txBody>
                    <a:bodyPr/>
                    <a:lstStyle/>
                    <a:p>
                      <a:pPr algn="ctr">
                        <a:defRPr sz="1800"/>
                      </a:pPr>
                      <a:r>
                        <a:rPr sz="900">
                          <a:sym typeface="Arial"/>
                        </a:rPr>
                        <a:t>Description</a:t>
                      </a:r>
                    </a:p>
                  </a:txBody>
                  <a:tcPr marL="91425" marR="91425" marT="91425" marB="91425" anchor="ctr" anchorCtr="0" horzOverflow="overflow">
                    <a:solidFill>
                      <a:srgbClr val="FFFFFF"/>
                    </a:solidFill>
                  </a:tcPr>
                </a:tc>
                <a:tc>
                  <a:txBody>
                    <a:bodyPr/>
                    <a:lstStyle/>
                    <a:p>
                      <a:pPr algn="ctr">
                        <a:defRPr sz="1800"/>
                      </a:pPr>
                      <a:r>
                        <a:rPr sz="900">
                          <a:sym typeface="Arial"/>
                        </a:rPr>
                        <a:t>Ideas for Delivery</a:t>
                      </a:r>
                    </a:p>
                  </a:txBody>
                  <a:tcPr marL="91425" marR="91425" marT="91425" marB="91425" anchor="ctr" anchorCtr="0" horzOverflow="overflow">
                    <a:solidFill>
                      <a:srgbClr val="FFFFFF"/>
                    </a:solidFill>
                  </a:tcPr>
                </a:tc>
                <a:tc>
                  <a:txBody>
                    <a:bodyPr/>
                    <a:lstStyle/>
                    <a:p>
                      <a:pPr algn="ctr">
                        <a:defRPr sz="1800"/>
                      </a:pPr>
                      <a:r>
                        <a:rPr sz="900">
                          <a:sym typeface="Arial"/>
                        </a:rPr>
                        <a:t>Due Date</a:t>
                      </a:r>
                    </a:p>
                  </a:txBody>
                  <a:tcPr marL="91425" marR="91425" marT="91425" marB="91425" anchor="ctr" anchorCtr="0" horzOverflow="overflow">
                    <a:solidFill>
                      <a:srgbClr val="FFFFFF"/>
                    </a:solidFill>
                  </a:tcPr>
                </a:tc>
              </a:tr>
              <a:tr h="381000">
                <a:tc>
                  <a:txBody>
                    <a:bodyPr/>
                    <a:lstStyle/>
                    <a:p>
                      <a:pPr algn="l">
                        <a:defRPr sz="1800"/>
                      </a:pPr>
                      <a:r>
                        <a:rPr sz="900">
                          <a:sym typeface="Arial"/>
                        </a:rPr>
                        <a:t>Final Modeling and Performance Results</a:t>
                      </a:r>
                    </a:p>
                  </a:txBody>
                  <a:tcPr marL="91425" marR="91425" marT="91425" marB="91425" anchor="t" anchorCtr="0" horzOverflow="overflow">
                    <a:solidFill>
                      <a:srgbClr val="FFFFFF"/>
                    </a:solidFill>
                  </a:tcPr>
                </a:tc>
                <a:tc>
                  <a:txBody>
                    <a:bodyPr/>
                    <a:lstStyle/>
                    <a:p>
                      <a:pPr algn="l">
                        <a:defRPr sz="600">
                          <a:sym typeface="Arial"/>
                        </a:defRPr>
                      </a:pPr>
                      <a:r>
                        <a:t>•Each student or group should produce at least one individual model, varying parameters or architecture. (5 pts)</a:t>
                      </a:r>
                    </a:p>
                    <a:p>
                      <a:pPr algn="l">
                        <a:defRPr sz="600">
                          <a:sym typeface="Arial"/>
                        </a:defRPr>
                      </a:pPr>
                      <a:r>
                        <a:t>•Collaboratively decide on a final model based on the performance results from individual models. (2 pts)</a:t>
                      </a:r>
                    </a:p>
                    <a:p>
                      <a:pPr algn="l">
                        <a:defRPr sz="600">
                          <a:sym typeface="Arial"/>
                        </a:defRPr>
                      </a:pPr>
                      <a:r>
                        <a:t>•Compare the final model's performance against benchmarks or industry standards. (2 pt)</a:t>
                      </a:r>
                    </a:p>
                    <a:p>
                      <a:pPr algn="l">
                        <a:defRPr sz="600">
                          <a:sym typeface="Arial"/>
                        </a:defRPr>
                      </a:pPr>
                      <a:r>
                        <a:t>•Provide detailed documentation of the chosen model, including its strengths and limitations. (1 pt)</a:t>
                      </a:r>
                    </a:p>
                  </a:txBody>
                  <a:tcPr marL="91425" marR="91425" marT="91425" marB="91425" anchor="t" anchorCtr="0" horzOverflow="overflow">
                    <a:solidFill>
                      <a:srgbClr val="FFFFFF"/>
                    </a:solidFill>
                  </a:tcPr>
                </a:tc>
                <a:tc>
                  <a:txBody>
                    <a:bodyPr/>
                    <a:lstStyle/>
                    <a:p>
                      <a:pPr algn="l">
                        <a:defRPr sz="1400">
                          <a:sym typeface="Arial"/>
                        </a:defRPr>
                      </a:pPr>
                    </a:p>
                  </a:txBody>
                  <a:tcPr marL="91425" marR="91425" marT="91425" marB="91425" anchor="t" anchorCtr="0" horzOverflow="overflow">
                    <a:solidFill>
                      <a:srgbClr val="FFFFFF"/>
                    </a:solidFill>
                  </a:tcPr>
                </a:tc>
                <a:tc>
                  <a:txBody>
                    <a:bodyPr/>
                    <a:lstStyle/>
                    <a:p>
                      <a:pPr algn="l">
                        <a:defRPr sz="1800"/>
                      </a:pPr>
                      <a:r>
                        <a:rPr sz="700">
                          <a:sym typeface="Arial"/>
                        </a:rPr>
                        <a:t>Jan 3, 2023</a:t>
                      </a:r>
                    </a:p>
                  </a:txBody>
                  <a:tcPr marL="91425" marR="91425" marT="91425" marB="91425" anchor="t" anchorCtr="0" horzOverflow="overflow">
                    <a:solidFill>
                      <a:srgbClr val="FFFFFF"/>
                    </a:solidFill>
                  </a:tcPr>
                </a:tc>
              </a:tr>
              <a:tr h="381000">
                <a:tc>
                  <a:txBody>
                    <a:bodyPr/>
                    <a:lstStyle/>
                    <a:p>
                      <a:pPr algn="l">
                        <a:defRPr sz="1800"/>
                      </a:pPr>
                      <a:r>
                        <a:rPr sz="900">
                          <a:sym typeface="Arial"/>
                        </a:rPr>
                        <a:t>Final Model Comparison and Selection</a:t>
                      </a:r>
                    </a:p>
                  </a:txBody>
                  <a:tcPr marL="91425" marR="91425" marT="91425" marB="91425" anchor="t" anchorCtr="0" horzOverflow="overflow">
                    <a:solidFill>
                      <a:srgbClr val="FFFFFF"/>
                    </a:solidFill>
                  </a:tcPr>
                </a:tc>
                <a:tc>
                  <a:txBody>
                    <a:bodyPr/>
                    <a:lstStyle/>
                    <a:p>
                      <a:pPr algn="l">
                        <a:defRPr sz="600">
                          <a:sym typeface="Arial"/>
                        </a:defRPr>
                      </a:pPr>
                      <a:r>
                        <a:t>•Compare the individual models based on metrics such as accuracy, precision, recall, and F1 score (or whatever metrics are reasonable for your problem). Custom metrics encouraged. (5 pts)</a:t>
                      </a:r>
                    </a:p>
                    <a:p>
                      <a:pPr algn="l">
                        <a:defRPr sz="600">
                          <a:sym typeface="Arial"/>
                        </a:defRPr>
                      </a:pPr>
                      <a:r>
                        <a:t>•Discuss the trade-offs and considerations that led to the selection of the final model.(3 pt)</a:t>
                      </a:r>
                    </a:p>
                    <a:p>
                      <a:pPr algn="l">
                        <a:defRPr sz="600">
                          <a:sym typeface="Arial"/>
                        </a:defRPr>
                      </a:pPr>
                      <a:r>
                        <a:t>•Justify why the chosen model is suitable for addressing the problem statement. (2 pts)</a:t>
                      </a:r>
                    </a:p>
                  </a:txBody>
                  <a:tcPr marL="91425" marR="91425" marT="91425" marB="91425" anchor="t" anchorCtr="0" horzOverflow="overflow">
                    <a:solidFill>
                      <a:srgbClr val="FFFFFF"/>
                    </a:solidFill>
                  </a:tcPr>
                </a:tc>
                <a:tc>
                  <a:txBody>
                    <a:bodyPr/>
                    <a:lstStyle/>
                    <a:p>
                      <a:pPr algn="l">
                        <a:defRPr sz="1400">
                          <a:sym typeface="Arial"/>
                        </a:defRPr>
                      </a:pPr>
                    </a:p>
                  </a:txBody>
                  <a:tcPr marL="91425" marR="91425" marT="91425" marB="91425" anchor="t" anchorCtr="0" horzOverflow="overflow">
                    <a:solidFill>
                      <a:srgbClr val="FFFFFF"/>
                    </a:solidFill>
                  </a:tcPr>
                </a:tc>
                <a:tc>
                  <a:txBody>
                    <a:bodyPr/>
                    <a:lstStyle/>
                    <a:p>
                      <a:pPr algn="l">
                        <a:defRPr sz="1800"/>
                      </a:pPr>
                      <a:r>
                        <a:rPr sz="700">
                          <a:sym typeface="Arial"/>
                        </a:rPr>
                        <a:t>Jan 4th, 2023</a:t>
                      </a:r>
                    </a:p>
                  </a:txBody>
                  <a:tcPr marL="91425" marR="91425" marT="91425" marB="91425" anchor="t" anchorCtr="0" horzOverflow="overflow">
                    <a:solidFill>
                      <a:srgbClr val="FFFFFF"/>
                    </a:solidFill>
                  </a:tcPr>
                </a:tc>
              </a:tr>
              <a:tr h="381000">
                <a:tc>
                  <a:txBody>
                    <a:bodyPr/>
                    <a:lstStyle/>
                    <a:p>
                      <a:pPr algn="l">
                        <a:defRPr sz="1800"/>
                      </a:pPr>
                      <a:r>
                        <a:rPr sz="900">
                          <a:sym typeface="Arial"/>
                        </a:rPr>
                        <a:t>Benchmarks</a:t>
                      </a:r>
                    </a:p>
                  </a:txBody>
                  <a:tcPr marL="91425" marR="91425" marT="91425" marB="91425" anchor="t" anchorCtr="0" horzOverflow="overflow">
                    <a:solidFill>
                      <a:srgbClr val="FFFFFF"/>
                    </a:solidFill>
                  </a:tcPr>
                </a:tc>
                <a:tc>
                  <a:txBody>
                    <a:bodyPr/>
                    <a:lstStyle/>
                    <a:p>
                      <a:pPr algn="l">
                        <a:defRPr sz="600">
                          <a:sym typeface="Arial"/>
                        </a:defRPr>
                      </a:pPr>
                      <a:r>
                        <a:t>•Include benchmarks or baseline models to compare the performance of the final model. (2 pts)</a:t>
                      </a:r>
                    </a:p>
                    <a:p>
                      <a:pPr algn="l">
                        <a:defRPr sz="600">
                          <a:sym typeface="Arial"/>
                        </a:defRPr>
                      </a:pPr>
                      <a:r>
                        <a:t>•Clearly state the criteria used for benchmark selection. (2 pt)</a:t>
                      </a:r>
                    </a:p>
                    <a:p>
                      <a:pPr algn="l">
                        <a:defRPr sz="600">
                          <a:sym typeface="Arial"/>
                        </a:defRPr>
                      </a:pPr>
                      <a:r>
                        <a:t>•Analyze how the final model outperforms or compares to these benchmarks. (1 pt)</a:t>
                      </a:r>
                    </a:p>
                    <a:p>
                      <a:pPr algn="l">
                        <a:defRPr sz="600">
                          <a:sym typeface="Arial"/>
                        </a:defRPr>
                      </a:pPr>
                      <a:r>
                        <a:t>Feel free to use your least performant models as benchmark if your research does not conclude that there are good benchmarks for your problem, field ect.</a:t>
                      </a:r>
                    </a:p>
                  </a:txBody>
                  <a:tcPr marL="91425" marR="91425" marT="91425" marB="91425" anchor="t" anchorCtr="0" horzOverflow="overflow">
                    <a:solidFill>
                      <a:srgbClr val="FFFFFF"/>
                    </a:solidFill>
                  </a:tcPr>
                </a:tc>
                <a:tc>
                  <a:txBody>
                    <a:bodyPr/>
                    <a:lstStyle/>
                    <a:p>
                      <a:pPr algn="l">
                        <a:defRPr sz="1400">
                          <a:sym typeface="Arial"/>
                        </a:defRPr>
                      </a:pPr>
                    </a:p>
                  </a:txBody>
                  <a:tcPr marL="91425" marR="91425" marT="91425" marB="91425" anchor="t" anchorCtr="0" horzOverflow="overflow">
                    <a:solidFill>
                      <a:srgbClr val="FFFFFF"/>
                    </a:solidFill>
                  </a:tcPr>
                </a:tc>
                <a:tc>
                  <a:txBody>
                    <a:bodyPr/>
                    <a:lstStyle/>
                    <a:p>
                      <a:pPr algn="l">
                        <a:defRPr sz="1800"/>
                      </a:pPr>
                      <a:r>
                        <a:rPr sz="700">
                          <a:sym typeface="Arial"/>
                        </a:rPr>
                        <a:t>Misc</a:t>
                      </a:r>
                    </a:p>
                  </a:txBody>
                  <a:tcPr marL="91425" marR="91425" marT="91425" marB="91425" anchor="t" anchorCtr="0" horzOverflow="overflow">
                    <a:solidFill>
                      <a:srgbClr val="FFFFFF"/>
                    </a:solidFill>
                  </a:tcPr>
                </a:tc>
              </a:tr>
              <a:tr h="381000">
                <a:tc>
                  <a:txBody>
                    <a:bodyPr/>
                    <a:lstStyle/>
                    <a:p>
                      <a:pPr algn="l">
                        <a:defRPr sz="1800"/>
                      </a:pPr>
                      <a:r>
                        <a:rPr sz="900">
                          <a:sym typeface="Arial"/>
                        </a:rPr>
                        <a:t>Software Version Control</a:t>
                      </a:r>
                    </a:p>
                  </a:txBody>
                  <a:tcPr marL="91425" marR="91425" marT="91425" marB="91425" anchor="t" anchorCtr="0" horzOverflow="overflow">
                    <a:solidFill>
                      <a:srgbClr val="FFFFFF"/>
                    </a:solidFill>
                  </a:tcPr>
                </a:tc>
                <a:tc>
                  <a:txBody>
                    <a:bodyPr/>
                    <a:lstStyle/>
                    <a:p>
                      <a:pPr algn="l">
                        <a:defRPr sz="600">
                          <a:sym typeface="Arial"/>
                        </a:defRPr>
                      </a:pPr>
                      <a:r>
                        <a:t>•Repository created on GitHub. (2 points)</a:t>
                      </a:r>
                    </a:p>
                    <a:p>
                      <a:pPr algn="l">
                        <a:defRPr sz="600">
                          <a:sym typeface="Arial"/>
                        </a:defRPr>
                      </a:pPr>
                      <a:r>
                        <a:t>•Files frequently committed to repository. (3 points)</a:t>
                      </a:r>
                    </a:p>
                    <a:p>
                      <a:pPr algn="l">
                        <a:defRPr sz="600">
                          <a:sym typeface="Arial"/>
                        </a:defRPr>
                      </a:pPr>
                      <a:r>
                        <a:t>•Commit messages with appropriate level of detail included. (2 points)</a:t>
                      </a:r>
                    </a:p>
                    <a:p>
                      <a:pPr algn="l">
                        <a:defRPr sz="600">
                          <a:sym typeface="Arial"/>
                        </a:defRPr>
                      </a:pPr>
                      <a:r>
                        <a:t>•Repository organized, and relevant information and project files included. (3 points)</a:t>
                      </a:r>
                    </a:p>
                    <a:p>
                      <a:pPr algn="l">
                        <a:defRPr sz="600">
                          <a:sym typeface="Arial"/>
                        </a:defRPr>
                      </a:pPr>
                      <a:r>
                        <a:t>Failure to have commits to your groups repo is considered non-contributory and will result in no grade for the associate student.</a:t>
                      </a:r>
                    </a:p>
                    <a:p>
                      <a:pPr algn="l">
                        <a:defRPr sz="1400">
                          <a:sym typeface="Arial"/>
                        </a:defRPr>
                      </a:pPr>
                      <a:endParaRPr sz="600"/>
                    </a:p>
                    <a:p>
                      <a:pPr algn="l">
                        <a:defRPr sz="600">
                          <a:sym typeface="Arial"/>
                        </a:defRPr>
                      </a:pPr>
                      <a:r>
                        <a:t>Advice - if GitHub/Git are an issue, create a folder with just your work and commit only to this folder. Do not run each others code. Don’t even open the Jupyter Notebooks. You still need to frequently commit to this folder no matter. SAVE/COMMIT YOUR CODE DAILY.</a:t>
                      </a:r>
                    </a:p>
                  </a:txBody>
                  <a:tcPr marL="91425" marR="91425" marT="91425" marB="91425" anchor="t" anchorCtr="0" horzOverflow="overflow">
                    <a:solidFill>
                      <a:srgbClr val="FFFFFF"/>
                    </a:solidFill>
                  </a:tcPr>
                </a:tc>
                <a:tc>
                  <a:txBody>
                    <a:bodyPr/>
                    <a:lstStyle/>
                    <a:p>
                      <a:pPr algn="l">
                        <a:defRPr sz="1400">
                          <a:sym typeface="Arial"/>
                        </a:defRPr>
                      </a:pPr>
                    </a:p>
                  </a:txBody>
                  <a:tcPr marL="91425" marR="91425" marT="91425" marB="91425" anchor="t" anchorCtr="0" horzOverflow="overflow">
                    <a:solidFill>
                      <a:srgbClr val="FFFFFF"/>
                    </a:solidFill>
                  </a:tcPr>
                </a:tc>
                <a:tc>
                  <a:txBody>
                    <a:bodyPr/>
                    <a:lstStyle/>
                    <a:p>
                      <a:pPr algn="l">
                        <a:defRPr sz="1800"/>
                      </a:pPr>
                      <a:r>
                        <a:rPr sz="700">
                          <a:sym typeface="Arial"/>
                        </a:rPr>
                        <a:t>Misc</a:t>
                      </a:r>
                    </a:p>
                  </a:txBody>
                  <a:tcPr marL="91425" marR="91425" marT="91425" marB="91425" anchor="t" anchorCtr="0" horzOverflow="overflow">
                    <a:solidFill>
                      <a:srgbClr val="FFFFFF"/>
                    </a:solidFill>
                  </a:tcPr>
                </a:tc>
              </a:tr>
              <a:tr h="381000">
                <a:tc>
                  <a:txBody>
                    <a:bodyPr/>
                    <a:lstStyle/>
                    <a:p>
                      <a:pPr algn="l">
                        <a:defRPr sz="1800"/>
                      </a:pPr>
                      <a:r>
                        <a:rPr sz="900">
                          <a:sym typeface="Arial"/>
                        </a:rPr>
                        <a:t>Documentation</a:t>
                      </a:r>
                    </a:p>
                  </a:txBody>
                  <a:tcPr marL="91425" marR="91425" marT="91425" marB="91425" anchor="t" anchorCtr="0" horzOverflow="overflow">
                    <a:solidFill>
                      <a:srgbClr val="FFFFFF"/>
                    </a:solidFill>
                  </a:tcPr>
                </a:tc>
                <a:tc>
                  <a:txBody>
                    <a:bodyPr/>
                    <a:lstStyle/>
                    <a:p>
                      <a:pPr algn="l">
                        <a:defRPr sz="600">
                          <a:sym typeface="Arial"/>
                        </a:defRPr>
                      </a:pPr>
                      <a:r>
                        <a:t>•Code is well commented with concise, relevant notes. (5 points)</a:t>
                      </a:r>
                    </a:p>
                    <a:p>
                      <a:pPr algn="l">
                        <a:defRPr sz="600">
                          <a:sym typeface="Arial"/>
                        </a:defRPr>
                      </a:pPr>
                      <a:r>
                        <a:t>•GitHub README.md file includes a concise project overview. (2 points)</a:t>
                      </a:r>
                    </a:p>
                    <a:p>
                      <a:pPr algn="l">
                        <a:defRPr sz="600">
                          <a:sym typeface="Arial"/>
                        </a:defRPr>
                      </a:pPr>
                      <a:r>
                        <a:t>•GitHub README.md file includes detailed usage and installation instructions. (3 points)</a:t>
                      </a:r>
                    </a:p>
                    <a:p>
                      <a:pPr algn="l">
                        <a:defRPr sz="600">
                          <a:sym typeface="Arial"/>
                        </a:defRPr>
                      </a:pPr>
                      <a:r>
                        <a:t>•GitHub README.md file includes either examples of the application or the results and summary of the analysis. (5 points)</a:t>
                      </a:r>
                    </a:p>
                    <a:p>
                      <a:pPr algn="l">
                        <a:defRPr sz="600">
                          <a:sym typeface="Arial"/>
                        </a:defRPr>
                      </a:pPr>
                      <a:r>
                        <a:t>Reminder - for some people, this is the first and last time an employer might see your work, i.e. they may only look at the front page of your repository (README) and nothing more so it needs to look good.</a:t>
                      </a:r>
                    </a:p>
                  </a:txBody>
                  <a:tcPr marL="91425" marR="91425" marT="91425" marB="91425" anchor="t" anchorCtr="0" horzOverflow="overflow">
                    <a:solidFill>
                      <a:srgbClr val="FFFFFF"/>
                    </a:solidFill>
                  </a:tcPr>
                </a:tc>
                <a:tc>
                  <a:txBody>
                    <a:bodyPr/>
                    <a:lstStyle/>
                    <a:p>
                      <a:pPr algn="l">
                        <a:defRPr sz="1400">
                          <a:sym typeface="Arial"/>
                        </a:defRPr>
                      </a:pPr>
                    </a:p>
                  </a:txBody>
                  <a:tcPr marL="91425" marR="91425" marT="91425" marB="91425" anchor="t" anchorCtr="0" horzOverflow="overflow">
                    <a:solidFill>
                      <a:srgbClr val="FFFFFF"/>
                    </a:solidFill>
                  </a:tcPr>
                </a:tc>
                <a:tc>
                  <a:txBody>
                    <a:bodyPr/>
                    <a:lstStyle/>
                    <a:p>
                      <a:pPr algn="l">
                        <a:defRPr sz="1800"/>
                      </a:pPr>
                      <a:r>
                        <a:rPr sz="700">
                          <a:sym typeface="Arial"/>
                        </a:rPr>
                        <a:t>Misc</a:t>
                      </a:r>
                    </a:p>
                  </a:txBody>
                  <a:tcPr marL="91425" marR="91425" marT="91425" marB="91425" anchor="t" anchorCtr="0" horzOverflow="overflow">
                    <a:solidFill>
                      <a:srgbClr val="FFFFFF"/>
                    </a:solidFill>
                  </a:tcPr>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347" name="Google Shape;307;p18"/>
          <p:cNvGraphicFramePr/>
          <p:nvPr/>
        </p:nvGraphicFramePr>
        <p:xfrm>
          <a:off x="222850" y="344375"/>
          <a:ext cx="8698301" cy="5039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31075"/>
                <a:gridCol w="5312575"/>
                <a:gridCol w="1148250"/>
                <a:gridCol w="906400"/>
              </a:tblGrid>
              <a:tr h="122924">
                <a:tc>
                  <a:txBody>
                    <a:bodyPr/>
                    <a:lstStyle/>
                    <a:p>
                      <a:pPr algn="ctr">
                        <a:defRPr sz="1800"/>
                      </a:pPr>
                      <a:r>
                        <a:rPr sz="900">
                          <a:sym typeface="Arial"/>
                        </a:rPr>
                        <a:t>Deliverable</a:t>
                      </a:r>
                    </a:p>
                  </a:txBody>
                  <a:tcPr marL="91425" marR="91425" marT="91425" marB="91425" anchor="ctr" anchorCtr="0" horzOverflow="overflow">
                    <a:solidFill>
                      <a:srgbClr val="FFFFFF"/>
                    </a:solidFill>
                  </a:tcPr>
                </a:tc>
                <a:tc>
                  <a:txBody>
                    <a:bodyPr/>
                    <a:lstStyle/>
                    <a:p>
                      <a:pPr algn="ctr">
                        <a:defRPr sz="1800"/>
                      </a:pPr>
                      <a:r>
                        <a:rPr sz="900">
                          <a:sym typeface="Arial"/>
                        </a:rPr>
                        <a:t>Description</a:t>
                      </a:r>
                    </a:p>
                  </a:txBody>
                  <a:tcPr marL="91425" marR="91425" marT="91425" marB="91425" anchor="ctr" anchorCtr="0" horzOverflow="overflow">
                    <a:solidFill>
                      <a:srgbClr val="FFFFFF"/>
                    </a:solidFill>
                  </a:tcPr>
                </a:tc>
                <a:tc>
                  <a:txBody>
                    <a:bodyPr/>
                    <a:lstStyle/>
                    <a:p>
                      <a:pPr algn="ctr">
                        <a:defRPr sz="1800"/>
                      </a:pPr>
                      <a:r>
                        <a:rPr sz="900">
                          <a:sym typeface="Arial"/>
                        </a:rPr>
                        <a:t>Ideas for Delivery</a:t>
                      </a:r>
                    </a:p>
                  </a:txBody>
                  <a:tcPr marL="91425" marR="91425" marT="91425" marB="91425" anchor="ctr" anchorCtr="0" horzOverflow="overflow">
                    <a:solidFill>
                      <a:srgbClr val="FFFFFF"/>
                    </a:solidFill>
                  </a:tcPr>
                </a:tc>
                <a:tc>
                  <a:txBody>
                    <a:bodyPr/>
                    <a:lstStyle/>
                    <a:p>
                      <a:pPr algn="ctr">
                        <a:defRPr sz="1800"/>
                      </a:pPr>
                      <a:r>
                        <a:rPr sz="900">
                          <a:sym typeface="Arial"/>
                        </a:rPr>
                        <a:t>Due Date</a:t>
                      </a:r>
                    </a:p>
                  </a:txBody>
                  <a:tcPr marL="91425" marR="91425" marT="91425" marB="91425" anchor="ctr" anchorCtr="0" horzOverflow="overflow">
                    <a:solidFill>
                      <a:srgbClr val="FFFFFF"/>
                    </a:solidFill>
                  </a:tcPr>
                </a:tc>
              </a:tr>
              <a:tr h="381000">
                <a:tc>
                  <a:txBody>
                    <a:bodyPr/>
                    <a:lstStyle/>
                    <a:p>
                      <a:pPr algn="l">
                        <a:defRPr sz="1800"/>
                      </a:pPr>
                      <a:r>
                        <a:rPr sz="900">
                          <a:sym typeface="Arial"/>
                        </a:rPr>
                        <a:t>Presentation</a:t>
                      </a:r>
                    </a:p>
                  </a:txBody>
                  <a:tcPr marL="91425" marR="91425" marT="91425" marB="91425" anchor="t" anchorCtr="0" horzOverflow="overflow">
                    <a:solidFill>
                      <a:srgbClr val="FFFFFF"/>
                    </a:solidFill>
                  </a:tcPr>
                </a:tc>
                <a:tc>
                  <a:txBody>
                    <a:bodyPr/>
                    <a:lstStyle/>
                    <a:p>
                      <a:pPr algn="l">
                        <a:defRPr b="1" sz="600">
                          <a:sym typeface="Arial"/>
                        </a:defRPr>
                      </a:pPr>
                      <a:r>
                        <a:t>Proposal/Project Profile - An executive summary of the project and project goals. (3 points)</a:t>
                      </a:r>
                    </a:p>
                    <a:p>
                      <a:pPr algn="l">
                        <a:defRPr sz="600">
                          <a:sym typeface="Arial"/>
                        </a:defRPr>
                      </a:pPr>
                      <a:r>
                        <a:t>•Explain how this project relates to fintech and machine learning. Include information about your Project Proposal</a:t>
                      </a:r>
                    </a:p>
                    <a:p>
                      <a:pPr algn="l">
                        <a:defRPr b="1" sz="600">
                          <a:sym typeface="Arial"/>
                        </a:defRPr>
                      </a:pPr>
                      <a:r>
                        <a:t>Data Map, EDA, &amp; Feature Engineering - The data preparation. (3 points)</a:t>
                      </a:r>
                    </a:p>
                    <a:p>
                      <a:pPr algn="l">
                        <a:defRPr sz="600">
                          <a:sym typeface="Arial"/>
                        </a:defRPr>
                      </a:pPr>
                      <a:r>
                        <a:t>•Describe the source of your data and why you chose it for your project.</a:t>
                      </a:r>
                    </a:p>
                    <a:p>
                      <a:pPr algn="l">
                        <a:defRPr sz="600">
                          <a:sym typeface="Arial"/>
                        </a:defRPr>
                      </a:pPr>
                      <a:r>
                        <a:t>•Describe the collection, cleanup, and preparation process.</a:t>
                      </a:r>
                    </a:p>
                    <a:p>
                      <a:pPr algn="l">
                        <a:defRPr sz="600">
                          <a:sym typeface="Arial"/>
                        </a:defRPr>
                      </a:pPr>
                      <a:r>
                        <a:t>•Describe the EDA you performed to further your understanding of the data through statistics that informed the feature engineering selection process.</a:t>
                      </a:r>
                    </a:p>
                    <a:p>
                      <a:pPr algn="l">
                        <a:defRPr sz="600">
                          <a:sym typeface="Arial"/>
                        </a:defRPr>
                      </a:pPr>
                      <a:r>
                        <a:t>•Describe the features you decided to use and why a machine learning model would benefit from utilizing this information.</a:t>
                      </a:r>
                    </a:p>
                    <a:p>
                      <a:pPr algn="l">
                        <a:defRPr b="1" sz="600">
                          <a:sym typeface="Arial"/>
                        </a:defRPr>
                      </a:pPr>
                      <a:r>
                        <a:t>The approach that your group took to achieve the project goals. (5 points)</a:t>
                      </a:r>
                    </a:p>
                    <a:p>
                      <a:pPr algn="l">
                        <a:defRPr sz="600">
                          <a:sym typeface="Arial"/>
                        </a:defRPr>
                      </a:pPr>
                      <a:r>
                        <a:t>•Include any relevant code or demonstrations of the machine learning model.</a:t>
                      </a:r>
                    </a:p>
                    <a:p>
                      <a:pPr algn="l">
                        <a:defRPr sz="600">
                          <a:sym typeface="Arial"/>
                        </a:defRPr>
                      </a:pPr>
                      <a:r>
                        <a:t>•Describe the techniques that you used to evaluate the performance of the model.</a:t>
                      </a:r>
                    </a:p>
                    <a:p>
                      <a:pPr algn="l">
                        <a:defRPr sz="600">
                          <a:sym typeface="Arial"/>
                        </a:defRPr>
                      </a:pPr>
                      <a:r>
                        <a:t>•Discuss any unanticipated insights or problems that arose and how you resolved them.</a:t>
                      </a:r>
                    </a:p>
                    <a:p>
                      <a:pPr algn="l">
                        <a:defRPr b="1" sz="600">
                          <a:sym typeface="Arial"/>
                        </a:defRPr>
                      </a:pPr>
                      <a:r>
                        <a:t>Initial Models/Final Models/Performance Results - The selected model. (2 points)</a:t>
                      </a:r>
                    </a:p>
                    <a:p>
                      <a:pPr algn="l">
                        <a:defRPr sz="600">
                          <a:sym typeface="Arial"/>
                        </a:defRPr>
                      </a:pPr>
                      <a:r>
                        <a:t>•Describe the machine learning model that your group selected and why.</a:t>
                      </a:r>
                    </a:p>
                    <a:p>
                      <a:pPr algn="l">
                        <a:defRPr sz="600">
                          <a:sym typeface="Arial"/>
                        </a:defRPr>
                      </a:pPr>
                      <a:r>
                        <a:t>•Describe the various models used, why they might have been used, their architectures and any other relevant information.</a:t>
                      </a:r>
                    </a:p>
                    <a:p>
                      <a:pPr algn="l">
                        <a:defRPr sz="600">
                          <a:sym typeface="Arial"/>
                        </a:defRPr>
                      </a:pPr>
                      <a:r>
                        <a:t>•Describe why you chose the final model and the associated performance metrics and why they are pertinent</a:t>
                      </a:r>
                    </a:p>
                    <a:p>
                      <a:pPr algn="l">
                        <a:defRPr b="1" sz="600">
                          <a:sym typeface="Arial"/>
                        </a:defRPr>
                      </a:pPr>
                      <a:r>
                        <a:t>The final results and conclusions from the machine learning model or application. (5 points)</a:t>
                      </a:r>
                    </a:p>
                    <a:p>
                      <a:pPr algn="l">
                        <a:defRPr sz="600">
                          <a:sym typeface="Arial"/>
                        </a:defRPr>
                      </a:pPr>
                      <a:r>
                        <a:t>•Include relevant images or examples to support your work.</a:t>
                      </a:r>
                    </a:p>
                    <a:p>
                      <a:pPr algn="l">
                        <a:defRPr sz="600">
                          <a:sym typeface="Arial"/>
                        </a:defRPr>
                      </a:pPr>
                      <a:r>
                        <a:t>•If the project goal wasn’t achieved, share the issues and what the group tried for resolving them. Failing at experiments or not showing Proof of Life or Proof of Concept is a perfectly fine outcome to a scientific endeavor, especially in an academic environment but usually less so within business contexts.</a:t>
                      </a:r>
                    </a:p>
                    <a:p>
                      <a:pPr algn="l">
                        <a:defRPr b="1" sz="600">
                          <a:sym typeface="Arial"/>
                        </a:defRPr>
                      </a:pPr>
                      <a:r>
                        <a:t>Next steps. (1 points)</a:t>
                      </a:r>
                    </a:p>
                    <a:p>
                      <a:pPr algn="l">
                        <a:defRPr sz="600">
                          <a:sym typeface="Arial"/>
                        </a:defRPr>
                      </a:pPr>
                      <a:r>
                        <a:t>•Take a moment to discuss the potential next steps for the project.</a:t>
                      </a:r>
                    </a:p>
                    <a:p>
                      <a:pPr algn="l">
                        <a:defRPr sz="600">
                          <a:sym typeface="Arial"/>
                        </a:defRPr>
                      </a:pPr>
                      <a:r>
                        <a:t>•Discuss any additional questions that you’d explore if you had more time. Specifically, if you had additional weeks to work on your project, what would you research next?</a:t>
                      </a:r>
                    </a:p>
                    <a:p>
                      <a:pPr algn="l">
                        <a:defRPr b="1" sz="600">
                          <a:sym typeface="Arial"/>
                        </a:defRPr>
                      </a:pPr>
                      <a:r>
                        <a:t>Investment/Project Cost(s) (1 points):</a:t>
                      </a:r>
                    </a:p>
                    <a:p>
                      <a:pPr algn="l">
                        <a:defRPr sz="600">
                          <a:sym typeface="Arial"/>
                        </a:defRPr>
                      </a:pPr>
                      <a:r>
                        <a:t>•Start thinking about the following - how much would it cost to take a project like this to production/to-scale? At minimum, what would it cost for you and your team to be on the project (minus nuances of overhead and other costs). Research your "role", what it is currently called in the field, and the associated salary. Add this up across your team members and, if this project (getting more data, standing up the appropriate infrastructures, and getting the desired results for the client) was to run for 6 months, what would it cost to hire you and your team? </a:t>
                      </a:r>
                    </a:p>
                    <a:p>
                      <a:pPr algn="l">
                        <a:defRPr sz="1400">
                          <a:sym typeface="Arial"/>
                        </a:defRPr>
                      </a:pPr>
                      <a:endParaRPr sz="600"/>
                    </a:p>
                    <a:p>
                      <a:pPr algn="l">
                        <a:defRPr sz="600">
                          <a:sym typeface="Arial"/>
                        </a:defRPr>
                      </a:pPr>
                      <a:r>
                        <a:t>How much does it cost to hire you? Extra credit if you can speak about ROI or some sort of return on investment.</a:t>
                      </a:r>
                    </a:p>
                    <a:p>
                      <a:pPr algn="l">
                        <a:defRPr sz="600">
                          <a:sym typeface="Arial"/>
                        </a:defRPr>
                      </a:pPr>
                      <a:r>
                        <a:t>10 mins, Hard Stop. 2 - 3 Q&amp;A.</a:t>
                      </a:r>
                    </a:p>
                  </a:txBody>
                  <a:tcPr marL="91425" marR="91425" marT="91425" marB="91425" anchor="t" anchorCtr="0" horzOverflow="overflow">
                    <a:solidFill>
                      <a:srgbClr val="FFFFFF"/>
                    </a:solidFill>
                  </a:tcPr>
                </a:tc>
                <a:tc>
                  <a:txBody>
                    <a:bodyPr/>
                    <a:lstStyle/>
                    <a:p>
                      <a:pPr algn="l">
                        <a:defRPr sz="1800"/>
                      </a:pPr>
                      <a:r>
                        <a:rPr sz="700">
                          <a:sym typeface="Arial"/>
                        </a:rPr>
                        <a:t>PPT, Google Slides, Demonstration of Product</a:t>
                      </a:r>
                    </a:p>
                  </a:txBody>
                  <a:tcPr marL="91425" marR="91425" marT="91425" marB="91425" anchor="t" anchorCtr="0" horzOverflow="overflow">
                    <a:solidFill>
                      <a:srgbClr val="FFFFFF"/>
                    </a:solidFill>
                  </a:tcPr>
                </a:tc>
                <a:tc>
                  <a:txBody>
                    <a:bodyPr/>
                    <a:lstStyle/>
                    <a:p>
                      <a:pPr algn="l">
                        <a:defRPr sz="1800"/>
                      </a:pPr>
                      <a:r>
                        <a:rPr sz="700">
                          <a:sym typeface="Arial"/>
                        </a:rPr>
                        <a:t>Dec 6th, 2023</a:t>
                      </a:r>
                    </a:p>
                  </a:txBody>
                  <a:tcPr marL="91425" marR="91425" marT="91425" marB="91425" anchor="t" anchorCtr="0" horzOverflow="overflow">
                    <a:solidFill>
                      <a:srgbClr val="FFFFFF"/>
                    </a:solidFill>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Google Shape;312;p19"/>
          <p:cNvSpPr txBox="1"/>
          <p:nvPr>
            <p:ph type="title"/>
          </p:nvPr>
        </p:nvSpPr>
        <p:spPr>
          <a:xfrm>
            <a:off x="823999" y="1613825"/>
            <a:ext cx="8154001" cy="1872901"/>
          </a:xfrm>
          <a:prstGeom prst="rect">
            <a:avLst/>
          </a:prstGeom>
        </p:spPr>
        <p:txBody>
          <a:bodyPr/>
          <a:lstStyle/>
          <a:p>
            <a:pPr>
              <a:defRPr sz="3200"/>
            </a:pPr>
            <a:r>
              <a:t>Capstone 2 Google Form</a:t>
            </a:r>
          </a:p>
          <a:p>
            <a:pPr>
              <a:defRPr sz="3200" u="sng">
                <a:solidFill>
                  <a:schemeClr val="accent5"/>
                </a:solidFill>
              </a:defRPr>
            </a:pPr>
            <a:r>
              <a:rPr>
                <a:uFill>
                  <a:solidFill>
                    <a:schemeClr val="accent5"/>
                  </a:solidFill>
                </a:uFill>
                <a:hlinkClick r:id="rId2" invalidUrl="" action="" tgtFrame="" tooltip="" history="1" highlightClick="0" endSnd="0"/>
              </a:rPr>
              <a:t>Link</a:t>
            </a:r>
            <a:r>
              <a:rPr u="none">
                <a:solidFill>
                  <a:srgbClr val="FFFFFF"/>
                </a:solidFill>
              </a:rPr>
              <a:t> or https://forms.gle/YqNoCkNkLw3xfVdh7</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Google Shape;317;p20"/>
          <p:cNvSpPr txBox="1"/>
          <p:nvPr>
            <p:ph type="title"/>
          </p:nvPr>
        </p:nvSpPr>
        <p:spPr>
          <a:xfrm>
            <a:off x="933275" y="772725"/>
            <a:ext cx="7353001" cy="1863301"/>
          </a:xfrm>
          <a:prstGeom prst="rect">
            <a:avLst/>
          </a:prstGeom>
        </p:spPr>
        <p:txBody>
          <a:bodyPr/>
          <a:lstStyle/>
          <a:p>
            <a:pPr/>
            <a:r>
              <a:t>Templates</a:t>
            </a:r>
          </a:p>
        </p:txBody>
      </p:sp>
      <p:sp>
        <p:nvSpPr>
          <p:cNvPr id="352" name="Google Shape;318;p20"/>
          <p:cNvSpPr txBox="1"/>
          <p:nvPr>
            <p:ph type="body" sz="quarter" idx="1"/>
          </p:nvPr>
        </p:nvSpPr>
        <p:spPr>
          <a:xfrm>
            <a:off x="1388624" y="2712299"/>
            <a:ext cx="6366902" cy="1111201"/>
          </a:xfrm>
          <a:prstGeom prst="rect">
            <a:avLst/>
          </a:prstGeom>
        </p:spPr>
        <p:txBody>
          <a:bodyPr/>
          <a:lstStyle>
            <a:lvl1pPr marL="0" indent="0">
              <a:spcBef>
                <a:spcPts val="1200"/>
              </a:spcBef>
              <a:buSzTx/>
              <a:buNone/>
            </a:lvl1pPr>
          </a:lstStyle>
          <a:p>
            <a:pPr/>
            <a:r>
              <a:t>Example templates for deliverables. Please change for your presentation and to tell your story.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56" name="Google Shape;323;p21"/>
          <p:cNvGrpSpPr/>
          <p:nvPr/>
        </p:nvGrpSpPr>
        <p:grpSpPr>
          <a:xfrm>
            <a:off x="483125" y="561449"/>
            <a:ext cx="1262400" cy="398751"/>
            <a:chOff x="0" y="0"/>
            <a:chExt cx="1262399" cy="398749"/>
          </a:xfrm>
        </p:grpSpPr>
        <p:sp>
          <p:nvSpPr>
            <p:cNvPr id="354" name="Rounded Rectangle"/>
            <p:cNvSpPr/>
            <p:nvPr/>
          </p:nvSpPr>
          <p:spPr>
            <a:xfrm>
              <a:off x="0" y="4074"/>
              <a:ext cx="1262400" cy="390601"/>
            </a:xfrm>
            <a:prstGeom prst="roundRect">
              <a:avLst>
                <a:gd name="adj" fmla="val 16667"/>
              </a:avLst>
            </a:prstGeom>
            <a:solidFill>
              <a:srgbClr val="9E9E9E"/>
            </a:solidFill>
            <a:ln w="9525" cap="flat">
              <a:solidFill>
                <a:srgbClr val="424242"/>
              </a:solidFill>
              <a:prstDash val="solid"/>
              <a:round/>
            </a:ln>
            <a:effectLst/>
          </p:spPr>
          <p:txBody>
            <a:bodyPr wrap="square" lIns="0" tIns="0" rIns="0" bIns="0" numCol="1" anchor="ctr">
              <a:noAutofit/>
            </a:bodyPr>
            <a:lstStyle/>
            <a:p>
              <a:pPr algn="ctr">
                <a:defRPr>
                  <a:solidFill>
                    <a:srgbClr val="000000"/>
                  </a:solidFill>
                  <a:latin typeface="Nunito"/>
                  <a:ea typeface="Nunito"/>
                  <a:cs typeface="Nunito"/>
                  <a:sym typeface="Nunito"/>
                </a:defRPr>
              </a:pPr>
            </a:p>
          </p:txBody>
        </p:sp>
        <p:sp>
          <p:nvSpPr>
            <p:cNvPr id="355" name="Project"/>
            <p:cNvSpPr txBox="1"/>
            <p:nvPr/>
          </p:nvSpPr>
          <p:spPr>
            <a:xfrm>
              <a:off x="23830" y="-1"/>
              <a:ext cx="121474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latin typeface="Nunito"/>
                  <a:ea typeface="Nunito"/>
                  <a:cs typeface="Nunito"/>
                  <a:sym typeface="Nunito"/>
                </a:defRPr>
              </a:lvl1pPr>
            </a:lstStyle>
            <a:p>
              <a:pPr/>
              <a:r>
                <a:t>Project</a:t>
              </a:r>
            </a:p>
          </p:txBody>
        </p:sp>
      </p:grpSp>
      <p:grpSp>
        <p:nvGrpSpPr>
          <p:cNvPr id="359" name="Google Shape;324;p21"/>
          <p:cNvGrpSpPr/>
          <p:nvPr/>
        </p:nvGrpSpPr>
        <p:grpSpPr>
          <a:xfrm>
            <a:off x="489675" y="983734"/>
            <a:ext cx="1262400" cy="398751"/>
            <a:chOff x="0" y="0"/>
            <a:chExt cx="1262399" cy="398749"/>
          </a:xfrm>
        </p:grpSpPr>
        <p:sp>
          <p:nvSpPr>
            <p:cNvPr id="357" name="Rounded Rectangle"/>
            <p:cNvSpPr/>
            <p:nvPr/>
          </p:nvSpPr>
          <p:spPr>
            <a:xfrm>
              <a:off x="0" y="4074"/>
              <a:ext cx="1262400" cy="390601"/>
            </a:xfrm>
            <a:prstGeom prst="roundRect">
              <a:avLst>
                <a:gd name="adj" fmla="val 16667"/>
              </a:avLst>
            </a:prstGeom>
            <a:solidFill>
              <a:srgbClr val="9E9E9E"/>
            </a:solidFill>
            <a:ln w="9525" cap="flat">
              <a:solidFill>
                <a:srgbClr val="424242"/>
              </a:solidFill>
              <a:prstDash val="solid"/>
              <a:round/>
            </a:ln>
            <a:effectLst/>
          </p:spPr>
          <p:txBody>
            <a:bodyPr wrap="square" lIns="0" tIns="0" rIns="0" bIns="0" numCol="1" anchor="ctr">
              <a:noAutofit/>
            </a:bodyPr>
            <a:lstStyle/>
            <a:p>
              <a:pPr algn="ctr">
                <a:defRPr>
                  <a:solidFill>
                    <a:srgbClr val="000000"/>
                  </a:solidFill>
                  <a:latin typeface="Nunito"/>
                  <a:ea typeface="Nunito"/>
                  <a:cs typeface="Nunito"/>
                  <a:sym typeface="Nunito"/>
                </a:defRPr>
              </a:pPr>
            </a:p>
          </p:txBody>
        </p:sp>
        <p:sp>
          <p:nvSpPr>
            <p:cNvPr id="358" name="Names"/>
            <p:cNvSpPr txBox="1"/>
            <p:nvPr/>
          </p:nvSpPr>
          <p:spPr>
            <a:xfrm>
              <a:off x="23830" y="-1"/>
              <a:ext cx="121474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latin typeface="Nunito"/>
                  <a:ea typeface="Nunito"/>
                  <a:cs typeface="Nunito"/>
                  <a:sym typeface="Nunito"/>
                </a:defRPr>
              </a:lvl1pPr>
            </a:lstStyle>
            <a:p>
              <a:pPr/>
              <a:r>
                <a:t>Names</a:t>
              </a:r>
            </a:p>
          </p:txBody>
        </p:sp>
      </p:grpSp>
      <p:grpSp>
        <p:nvGrpSpPr>
          <p:cNvPr id="362" name="Google Shape;325;p21"/>
          <p:cNvGrpSpPr/>
          <p:nvPr/>
        </p:nvGrpSpPr>
        <p:grpSpPr>
          <a:xfrm>
            <a:off x="5024975" y="561449"/>
            <a:ext cx="3545100" cy="398751"/>
            <a:chOff x="0" y="0"/>
            <a:chExt cx="3545099" cy="398749"/>
          </a:xfrm>
        </p:grpSpPr>
        <p:sp>
          <p:nvSpPr>
            <p:cNvPr id="360" name="Rounded Rectangle"/>
            <p:cNvSpPr/>
            <p:nvPr/>
          </p:nvSpPr>
          <p:spPr>
            <a:xfrm>
              <a:off x="0" y="4074"/>
              <a:ext cx="3545100" cy="390601"/>
            </a:xfrm>
            <a:prstGeom prst="roundRect">
              <a:avLst>
                <a:gd name="adj" fmla="val 16667"/>
              </a:avLst>
            </a:prstGeom>
            <a:solidFill>
              <a:srgbClr val="00FF00"/>
            </a:solidFill>
            <a:ln w="9525" cap="flat">
              <a:solidFill>
                <a:srgbClr val="424242"/>
              </a:solidFill>
              <a:prstDash val="solid"/>
              <a:round/>
            </a:ln>
            <a:effectLst/>
          </p:spPr>
          <p:txBody>
            <a:bodyPr wrap="square" lIns="0" tIns="0" rIns="0" bIns="0" numCol="1" anchor="ctr">
              <a:noAutofit/>
            </a:bodyPr>
            <a:lstStyle/>
            <a:p>
              <a:pPr>
                <a:defRPr>
                  <a:solidFill>
                    <a:srgbClr val="000000"/>
                  </a:solidFill>
                  <a:latin typeface="Nunito"/>
                  <a:ea typeface="Nunito"/>
                  <a:cs typeface="Nunito"/>
                  <a:sym typeface="Nunito"/>
                </a:defRPr>
              </a:pPr>
            </a:p>
          </p:txBody>
        </p:sp>
        <p:sp>
          <p:nvSpPr>
            <p:cNvPr id="361" name="Business Objectives"/>
            <p:cNvSpPr txBox="1"/>
            <p:nvPr/>
          </p:nvSpPr>
          <p:spPr>
            <a:xfrm>
              <a:off x="23830" y="-1"/>
              <a:ext cx="349744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a:solidFill>
                    <a:srgbClr val="000000"/>
                  </a:solidFill>
                  <a:latin typeface="Nunito"/>
                  <a:ea typeface="Nunito"/>
                  <a:cs typeface="Nunito"/>
                  <a:sym typeface="Nunito"/>
                </a:defRPr>
              </a:lvl1pPr>
            </a:lstStyle>
            <a:p>
              <a:pPr/>
              <a:r>
                <a:t>Business Objectives</a:t>
              </a:r>
            </a:p>
          </p:txBody>
        </p:sp>
      </p:grpSp>
      <p:grpSp>
        <p:nvGrpSpPr>
          <p:cNvPr id="365" name="Google Shape;326;p21"/>
          <p:cNvGrpSpPr/>
          <p:nvPr/>
        </p:nvGrpSpPr>
        <p:grpSpPr>
          <a:xfrm>
            <a:off x="496075" y="1815700"/>
            <a:ext cx="4446600" cy="398751"/>
            <a:chOff x="0" y="0"/>
            <a:chExt cx="4446599" cy="398749"/>
          </a:xfrm>
        </p:grpSpPr>
        <p:sp>
          <p:nvSpPr>
            <p:cNvPr id="363" name="Rounded Rectangle"/>
            <p:cNvSpPr/>
            <p:nvPr/>
          </p:nvSpPr>
          <p:spPr>
            <a:xfrm>
              <a:off x="0" y="4074"/>
              <a:ext cx="4446600" cy="390601"/>
            </a:xfrm>
            <a:prstGeom prst="roundRect">
              <a:avLst>
                <a:gd name="adj" fmla="val 16667"/>
              </a:avLst>
            </a:prstGeom>
            <a:solidFill>
              <a:srgbClr val="FF0000"/>
            </a:solidFill>
            <a:ln w="9525" cap="flat">
              <a:solidFill>
                <a:srgbClr val="424242"/>
              </a:solidFill>
              <a:prstDash val="solid"/>
              <a:round/>
            </a:ln>
            <a:effectLst/>
          </p:spPr>
          <p:txBody>
            <a:bodyPr wrap="square" lIns="0" tIns="0" rIns="0" bIns="0" numCol="1" anchor="ctr">
              <a:noAutofit/>
            </a:bodyPr>
            <a:lstStyle/>
            <a:p>
              <a:pPr>
                <a:defRPr>
                  <a:solidFill>
                    <a:srgbClr val="000000"/>
                  </a:solidFill>
                  <a:latin typeface="Nunito"/>
                  <a:ea typeface="Nunito"/>
                  <a:cs typeface="Nunito"/>
                  <a:sym typeface="Nunito"/>
                </a:defRPr>
              </a:pPr>
            </a:p>
          </p:txBody>
        </p:sp>
        <p:sp>
          <p:nvSpPr>
            <p:cNvPr id="364" name="Data Sources &amp; Feasibility"/>
            <p:cNvSpPr txBox="1"/>
            <p:nvPr/>
          </p:nvSpPr>
          <p:spPr>
            <a:xfrm>
              <a:off x="23830" y="-1"/>
              <a:ext cx="439894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a:solidFill>
                    <a:srgbClr val="000000"/>
                  </a:solidFill>
                  <a:latin typeface="Nunito"/>
                  <a:ea typeface="Nunito"/>
                  <a:cs typeface="Nunito"/>
                  <a:sym typeface="Nunito"/>
                </a:defRPr>
              </a:lvl1pPr>
            </a:lstStyle>
            <a:p>
              <a:pPr/>
              <a:r>
                <a:t>Data Sources &amp; Feasibility</a:t>
              </a:r>
            </a:p>
          </p:txBody>
        </p:sp>
      </p:grpSp>
      <p:grpSp>
        <p:nvGrpSpPr>
          <p:cNvPr id="368" name="Google Shape;327;p21"/>
          <p:cNvGrpSpPr/>
          <p:nvPr/>
        </p:nvGrpSpPr>
        <p:grpSpPr>
          <a:xfrm>
            <a:off x="498932" y="2877235"/>
            <a:ext cx="5772117" cy="367845"/>
            <a:chOff x="-1156384" y="-18516"/>
            <a:chExt cx="5772116" cy="367844"/>
          </a:xfrm>
        </p:grpSpPr>
        <p:sp>
          <p:nvSpPr>
            <p:cNvPr id="366" name="Rounded Rectangle"/>
            <p:cNvSpPr/>
            <p:nvPr/>
          </p:nvSpPr>
          <p:spPr>
            <a:xfrm>
              <a:off x="-1156385" y="-18517"/>
              <a:ext cx="5772118" cy="277779"/>
            </a:xfrm>
            <a:prstGeom prst="roundRect">
              <a:avLst>
                <a:gd name="adj" fmla="val 16667"/>
              </a:avLst>
            </a:prstGeom>
            <a:solidFill>
              <a:srgbClr val="8DD8D3"/>
            </a:solidFill>
            <a:ln w="9525" cap="flat">
              <a:solidFill>
                <a:srgbClr val="424242"/>
              </a:solidFill>
              <a:prstDash val="solid"/>
              <a:round/>
            </a:ln>
            <a:effectLst/>
          </p:spPr>
          <p:txBody>
            <a:bodyPr wrap="square" lIns="0" tIns="0" rIns="0" bIns="0" numCol="1" anchor="ctr">
              <a:noAutofit/>
            </a:bodyPr>
            <a:lstStyle/>
            <a:p>
              <a:pPr>
                <a:defRPr>
                  <a:solidFill>
                    <a:srgbClr val="000000"/>
                  </a:solidFill>
                  <a:latin typeface="Nunito"/>
                  <a:ea typeface="Nunito"/>
                  <a:cs typeface="Nunito"/>
                  <a:sym typeface="Nunito"/>
                </a:defRPr>
              </a:pPr>
            </a:p>
          </p:txBody>
        </p:sp>
        <p:sp>
          <p:nvSpPr>
            <p:cNvPr id="367" name="Analytical Potential &amp; Feasibility"/>
            <p:cNvSpPr txBox="1"/>
            <p:nvPr/>
          </p:nvSpPr>
          <p:spPr>
            <a:xfrm>
              <a:off x="-1139437" y="-7867"/>
              <a:ext cx="5738223" cy="3571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a:defRPr sz="1200">
                  <a:solidFill>
                    <a:srgbClr val="000000"/>
                  </a:solidFill>
                  <a:latin typeface="Nunito"/>
                  <a:ea typeface="Nunito"/>
                  <a:cs typeface="Nunito"/>
                  <a:sym typeface="Nunito"/>
                </a:defRPr>
              </a:lvl1pPr>
            </a:lstStyle>
            <a:p>
              <a:pPr/>
              <a:r>
                <a:t>Analytical Potential &amp; Feasibility</a:t>
              </a:r>
            </a:p>
          </p:txBody>
        </p:sp>
      </p:grpSp>
      <p:grpSp>
        <p:nvGrpSpPr>
          <p:cNvPr id="371" name="Google Shape;328;p21"/>
          <p:cNvGrpSpPr/>
          <p:nvPr/>
        </p:nvGrpSpPr>
        <p:grpSpPr>
          <a:xfrm>
            <a:off x="496075" y="3968899"/>
            <a:ext cx="8116500" cy="398751"/>
            <a:chOff x="0" y="0"/>
            <a:chExt cx="8116499" cy="398749"/>
          </a:xfrm>
        </p:grpSpPr>
        <p:sp>
          <p:nvSpPr>
            <p:cNvPr id="369" name="Rounded Rectangle"/>
            <p:cNvSpPr/>
            <p:nvPr/>
          </p:nvSpPr>
          <p:spPr>
            <a:xfrm>
              <a:off x="0" y="4074"/>
              <a:ext cx="8116500" cy="390601"/>
            </a:xfrm>
            <a:prstGeom prst="roundRect">
              <a:avLst>
                <a:gd name="adj" fmla="val 16667"/>
              </a:avLst>
            </a:prstGeom>
            <a:solidFill>
              <a:srgbClr val="FF00FF"/>
            </a:solidFill>
            <a:ln w="9525" cap="flat">
              <a:solidFill>
                <a:srgbClr val="424242"/>
              </a:solidFill>
              <a:prstDash val="solid"/>
              <a:round/>
            </a:ln>
            <a:effectLst/>
          </p:spPr>
          <p:txBody>
            <a:bodyPr wrap="square" lIns="0" tIns="0" rIns="0" bIns="0" numCol="1" anchor="ctr">
              <a:noAutofit/>
            </a:bodyPr>
            <a:lstStyle/>
            <a:p>
              <a:pPr>
                <a:defRPr>
                  <a:solidFill>
                    <a:srgbClr val="000000"/>
                  </a:solidFill>
                  <a:latin typeface="Nunito"/>
                  <a:ea typeface="Nunito"/>
                  <a:cs typeface="Nunito"/>
                  <a:sym typeface="Nunito"/>
                </a:defRPr>
              </a:pPr>
            </a:p>
          </p:txBody>
        </p:sp>
        <p:sp>
          <p:nvSpPr>
            <p:cNvPr id="370" name="Business Value"/>
            <p:cNvSpPr txBox="1"/>
            <p:nvPr/>
          </p:nvSpPr>
          <p:spPr>
            <a:xfrm>
              <a:off x="23830" y="-1"/>
              <a:ext cx="806884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a:solidFill>
                    <a:srgbClr val="000000"/>
                  </a:solidFill>
                  <a:latin typeface="Nunito"/>
                  <a:ea typeface="Nunito"/>
                  <a:cs typeface="Nunito"/>
                  <a:sym typeface="Nunito"/>
                </a:defRPr>
              </a:lvl1pPr>
            </a:lstStyle>
            <a:p>
              <a:pPr/>
              <a:r>
                <a:t>Business Value</a:t>
              </a:r>
            </a:p>
          </p:txBody>
        </p:sp>
      </p:grpSp>
      <p:sp>
        <p:nvSpPr>
          <p:cNvPr id="372" name="Google Shape;329;p21"/>
          <p:cNvSpPr/>
          <p:nvPr/>
        </p:nvSpPr>
        <p:spPr>
          <a:xfrm>
            <a:off x="1780475" y="987812"/>
            <a:ext cx="3168601" cy="390601"/>
          </a:xfrm>
          <a:prstGeom prst="roundRect">
            <a:avLst>
              <a:gd name="adj" fmla="val 16667"/>
            </a:avLst>
          </a:prstGeom>
          <a:solidFill>
            <a:srgbClr val="FFFFFF"/>
          </a:solidFill>
          <a:ln>
            <a:solidFill>
              <a:srgbClr val="424242"/>
            </a:solidFill>
          </a:ln>
          <a:extLst>
            <a:ext uri="{C572A759-6A51-4108-AA02-DFA0A04FC94B}">
              <ma14:wrappingTextBoxFlag xmlns:ma14="http://schemas.microsoft.com/office/mac/drawingml/2011/main" val="1"/>
            </a:ext>
          </a:extLst>
        </p:spPr>
        <p:txBody>
          <a:bodyPr lIns="0" tIns="0" rIns="0" bIns="0" anchor="ctr"/>
          <a:lstStyle>
            <a:lvl1pPr algn="ctr">
              <a:defRPr>
                <a:solidFill>
                  <a:srgbClr val="000000"/>
                </a:solidFill>
                <a:latin typeface="Nunito"/>
                <a:ea typeface="Nunito"/>
                <a:cs typeface="Nunito"/>
                <a:sym typeface="Nunito"/>
              </a:defRPr>
            </a:lvl1pPr>
          </a:lstStyle>
          <a:p>
            <a:pPr/>
            <a:r>
              <a:t>Etienne, Donya, James</a:t>
            </a:r>
          </a:p>
        </p:txBody>
      </p:sp>
      <p:sp>
        <p:nvSpPr>
          <p:cNvPr id="373" name="Google Shape;330;p21"/>
          <p:cNvSpPr/>
          <p:nvPr/>
        </p:nvSpPr>
        <p:spPr>
          <a:xfrm>
            <a:off x="1773925" y="565524"/>
            <a:ext cx="3168601" cy="390601"/>
          </a:xfrm>
          <a:prstGeom prst="roundRect">
            <a:avLst>
              <a:gd name="adj" fmla="val 16667"/>
            </a:avLst>
          </a:prstGeom>
          <a:solidFill>
            <a:srgbClr val="FFFFFF"/>
          </a:solidFill>
          <a:ln>
            <a:solidFill>
              <a:srgbClr val="424242"/>
            </a:solidFill>
          </a:ln>
          <a:extLst>
            <a:ext uri="{C572A759-6A51-4108-AA02-DFA0A04FC94B}">
              <ma14:wrappingTextBoxFlag xmlns:ma14="http://schemas.microsoft.com/office/mac/drawingml/2011/main" val="1"/>
            </a:ext>
          </a:extLst>
        </p:spPr>
        <p:txBody>
          <a:bodyPr lIns="0" tIns="0" rIns="0" bIns="0" anchor="ctr"/>
          <a:lstStyle/>
          <a:p>
            <a:pPr lvl="1" algn="ctr">
              <a:defRPr>
                <a:solidFill>
                  <a:srgbClr val="000000"/>
                </a:solidFill>
                <a:latin typeface="Nunito"/>
                <a:ea typeface="Nunito"/>
                <a:cs typeface="Nunito"/>
                <a:sym typeface="Nunito"/>
              </a:defRPr>
            </a:pPr>
            <a:r>
              <a:t>The Trend is Your Friend</a:t>
            </a:r>
          </a:p>
        </p:txBody>
      </p:sp>
      <p:sp>
        <p:nvSpPr>
          <p:cNvPr id="374" name="Google Shape;331;p21"/>
          <p:cNvSpPr/>
          <p:nvPr/>
        </p:nvSpPr>
        <p:spPr>
          <a:xfrm>
            <a:off x="5024975" y="1000399"/>
            <a:ext cx="3545100" cy="1209901"/>
          </a:xfrm>
          <a:prstGeom prst="roundRect">
            <a:avLst>
              <a:gd name="adj" fmla="val 16667"/>
            </a:avLst>
          </a:prstGeom>
          <a:solidFill>
            <a:srgbClr val="FFFFFF"/>
          </a:solidFill>
          <a:ln>
            <a:solidFill>
              <a:srgbClr val="424242"/>
            </a:solidFill>
          </a:ln>
          <a:extLst>
            <a:ext uri="{C572A759-6A51-4108-AA02-DFA0A04FC94B}">
              <ma14:wrappingTextBoxFlag xmlns:ma14="http://schemas.microsoft.com/office/mac/drawingml/2011/main" val="1"/>
            </a:ext>
          </a:extLst>
        </p:spPr>
        <p:txBody>
          <a:bodyPr lIns="0" tIns="0" rIns="0" bIns="0" anchor="ctr"/>
          <a:lstStyle>
            <a:lvl1pPr algn="ctr">
              <a:defRPr>
                <a:solidFill>
                  <a:srgbClr val="000000"/>
                </a:solidFill>
                <a:latin typeface="Nunito"/>
                <a:ea typeface="Nunito"/>
                <a:cs typeface="Nunito"/>
                <a:sym typeface="Nunito"/>
              </a:defRPr>
            </a:lvl1pPr>
          </a:lstStyle>
          <a:p>
            <a:pPr/>
            <a:r>
              <a:t>Establish a trading algorithm to identify position entries given live stock market data. End user would utilize entry signals based on predictive machine learning models.</a:t>
            </a:r>
          </a:p>
        </p:txBody>
      </p:sp>
      <p:sp>
        <p:nvSpPr>
          <p:cNvPr id="375" name="Google Shape;332;p21"/>
          <p:cNvSpPr/>
          <p:nvPr/>
        </p:nvSpPr>
        <p:spPr>
          <a:xfrm>
            <a:off x="483125" y="2254574"/>
            <a:ext cx="8116500" cy="597601"/>
          </a:xfrm>
          <a:prstGeom prst="roundRect">
            <a:avLst>
              <a:gd name="adj" fmla="val 16667"/>
            </a:avLst>
          </a:prstGeom>
          <a:solidFill>
            <a:srgbClr val="FFFFFF"/>
          </a:solidFill>
          <a:ln>
            <a:solidFill>
              <a:srgbClr val="424242"/>
            </a:solidFill>
          </a:ln>
          <a:extLst>
            <a:ext uri="{C572A759-6A51-4108-AA02-DFA0A04FC94B}">
              <ma14:wrappingTextBoxFlag xmlns:ma14="http://schemas.microsoft.com/office/mac/drawingml/2011/main" val="1"/>
            </a:ext>
          </a:extLst>
        </p:spPr>
        <p:txBody>
          <a:bodyPr lIns="0" tIns="0" rIns="0" bIns="0" anchor="ctr"/>
          <a:lstStyle/>
          <a:p>
            <a:pPr marL="140368" indent="-140368">
              <a:buSzPct val="100000"/>
              <a:buChar char="-"/>
              <a:defRPr sz="1200">
                <a:solidFill>
                  <a:srgbClr val="000000"/>
                </a:solidFill>
                <a:latin typeface="Nunito"/>
                <a:ea typeface="Nunito"/>
                <a:cs typeface="Nunito"/>
                <a:sym typeface="Nunito"/>
              </a:defRPr>
            </a:pPr>
            <a:r>
              <a:t>Alpacas’ API - QQQ 5 min stock data post GameStop Trading Event</a:t>
            </a:r>
          </a:p>
          <a:p>
            <a:pPr marL="140368" indent="-140368">
              <a:buSzPct val="100000"/>
              <a:buChar char="-"/>
              <a:defRPr sz="1200">
                <a:solidFill>
                  <a:srgbClr val="000000"/>
                </a:solidFill>
                <a:latin typeface="Nunito"/>
                <a:ea typeface="Nunito"/>
                <a:cs typeface="Nunito"/>
                <a:sym typeface="Nunito"/>
              </a:defRPr>
            </a:pPr>
            <a:r>
              <a:t>Create new daily data frames from polynomial data smoothing to be used by neural networks.</a:t>
            </a:r>
          </a:p>
        </p:txBody>
      </p:sp>
      <p:sp>
        <p:nvSpPr>
          <p:cNvPr id="376" name="Google Shape;333;p21"/>
          <p:cNvSpPr/>
          <p:nvPr/>
        </p:nvSpPr>
        <p:spPr>
          <a:xfrm>
            <a:off x="496075" y="3188413"/>
            <a:ext cx="8116500" cy="740363"/>
          </a:xfrm>
          <a:prstGeom prst="roundRect">
            <a:avLst>
              <a:gd name="adj" fmla="val 13453"/>
            </a:avLst>
          </a:prstGeom>
          <a:solidFill>
            <a:srgbClr val="FFFFFF"/>
          </a:solidFill>
          <a:ln>
            <a:solidFill>
              <a:srgbClr val="424242"/>
            </a:solidFill>
          </a:ln>
          <a:extLst>
            <a:ext uri="{C572A759-6A51-4108-AA02-DFA0A04FC94B}">
              <ma14:wrappingTextBoxFlag xmlns:ma14="http://schemas.microsoft.com/office/mac/drawingml/2011/main" val="1"/>
            </a:ext>
          </a:extLst>
        </p:spPr>
        <p:txBody>
          <a:bodyPr lIns="0" tIns="0" rIns="0" bIns="0" anchor="ctr"/>
          <a:lstStyle/>
          <a:p>
            <a:pPr marL="120315" indent="-120315">
              <a:buSzPct val="100000"/>
              <a:buChar char="-"/>
              <a:defRPr sz="1000">
                <a:solidFill>
                  <a:srgbClr val="000000"/>
                </a:solidFill>
                <a:latin typeface="Nunito"/>
                <a:ea typeface="Nunito"/>
                <a:cs typeface="Nunito"/>
                <a:sym typeface="Nunito"/>
              </a:defRPr>
            </a:pPr>
            <a:r>
              <a:t>Double tops/bottoms are an already well established trading pattern with a quoted “78% success rate”.</a:t>
            </a:r>
          </a:p>
          <a:p>
            <a:pPr marL="120315" indent="-120315">
              <a:buSzPct val="100000"/>
              <a:buChar char="-"/>
              <a:defRPr sz="1000">
                <a:solidFill>
                  <a:srgbClr val="000000"/>
                </a:solidFill>
                <a:latin typeface="Nunito"/>
                <a:ea typeface="Nunito"/>
                <a:cs typeface="Nunito"/>
                <a:sym typeface="Nunito"/>
              </a:defRPr>
            </a:pPr>
            <a:r>
              <a:t>Model testing our algorithm to identify double tops/bottoms via polynomial fit (data smoothing) on daily Stockmarket data.</a:t>
            </a:r>
          </a:p>
          <a:p>
            <a:pPr marL="120315" indent="-120315">
              <a:buSzPct val="100000"/>
              <a:buChar char="-"/>
              <a:defRPr sz="1000">
                <a:solidFill>
                  <a:srgbClr val="000000"/>
                </a:solidFill>
                <a:latin typeface="Nunito"/>
                <a:ea typeface="Nunito"/>
                <a:cs typeface="Nunito"/>
                <a:sym typeface="Nunito"/>
              </a:defRPr>
            </a:pPr>
            <a:r>
              <a:t>Create machine learning model to identify double tops/bottoms on the data.</a:t>
            </a:r>
          </a:p>
          <a:p>
            <a:pPr marL="120315" indent="-120315">
              <a:buSzPct val="100000"/>
              <a:buChar char="-"/>
              <a:defRPr sz="1000">
                <a:solidFill>
                  <a:srgbClr val="000000"/>
                </a:solidFill>
                <a:latin typeface="Nunito"/>
                <a:ea typeface="Nunito"/>
                <a:cs typeface="Nunito"/>
                <a:sym typeface="Nunito"/>
              </a:defRPr>
            </a:pPr>
            <a:r>
              <a:t>Utilize new data, for hypothesis testing, to identify predictive effectiveness of of the machine model.</a:t>
            </a:r>
          </a:p>
        </p:txBody>
      </p:sp>
      <p:sp>
        <p:nvSpPr>
          <p:cNvPr id="377" name="Google Shape;334;p21"/>
          <p:cNvSpPr/>
          <p:nvPr/>
        </p:nvSpPr>
        <p:spPr>
          <a:xfrm>
            <a:off x="483125" y="4407779"/>
            <a:ext cx="8116500" cy="597601"/>
          </a:xfrm>
          <a:prstGeom prst="roundRect">
            <a:avLst>
              <a:gd name="adj" fmla="val 16667"/>
            </a:avLst>
          </a:prstGeom>
          <a:solidFill>
            <a:srgbClr val="FFFFFF"/>
          </a:solidFill>
          <a:ln>
            <a:solidFill>
              <a:srgbClr val="424242"/>
            </a:solidFill>
          </a:ln>
          <a:extLst>
            <a:ext uri="{C572A759-6A51-4108-AA02-DFA0A04FC94B}">
              <ma14:wrappingTextBoxFlag xmlns:ma14="http://schemas.microsoft.com/office/mac/drawingml/2011/main" val="1"/>
            </a:ext>
          </a:extLst>
        </p:spPr>
        <p:txBody>
          <a:bodyPr lIns="0" tIns="0" rIns="0" bIns="0" anchor="ctr"/>
          <a:lstStyle/>
          <a:p>
            <a:pPr marL="168442" indent="-168442">
              <a:buSzPct val="100000"/>
              <a:buChar char="-"/>
              <a:defRPr sz="900">
                <a:solidFill>
                  <a:srgbClr val="000000"/>
                </a:solidFill>
                <a:latin typeface="Nunito"/>
                <a:ea typeface="Nunito"/>
                <a:cs typeface="Nunito"/>
                <a:sym typeface="Nunito"/>
              </a:defRPr>
            </a:pPr>
            <a:r>
              <a:t>At the moment this project can be viewed as experimental testing of a hypothesis. However, if the algorithmic trading hypothesis is identified to be successful then automated trade entry signals, based on predictive analytics, can give traders an edge that technical analysis alone does not provide. The “trading edge” is that double top/bottom signals will not be missed and predictive entries will be given with a time advantage.</a:t>
            </a:r>
          </a:p>
          <a:p>
            <a:pPr marL="168442" indent="-168442">
              <a:buSzPct val="100000"/>
              <a:buChar char="-"/>
              <a:defRPr sz="900">
                <a:solidFill>
                  <a:srgbClr val="000000"/>
                </a:solidFill>
                <a:latin typeface="Nunito"/>
                <a:ea typeface="Nunito"/>
                <a:cs typeface="Nunito"/>
                <a:sym typeface="Nunito"/>
              </a:defRPr>
            </a:pPr>
          </a:p>
        </p:txBody>
      </p:sp>
      <p:grpSp>
        <p:nvGrpSpPr>
          <p:cNvPr id="380" name="Google Shape;335;p21"/>
          <p:cNvGrpSpPr/>
          <p:nvPr/>
        </p:nvGrpSpPr>
        <p:grpSpPr>
          <a:xfrm>
            <a:off x="489675" y="1406009"/>
            <a:ext cx="1262400" cy="398751"/>
            <a:chOff x="0" y="0"/>
            <a:chExt cx="1262399" cy="398749"/>
          </a:xfrm>
        </p:grpSpPr>
        <p:sp>
          <p:nvSpPr>
            <p:cNvPr id="378" name="Rounded Rectangle"/>
            <p:cNvSpPr/>
            <p:nvPr/>
          </p:nvSpPr>
          <p:spPr>
            <a:xfrm>
              <a:off x="0" y="4074"/>
              <a:ext cx="1262400" cy="390601"/>
            </a:xfrm>
            <a:prstGeom prst="roundRect">
              <a:avLst>
                <a:gd name="adj" fmla="val 16667"/>
              </a:avLst>
            </a:prstGeom>
            <a:solidFill>
              <a:srgbClr val="9E9E9E"/>
            </a:solidFill>
            <a:ln w="9525" cap="flat">
              <a:solidFill>
                <a:srgbClr val="424242"/>
              </a:solidFill>
              <a:prstDash val="solid"/>
              <a:round/>
            </a:ln>
            <a:effectLst/>
          </p:spPr>
          <p:txBody>
            <a:bodyPr wrap="square" lIns="0" tIns="0" rIns="0" bIns="0" numCol="1" anchor="ctr">
              <a:noAutofit/>
            </a:bodyPr>
            <a:lstStyle/>
            <a:p>
              <a:pPr algn="ctr">
                <a:defRPr>
                  <a:solidFill>
                    <a:srgbClr val="000000"/>
                  </a:solidFill>
                  <a:latin typeface="Nunito"/>
                  <a:ea typeface="Nunito"/>
                  <a:cs typeface="Nunito"/>
                  <a:sym typeface="Nunito"/>
                </a:defRPr>
              </a:pPr>
            </a:p>
          </p:txBody>
        </p:sp>
        <p:sp>
          <p:nvSpPr>
            <p:cNvPr id="379" name="Industry"/>
            <p:cNvSpPr txBox="1"/>
            <p:nvPr/>
          </p:nvSpPr>
          <p:spPr>
            <a:xfrm>
              <a:off x="23830" y="-1"/>
              <a:ext cx="1214740"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000000"/>
                  </a:solidFill>
                  <a:latin typeface="Nunito"/>
                  <a:ea typeface="Nunito"/>
                  <a:cs typeface="Nunito"/>
                  <a:sym typeface="Nunito"/>
                </a:defRPr>
              </a:lvl1pPr>
            </a:lstStyle>
            <a:p>
              <a:pPr/>
              <a:r>
                <a:t>Industry</a:t>
              </a:r>
            </a:p>
          </p:txBody>
        </p:sp>
      </p:grpSp>
      <p:sp>
        <p:nvSpPr>
          <p:cNvPr id="381" name="Google Shape;336;p21"/>
          <p:cNvSpPr/>
          <p:nvPr/>
        </p:nvSpPr>
        <p:spPr>
          <a:xfrm>
            <a:off x="1780475" y="1410087"/>
            <a:ext cx="3168601" cy="390601"/>
          </a:xfrm>
          <a:prstGeom prst="roundRect">
            <a:avLst>
              <a:gd name="adj" fmla="val 16667"/>
            </a:avLst>
          </a:prstGeom>
          <a:solidFill>
            <a:srgbClr val="FFFFFF"/>
          </a:solidFill>
          <a:ln>
            <a:solidFill>
              <a:srgbClr val="424242"/>
            </a:solidFill>
          </a:ln>
          <a:extLst>
            <a:ext uri="{C572A759-6A51-4108-AA02-DFA0A04FC94B}">
              <ma14:wrappingTextBoxFlag xmlns:ma14="http://schemas.microsoft.com/office/mac/drawingml/2011/main" val="1"/>
            </a:ext>
          </a:extLst>
        </p:spPr>
        <p:txBody>
          <a:bodyPr lIns="0" tIns="0" rIns="0" bIns="0" anchor="ctr"/>
          <a:lstStyle>
            <a:lvl1pPr algn="ctr">
              <a:defRPr>
                <a:solidFill>
                  <a:srgbClr val="000000"/>
                </a:solidFill>
                <a:latin typeface="Nunito"/>
                <a:ea typeface="Nunito"/>
                <a:cs typeface="Nunito"/>
                <a:sym typeface="Nunito"/>
              </a:defRPr>
            </a:lvl1pPr>
          </a:lstStyle>
          <a:p>
            <a:pPr/>
            <a:r>
              <a:t>FinTech - Algorithmic Trading</a:t>
            </a:r>
          </a:p>
        </p:txBody>
      </p:sp>
      <p:sp>
        <p:nvSpPr>
          <p:cNvPr id="382" name="Google Shape;337;p21"/>
          <p:cNvSpPr txBox="1"/>
          <p:nvPr/>
        </p:nvSpPr>
        <p:spPr>
          <a:xfrm>
            <a:off x="430000" y="150999"/>
            <a:ext cx="2029200" cy="38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300">
                <a:solidFill>
                  <a:srgbClr val="424242"/>
                </a:solidFill>
                <a:latin typeface="Nunito"/>
                <a:ea typeface="Nunito"/>
                <a:cs typeface="Nunito"/>
                <a:sym typeface="Nunito"/>
              </a:defRPr>
            </a:lvl1pPr>
          </a:lstStyle>
          <a:p>
            <a:pPr/>
            <a:r>
              <a:t>Project Profile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C0791B"/>
      </a:lt1>
      <a:dk2>
        <a:srgbClr val="A7A7A7"/>
      </a:dk2>
      <a:lt2>
        <a:srgbClr val="535353"/>
      </a:lt2>
      <a:accent1>
        <a:srgbClr val="0B6374"/>
      </a:accent1>
      <a:accent2>
        <a:srgbClr val="FD5B58"/>
      </a:accent2>
      <a:accent3>
        <a:srgbClr val="599191"/>
      </a:accent3>
      <a:accent4>
        <a:srgbClr val="D7E6A3"/>
      </a:accent4>
      <a:accent5>
        <a:srgbClr val="27278B"/>
      </a:accent5>
      <a:accent6>
        <a:srgbClr val="D558AB"/>
      </a:accent6>
      <a:hlink>
        <a:srgbClr val="0000FF"/>
      </a:hlink>
      <a:folHlink>
        <a:srgbClr val="FF00FF"/>
      </a:folHlink>
    </a:clrScheme>
    <a:fontScheme name="Momentum">
      <a:majorFont>
        <a:latin typeface="Arial"/>
        <a:ea typeface="Arial"/>
        <a:cs typeface="Arial"/>
      </a:majorFont>
      <a:minorFont>
        <a:latin typeface="Helvetica"/>
        <a:ea typeface="Helvetica"/>
        <a:cs typeface="Helvetica"/>
      </a:minorFont>
    </a:fontScheme>
    <a:fmtScheme name="Momentu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mentum">
  <a:themeElements>
    <a:clrScheme name="Momentum">
      <a:dk1>
        <a:srgbClr val="000000"/>
      </a:dk1>
      <a:lt1>
        <a:srgbClr val="FFFFFF"/>
      </a:lt1>
      <a:dk2>
        <a:srgbClr val="A7A7A7"/>
      </a:dk2>
      <a:lt2>
        <a:srgbClr val="535353"/>
      </a:lt2>
      <a:accent1>
        <a:srgbClr val="0B6374"/>
      </a:accent1>
      <a:accent2>
        <a:srgbClr val="FD5B58"/>
      </a:accent2>
      <a:accent3>
        <a:srgbClr val="599191"/>
      </a:accent3>
      <a:accent4>
        <a:srgbClr val="D7E6A3"/>
      </a:accent4>
      <a:accent5>
        <a:srgbClr val="27278B"/>
      </a:accent5>
      <a:accent6>
        <a:srgbClr val="D558AB"/>
      </a:accent6>
      <a:hlink>
        <a:srgbClr val="0000FF"/>
      </a:hlink>
      <a:folHlink>
        <a:srgbClr val="FF00FF"/>
      </a:folHlink>
    </a:clrScheme>
    <a:fontScheme name="Momentum">
      <a:majorFont>
        <a:latin typeface="Arial"/>
        <a:ea typeface="Arial"/>
        <a:cs typeface="Arial"/>
      </a:majorFont>
      <a:minorFont>
        <a:latin typeface="Helvetica"/>
        <a:ea typeface="Helvetica"/>
        <a:cs typeface="Helvetica"/>
      </a:minorFont>
    </a:fontScheme>
    <a:fmtScheme name="Momentu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C0791B"/>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