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74" r:id="rId5"/>
    <p:sldId id="260" r:id="rId6"/>
    <p:sldId id="262" r:id="rId7"/>
    <p:sldId id="269" r:id="rId8"/>
    <p:sldId id="266" r:id="rId9"/>
    <p:sldId id="268" r:id="rId10"/>
    <p:sldId id="267" r:id="rId11"/>
    <p:sldId id="271" r:id="rId12"/>
    <p:sldId id="272" r:id="rId13"/>
    <p:sldId id="264" r:id="rId14"/>
    <p:sldId id="275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esktop\&#48156;&#54364;&#51088;&#47308;\results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esktop\&#48156;&#54364;&#51088;&#47308;\result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esktop\&#48156;&#54364;&#51088;&#47308;\results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esktop\&#48156;&#54364;&#51088;&#47308;\results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ocuments\&#52852;&#52852;&#50724;&#53665;%20&#48155;&#51008;%20&#54028;&#51068;\resul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a\Desktop\&#48156;&#54364;&#51088;&#47308;\results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(2).xlsx]Sheet2!피벗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ko-KR">
                <a:solidFill>
                  <a:schemeClr val="tx1"/>
                </a:solidFill>
              </a:rPr>
              <a:t>연도별</a:t>
            </a:r>
            <a:r>
              <a:rPr lang="en-US">
                <a:solidFill>
                  <a:schemeClr val="tx1"/>
                </a:solidFill>
              </a:rPr>
              <a:t>/</a:t>
            </a:r>
            <a:r>
              <a:rPr lang="ko-KR">
                <a:solidFill>
                  <a:schemeClr val="tx1"/>
                </a:solidFill>
              </a:rPr>
              <a:t>월별 교통사고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097-42B6-A0B8-A1CDA988FEE0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097-42B6-A0B8-A1CDA988FEE0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097-42B6-A0B8-A1CDA988FEE0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7-42B6-A0B8-A1CDA988FEE0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97-42B6-A0B8-A1CDA988FEE0}"/>
              </c:ext>
            </c:extLst>
          </c:dPt>
          <c:dPt>
            <c:idx val="21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097-42B6-A0B8-A1CDA988FEE0}"/>
              </c:ext>
            </c:extLst>
          </c:dPt>
          <c:dPt>
            <c:idx val="2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97-42B6-A0B8-A1CDA988FEE0}"/>
              </c:ext>
            </c:extLst>
          </c:dPt>
          <c:dPt>
            <c:idx val="30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097-42B6-A0B8-A1CDA988FEE0}"/>
              </c:ext>
            </c:extLst>
          </c:dPt>
          <c:dPt>
            <c:idx val="3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097-42B6-A0B8-A1CDA988FEE0}"/>
              </c:ext>
            </c:extLst>
          </c:dPt>
          <c:dPt>
            <c:idx val="42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97-42B6-A0B8-A1CDA988FEE0}"/>
              </c:ext>
            </c:extLst>
          </c:dPt>
          <c:dPt>
            <c:idx val="45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097-42B6-A0B8-A1CDA988FEE0}"/>
              </c:ext>
            </c:extLst>
          </c:dPt>
          <c:dPt>
            <c:idx val="54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097-42B6-A0B8-A1CDA988FEE0}"/>
              </c:ext>
            </c:extLst>
          </c:dPt>
          <c:dPt>
            <c:idx val="57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097-42B6-A0B8-A1CDA988FEE0}"/>
              </c:ext>
            </c:extLst>
          </c:dPt>
          <c:dPt>
            <c:idx val="5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097-42B6-A0B8-A1CDA988FEE0}"/>
              </c:ext>
            </c:extLst>
          </c:dPt>
          <c:dPt>
            <c:idx val="66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97-42B6-A0B8-A1CDA988FEE0}"/>
              </c:ext>
            </c:extLst>
          </c:dPt>
          <c:dPt>
            <c:idx val="7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097-42B6-A0B8-A1CDA988FEE0}"/>
              </c:ext>
            </c:extLst>
          </c:dPt>
          <c:dPt>
            <c:idx val="71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97-42B6-A0B8-A1CDA988FEE0}"/>
              </c:ext>
            </c:extLst>
          </c:dPt>
          <c:cat>
            <c:multiLvlStrRef>
              <c:f>Sheet2!$A$2:$A$80</c:f>
              <c:multiLvlStrCache>
                <c:ptCount val="7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  <c:pt idx="44">
                    <c:v>9</c:v>
                  </c:pt>
                  <c:pt idx="45">
                    <c:v>10</c:v>
                  </c:pt>
                  <c:pt idx="46">
                    <c:v>11</c:v>
                  </c:pt>
                  <c:pt idx="47">
                    <c:v>12</c:v>
                  </c:pt>
                  <c:pt idx="48">
                    <c:v>1</c:v>
                  </c:pt>
                  <c:pt idx="49">
                    <c:v>2</c:v>
                  </c:pt>
                  <c:pt idx="50">
                    <c:v>3</c:v>
                  </c:pt>
                  <c:pt idx="51">
                    <c:v>4</c:v>
                  </c:pt>
                  <c:pt idx="52">
                    <c:v>5</c:v>
                  </c:pt>
                  <c:pt idx="53">
                    <c:v>6</c:v>
                  </c:pt>
                  <c:pt idx="54">
                    <c:v>7</c:v>
                  </c:pt>
                  <c:pt idx="55">
                    <c:v>8</c:v>
                  </c:pt>
                  <c:pt idx="56">
                    <c:v>9</c:v>
                  </c:pt>
                  <c:pt idx="57">
                    <c:v>10</c:v>
                  </c:pt>
                  <c:pt idx="58">
                    <c:v>11</c:v>
                  </c:pt>
                  <c:pt idx="59">
                    <c:v>12</c:v>
                  </c:pt>
                  <c:pt idx="60">
                    <c:v>1</c:v>
                  </c:pt>
                  <c:pt idx="61">
                    <c:v>2</c:v>
                  </c:pt>
                  <c:pt idx="62">
                    <c:v>3</c:v>
                  </c:pt>
                  <c:pt idx="63">
                    <c:v>4</c:v>
                  </c:pt>
                  <c:pt idx="64">
                    <c:v>5</c:v>
                  </c:pt>
                  <c:pt idx="65">
                    <c:v>6</c:v>
                  </c:pt>
                  <c:pt idx="66">
                    <c:v>7</c:v>
                  </c:pt>
                  <c:pt idx="67">
                    <c:v>8</c:v>
                  </c:pt>
                  <c:pt idx="68">
                    <c:v>9</c:v>
                  </c:pt>
                  <c:pt idx="69">
                    <c:v>10</c:v>
                  </c:pt>
                  <c:pt idx="70">
                    <c:v>11</c:v>
                  </c:pt>
                  <c:pt idx="71">
                    <c:v>12</c:v>
                  </c:pt>
                </c:lvl>
                <c:lvl>
                  <c:pt idx="0">
                    <c:v>2005</c:v>
                  </c:pt>
                  <c:pt idx="12">
                    <c:v>2006</c:v>
                  </c:pt>
                  <c:pt idx="24">
                    <c:v>2007</c:v>
                  </c:pt>
                  <c:pt idx="36">
                    <c:v>2008</c:v>
                  </c:pt>
                  <c:pt idx="48">
                    <c:v>2009</c:v>
                  </c:pt>
                  <c:pt idx="60">
                    <c:v>2010</c:v>
                  </c:pt>
                </c:lvl>
              </c:multiLvlStrCache>
            </c:multiLvlStrRef>
          </c:cat>
          <c:val>
            <c:numRef>
              <c:f>Sheet2!$B$2:$B$80</c:f>
              <c:numCache>
                <c:formatCode>General</c:formatCode>
                <c:ptCount val="72"/>
                <c:pt idx="0">
                  <c:v>16278</c:v>
                </c:pt>
                <c:pt idx="1">
                  <c:v>14521</c:v>
                </c:pt>
                <c:pt idx="2">
                  <c:v>14977</c:v>
                </c:pt>
                <c:pt idx="3">
                  <c:v>15661</c:v>
                </c:pt>
                <c:pt idx="4">
                  <c:v>17032</c:v>
                </c:pt>
                <c:pt idx="5">
                  <c:v>16874</c:v>
                </c:pt>
                <c:pt idx="6">
                  <c:v>16889</c:v>
                </c:pt>
                <c:pt idx="7">
                  <c:v>16408</c:v>
                </c:pt>
                <c:pt idx="8">
                  <c:v>16720</c:v>
                </c:pt>
                <c:pt idx="9">
                  <c:v>17533</c:v>
                </c:pt>
                <c:pt idx="10">
                  <c:v>18747</c:v>
                </c:pt>
                <c:pt idx="11">
                  <c:v>17095</c:v>
                </c:pt>
                <c:pt idx="12">
                  <c:v>14839</c:v>
                </c:pt>
                <c:pt idx="13">
                  <c:v>14067</c:v>
                </c:pt>
                <c:pt idx="14">
                  <c:v>14855</c:v>
                </c:pt>
                <c:pt idx="15">
                  <c:v>13804</c:v>
                </c:pt>
                <c:pt idx="16">
                  <c:v>16103</c:v>
                </c:pt>
                <c:pt idx="17">
                  <c:v>16035</c:v>
                </c:pt>
                <c:pt idx="18">
                  <c:v>16671</c:v>
                </c:pt>
                <c:pt idx="19">
                  <c:v>15293</c:v>
                </c:pt>
                <c:pt idx="20">
                  <c:v>16785</c:v>
                </c:pt>
                <c:pt idx="21">
                  <c:v>17124</c:v>
                </c:pt>
                <c:pt idx="22">
                  <c:v>17397</c:v>
                </c:pt>
                <c:pt idx="23">
                  <c:v>16188</c:v>
                </c:pt>
                <c:pt idx="24">
                  <c:v>15355</c:v>
                </c:pt>
                <c:pt idx="25">
                  <c:v>13253</c:v>
                </c:pt>
                <c:pt idx="26">
                  <c:v>15049</c:v>
                </c:pt>
                <c:pt idx="27">
                  <c:v>14125</c:v>
                </c:pt>
                <c:pt idx="28">
                  <c:v>15833</c:v>
                </c:pt>
                <c:pt idx="29">
                  <c:v>15528</c:v>
                </c:pt>
                <c:pt idx="30">
                  <c:v>15862</c:v>
                </c:pt>
                <c:pt idx="31">
                  <c:v>15044</c:v>
                </c:pt>
                <c:pt idx="32">
                  <c:v>15271</c:v>
                </c:pt>
                <c:pt idx="33">
                  <c:v>15528</c:v>
                </c:pt>
                <c:pt idx="34">
                  <c:v>16559</c:v>
                </c:pt>
                <c:pt idx="35">
                  <c:v>14708</c:v>
                </c:pt>
                <c:pt idx="36">
                  <c:v>14133</c:v>
                </c:pt>
                <c:pt idx="37">
                  <c:v>14353</c:v>
                </c:pt>
                <c:pt idx="38">
                  <c:v>13494</c:v>
                </c:pt>
                <c:pt idx="39">
                  <c:v>13394</c:v>
                </c:pt>
                <c:pt idx="40">
                  <c:v>14336</c:v>
                </c:pt>
                <c:pt idx="41">
                  <c:v>14205</c:v>
                </c:pt>
                <c:pt idx="42">
                  <c:v>14630</c:v>
                </c:pt>
                <c:pt idx="43">
                  <c:v>13366</c:v>
                </c:pt>
                <c:pt idx="44">
                  <c:v>14432</c:v>
                </c:pt>
                <c:pt idx="45">
                  <c:v>15684</c:v>
                </c:pt>
                <c:pt idx="46">
                  <c:v>14770</c:v>
                </c:pt>
                <c:pt idx="47">
                  <c:v>13794</c:v>
                </c:pt>
                <c:pt idx="48">
                  <c:v>13417</c:v>
                </c:pt>
                <c:pt idx="49">
                  <c:v>10950</c:v>
                </c:pt>
                <c:pt idx="50">
                  <c:v>13202</c:v>
                </c:pt>
                <c:pt idx="51">
                  <c:v>12715</c:v>
                </c:pt>
                <c:pt idx="52">
                  <c:v>13811</c:v>
                </c:pt>
                <c:pt idx="53">
                  <c:v>13936</c:v>
                </c:pt>
                <c:pt idx="54">
                  <c:v>14300</c:v>
                </c:pt>
                <c:pt idx="55">
                  <c:v>13415</c:v>
                </c:pt>
                <c:pt idx="56">
                  <c:v>13792</c:v>
                </c:pt>
                <c:pt idx="57">
                  <c:v>14834</c:v>
                </c:pt>
                <c:pt idx="58">
                  <c:v>15473</c:v>
                </c:pt>
                <c:pt idx="59">
                  <c:v>13709</c:v>
                </c:pt>
                <c:pt idx="60">
                  <c:v>9967</c:v>
                </c:pt>
                <c:pt idx="61">
                  <c:v>10935</c:v>
                </c:pt>
                <c:pt idx="62">
                  <c:v>12341</c:v>
                </c:pt>
                <c:pt idx="63">
                  <c:v>11510</c:v>
                </c:pt>
                <c:pt idx="64">
                  <c:v>12372</c:v>
                </c:pt>
                <c:pt idx="65">
                  <c:v>12812</c:v>
                </c:pt>
                <c:pt idx="66">
                  <c:v>12653</c:v>
                </c:pt>
                <c:pt idx="67">
                  <c:v>12088</c:v>
                </c:pt>
                <c:pt idx="68">
                  <c:v>12960</c:v>
                </c:pt>
                <c:pt idx="69">
                  <c:v>13534</c:v>
                </c:pt>
                <c:pt idx="70">
                  <c:v>13622</c:v>
                </c:pt>
                <c:pt idx="71">
                  <c:v>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7-42B6-A0B8-A1CDA988F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79587312"/>
        <c:axId val="1679586896"/>
      </c:barChart>
      <c:catAx>
        <c:axId val="167958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586896"/>
        <c:crosses val="autoZero"/>
        <c:auto val="1"/>
        <c:lblAlgn val="ctr"/>
        <c:lblOffset val="100"/>
        <c:noMultiLvlLbl val="0"/>
      </c:catAx>
      <c:valAx>
        <c:axId val="167958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5873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(2).xlsx]Sheet5!피벗 테이블4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 smtClean="0">
                <a:solidFill>
                  <a:schemeClr val="tx1"/>
                </a:solidFill>
              </a:rPr>
              <a:t>날씨별</a:t>
            </a:r>
            <a:r>
              <a:rPr lang="ko-KR" altLang="en-US" b="1" dirty="0" smtClean="0">
                <a:solidFill>
                  <a:schemeClr val="tx1"/>
                </a:solidFill>
              </a:rPr>
              <a:t> 사고 발생빈도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0-4CEB-B908-C3D451A7F6D4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390-4CEB-B908-C3D451A7F6D4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390-4CEB-B908-C3D451A7F6D4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390-4CEB-B908-C3D451A7F6D4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0-4CEB-B908-C3D451A7F6D4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90-4CEB-B908-C3D451A7F6D4}"/>
              </c:ext>
            </c:extLst>
          </c:dPt>
          <c:cat>
            <c:multiLvlStrRef>
              <c:f>Sheet5!$A$2:$A$20</c:f>
              <c:multiLvlStrCache>
                <c:ptCount val="9"/>
                <c:lvl>
                  <c:pt idx="0">
                    <c:v>13554</c:v>
                  </c:pt>
                  <c:pt idx="1">
                    <c:v>831083</c:v>
                  </c:pt>
                  <c:pt idx="2">
                    <c:v>125484</c:v>
                  </c:pt>
                  <c:pt idx="3">
                    <c:v>21233</c:v>
                  </c:pt>
                  <c:pt idx="4">
                    <c:v>1286</c:v>
                  </c:pt>
                  <c:pt idx="5">
                    <c:v>8542</c:v>
                  </c:pt>
                  <c:pt idx="6">
                    <c:v>14697</c:v>
                  </c:pt>
                  <c:pt idx="7">
                    <c:v>26486</c:v>
                  </c:pt>
                  <c:pt idx="8">
                    <c:v>6051</c:v>
                  </c:pt>
                </c:lvl>
                <c:lvl>
                  <c:pt idx="0">
                    <c:v>broken clouds</c:v>
                  </c:pt>
                  <c:pt idx="1">
                    <c:v>clear sky</c:v>
                  </c:pt>
                  <c:pt idx="2">
                    <c:v>few clouds</c:v>
                  </c:pt>
                  <c:pt idx="3">
                    <c:v>mist</c:v>
                  </c:pt>
                  <c:pt idx="4">
                    <c:v>rain</c:v>
                  </c:pt>
                  <c:pt idx="5">
                    <c:v>scattered clouds</c:v>
                  </c:pt>
                  <c:pt idx="6">
                    <c:v>shower rain</c:v>
                  </c:pt>
                  <c:pt idx="7">
                    <c:v>snow</c:v>
                  </c:pt>
                  <c:pt idx="8">
                    <c:v>thunderstorm</c:v>
                  </c:pt>
                </c:lvl>
              </c:multiLvlStrCache>
            </c:multiLvlStrRef>
          </c:cat>
          <c:val>
            <c:numRef>
              <c:f>Sheet5!$B$2:$B$20</c:f>
              <c:numCache>
                <c:formatCode>General</c:formatCode>
                <c:ptCount val="9"/>
                <c:pt idx="0">
                  <c:v>18841</c:v>
                </c:pt>
                <c:pt idx="1">
                  <c:v>1125068</c:v>
                </c:pt>
                <c:pt idx="2">
                  <c:v>176979</c:v>
                </c:pt>
                <c:pt idx="3">
                  <c:v>26085</c:v>
                </c:pt>
                <c:pt idx="4">
                  <c:v>1833</c:v>
                </c:pt>
                <c:pt idx="5">
                  <c:v>11444</c:v>
                </c:pt>
                <c:pt idx="6">
                  <c:v>20801</c:v>
                </c:pt>
                <c:pt idx="7">
                  <c:v>36015</c:v>
                </c:pt>
                <c:pt idx="8">
                  <c:v>8694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CEB-B908-C3D451A7F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2907056"/>
        <c:axId val="1679586064"/>
      </c:barChart>
      <c:catAx>
        <c:axId val="17429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586064"/>
        <c:crosses val="autoZero"/>
        <c:auto val="1"/>
        <c:lblAlgn val="ctr"/>
        <c:lblOffset val="100"/>
        <c:noMultiLvlLbl val="0"/>
      </c:catAx>
      <c:valAx>
        <c:axId val="167958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9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(2).xlsx]Sheet3!피벗 테이블2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요일별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속도별</a:t>
            </a:r>
            <a:r>
              <a:rPr lang="ko-KR" altLang="en-US" dirty="0" smtClean="0">
                <a:solidFill>
                  <a:schemeClr val="tx1"/>
                </a:solidFill>
              </a:rPr>
              <a:t> 교통사고 발생빈도</a:t>
            </a:r>
            <a:endParaRPr lang="ko-KR" altLang="en-US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1D-435E-BD84-21337CFC8D6D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21D-435E-BD84-21337CFC8D6D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21D-435E-BD84-21337CFC8D6D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21D-435E-BD84-21337CFC8D6D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1D-435E-BD84-21337CFC8D6D}"/>
              </c:ext>
            </c:extLst>
          </c:dPt>
          <c:dPt>
            <c:idx val="1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21D-435E-BD84-21337CFC8D6D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1D-435E-BD84-21337CFC8D6D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21D-435E-BD84-21337CFC8D6D}"/>
              </c:ext>
            </c:extLst>
          </c:dPt>
          <c:dPt>
            <c:idx val="22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21D-435E-BD84-21337CFC8D6D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21D-435E-BD84-21337CFC8D6D}"/>
              </c:ext>
            </c:extLst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21D-435E-BD84-21337CFC8D6D}"/>
              </c:ext>
            </c:extLst>
          </c:dPt>
          <c:dPt>
            <c:idx val="28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21D-435E-BD84-21337CFC8D6D}"/>
              </c:ext>
            </c:extLst>
          </c:dPt>
          <c:dPt>
            <c:idx val="3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D-435E-BD84-21337CFC8D6D}"/>
              </c:ext>
            </c:extLst>
          </c:dPt>
          <c:dPt>
            <c:idx val="35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21D-435E-BD84-21337CFC8D6D}"/>
              </c:ext>
            </c:extLst>
          </c:dPt>
          <c:dPt>
            <c:idx val="36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21D-435E-BD84-21337CFC8D6D}"/>
              </c:ext>
            </c:extLst>
          </c:dPt>
          <c:dPt>
            <c:idx val="4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1D-435E-BD84-21337CFC8D6D}"/>
              </c:ext>
            </c:extLst>
          </c:dPt>
          <c:dPt>
            <c:idx val="43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E21D-435E-BD84-21337CFC8D6D}"/>
              </c:ext>
            </c:extLst>
          </c:dPt>
          <c:dPt>
            <c:idx val="4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21D-435E-BD84-21337CFC8D6D}"/>
              </c:ext>
            </c:extLst>
          </c:dPt>
          <c:dPt>
            <c:idx val="4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D-435E-BD84-21337CFC8D6D}"/>
              </c:ext>
            </c:extLst>
          </c:dPt>
          <c:dPt>
            <c:idx val="5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E21D-435E-BD84-21337CFC8D6D}"/>
              </c:ext>
            </c:extLst>
          </c:dPt>
          <c:dPt>
            <c:idx val="52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21D-435E-BD84-21337CFC8D6D}"/>
              </c:ext>
            </c:extLst>
          </c:dPt>
          <c:cat>
            <c:multiLvlStrRef>
              <c:f>Sheet3!$A$2:$A$62</c:f>
              <c:multiLvlStrCache>
                <c:ptCount val="53"/>
                <c:lvl>
                  <c:pt idx="0">
                    <c:v>15</c:v>
                  </c:pt>
                  <c:pt idx="1">
                    <c:v>20</c:v>
                  </c:pt>
                  <c:pt idx="2">
                    <c:v>30</c:v>
                  </c:pt>
                  <c:pt idx="3">
                    <c:v>40</c:v>
                  </c:pt>
                  <c:pt idx="4">
                    <c:v>50</c:v>
                  </c:pt>
                  <c:pt idx="5">
                    <c:v>60</c:v>
                  </c:pt>
                  <c:pt idx="6">
                    <c:v>70</c:v>
                  </c:pt>
                  <c:pt idx="7">
                    <c:v>10</c:v>
                  </c:pt>
                  <c:pt idx="8">
                    <c:v>15</c:v>
                  </c:pt>
                  <c:pt idx="9">
                    <c:v>20</c:v>
                  </c:pt>
                  <c:pt idx="10">
                    <c:v>30</c:v>
                  </c:pt>
                  <c:pt idx="11">
                    <c:v>40</c:v>
                  </c:pt>
                  <c:pt idx="12">
                    <c:v>50</c:v>
                  </c:pt>
                  <c:pt idx="13">
                    <c:v>60</c:v>
                  </c:pt>
                  <c:pt idx="14">
                    <c:v>70</c:v>
                  </c:pt>
                  <c:pt idx="15">
                    <c:v>10</c:v>
                  </c:pt>
                  <c:pt idx="16">
                    <c:v>15</c:v>
                  </c:pt>
                  <c:pt idx="17">
                    <c:v>20</c:v>
                  </c:pt>
                  <c:pt idx="18">
                    <c:v>30</c:v>
                  </c:pt>
                  <c:pt idx="19">
                    <c:v>40</c:v>
                  </c:pt>
                  <c:pt idx="20">
                    <c:v>50</c:v>
                  </c:pt>
                  <c:pt idx="21">
                    <c:v>60</c:v>
                  </c:pt>
                  <c:pt idx="22">
                    <c:v>70</c:v>
                  </c:pt>
                  <c:pt idx="23">
                    <c:v>20</c:v>
                  </c:pt>
                  <c:pt idx="24">
                    <c:v>30</c:v>
                  </c:pt>
                  <c:pt idx="25">
                    <c:v>40</c:v>
                  </c:pt>
                  <c:pt idx="26">
                    <c:v>50</c:v>
                  </c:pt>
                  <c:pt idx="27">
                    <c:v>60</c:v>
                  </c:pt>
                  <c:pt idx="28">
                    <c:v>70</c:v>
                  </c:pt>
                  <c:pt idx="29">
                    <c:v>10</c:v>
                  </c:pt>
                  <c:pt idx="30">
                    <c:v>15</c:v>
                  </c:pt>
                  <c:pt idx="31">
                    <c:v>20</c:v>
                  </c:pt>
                  <c:pt idx="32">
                    <c:v>30</c:v>
                  </c:pt>
                  <c:pt idx="33">
                    <c:v>40</c:v>
                  </c:pt>
                  <c:pt idx="34">
                    <c:v>50</c:v>
                  </c:pt>
                  <c:pt idx="35">
                    <c:v>60</c:v>
                  </c:pt>
                  <c:pt idx="36">
                    <c:v>70</c:v>
                  </c:pt>
                  <c:pt idx="37">
                    <c:v>10</c:v>
                  </c:pt>
                  <c:pt idx="38">
                    <c:v>15</c:v>
                  </c:pt>
                  <c:pt idx="39">
                    <c:v>20</c:v>
                  </c:pt>
                  <c:pt idx="40">
                    <c:v>30</c:v>
                  </c:pt>
                  <c:pt idx="41">
                    <c:v>40</c:v>
                  </c:pt>
                  <c:pt idx="42">
                    <c:v>50</c:v>
                  </c:pt>
                  <c:pt idx="43">
                    <c:v>60</c:v>
                  </c:pt>
                  <c:pt idx="44">
                    <c:v>70</c:v>
                  </c:pt>
                  <c:pt idx="45">
                    <c:v>10</c:v>
                  </c:pt>
                  <c:pt idx="46">
                    <c:v>15</c:v>
                  </c:pt>
                  <c:pt idx="47">
                    <c:v>20</c:v>
                  </c:pt>
                  <c:pt idx="48">
                    <c:v>30</c:v>
                  </c:pt>
                  <c:pt idx="49">
                    <c:v>40</c:v>
                  </c:pt>
                  <c:pt idx="50">
                    <c:v>50</c:v>
                  </c:pt>
                  <c:pt idx="51">
                    <c:v>60</c:v>
                  </c:pt>
                  <c:pt idx="52">
                    <c:v>70</c:v>
                  </c:pt>
                </c:lvl>
                <c:lvl>
                  <c:pt idx="0">
                    <c:v>Sunday</c:v>
                  </c:pt>
                  <c:pt idx="7">
                    <c:v>Monday</c:v>
                  </c:pt>
                  <c:pt idx="15">
                    <c:v>Tuesday</c:v>
                  </c:pt>
                  <c:pt idx="23">
                    <c:v>Wednesday</c:v>
                  </c:pt>
                  <c:pt idx="29">
                    <c:v>Thursday</c:v>
                  </c:pt>
                  <c:pt idx="37">
                    <c:v>Friday</c:v>
                  </c:pt>
                  <c:pt idx="45">
                    <c:v>Saturday</c:v>
                  </c:pt>
                </c:lvl>
              </c:multiLvlStrCache>
            </c:multiLvlStrRef>
          </c:cat>
          <c:val>
            <c:numRef>
              <c:f>Sheet3!$B$2:$B$62</c:f>
              <c:numCache>
                <c:formatCode>General</c:formatCode>
                <c:ptCount val="53"/>
                <c:pt idx="0">
                  <c:v>3</c:v>
                </c:pt>
                <c:pt idx="1">
                  <c:v>682</c:v>
                </c:pt>
                <c:pt idx="2">
                  <c:v>68462</c:v>
                </c:pt>
                <c:pt idx="3">
                  <c:v>9556</c:v>
                </c:pt>
                <c:pt idx="4">
                  <c:v>3746</c:v>
                </c:pt>
                <c:pt idx="5">
                  <c:v>23535</c:v>
                </c:pt>
                <c:pt idx="6">
                  <c:v>10049</c:v>
                </c:pt>
                <c:pt idx="7">
                  <c:v>5</c:v>
                </c:pt>
                <c:pt idx="8">
                  <c:v>5</c:v>
                </c:pt>
                <c:pt idx="9">
                  <c:v>1045</c:v>
                </c:pt>
                <c:pt idx="10">
                  <c:v>95283</c:v>
                </c:pt>
                <c:pt idx="11">
                  <c:v>12119</c:v>
                </c:pt>
                <c:pt idx="12">
                  <c:v>4257</c:v>
                </c:pt>
                <c:pt idx="13">
                  <c:v>24229</c:v>
                </c:pt>
                <c:pt idx="14">
                  <c:v>11563</c:v>
                </c:pt>
                <c:pt idx="15">
                  <c:v>1</c:v>
                </c:pt>
                <c:pt idx="16">
                  <c:v>1</c:v>
                </c:pt>
                <c:pt idx="17">
                  <c:v>1123</c:v>
                </c:pt>
                <c:pt idx="18">
                  <c:v>101138</c:v>
                </c:pt>
                <c:pt idx="19">
                  <c:v>12986</c:v>
                </c:pt>
                <c:pt idx="20">
                  <c:v>4638</c:v>
                </c:pt>
                <c:pt idx="21">
                  <c:v>24968</c:v>
                </c:pt>
                <c:pt idx="22">
                  <c:v>11264</c:v>
                </c:pt>
                <c:pt idx="23">
                  <c:v>1130</c:v>
                </c:pt>
                <c:pt idx="24">
                  <c:v>101954</c:v>
                </c:pt>
                <c:pt idx="25">
                  <c:v>13165</c:v>
                </c:pt>
                <c:pt idx="26">
                  <c:v>4655</c:v>
                </c:pt>
                <c:pt idx="27">
                  <c:v>25823</c:v>
                </c:pt>
                <c:pt idx="28">
                  <c:v>11265</c:v>
                </c:pt>
                <c:pt idx="29">
                  <c:v>3</c:v>
                </c:pt>
                <c:pt idx="30">
                  <c:v>1</c:v>
                </c:pt>
                <c:pt idx="31">
                  <c:v>1154</c:v>
                </c:pt>
                <c:pt idx="32">
                  <c:v>100501</c:v>
                </c:pt>
                <c:pt idx="33">
                  <c:v>12839</c:v>
                </c:pt>
                <c:pt idx="34">
                  <c:v>4560</c:v>
                </c:pt>
                <c:pt idx="35">
                  <c:v>25131</c:v>
                </c:pt>
                <c:pt idx="36">
                  <c:v>11599</c:v>
                </c:pt>
                <c:pt idx="37">
                  <c:v>2</c:v>
                </c:pt>
                <c:pt idx="38">
                  <c:v>3</c:v>
                </c:pt>
                <c:pt idx="39">
                  <c:v>1184</c:v>
                </c:pt>
                <c:pt idx="40">
                  <c:v>110409</c:v>
                </c:pt>
                <c:pt idx="41">
                  <c:v>13990</c:v>
                </c:pt>
                <c:pt idx="42">
                  <c:v>4976</c:v>
                </c:pt>
                <c:pt idx="43">
                  <c:v>27930</c:v>
                </c:pt>
                <c:pt idx="44">
                  <c:v>13416</c:v>
                </c:pt>
                <c:pt idx="45">
                  <c:v>4</c:v>
                </c:pt>
                <c:pt idx="46">
                  <c:v>2</c:v>
                </c:pt>
                <c:pt idx="47">
                  <c:v>988</c:v>
                </c:pt>
                <c:pt idx="48">
                  <c:v>89953</c:v>
                </c:pt>
                <c:pt idx="49">
                  <c:v>11495</c:v>
                </c:pt>
                <c:pt idx="50">
                  <c:v>4070</c:v>
                </c:pt>
                <c:pt idx="51">
                  <c:v>25436</c:v>
                </c:pt>
                <c:pt idx="52">
                  <c:v>10279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D-435E-BD84-21337CFC8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79581488"/>
        <c:axId val="1679586480"/>
      </c:barChart>
      <c:catAx>
        <c:axId val="167958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586480"/>
        <c:crosses val="autoZero"/>
        <c:auto val="1"/>
        <c:lblAlgn val="ctr"/>
        <c:lblOffset val="100"/>
        <c:noMultiLvlLbl val="0"/>
      </c:catAx>
      <c:valAx>
        <c:axId val="16795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95814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(2).xlsx]Sheet8!피벗 테이블4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 smtClean="0">
                <a:solidFill>
                  <a:schemeClr val="tx1"/>
                </a:solidFill>
              </a:rPr>
              <a:t>교통사고별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제한속도와</a:t>
            </a:r>
            <a:r>
              <a:rPr lang="ko-KR" altLang="en-US" b="1" dirty="0" smtClean="0">
                <a:solidFill>
                  <a:schemeClr val="tx1"/>
                </a:solidFill>
              </a:rPr>
              <a:t> 사고 심각도</a:t>
            </a:r>
            <a:r>
              <a:rPr lang="ko-KR" altLang="en-US" b="1" baseline="0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8095519784908602E-2"/>
          <c:y val="0.16696012219584963"/>
          <c:w val="0.87633670876009895"/>
          <c:h val="0.68309733136122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A3-411B-9D63-04A69A8F252B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A3-411B-9D63-04A69A8F252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A3-411B-9D63-04A69A8F252B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A3-411B-9D63-04A69A8F252B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DA3-411B-9D63-04A69A8F252B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DA3-411B-9D63-04A69A8F252B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A3-411B-9D63-04A69A8F252B}"/>
              </c:ext>
            </c:extLst>
          </c:dPt>
          <c:dPt>
            <c:idx val="1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DA3-411B-9D63-04A69A8F252B}"/>
              </c:ext>
            </c:extLst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A3-411B-9D63-04A69A8F252B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F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A3-411B-9D63-04A69A8F252B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DA3-411B-9D63-04A69A8F252B}"/>
              </c:ext>
            </c:extLst>
          </c:dPt>
          <c:cat>
            <c:multiLvlStrRef>
              <c:f>Sheet8!$A$4:$A$30</c:f>
              <c:multiLvlStrCache>
                <c:ptCount val="23"/>
                <c:lvl>
                  <c:pt idx="0">
                    <c:v>10</c:v>
                  </c:pt>
                  <c:pt idx="1">
                    <c:v>15</c:v>
                  </c:pt>
                  <c:pt idx="2">
                    <c:v>20</c:v>
                  </c:pt>
                  <c:pt idx="3">
                    <c:v>30</c:v>
                  </c:pt>
                  <c:pt idx="4">
                    <c:v>40</c:v>
                  </c:pt>
                  <c:pt idx="5">
                    <c:v>50</c:v>
                  </c:pt>
                  <c:pt idx="6">
                    <c:v>60</c:v>
                  </c:pt>
                  <c:pt idx="7">
                    <c:v>70</c:v>
                  </c:pt>
                  <c:pt idx="8">
                    <c:v>10</c:v>
                  </c:pt>
                  <c:pt idx="9">
                    <c:v>15</c:v>
                  </c:pt>
                  <c:pt idx="10">
                    <c:v>20</c:v>
                  </c:pt>
                  <c:pt idx="11">
                    <c:v>30</c:v>
                  </c:pt>
                  <c:pt idx="12">
                    <c:v>40</c:v>
                  </c:pt>
                  <c:pt idx="13">
                    <c:v>50</c:v>
                  </c:pt>
                  <c:pt idx="14">
                    <c:v>60</c:v>
                  </c:pt>
                  <c:pt idx="15">
                    <c:v>70</c:v>
                  </c:pt>
                  <c:pt idx="16">
                    <c:v>10</c:v>
                  </c:pt>
                  <c:pt idx="17">
                    <c:v>20</c:v>
                  </c:pt>
                  <c:pt idx="18">
                    <c:v>30</c:v>
                  </c:pt>
                  <c:pt idx="19">
                    <c:v>40</c:v>
                  </c:pt>
                  <c:pt idx="20">
                    <c:v>50</c:v>
                  </c:pt>
                  <c:pt idx="21">
                    <c:v>60</c:v>
                  </c:pt>
                  <c:pt idx="22">
                    <c:v>70</c:v>
                  </c:pt>
                </c:lvl>
                <c:lvl>
                  <c:pt idx="0">
                    <c:v>Slight</c:v>
                  </c:pt>
                  <c:pt idx="8">
                    <c:v>Serious</c:v>
                  </c:pt>
                  <c:pt idx="16">
                    <c:v>Fatal</c:v>
                  </c:pt>
                </c:lvl>
              </c:multiLvlStrCache>
            </c:multiLvlStrRef>
          </c:cat>
          <c:val>
            <c:numRef>
              <c:f>Sheet8!$B$4:$B$30</c:f>
              <c:numCache>
                <c:formatCode>General</c:formatCode>
                <c:ptCount val="23"/>
                <c:pt idx="0">
                  <c:v>12</c:v>
                </c:pt>
                <c:pt idx="1">
                  <c:v>16</c:v>
                </c:pt>
                <c:pt idx="2">
                  <c:v>7404</c:v>
                </c:pt>
                <c:pt idx="3">
                  <c:v>739534</c:v>
                </c:pt>
                <c:pt idx="4">
                  <c:v>104205</c:v>
                </c:pt>
                <c:pt idx="5">
                  <c:v>37712</c:v>
                </c:pt>
                <c:pt idx="6">
                  <c:v>201139</c:v>
                </c:pt>
                <c:pt idx="7">
                  <c:v>102551</c:v>
                </c:pt>
                <c:pt idx="8">
                  <c:v>4</c:v>
                </c:pt>
                <c:pt idx="9">
                  <c:v>1</c:v>
                </c:pt>
                <c:pt idx="10">
                  <c:v>1129</c:v>
                </c:pt>
                <c:pt idx="11">
                  <c:v>105913</c:v>
                </c:pt>
                <c:pt idx="12">
                  <c:v>17190</c:v>
                </c:pt>
                <c:pt idx="13">
                  <c:v>7307</c:v>
                </c:pt>
                <c:pt idx="14">
                  <c:v>56684</c:v>
                </c:pt>
                <c:pt idx="15">
                  <c:v>17229</c:v>
                </c:pt>
                <c:pt idx="16">
                  <c:v>2</c:v>
                </c:pt>
                <c:pt idx="17">
                  <c:v>83</c:v>
                </c:pt>
                <c:pt idx="18">
                  <c:v>7405</c:v>
                </c:pt>
                <c:pt idx="19">
                  <c:v>2545</c:v>
                </c:pt>
                <c:pt idx="20">
                  <c:v>1386</c:v>
                </c:pt>
                <c:pt idx="21">
                  <c:v>12159</c:v>
                </c:pt>
                <c:pt idx="22">
                  <c:v>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3-411B-9D63-04A69A8F2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728863"/>
        <c:axId val="1827729695"/>
      </c:barChart>
      <c:catAx>
        <c:axId val="182772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729695"/>
        <c:crosses val="autoZero"/>
        <c:auto val="1"/>
        <c:lblAlgn val="ctr"/>
        <c:lblOffset val="100"/>
        <c:noMultiLvlLbl val="0"/>
      </c:catAx>
      <c:valAx>
        <c:axId val="182772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72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(1).xlsx]Sheet2!피벗 테이블5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b="1" dirty="0" err="1" smtClean="0">
                <a:solidFill>
                  <a:schemeClr val="tx1"/>
                </a:solidFill>
              </a:rPr>
              <a:t>도로별</a:t>
            </a:r>
            <a:r>
              <a:rPr lang="ko-KR" b="1" dirty="0" smtClean="0">
                <a:solidFill>
                  <a:schemeClr val="tx1"/>
                </a:solidFill>
              </a:rPr>
              <a:t> </a:t>
            </a:r>
            <a:r>
              <a:rPr lang="ko-KR" b="1" dirty="0">
                <a:solidFill>
                  <a:schemeClr val="tx1"/>
                </a:solidFill>
              </a:rPr>
              <a:t>사고발생건수</a:t>
            </a:r>
          </a:p>
        </c:rich>
      </c:tx>
      <c:layout>
        <c:manualLayout>
          <c:xMode val="edge"/>
          <c:yMode val="edge"/>
          <c:x val="0.37936673975872326"/>
          <c:y val="3.3636048006326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0-46F2-AA96-D15AF9E61299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0-46F2-AA96-D15AF9E61299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70-46F2-AA96-D15AF9E61299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70-46F2-AA96-D15AF9E61299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570-46F2-AA96-D15AF9E61299}"/>
              </c:ext>
            </c:extLst>
          </c:dPt>
          <c:cat>
            <c:strRef>
              <c:f>Sheet2!$A$2:$A$8</c:f>
              <c:strCache>
                <c:ptCount val="6"/>
                <c:pt idx="0">
                  <c:v>A</c:v>
                </c:pt>
                <c:pt idx="1">
                  <c:v>A(M)</c:v>
                </c:pt>
                <c:pt idx="2">
                  <c:v>B</c:v>
                </c:pt>
                <c:pt idx="3">
                  <c:v>C</c:v>
                </c:pt>
                <c:pt idx="4">
                  <c:v>Motorway</c:v>
                </c:pt>
                <c:pt idx="5">
                  <c:v>Unclassified</c:v>
                </c:pt>
              </c:strCache>
            </c:strRef>
          </c:cat>
          <c:val>
            <c:numRef>
              <c:f>Sheet2!$B$2:$B$8</c:f>
              <c:numCache>
                <c:formatCode>General</c:formatCode>
                <c:ptCount val="6"/>
                <c:pt idx="0">
                  <c:v>108818</c:v>
                </c:pt>
                <c:pt idx="1">
                  <c:v>697</c:v>
                </c:pt>
                <c:pt idx="2">
                  <c:v>29115</c:v>
                </c:pt>
                <c:pt idx="3">
                  <c:v>18810</c:v>
                </c:pt>
                <c:pt idx="4">
                  <c:v>14114</c:v>
                </c:pt>
                <c:pt idx="5">
                  <c:v>53259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70-46F2-AA96-D15AF9E6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426191"/>
        <c:axId val="1793432431"/>
      </c:barChart>
      <c:catAx>
        <c:axId val="179342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3432431"/>
        <c:crosses val="autoZero"/>
        <c:auto val="1"/>
        <c:lblAlgn val="ctr"/>
        <c:lblOffset val="100"/>
        <c:noMultiLvlLbl val="0"/>
      </c:catAx>
      <c:valAx>
        <c:axId val="179343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342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(2).xlsx]Sheet7!피벗 테이블3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연령별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사고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심각도별</a:t>
            </a:r>
            <a:r>
              <a:rPr lang="ko-KR" altLang="en-US" b="1" dirty="0" smtClean="0">
                <a:solidFill>
                  <a:schemeClr val="tx1"/>
                </a:solidFill>
              </a:rPr>
              <a:t> 교통사고 사상자 통계</a:t>
            </a:r>
            <a:endParaRPr lang="ko-KR" alt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141-4A66-A2C2-65B0D92833E5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141-4A66-A2C2-65B0D92833E5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141-4A66-A2C2-65B0D92833E5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141-4A66-A2C2-65B0D92833E5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141-4A66-A2C2-65B0D92833E5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141-4A66-A2C2-65B0D92833E5}"/>
              </c:ext>
            </c:extLst>
          </c:dPt>
          <c:dPt>
            <c:idx val="16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8141-4A66-A2C2-65B0D92833E5}"/>
              </c:ext>
            </c:extLst>
          </c:dPt>
          <c:dPt>
            <c:idx val="17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141-4A66-A2C2-65B0D92833E5}"/>
              </c:ext>
            </c:extLst>
          </c:dPt>
          <c:dPt>
            <c:idx val="18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8141-4A66-A2C2-65B0D92833E5}"/>
              </c:ext>
            </c:extLst>
          </c:dPt>
          <c:dPt>
            <c:idx val="26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41-4A66-A2C2-65B0D92833E5}"/>
              </c:ext>
            </c:extLst>
          </c:dPt>
          <c:dPt>
            <c:idx val="27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41-4A66-A2C2-65B0D92833E5}"/>
              </c:ext>
            </c:extLst>
          </c:dPt>
          <c:dPt>
            <c:idx val="28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41-4A66-A2C2-65B0D92833E5}"/>
              </c:ext>
            </c:extLst>
          </c:dPt>
          <c:dPt>
            <c:idx val="29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41-4A66-A2C2-65B0D92833E5}"/>
              </c:ext>
            </c:extLst>
          </c:dPt>
          <c:dPt>
            <c:idx val="3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41-4A66-A2C2-65B0D92833E5}"/>
              </c:ext>
            </c:extLst>
          </c:dPt>
          <c:dPt>
            <c:idx val="3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41-4A66-A2C2-65B0D92833E5}"/>
              </c:ext>
            </c:extLst>
          </c:dPt>
          <c:dPt>
            <c:idx val="32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141-4A66-A2C2-65B0D92833E5}"/>
              </c:ext>
            </c:extLst>
          </c:dPt>
          <c:dPt>
            <c:idx val="33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41-4A66-A2C2-65B0D92833E5}"/>
              </c:ext>
            </c:extLst>
          </c:dPt>
          <c:dPt>
            <c:idx val="34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141-4A66-A2C2-65B0D92833E5}"/>
              </c:ext>
            </c:extLst>
          </c:dPt>
          <c:cat>
            <c:multiLvlStrRef>
              <c:f>Sheet7!$A$4:$A$43</c:f>
              <c:multiLvlStrCache>
                <c:ptCount val="36"/>
                <c:lvl>
                  <c:pt idx="0">
                    <c:v>0 - 5</c:v>
                  </c:pt>
                  <c:pt idx="1">
                    <c:v>06 - 10</c:v>
                  </c:pt>
                  <c:pt idx="2">
                    <c:v>11 - 15</c:v>
                  </c:pt>
                  <c:pt idx="3">
                    <c:v>16 - 20</c:v>
                  </c:pt>
                  <c:pt idx="4">
                    <c:v>21 - 25</c:v>
                  </c:pt>
                  <c:pt idx="5">
                    <c:v>26 - 35</c:v>
                  </c:pt>
                  <c:pt idx="6">
                    <c:v>36 - 45</c:v>
                  </c:pt>
                  <c:pt idx="7">
                    <c:v>46 - 55</c:v>
                  </c:pt>
                  <c:pt idx="8">
                    <c:v>56 - 65</c:v>
                  </c:pt>
                  <c:pt idx="9">
                    <c:v>66 - 75</c:v>
                  </c:pt>
                  <c:pt idx="10">
                    <c:v>Over 75</c:v>
                  </c:pt>
                  <c:pt idx="11">
                    <c:v>Unknown</c:v>
                  </c:pt>
                  <c:pt idx="12">
                    <c:v>0 - 5</c:v>
                  </c:pt>
                  <c:pt idx="13">
                    <c:v>06 - 10</c:v>
                  </c:pt>
                  <c:pt idx="14">
                    <c:v>11 - 15</c:v>
                  </c:pt>
                  <c:pt idx="15">
                    <c:v>16 - 20</c:v>
                  </c:pt>
                  <c:pt idx="16">
                    <c:v>21 - 25</c:v>
                  </c:pt>
                  <c:pt idx="17">
                    <c:v>26 - 35</c:v>
                  </c:pt>
                  <c:pt idx="18">
                    <c:v>36 - 45</c:v>
                  </c:pt>
                  <c:pt idx="19">
                    <c:v>46 - 55</c:v>
                  </c:pt>
                  <c:pt idx="20">
                    <c:v>56 - 65</c:v>
                  </c:pt>
                  <c:pt idx="21">
                    <c:v>66 - 75</c:v>
                  </c:pt>
                  <c:pt idx="22">
                    <c:v>Over 75</c:v>
                  </c:pt>
                  <c:pt idx="23">
                    <c:v>Unknown</c:v>
                  </c:pt>
                  <c:pt idx="24">
                    <c:v>0 - 5</c:v>
                  </c:pt>
                  <c:pt idx="25">
                    <c:v>06 - 10</c:v>
                  </c:pt>
                  <c:pt idx="26">
                    <c:v>11 - 15</c:v>
                  </c:pt>
                  <c:pt idx="27">
                    <c:v>16 - 20</c:v>
                  </c:pt>
                  <c:pt idx="28">
                    <c:v>21 - 25</c:v>
                  </c:pt>
                  <c:pt idx="29">
                    <c:v>26 - 35</c:v>
                  </c:pt>
                  <c:pt idx="30">
                    <c:v>36 - 45</c:v>
                  </c:pt>
                  <c:pt idx="31">
                    <c:v>46 - 55</c:v>
                  </c:pt>
                  <c:pt idx="32">
                    <c:v>56 - 65</c:v>
                  </c:pt>
                  <c:pt idx="33">
                    <c:v>66 - 75</c:v>
                  </c:pt>
                  <c:pt idx="34">
                    <c:v>Over 75</c:v>
                  </c:pt>
                  <c:pt idx="35">
                    <c:v>Unknown</c:v>
                  </c:pt>
                </c:lvl>
                <c:lvl>
                  <c:pt idx="0">
                    <c:v>Slight</c:v>
                  </c:pt>
                  <c:pt idx="12">
                    <c:v>Serious</c:v>
                  </c:pt>
                  <c:pt idx="24">
                    <c:v>Fatal</c:v>
                  </c:pt>
                </c:lvl>
              </c:multiLvlStrCache>
            </c:multiLvlStrRef>
          </c:cat>
          <c:val>
            <c:numRef>
              <c:f>Sheet7!$B$4:$B$43</c:f>
              <c:numCache>
                <c:formatCode>General</c:formatCode>
                <c:ptCount val="36"/>
                <c:pt idx="0">
                  <c:v>28598</c:v>
                </c:pt>
                <c:pt idx="1">
                  <c:v>44323</c:v>
                </c:pt>
                <c:pt idx="2">
                  <c:v>68829</c:v>
                </c:pt>
                <c:pt idx="3">
                  <c:v>213996</c:v>
                </c:pt>
                <c:pt idx="4">
                  <c:v>167995</c:v>
                </c:pt>
                <c:pt idx="5">
                  <c:v>248648</c:v>
                </c:pt>
                <c:pt idx="6">
                  <c:v>213445</c:v>
                </c:pt>
                <c:pt idx="7">
                  <c:v>140482</c:v>
                </c:pt>
                <c:pt idx="8">
                  <c:v>86027</c:v>
                </c:pt>
                <c:pt idx="9">
                  <c:v>45037</c:v>
                </c:pt>
                <c:pt idx="10">
                  <c:v>31776</c:v>
                </c:pt>
                <c:pt idx="11">
                  <c:v>43052</c:v>
                </c:pt>
                <c:pt idx="12">
                  <c:v>6387</c:v>
                </c:pt>
                <c:pt idx="13">
                  <c:v>8722</c:v>
                </c:pt>
                <c:pt idx="14">
                  <c:v>17505</c:v>
                </c:pt>
                <c:pt idx="15">
                  <c:v>52310</c:v>
                </c:pt>
                <c:pt idx="16">
                  <c:v>34388</c:v>
                </c:pt>
                <c:pt idx="17">
                  <c:v>45009</c:v>
                </c:pt>
                <c:pt idx="18">
                  <c:v>39775</c:v>
                </c:pt>
                <c:pt idx="19">
                  <c:v>27687</c:v>
                </c:pt>
                <c:pt idx="20">
                  <c:v>19921</c:v>
                </c:pt>
                <c:pt idx="21">
                  <c:v>12524</c:v>
                </c:pt>
                <c:pt idx="22">
                  <c:v>10401</c:v>
                </c:pt>
                <c:pt idx="23">
                  <c:v>6461</c:v>
                </c:pt>
                <c:pt idx="24">
                  <c:v>1144</c:v>
                </c:pt>
                <c:pt idx="25">
                  <c:v>1265</c:v>
                </c:pt>
                <c:pt idx="26">
                  <c:v>2369</c:v>
                </c:pt>
                <c:pt idx="27">
                  <c:v>9654</c:v>
                </c:pt>
                <c:pt idx="28">
                  <c:v>7342</c:v>
                </c:pt>
                <c:pt idx="29">
                  <c:v>8932</c:v>
                </c:pt>
                <c:pt idx="30">
                  <c:v>7393</c:v>
                </c:pt>
                <c:pt idx="31">
                  <c:v>5948</c:v>
                </c:pt>
                <c:pt idx="32">
                  <c:v>4470</c:v>
                </c:pt>
                <c:pt idx="33">
                  <c:v>3239</c:v>
                </c:pt>
                <c:pt idx="34">
                  <c:v>3717</c:v>
                </c:pt>
                <c:pt idx="35">
                  <c:v>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1-4A66-A2C2-65B0D9283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16035903"/>
        <c:axId val="1617965023"/>
      </c:barChart>
      <c:catAx>
        <c:axId val="1616035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7965023"/>
        <c:crosses val="autoZero"/>
        <c:auto val="1"/>
        <c:lblAlgn val="ctr"/>
        <c:lblOffset val="100"/>
        <c:noMultiLvlLbl val="0"/>
      </c:catAx>
      <c:valAx>
        <c:axId val="161796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603590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50239-4F30-49AE-BCA3-40A8C9BC284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3A38-4CA1-4D46-9156-502152B43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3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7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6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DE09-3948-48A1-BD4F-CE08799F3045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E16F-C312-4FF3-8C28-4F19B8340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oulmetro.co.kr/kr/" TargetMode="External"/><Relationship Id="rId2" Type="http://schemas.openxmlformats.org/officeDocument/2006/relationships/hyperlink" Target="https://kostat.go.kr/portal/korea/index.a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9081" y="795000"/>
            <a:ext cx="118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빅데이터</a:t>
            </a:r>
            <a:r>
              <a: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이용한 </a:t>
            </a:r>
            <a:r>
              <a:rPr lang="ko-KR" altLang="en-US" sz="40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원인 </a:t>
            </a:r>
            <a:r>
              <a:rPr lang="ko-KR" altLang="en-US" sz="40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</a:t>
            </a:r>
            <a:r>
              <a:rPr lang="ko-KR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4000" dirty="0">
              <a:ln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10030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 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정다호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정인호</a:t>
            </a:r>
            <a:endParaRPr lang="en-US" altLang="ko-KR" sz="28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r"/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유찬식</a:t>
            </a:r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8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원준석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8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69700"/>
              </p:ext>
            </p:extLst>
          </p:nvPr>
        </p:nvGraphicFramePr>
        <p:xfrm>
          <a:off x="796607" y="1849833"/>
          <a:ext cx="10379393" cy="490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655397" y="3010442"/>
            <a:ext cx="988291" cy="2549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6605" y="4973169"/>
            <a:ext cx="1039091" cy="581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2319" y="5388807"/>
            <a:ext cx="882074" cy="166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03848" y="5388807"/>
            <a:ext cx="766618" cy="16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" y="557171"/>
            <a:ext cx="109855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사상자 통계분석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연령별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교통사고 사상자 추이 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주된 운전자인 </a:t>
            </a:r>
            <a:r>
              <a:rPr lang="en-US" altLang="ko-KR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20-50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 까지의 인구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주를 이룸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가장 심각한 단계인 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Fatal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경우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60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 이상의 고령인구 비율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상대적으로 높은 것으로 나타남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2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분석결과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705926"/>
            <a:ext cx="11899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</a:t>
            </a:r>
            <a:r>
              <a:rPr lang="en-US" altLang="ko-KR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요일</a:t>
            </a:r>
            <a:r>
              <a:rPr lang="en-US" altLang="ko-KR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</a:t>
            </a:r>
            <a:r>
              <a:rPr lang="en-US" altLang="ko-KR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도로</a:t>
            </a:r>
            <a:r>
              <a:rPr lang="en-US" altLang="ko-KR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 여러 지표를 기준으로 분석한 결과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발생량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가장 큰 영향을 주는 요인은 무엇보다도 차량 통행량이라고 볼 수 있음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특히나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통계의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대부분의 교통사고가 제한속도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30mph(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시속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48km)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구간에서 발생했음을 알 수 있다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제한속도가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30mph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구간은 대부분이 교통이 혼잡한 도시 구간일 것이라는 점을 감안한다면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속도제한이 교통사고의 발생빈도 자체를 줄일 수 있다는 통계는 신뢰성이 떨어진다고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사상자에 대한 연령별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분석결과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사상자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 주된 운전자연령인 </a:t>
            </a:r>
            <a:r>
              <a:rPr lang="en-US" altLang="ko-KR" sz="14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20-50</a:t>
            </a:r>
            <a:r>
              <a:rPr lang="ko-KR" altLang="en-US" sz="14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가장 많은 것으로 기록됨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Fatal(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사망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분류된 사건에선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60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 이상의 고령인구도 많은 것으로 집계되어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사고시 </a:t>
            </a:r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고령연령층의 사망률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상대적으로 높은 것으로 나타남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사고의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심각도별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분석결과 다소 경미한 사고의 경우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15-20</a:t>
            </a:r>
            <a:r>
              <a:rPr lang="ko-KR" altLang="en-US" sz="14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대의 비율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생각보다 높았는데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운전경력이 얼마 없는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 미숙에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의한 사고일 가능성이 높다고 판단됨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차량의 속도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자체는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영향을 주는 </a:t>
            </a:r>
            <a:r>
              <a:rPr lang="ko-KR" altLang="en-US" sz="14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절대적인 요인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이라고 판단하기는 어려우나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결국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차량의 통행량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자체가 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증감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영향을 준다고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분석결과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비판점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900" y="752107"/>
            <a:ext cx="12103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대한민국의 수도인 </a:t>
            </a:r>
            <a:r>
              <a:rPr lang="ko-KR" altLang="en-US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</a:t>
            </a:r>
            <a:r>
              <a:rPr lang="ko-KR" altLang="en-US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인구가 약 </a:t>
            </a:r>
            <a:r>
              <a:rPr lang="en-US" altLang="ko-KR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997</a:t>
            </a:r>
            <a:r>
              <a:rPr lang="ko-KR" altLang="en-US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런던</a:t>
            </a:r>
            <a:r>
              <a:rPr lang="en-US" altLang="ko-KR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약 </a:t>
            </a:r>
            <a:r>
              <a:rPr lang="en-US" altLang="ko-KR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898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r>
              <a:rPr lang="en-US" altLang="ko-KR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비슷한 수준이지만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런던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</a:t>
            </a:r>
            <a:r>
              <a:rPr lang="ko-KR" altLang="en-US" sz="1400" dirty="0" err="1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단위면적은</a:t>
            </a:r>
            <a:r>
              <a:rPr lang="ko-KR" altLang="en-US" sz="14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약 </a:t>
            </a:r>
            <a:r>
              <a:rPr lang="en-US" altLang="ko-KR" sz="14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2.5</a:t>
            </a:r>
            <a:r>
              <a:rPr lang="ko-KR" altLang="en-US" sz="14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가량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차이남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</a:t>
            </a:r>
            <a:r>
              <a:rPr lang="ko-KR" altLang="en-US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약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605.2km²/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런던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1,572km²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0020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까지 생활권이 확대되는 </a:t>
            </a:r>
            <a:r>
              <a:rPr lang="ko-KR" altLang="en-US" sz="1400" dirty="0" err="1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경기권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인구</a:t>
            </a:r>
            <a:r>
              <a:rPr lang="en-US" altLang="ko-KR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약 </a:t>
            </a:r>
            <a:r>
              <a:rPr lang="en-US" altLang="ko-KR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1,341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r>
              <a:rPr lang="en-US" altLang="ko-KR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고려한다면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면적대비 교통량이 비교할 수 없을 만큼 높은 수준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이라고 볼 수 있음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영국의 교통사고 사례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분석해본 결과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교통사고는 단순히 차량의 과속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의해 발생하기 보단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교통인구밀집도</a:t>
            </a:r>
            <a:r>
              <a:rPr lang="en-US" altLang="ko-KR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도시 혼잡도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등이 더 큰 요인으로 작용한다고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도시통행차량의 속도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제한하는 것은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사고의 </a:t>
            </a:r>
            <a:r>
              <a:rPr lang="ko-KR" altLang="en-US" sz="1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낮출 수는 있지만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이론적으로 볼 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도심의 교통혼잡과 교통사고의 발생빈도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증가할 수도 있음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대조군으로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제시된 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호주</a:t>
            </a:r>
            <a:r>
              <a:rPr lang="en-US" altLang="ko-KR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덴마크</a:t>
            </a:r>
            <a:r>
              <a:rPr lang="en-US" altLang="ko-KR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독일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인구밀도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현저히 낮은 국가이기 때문에</a:t>
            </a:r>
            <a:r>
              <a:rPr lang="en-US" altLang="ko-KR" sz="14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 정책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큰 효과를 거둔 것으로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호주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시드니 인구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면적 서울에 약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독일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베를린 인구 약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300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면적 서울에 약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1.5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덴마크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전체인구 약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수도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60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면적 서울의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1/10)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평균 혼잡도 역시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출퇴근시간의 교통혼잡도나 병목현상을 고려한다면 생각보다 큰 차이가 날 수도 있다고 판단됨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194" name="Picture 2" descr="비교대상도시 소개 | 서울정책아카이브 Seoul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57700"/>
            <a:ext cx="48768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10" y="4486978"/>
            <a:ext cx="2441864" cy="13756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78" y="4486978"/>
            <a:ext cx="2443976" cy="13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 accident casualties in Britain and the world - House of Comm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" y="2842952"/>
            <a:ext cx="4924412" cy="31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752107"/>
            <a:ext cx="12103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영국의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1977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부터 도입된 도심지역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</a:t>
            </a:r>
            <a:r>
              <a:rPr lang="en-US" altLang="ko-KR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(30mph)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적용된 이후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교통사고의 빈도수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약간 감소하였고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교통사고로 인한 </a:t>
            </a:r>
            <a:r>
              <a:rPr lang="ko-KR" altLang="en-US" sz="1400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사망자수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현저히 줄어든 것을 관찰할 수 있음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따라서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도로의 속도제한 시 교통사고의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심각도를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감소시키는데 도움이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될것으로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예상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=&gt; </a:t>
            </a:r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예방하기 위해선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단순한 속도제한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보다는 </a:t>
            </a:r>
            <a:r>
              <a:rPr lang="ko-KR" altLang="en-US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구간별로</a:t>
            </a:r>
            <a:r>
              <a:rPr lang="en-US" altLang="ko-KR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혼잡도</a:t>
            </a:r>
            <a:r>
              <a:rPr lang="en-US" altLang="ko-KR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도로의 표면상태</a:t>
            </a:r>
            <a:r>
              <a:rPr lang="en-US" altLang="ko-KR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운전자의 연령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 복합적인 요인을 고려한 교통정책을 만드는 것이 근본적인 대책이 될 수 있음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17" y="2772756"/>
            <a:ext cx="6202383" cy="31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760420"/>
            <a:ext cx="12103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영국의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1977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부터 도입된 도심지역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</a:t>
            </a:r>
            <a:r>
              <a:rPr lang="en-US" altLang="ko-KR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(30mph)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적용된 이후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교통사고의 빈도수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약간 감소하였고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교통사고로 인한 </a:t>
            </a:r>
            <a:r>
              <a:rPr lang="ko-KR" altLang="en-US" sz="1400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사망자 수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현저히 줄어든 것을 관찰할 수 있음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도로의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할 경우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교통사고의 </a:t>
            </a:r>
            <a:r>
              <a:rPr lang="ko-KR" altLang="en-US" sz="1400" dirty="0" err="1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감소시키는데 도움이 될 것으로 예상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그러나 </a:t>
            </a:r>
            <a:r>
              <a:rPr lang="ko-KR" altLang="en-US" sz="1400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및 주요 도시지역의 차량통행량과 인구밀집도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고려해본다면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단순히 </a:t>
            </a:r>
            <a:r>
              <a:rPr lang="ko-KR" altLang="en-US" sz="14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차량 속도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제한한다고 해서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발생량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감소시키는 데는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큰 효과가 없을 것으로 판단되고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도심지역의 교통혼잡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그로 인한 사고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역시 증가할 수도 있다고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도심지역의 차량 통행량 감소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ko-KR" altLang="en-US" sz="1400" dirty="0" err="1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운전연령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대상으로 한 </a:t>
            </a:r>
            <a:r>
              <a:rPr lang="ko-KR" altLang="en-US" sz="14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안전교육 강화 및 사고예방을 위한 제도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만들고 운영하는 것이 합리적이라고 판단됨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53"/>
          <a:stretch/>
        </p:blipFill>
        <p:spPr>
          <a:xfrm>
            <a:off x="680258" y="2748916"/>
            <a:ext cx="4249190" cy="2892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44" y="2748917"/>
            <a:ext cx="5464068" cy="28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83" y="175887"/>
            <a:ext cx="1189274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참고문헌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연합뉴스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안전속도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5030? “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안전우선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 vs “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교통헬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”, 2021.04.22,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연합뉴스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고아름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교통사고 사망자 중 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40%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보행자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 OECD 2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2021.06.01, KBS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김명일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윤창호법에도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연일 음주운전 사고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자전거 타던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사망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2021.06.03,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한국경제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박철홍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한국도로공사 광주전남본부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졸음사고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예방 위해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생수얼음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제공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2021.06.03,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연합뉴스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최진규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천안시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어린이 등굣길 합동 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교통안전 캠페인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‘, 2021.06.03,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국제뉴스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ko-KR" altLang="en-US" sz="20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참고사이트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just"/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통계청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kostat.go.kr/portal/korea/index.action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서울교통공사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http://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www.seoulmetro.co.kr/kr/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데이터 정보와 분석 툴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영국 </a:t>
            </a:r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교통통계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2000-2010</a:t>
            </a:r>
          </a:p>
          <a:p>
            <a:pPr marL="285750" indent="-285750" algn="just">
              <a:buFontTx/>
              <a:buChar char="-"/>
            </a:pP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HADOOP HIVE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6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58" y="774374"/>
            <a:ext cx="11105804" cy="317009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just"/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 배경 및 목적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정책제안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/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 </a:t>
            </a: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  <a:p>
            <a:pPr algn="just"/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8725"/>
            <a:ext cx="577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빅데이터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이용한 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원인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시각화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ln>
                <a:solidFill>
                  <a:schemeClr val="tx1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 배경 및 목적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46188">
            <a:off x="5268739" y="1133996"/>
            <a:ext cx="2878904" cy="27925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95372">
            <a:off x="5738810" y="1371598"/>
            <a:ext cx="3312921" cy="2938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1439">
            <a:off x="5861338" y="1750138"/>
            <a:ext cx="3107434" cy="3205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618799"/>
            <a:ext cx="507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영향을 주는 </a:t>
            </a:r>
            <a:r>
              <a:rPr lang="ko-KR" altLang="en-US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요인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무엇일까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단순히 신호위반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등이 요인일까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  <a:p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어떠한 상황과 요인에 따라서 발생할까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332" y="5640582"/>
            <a:ext cx="11139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통계 데이터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기반으로 </a:t>
            </a:r>
            <a:r>
              <a:rPr lang="ko-KR" altLang="en-US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</a:t>
            </a:r>
            <a:r>
              <a:rPr lang="en-US" altLang="ko-KR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운전자</a:t>
            </a:r>
            <a:r>
              <a:rPr lang="en-US" altLang="ko-KR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</a:t>
            </a:r>
            <a:r>
              <a:rPr lang="en-US" altLang="ko-KR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차선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등 여러 가지 상황적 특성을 고려한 </a:t>
            </a:r>
            <a:r>
              <a:rPr lang="ko-KR" altLang="en-US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통해 교통사고에 영향을 주는 </a:t>
            </a:r>
            <a:r>
              <a:rPr lang="ko-KR" altLang="en-US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요인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찾아보자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05403">
            <a:off x="5901660" y="2184699"/>
            <a:ext cx="3053614" cy="2700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42" y="2705723"/>
            <a:ext cx="3713423" cy="28170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982" y="2619347"/>
            <a:ext cx="3796313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연구 배경 및 목적</a:t>
            </a:r>
            <a:endParaRPr lang="ko-KR" altLang="en-US" dirty="0"/>
          </a:p>
        </p:txBody>
      </p:sp>
      <p:pic>
        <p:nvPicPr>
          <p:cNvPr id="6" name="Picture 2" descr="단독] 손보협회, 펭수 손잡고 교통안전 캠페인 진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2" y="796202"/>
            <a:ext cx="293914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안전속도 5030, 17일부터 전면 시행 - 토목신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11" y="796202"/>
            <a:ext cx="48196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9912" y="5788363"/>
            <a:ext cx="111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과연 </a:t>
            </a:r>
            <a:r>
              <a:rPr lang="ko-KR" altLang="en-US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줄이는 것이 교통사고 예방에 얼만큼 효과가 있을까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216" y="877455"/>
            <a:ext cx="3080124" cy="17352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16" y="2728096"/>
            <a:ext cx="3080124" cy="17337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216" y="4577237"/>
            <a:ext cx="1592709" cy="12989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925" y="4577237"/>
            <a:ext cx="1581219" cy="13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809625"/>
            <a:ext cx="1186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영국의 교통사고 통계 데이터를 기반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Why? </a:t>
            </a:r>
          </a:p>
          <a:p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영국의 교통사고 통계의 경우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운전자의 연령</a:t>
            </a:r>
            <a:r>
              <a:rPr lang="en-US" altLang="ko-KR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성별</a:t>
            </a:r>
            <a:r>
              <a:rPr lang="en-US" altLang="ko-KR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 당시 차량의 속도</a:t>
            </a:r>
            <a:r>
              <a:rPr lang="en-US" altLang="ko-KR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날씨 및 도로상황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등 다양한 정보를 제공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분석을 통해 </a:t>
            </a:r>
            <a:r>
              <a:rPr lang="ko-KR" altLang="en-US" dirty="0" smtClean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원인 간의 인과관계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유추하고 파악할 수 있음 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764835"/>
            <a:ext cx="8310563" cy="1721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602356"/>
            <a:ext cx="8310563" cy="1042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5725716"/>
            <a:ext cx="8310563" cy="9644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275" y="3038475"/>
            <a:ext cx="8205788" cy="8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887" y="4805685"/>
            <a:ext cx="8205788" cy="8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5275" y="6079050"/>
            <a:ext cx="8205788" cy="8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596657"/>
            <a:ext cx="6743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데이터 현황 파악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연도별 사고의 증감 추이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2010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년까지의 데이터에선 월별 사고가 감소추세를 보이고 있음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대체로 </a:t>
            </a:r>
            <a:r>
              <a:rPr lang="en-US" altLang="ko-KR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1-3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월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</a:t>
            </a:r>
            <a:r>
              <a:rPr lang="ko-KR" altLang="en-US" sz="1600" dirty="0" smtClean="0">
                <a:solidFill>
                  <a:srgbClr val="C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 횟수가 상대적으로 적은 것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집계됨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91155"/>
              </p:ext>
            </p:extLst>
          </p:nvPr>
        </p:nvGraphicFramePr>
        <p:xfrm>
          <a:off x="276348" y="2184807"/>
          <a:ext cx="10302087" cy="372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347" y="6112819"/>
            <a:ext cx="920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교통량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많아지는 연말에 대체로 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교통사고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많이 일어나는 것으로 나타남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제시된 데이터 만으론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사고량이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줄어드는 것에 대한 합리적인 원인을 찾는 것은 어려움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0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01092"/>
              </p:ext>
            </p:extLst>
          </p:nvPr>
        </p:nvGraphicFramePr>
        <p:xfrm>
          <a:off x="1178632" y="2002443"/>
          <a:ext cx="9320385" cy="4313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" y="643371"/>
            <a:ext cx="11296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날씨별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사고 발생빈도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solidFill>
                  <a:srgbClr val="00B0F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맑은 날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절대적으로 교통사고 발생이 잦았으며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이외엔 </a:t>
            </a:r>
            <a:r>
              <a:rPr lang="ko-KR" altLang="en-US" sz="1600" dirty="0" smtClean="0">
                <a:solidFill>
                  <a:srgbClr val="92D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약간 구름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끼거나 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눈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오는 날이 가장 사고가 많음 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날씨 자체가 교통사고 발생에 절대적인 요인이 된 다기 보단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교통량 자체의 증가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</a:t>
            </a:r>
            <a:r>
              <a:rPr lang="ko-KR" altLang="en-US" sz="1600" dirty="0" smtClean="0">
                <a:solidFill>
                  <a:srgbClr val="7030A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원인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된다고 볼 수 있음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5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681665"/>
              </p:ext>
            </p:extLst>
          </p:nvPr>
        </p:nvGraphicFramePr>
        <p:xfrm>
          <a:off x="591127" y="1828800"/>
          <a:ext cx="10153072" cy="389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" y="809625"/>
            <a:ext cx="11296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요일별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제한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속도별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사고 추이 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요일별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제한속도별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사고 추이를 확인한 결과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평일보다는 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주말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</a:t>
            </a:r>
            <a:r>
              <a:rPr lang="en-US" altLang="ko-KR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 속도 </a:t>
            </a:r>
            <a:r>
              <a:rPr lang="en-US" altLang="ko-KR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</a:t>
            </a:r>
            <a:r>
              <a:rPr lang="ko-KR" altLang="en-US" sz="16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구간에서 사고율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가장 높은 것으로 나타남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제한속도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60</a:t>
            </a:r>
            <a:r>
              <a:rPr lang="ko-KR" altLang="en-US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구간의 사고 비율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 상대적으로 높은 것으로 나타남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9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572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분석과정</a:t>
            </a:r>
            <a:endParaRPr lang="ko-KR" altLang="en-US" dirty="0"/>
          </a:p>
        </p:txBody>
      </p:sp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518610"/>
              </p:ext>
            </p:extLst>
          </p:nvPr>
        </p:nvGraphicFramePr>
        <p:xfrm>
          <a:off x="548237" y="1705725"/>
          <a:ext cx="5369502" cy="340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" y="557171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속도별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사고 </a:t>
            </a:r>
            <a:r>
              <a:rPr lang="ko-KR" altLang="en-US" sz="1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심각도별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현황 </a:t>
            </a:r>
            <a:endParaRPr lang="en-US" altLang="ko-KR" sz="16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6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시속 </a:t>
            </a:r>
            <a:r>
              <a:rPr lang="en-US" altLang="ko-KR" sz="16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30mph(</a:t>
            </a:r>
            <a:r>
              <a:rPr lang="ko-KR" altLang="en-US" sz="16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약 </a:t>
            </a:r>
            <a:r>
              <a:rPr lang="en-US" altLang="ko-KR" sz="16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50km/h)</a:t>
            </a:r>
            <a:r>
              <a:rPr lang="ko-KR" altLang="en-US" sz="1600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구간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가장 많은 사고가 발생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사망 사고의 경우 </a:t>
            </a:r>
            <a:r>
              <a:rPr lang="ko-KR" altLang="en-US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시속 </a:t>
            </a:r>
            <a:r>
              <a:rPr lang="en-US" altLang="ko-KR" sz="16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60mph</a:t>
            </a:r>
            <a:r>
              <a:rPr lang="ko-KR" altLang="en-US" sz="1600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구간이 가장 많았지만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r>
              <a:rPr lang="ko-KR" altLang="en-US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대체로 비교적 다양한 수치를 보이고 있음</a:t>
            </a:r>
            <a:r>
              <a:rPr lang="en-US" altLang="ko-KR" sz="1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543401"/>
              </p:ext>
            </p:extLst>
          </p:nvPr>
        </p:nvGraphicFramePr>
        <p:xfrm>
          <a:off x="6299432" y="1820890"/>
          <a:ext cx="5039128" cy="317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4989" y="5542624"/>
            <a:ext cx="10985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동시에 </a:t>
            </a:r>
            <a:r>
              <a:rPr lang="ko-KR" altLang="en-US" sz="14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도로별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사고 발생과 관련해 통행량 자체가 많을 수 밖에 없는 </a:t>
            </a:r>
            <a:r>
              <a:rPr lang="ko-KR" altLang="en-US" sz="1400" dirty="0" smtClean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간선도로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 </a:t>
            </a:r>
            <a:r>
              <a:rPr lang="ko-KR" altLang="en-US" sz="1400" dirty="0" smtClean="0">
                <a:solidFill>
                  <a:srgbClr val="92D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고속도로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가장 많은 사고가 발생하고 있는 것을 확인 할 수 있음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오히려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속도제한이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70mph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이상인 고속도로에서 사고율이 적은 것으로 나타남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</a:t>
            </a:r>
            <a:r>
              <a:rPr lang="en-US" altLang="ko-KR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</a:t>
            </a:r>
            <a:r>
              <a:rPr lang="ko-KR" altLang="en-US" sz="1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이외에는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주거지역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(30),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주거 밀집도가 낮은 지역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(40),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일반도로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(50)</a:t>
            </a:r>
          </a:p>
          <a:p>
            <a:endParaRPr lang="en-US" altLang="ko-KR" sz="14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9432" y="5014764"/>
            <a:ext cx="5679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A=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간선도로</a:t>
            </a:r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or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국도</a:t>
            </a:r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A(M) =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간선고속도로</a:t>
            </a:r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B-C =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소규모 국도</a:t>
            </a:r>
            <a:r>
              <a:rPr lang="en-US" altLang="ko-KR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Motorway = </a:t>
            </a:r>
            <a:r>
              <a:rPr lang="ko-KR" altLang="en-US" sz="105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고속도로</a:t>
            </a:r>
            <a:endParaRPr lang="en-US" altLang="ko-KR" sz="105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4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978</Words>
  <Application>Microsoft Office PowerPoint</Application>
  <PresentationFormat>와이드스크린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G마켓 산스 TTF Bold</vt:lpstr>
      <vt:lpstr>G마켓 산스 TTF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aaa</dc:creator>
  <cp:lastModifiedBy>aaa</cp:lastModifiedBy>
  <cp:revision>88</cp:revision>
  <dcterms:created xsi:type="dcterms:W3CDTF">2021-06-04T00:07:04Z</dcterms:created>
  <dcterms:modified xsi:type="dcterms:W3CDTF">2021-06-07T00:05:14Z</dcterms:modified>
</cp:coreProperties>
</file>