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580" r:id="rId2"/>
    <p:sldId id="839" r:id="rId3"/>
    <p:sldId id="841" r:id="rId4"/>
    <p:sldId id="881" r:id="rId5"/>
    <p:sldId id="842" r:id="rId6"/>
    <p:sldId id="843" r:id="rId7"/>
    <p:sldId id="882" r:id="rId8"/>
    <p:sldId id="844" r:id="rId9"/>
    <p:sldId id="884" r:id="rId10"/>
    <p:sldId id="845" r:id="rId11"/>
    <p:sldId id="847" r:id="rId12"/>
    <p:sldId id="848" r:id="rId13"/>
    <p:sldId id="853" r:id="rId14"/>
    <p:sldId id="854" r:id="rId15"/>
    <p:sldId id="855" r:id="rId16"/>
    <p:sldId id="856" r:id="rId17"/>
    <p:sldId id="849" r:id="rId18"/>
    <p:sldId id="857" r:id="rId19"/>
    <p:sldId id="858" r:id="rId20"/>
    <p:sldId id="861" r:id="rId21"/>
    <p:sldId id="862" r:id="rId22"/>
    <p:sldId id="863" r:id="rId23"/>
    <p:sldId id="859" r:id="rId24"/>
    <p:sldId id="864" r:id="rId25"/>
    <p:sldId id="865" r:id="rId26"/>
    <p:sldId id="866" r:id="rId27"/>
    <p:sldId id="867" r:id="rId28"/>
    <p:sldId id="868" r:id="rId29"/>
    <p:sldId id="869" r:id="rId30"/>
    <p:sldId id="870" r:id="rId31"/>
    <p:sldId id="871" r:id="rId32"/>
    <p:sldId id="860" r:id="rId33"/>
    <p:sldId id="883" r:id="rId34"/>
    <p:sldId id="850" r:id="rId35"/>
    <p:sldId id="851" r:id="rId36"/>
    <p:sldId id="872" r:id="rId37"/>
    <p:sldId id="852" r:id="rId38"/>
    <p:sldId id="873" r:id="rId39"/>
    <p:sldId id="874" r:id="rId40"/>
    <p:sldId id="875" r:id="rId41"/>
    <p:sldId id="876" r:id="rId42"/>
    <p:sldId id="877" r:id="rId43"/>
    <p:sldId id="878" r:id="rId44"/>
    <p:sldId id="879" r:id="rId45"/>
    <p:sldId id="880" r:id="rId46"/>
  </p:sldIdLst>
  <p:sldSz cx="12192000" cy="6858000"/>
  <p:notesSz cx="7004050" cy="929005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EFBAE147-1046-40B8-AC62-7EF98485C4ED}">
          <p14:sldIdLst>
            <p14:sldId id="580"/>
            <p14:sldId id="839"/>
            <p14:sldId id="841"/>
            <p14:sldId id="881"/>
            <p14:sldId id="842"/>
            <p14:sldId id="843"/>
            <p14:sldId id="882"/>
            <p14:sldId id="844"/>
            <p14:sldId id="884"/>
            <p14:sldId id="845"/>
            <p14:sldId id="847"/>
            <p14:sldId id="848"/>
            <p14:sldId id="853"/>
            <p14:sldId id="854"/>
            <p14:sldId id="855"/>
            <p14:sldId id="856"/>
            <p14:sldId id="849"/>
            <p14:sldId id="857"/>
            <p14:sldId id="858"/>
            <p14:sldId id="861"/>
            <p14:sldId id="862"/>
            <p14:sldId id="863"/>
            <p14:sldId id="859"/>
            <p14:sldId id="864"/>
            <p14:sldId id="865"/>
            <p14:sldId id="866"/>
            <p14:sldId id="867"/>
            <p14:sldId id="868"/>
            <p14:sldId id="869"/>
            <p14:sldId id="870"/>
            <p14:sldId id="871"/>
            <p14:sldId id="860"/>
            <p14:sldId id="883"/>
            <p14:sldId id="850"/>
            <p14:sldId id="851"/>
            <p14:sldId id="872"/>
            <p14:sldId id="852"/>
            <p14:sldId id="873"/>
            <p14:sldId id="874"/>
            <p14:sldId id="875"/>
            <p14:sldId id="876"/>
            <p14:sldId id="877"/>
            <p14:sldId id="878"/>
            <p14:sldId id="879"/>
            <p14:sldId id="880"/>
          </p14:sldIdLst>
        </p14:section>
      </p14:sectionLst>
    </p:ext>
    <p:ext uri="{EFAFB233-063F-42B5-8137-9DF3F51BA10A}">
      <p15:sldGuideLst xmlns:p15="http://schemas.microsoft.com/office/powerpoint/2012/main">
        <p15:guide id="1" orient="horz" pos="2832" userDrawn="1">
          <p15:clr>
            <a:srgbClr val="A4A3A4"/>
          </p15:clr>
        </p15:guide>
        <p15:guide id="2" pos="265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사용자" initials="W사" lastIdx="1" clrIdx="0">
    <p:extLst>
      <p:ext uri="{19B8F6BF-5375-455C-9EA6-DF929625EA0E}">
        <p15:presenceInfo xmlns:p15="http://schemas.microsoft.com/office/powerpoint/2012/main" userId="Windows 사용자" providerId="None"/>
      </p:ext>
    </p:extLst>
  </p:cmAuthor>
  <p:cmAuthor id="2" name="김영재" initials="김" lastIdx="1" clrIdx="1">
    <p:extLst>
      <p:ext uri="{19B8F6BF-5375-455C-9EA6-DF929625EA0E}">
        <p15:presenceInfo xmlns:p15="http://schemas.microsoft.com/office/powerpoint/2012/main" userId="김영재"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85"/>
    <a:srgbClr val="045B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4C1A8A3-306A-4EB7-A6B1-4F7E0EB9C5D6}" styleName="보통 스타일 3 - 강조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보통 스타일 1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95332" autoAdjust="0"/>
  </p:normalViewPr>
  <p:slideViewPr>
    <p:cSldViewPr>
      <p:cViewPr varScale="1">
        <p:scale>
          <a:sx n="80" d="100"/>
          <a:sy n="80" d="100"/>
        </p:scale>
        <p:origin x="662" y="72"/>
      </p:cViewPr>
      <p:guideLst>
        <p:guide orient="horz" pos="2832"/>
        <p:guide pos="2658"/>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4" y="3"/>
            <a:ext cx="3034713" cy="466456"/>
          </a:xfrm>
          <a:prstGeom prst="rect">
            <a:avLst/>
          </a:prstGeom>
        </p:spPr>
        <p:txBody>
          <a:bodyPr vert="horz" lIns="91385" tIns="45693" rIns="91385" bIns="45693" rtlCol="0"/>
          <a:lstStyle>
            <a:lvl1pPr algn="l">
              <a:defRPr sz="1200"/>
            </a:lvl1pPr>
          </a:lstStyle>
          <a:p>
            <a:endParaRPr lang="ko-KR" altLang="en-US"/>
          </a:p>
        </p:txBody>
      </p:sp>
      <p:sp>
        <p:nvSpPr>
          <p:cNvPr id="3" name="날짜 개체 틀 2"/>
          <p:cNvSpPr>
            <a:spLocks noGrp="1"/>
          </p:cNvSpPr>
          <p:nvPr>
            <p:ph type="dt" sz="quarter" idx="1"/>
          </p:nvPr>
        </p:nvSpPr>
        <p:spPr>
          <a:xfrm>
            <a:off x="3967086" y="3"/>
            <a:ext cx="3035839" cy="466456"/>
          </a:xfrm>
          <a:prstGeom prst="rect">
            <a:avLst/>
          </a:prstGeom>
        </p:spPr>
        <p:txBody>
          <a:bodyPr vert="horz" lIns="91385" tIns="45693" rIns="91385" bIns="45693" rtlCol="0"/>
          <a:lstStyle>
            <a:lvl1pPr algn="r">
              <a:defRPr sz="1200"/>
            </a:lvl1pPr>
          </a:lstStyle>
          <a:p>
            <a:fld id="{9E0DAE72-EB09-450D-8F0F-4D2020D1BF40}" type="datetimeFigureOut">
              <a:rPr lang="ko-KR" altLang="en-US" smtClean="0"/>
              <a:t>2025-01-05</a:t>
            </a:fld>
            <a:endParaRPr lang="ko-KR" altLang="en-US"/>
          </a:p>
        </p:txBody>
      </p:sp>
      <p:sp>
        <p:nvSpPr>
          <p:cNvPr id="4" name="바닥글 개체 틀 3"/>
          <p:cNvSpPr>
            <a:spLocks noGrp="1"/>
          </p:cNvSpPr>
          <p:nvPr>
            <p:ph type="ftr" sz="quarter" idx="2"/>
          </p:nvPr>
        </p:nvSpPr>
        <p:spPr>
          <a:xfrm>
            <a:off x="4" y="8823599"/>
            <a:ext cx="3034713" cy="466454"/>
          </a:xfrm>
          <a:prstGeom prst="rect">
            <a:avLst/>
          </a:prstGeom>
        </p:spPr>
        <p:txBody>
          <a:bodyPr vert="horz" lIns="91385" tIns="45693" rIns="91385" bIns="45693"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967086" y="8823599"/>
            <a:ext cx="3035839" cy="466454"/>
          </a:xfrm>
          <a:prstGeom prst="rect">
            <a:avLst/>
          </a:prstGeom>
        </p:spPr>
        <p:txBody>
          <a:bodyPr vert="horz" lIns="91385" tIns="45693" rIns="91385" bIns="45693" rtlCol="0" anchor="b"/>
          <a:lstStyle>
            <a:lvl1pPr algn="r">
              <a:defRPr sz="1200"/>
            </a:lvl1pPr>
          </a:lstStyle>
          <a:p>
            <a:fld id="{ED15C70C-6BC1-4683-A310-C72E360842ED}" type="slidenum">
              <a:rPr lang="ko-KR" altLang="en-US" smtClean="0"/>
              <a:t>‹#›</a:t>
            </a:fld>
            <a:endParaRPr lang="ko-KR" altLang="en-US"/>
          </a:p>
        </p:txBody>
      </p:sp>
    </p:spTree>
    <p:extLst>
      <p:ext uri="{BB962C8B-B14F-4D97-AF65-F5344CB8AC3E}">
        <p14:creationId xmlns:p14="http://schemas.microsoft.com/office/powerpoint/2010/main" val="39403209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6" y="3"/>
            <a:ext cx="3035087" cy="466655"/>
          </a:xfrm>
          <a:prstGeom prst="rect">
            <a:avLst/>
          </a:prstGeom>
        </p:spPr>
        <p:txBody>
          <a:bodyPr vert="horz" lIns="90882" tIns="45442" rIns="90882" bIns="45442" rtlCol="0"/>
          <a:lstStyle>
            <a:lvl1pPr algn="l">
              <a:defRPr sz="1200"/>
            </a:lvl1pPr>
          </a:lstStyle>
          <a:p>
            <a:endParaRPr lang="ko-KR" altLang="en-US"/>
          </a:p>
        </p:txBody>
      </p:sp>
      <p:sp>
        <p:nvSpPr>
          <p:cNvPr id="3" name="날짜 개체 틀 2"/>
          <p:cNvSpPr>
            <a:spLocks noGrp="1"/>
          </p:cNvSpPr>
          <p:nvPr>
            <p:ph type="dt" idx="1"/>
          </p:nvPr>
        </p:nvSpPr>
        <p:spPr>
          <a:xfrm>
            <a:off x="3967844" y="3"/>
            <a:ext cx="3035087" cy="466655"/>
          </a:xfrm>
          <a:prstGeom prst="rect">
            <a:avLst/>
          </a:prstGeom>
        </p:spPr>
        <p:txBody>
          <a:bodyPr vert="horz" lIns="90882" tIns="45442" rIns="90882" bIns="45442" rtlCol="0"/>
          <a:lstStyle>
            <a:lvl1pPr algn="r">
              <a:defRPr sz="1200"/>
            </a:lvl1pPr>
          </a:lstStyle>
          <a:p>
            <a:fld id="{3FCC69FA-866C-42FC-944B-97F6D9724F97}" type="datetimeFigureOut">
              <a:rPr lang="ko-KR" altLang="en-US" smtClean="0"/>
              <a:t>2025-01-05</a:t>
            </a:fld>
            <a:endParaRPr lang="ko-KR" altLang="en-US"/>
          </a:p>
        </p:txBody>
      </p:sp>
      <p:sp>
        <p:nvSpPr>
          <p:cNvPr id="4" name="슬라이드 이미지 개체 틀 3"/>
          <p:cNvSpPr>
            <a:spLocks noGrp="1" noRot="1" noChangeAspect="1"/>
          </p:cNvSpPr>
          <p:nvPr>
            <p:ph type="sldImg" idx="2"/>
          </p:nvPr>
        </p:nvSpPr>
        <p:spPr>
          <a:xfrm>
            <a:off x="715963" y="1162050"/>
            <a:ext cx="5572125" cy="3135313"/>
          </a:xfrm>
          <a:prstGeom prst="rect">
            <a:avLst/>
          </a:prstGeom>
          <a:noFill/>
          <a:ln w="12700">
            <a:solidFill>
              <a:prstClr val="black"/>
            </a:solidFill>
          </a:ln>
        </p:spPr>
        <p:txBody>
          <a:bodyPr vert="horz" lIns="90882" tIns="45442" rIns="90882" bIns="45442" rtlCol="0" anchor="ctr"/>
          <a:lstStyle/>
          <a:p>
            <a:endParaRPr lang="ko-KR" altLang="en-US"/>
          </a:p>
        </p:txBody>
      </p:sp>
      <p:sp>
        <p:nvSpPr>
          <p:cNvPr id="5" name="슬라이드 노트 개체 틀 4"/>
          <p:cNvSpPr>
            <a:spLocks noGrp="1"/>
          </p:cNvSpPr>
          <p:nvPr>
            <p:ph type="body" sz="quarter" idx="3"/>
          </p:nvPr>
        </p:nvSpPr>
        <p:spPr>
          <a:xfrm>
            <a:off x="700406" y="4470839"/>
            <a:ext cx="5603239" cy="3657956"/>
          </a:xfrm>
          <a:prstGeom prst="rect">
            <a:avLst/>
          </a:prstGeom>
        </p:spPr>
        <p:txBody>
          <a:bodyPr vert="horz" lIns="90882" tIns="45442" rIns="90882" bIns="45442"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6" y="8823401"/>
            <a:ext cx="3035087" cy="466653"/>
          </a:xfrm>
          <a:prstGeom prst="rect">
            <a:avLst/>
          </a:prstGeom>
        </p:spPr>
        <p:txBody>
          <a:bodyPr vert="horz" lIns="90882" tIns="45442" rIns="90882" bIns="45442"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967844" y="8823401"/>
            <a:ext cx="3035087" cy="466653"/>
          </a:xfrm>
          <a:prstGeom prst="rect">
            <a:avLst/>
          </a:prstGeom>
        </p:spPr>
        <p:txBody>
          <a:bodyPr vert="horz" lIns="90882" tIns="45442" rIns="90882" bIns="45442" rtlCol="0" anchor="b"/>
          <a:lstStyle>
            <a:lvl1pPr algn="r">
              <a:defRPr sz="1200"/>
            </a:lvl1pPr>
          </a:lstStyle>
          <a:p>
            <a:fld id="{7F46D3E2-FC5A-471E-AAEE-FA1D137CE893}" type="slidenum">
              <a:rPr lang="ko-KR" altLang="en-US" smtClean="0"/>
              <a:t>‹#›</a:t>
            </a:fld>
            <a:endParaRPr lang="ko-KR" altLang="en-US"/>
          </a:p>
        </p:txBody>
      </p:sp>
    </p:spTree>
    <p:extLst>
      <p:ext uri="{BB962C8B-B14F-4D97-AF65-F5344CB8AC3E}">
        <p14:creationId xmlns:p14="http://schemas.microsoft.com/office/powerpoint/2010/main" val="877174180"/>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960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3503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1" y="3840480"/>
            <a:ext cx="853439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smtClean="0"/>
              <a:t>Cours-ML-Dahouda M., Ph.D.</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86E5B53-B36B-4313-8D03-296B0C0BEE6B}" type="datetime1">
              <a:rPr lang="en-US" smtClean="0"/>
              <a:t>1/5/2025</a:t>
            </a:fld>
            <a:endParaRPr lang="en-US" dirty="0"/>
          </a:p>
        </p:txBody>
      </p:sp>
      <p:sp>
        <p:nvSpPr>
          <p:cNvPr id="6" name="Holder 6"/>
          <p:cNvSpPr>
            <a:spLocks noGrp="1"/>
          </p:cNvSpPr>
          <p:nvPr>
            <p:ph type="sldNum" sz="quarter" idx="7"/>
          </p:nvPr>
        </p:nvSpPr>
        <p:spPr/>
        <p:txBody>
          <a:bodyPr lIns="0" tIns="0" rIns="0" bIns="0"/>
          <a:lstStyle>
            <a:lvl1pPr>
              <a:defRPr sz="1000" b="1" i="0">
                <a:solidFill>
                  <a:srgbClr val="004685"/>
                </a:solidFill>
                <a:latin typeface="Arial"/>
                <a:cs typeface="Arial"/>
              </a:defRPr>
            </a:lvl1pPr>
          </a:lstStyle>
          <a:p>
            <a:pPr marL="63500">
              <a:lnSpc>
                <a:spcPts val="1095"/>
              </a:lnSpc>
            </a:pPr>
            <a:fld id="{81D60167-4931-47E6-BA6A-407CBD079E47}" type="slidenum">
              <a:rPr lang="en-US" altLang="ko-KR" spc="45" smtClean="0"/>
              <a:pPr marL="63500">
                <a:lnSpc>
                  <a:spcPts val="1095"/>
                </a:lnSpc>
              </a:pPr>
              <a:t>‹#›</a:t>
            </a:fld>
            <a:endParaRPr lang="en-US" altLang="ko-KR" spc="4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smtClean="0"/>
              <a:t>Cours-ML-Dahouda M., Ph.D.</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03D4FE9-8D36-4866-B468-2BA2DD62C151}" type="datetime1">
              <a:rPr lang="en-US" smtClean="0"/>
              <a:t>1/5/2025</a:t>
            </a:fld>
            <a:endParaRPr lang="en-US" dirty="0"/>
          </a:p>
        </p:txBody>
      </p:sp>
      <p:sp>
        <p:nvSpPr>
          <p:cNvPr id="6" name="Holder 6"/>
          <p:cNvSpPr>
            <a:spLocks noGrp="1"/>
          </p:cNvSpPr>
          <p:nvPr>
            <p:ph type="sldNum" sz="quarter" idx="7"/>
          </p:nvPr>
        </p:nvSpPr>
        <p:spPr/>
        <p:txBody>
          <a:bodyPr lIns="0" tIns="0" rIns="0" bIns="0"/>
          <a:lstStyle>
            <a:lvl1pPr>
              <a:defRPr sz="1000" b="1" i="0">
                <a:solidFill>
                  <a:srgbClr val="004685"/>
                </a:solidFill>
                <a:latin typeface="Arial"/>
                <a:cs typeface="Arial"/>
              </a:defRPr>
            </a:lvl1pPr>
          </a:lstStyle>
          <a:p>
            <a:pPr marL="63500">
              <a:lnSpc>
                <a:spcPts val="1095"/>
              </a:lnSpc>
            </a:pPr>
            <a:fld id="{81D60167-4931-47E6-BA6A-407CBD079E47}" type="slidenum">
              <a:rPr lang="en-US" altLang="ko-KR" spc="45" smtClean="0"/>
              <a:pPr marL="63500">
                <a:lnSpc>
                  <a:spcPts val="1095"/>
                </a:lnSpc>
              </a:pPr>
              <a:t>‹#›</a:t>
            </a:fld>
            <a:endParaRPr lang="en-US" altLang="ko-KR" spc="4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79"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smtClean="0"/>
              <a:t>Cours-ML-Dahouda M., Ph.D.</a:t>
            </a: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C50DEC8-6E4A-43F7-B610-1839A2A677E9}" type="datetime1">
              <a:rPr lang="en-US" smtClean="0"/>
              <a:t>1/5/2025</a:t>
            </a:fld>
            <a:endParaRPr lang="en-US" dirty="0"/>
          </a:p>
        </p:txBody>
      </p:sp>
      <p:sp>
        <p:nvSpPr>
          <p:cNvPr id="7" name="Holder 7"/>
          <p:cNvSpPr>
            <a:spLocks noGrp="1"/>
          </p:cNvSpPr>
          <p:nvPr>
            <p:ph type="sldNum" sz="quarter" idx="7"/>
          </p:nvPr>
        </p:nvSpPr>
        <p:spPr/>
        <p:txBody>
          <a:bodyPr lIns="0" tIns="0" rIns="0" bIns="0"/>
          <a:lstStyle>
            <a:lvl1pPr>
              <a:defRPr sz="1000" b="1" i="0">
                <a:solidFill>
                  <a:srgbClr val="004685"/>
                </a:solidFill>
                <a:latin typeface="Arial"/>
                <a:cs typeface="Arial"/>
              </a:defRPr>
            </a:lvl1pPr>
          </a:lstStyle>
          <a:p>
            <a:pPr marL="63500">
              <a:lnSpc>
                <a:spcPts val="1095"/>
              </a:lnSpc>
            </a:pPr>
            <a:fld id="{81D60167-4931-47E6-BA6A-407CBD079E47}" type="slidenum">
              <a:rPr lang="en-US" altLang="ko-KR" spc="45" smtClean="0"/>
              <a:pPr marL="63500">
                <a:lnSpc>
                  <a:spcPts val="1095"/>
                </a:lnSpc>
              </a:pPr>
              <a:t>‹#›</a:t>
            </a:fld>
            <a:endParaRPr lang="en-US" altLang="ko-KR" spc="4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smtClean="0"/>
              <a:t>Cours-ML-Dahouda M., Ph.D.</a:t>
            </a: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D458B2E-3F40-4F75-AA0B-2F5127CBA9F4}" type="datetime1">
              <a:rPr lang="en-US" smtClean="0"/>
              <a:t>1/5/2025</a:t>
            </a:fld>
            <a:endParaRPr lang="en-US" dirty="0"/>
          </a:p>
        </p:txBody>
      </p:sp>
      <p:sp>
        <p:nvSpPr>
          <p:cNvPr id="5" name="Holder 5"/>
          <p:cNvSpPr>
            <a:spLocks noGrp="1"/>
          </p:cNvSpPr>
          <p:nvPr>
            <p:ph type="sldNum" sz="quarter" idx="7"/>
          </p:nvPr>
        </p:nvSpPr>
        <p:spPr/>
        <p:txBody>
          <a:bodyPr lIns="0" tIns="0" rIns="0" bIns="0"/>
          <a:lstStyle>
            <a:lvl1pPr>
              <a:defRPr sz="1000" b="1" i="0">
                <a:solidFill>
                  <a:srgbClr val="004685"/>
                </a:solidFill>
                <a:latin typeface="Arial"/>
                <a:cs typeface="Arial"/>
              </a:defRPr>
            </a:lvl1pPr>
          </a:lstStyle>
          <a:p>
            <a:pPr marL="63500">
              <a:lnSpc>
                <a:spcPts val="1095"/>
              </a:lnSpc>
            </a:pPr>
            <a:fld id="{81D60167-4931-47E6-BA6A-407CBD079E47}" type="slidenum">
              <a:rPr lang="en-US" altLang="ko-KR" spc="45" smtClean="0"/>
              <a:pPr marL="63500">
                <a:lnSpc>
                  <a:spcPts val="1095"/>
                </a:lnSpc>
              </a:pPr>
              <a:t>‹#›</a:t>
            </a:fld>
            <a:endParaRPr lang="en-US" altLang="ko-KR" spc="4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smtClean="0"/>
              <a:t>Cours-ML-Dahouda M., Ph.D.</a:t>
            </a: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A7F91E1-C4F2-463D-920F-39D061618AAD}" type="datetime1">
              <a:rPr lang="en-US" smtClean="0"/>
              <a:t>1/5/2025</a:t>
            </a:fld>
            <a:endParaRPr lang="en-US" dirty="0"/>
          </a:p>
        </p:txBody>
      </p:sp>
      <p:sp>
        <p:nvSpPr>
          <p:cNvPr id="4" name="Holder 4"/>
          <p:cNvSpPr>
            <a:spLocks noGrp="1"/>
          </p:cNvSpPr>
          <p:nvPr>
            <p:ph type="sldNum" sz="quarter" idx="7"/>
          </p:nvPr>
        </p:nvSpPr>
        <p:spPr/>
        <p:txBody>
          <a:bodyPr lIns="0" tIns="0" rIns="0" bIns="0"/>
          <a:lstStyle>
            <a:lvl1pPr>
              <a:defRPr sz="1000" b="1" i="0">
                <a:solidFill>
                  <a:srgbClr val="004685"/>
                </a:solidFill>
                <a:latin typeface="Arial"/>
                <a:cs typeface="Arial"/>
              </a:defRPr>
            </a:lvl1pPr>
          </a:lstStyle>
          <a:p>
            <a:pPr marL="63500">
              <a:lnSpc>
                <a:spcPts val="1095"/>
              </a:lnSpc>
            </a:pPr>
            <a:fld id="{81D60167-4931-47E6-BA6A-407CBD079E47}" type="slidenum">
              <a:rPr lang="en-US" altLang="ko-KR" spc="45" smtClean="0"/>
              <a:pPr marL="63500">
                <a:lnSpc>
                  <a:spcPts val="1095"/>
                </a:lnSpc>
              </a:pPr>
              <a:t>‹#›</a:t>
            </a:fld>
            <a:endParaRPr lang="en-US" altLang="ko-KR" spc="4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4"/>
            <a:ext cx="12192000" cy="567055"/>
          </a:xfrm>
          <a:custGeom>
            <a:avLst/>
            <a:gdLst/>
            <a:ahLst/>
            <a:cxnLst/>
            <a:rect l="l" t="t" r="r" b="b"/>
            <a:pathLst>
              <a:path w="9906000" h="567055">
                <a:moveTo>
                  <a:pt x="0" y="566737"/>
                </a:moveTo>
                <a:lnTo>
                  <a:pt x="9906000" y="566737"/>
                </a:lnTo>
                <a:lnTo>
                  <a:pt x="9906000" y="0"/>
                </a:lnTo>
                <a:lnTo>
                  <a:pt x="0" y="0"/>
                </a:lnTo>
                <a:lnTo>
                  <a:pt x="0" y="566737"/>
                </a:lnTo>
                <a:close/>
              </a:path>
            </a:pathLst>
          </a:custGeom>
          <a:solidFill>
            <a:srgbClr val="004685"/>
          </a:solidFill>
        </p:spPr>
        <p:txBody>
          <a:bodyPr wrap="square" lIns="0" tIns="0" rIns="0" bIns="0" rtlCol="0"/>
          <a:lstStyle/>
          <a:p>
            <a:endParaRPr sz="1800" dirty="0"/>
          </a:p>
        </p:txBody>
      </p:sp>
      <p:sp>
        <p:nvSpPr>
          <p:cNvPr id="2" name="Holder 2"/>
          <p:cNvSpPr>
            <a:spLocks noGrp="1"/>
          </p:cNvSpPr>
          <p:nvPr>
            <p:ph type="title"/>
          </p:nvPr>
        </p:nvSpPr>
        <p:spPr>
          <a:xfrm>
            <a:off x="609601" y="274320"/>
            <a:ext cx="10972799"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1" y="1577340"/>
            <a:ext cx="1097279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1" y="6377940"/>
            <a:ext cx="3901439" cy="276999"/>
          </a:xfrm>
          <a:prstGeom prst="rect">
            <a:avLst/>
          </a:prstGeom>
        </p:spPr>
        <p:txBody>
          <a:bodyPr wrap="square" lIns="0" tIns="0" rIns="0" bIns="0">
            <a:spAutoFit/>
          </a:bodyPr>
          <a:lstStyle>
            <a:lvl1pPr algn="ctr">
              <a:defRPr>
                <a:solidFill>
                  <a:schemeClr val="tx1">
                    <a:tint val="75000"/>
                  </a:schemeClr>
                </a:solidFill>
              </a:defRPr>
            </a:lvl1pPr>
          </a:lstStyle>
          <a:p>
            <a:r>
              <a:rPr lang="en-US" smtClean="0"/>
              <a:t>Cours-ML-Dahouda M., Ph.D.</a:t>
            </a:r>
            <a:endParaRPr dirty="0"/>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3FF594FD-5D80-4D80-9C92-30DB7D971B2C}" type="datetime1">
              <a:rPr lang="en-US" smtClean="0"/>
              <a:t>1/5/2025</a:t>
            </a:fld>
            <a:endParaRPr lang="en-US" dirty="0"/>
          </a:p>
        </p:txBody>
      </p:sp>
      <p:sp>
        <p:nvSpPr>
          <p:cNvPr id="6" name="Holder 6"/>
          <p:cNvSpPr>
            <a:spLocks noGrp="1"/>
          </p:cNvSpPr>
          <p:nvPr>
            <p:ph type="sldNum" sz="quarter" idx="7"/>
          </p:nvPr>
        </p:nvSpPr>
        <p:spPr>
          <a:xfrm>
            <a:off x="5970954" y="6580734"/>
            <a:ext cx="250092" cy="141064"/>
          </a:xfrm>
          <a:prstGeom prst="rect">
            <a:avLst/>
          </a:prstGeom>
        </p:spPr>
        <p:txBody>
          <a:bodyPr wrap="square" lIns="0" tIns="0" rIns="0" bIns="0">
            <a:spAutoFit/>
          </a:bodyPr>
          <a:lstStyle>
            <a:lvl1pPr>
              <a:defRPr sz="1000" b="1" i="0">
                <a:solidFill>
                  <a:srgbClr val="004685"/>
                </a:solidFill>
                <a:latin typeface="Arial"/>
                <a:cs typeface="Arial"/>
              </a:defRPr>
            </a:lvl1pPr>
          </a:lstStyle>
          <a:p>
            <a:pPr marL="63500">
              <a:lnSpc>
                <a:spcPts val="1095"/>
              </a:lnSpc>
            </a:pPr>
            <a:fld id="{81D60167-4931-47E6-BA6A-407CBD079E47}" type="slidenum">
              <a:rPr lang="en-US" altLang="ko-KR" spc="45" smtClean="0"/>
              <a:pPr marL="63500">
                <a:lnSpc>
                  <a:spcPts val="1095"/>
                </a:lnSpc>
              </a:pPr>
              <a:t>‹#›</a:t>
            </a:fld>
            <a:endParaRPr lang="en-US" altLang="ko-KR" spc="4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houda37@gmail.com"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2.tm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2.tmp"/><Relationship Id="rId1" Type="http://schemas.openxmlformats.org/officeDocument/2006/relationships/slideLayout" Target="../slideLayouts/slideLayout5.xml"/><Relationship Id="rId4" Type="http://schemas.openxmlformats.org/officeDocument/2006/relationships/image" Target="../media/image8.tmp"/></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2.tmp"/><Relationship Id="rId1" Type="http://schemas.openxmlformats.org/officeDocument/2006/relationships/slideLayout" Target="../slideLayouts/slideLayout5.xml"/><Relationship Id="rId5" Type="http://schemas.openxmlformats.org/officeDocument/2006/relationships/image" Target="../media/image11.tmp"/><Relationship Id="rId4" Type="http://schemas.openxmlformats.org/officeDocument/2006/relationships/image" Target="../media/image10.tmp"/></Relationships>
</file>

<file path=ppt/slides/_rels/slide1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2.tmp"/><Relationship Id="rId1" Type="http://schemas.openxmlformats.org/officeDocument/2006/relationships/slideLayout" Target="../slideLayouts/slideLayout5.xml"/><Relationship Id="rId4" Type="http://schemas.openxmlformats.org/officeDocument/2006/relationships/image" Target="../media/image13.tmp"/></Relationships>
</file>

<file path=ppt/slides/_rels/slide1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2.tmp"/><Relationship Id="rId1" Type="http://schemas.openxmlformats.org/officeDocument/2006/relationships/slideLayout" Target="../slideLayouts/slideLayout5.xml"/><Relationship Id="rId5" Type="http://schemas.openxmlformats.org/officeDocument/2006/relationships/image" Target="../media/image16.tmp"/><Relationship Id="rId4" Type="http://schemas.openxmlformats.org/officeDocument/2006/relationships/image" Target="../media/image15.tmp"/></Relationships>
</file>

<file path=ppt/slides/_rels/slide14.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2.tmp"/><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2.tmp"/><Relationship Id="rId1" Type="http://schemas.openxmlformats.org/officeDocument/2006/relationships/slideLayout" Target="../slideLayouts/slideLayout5.xml"/><Relationship Id="rId5" Type="http://schemas.openxmlformats.org/officeDocument/2006/relationships/image" Target="../media/image20.tmp"/><Relationship Id="rId4" Type="http://schemas.openxmlformats.org/officeDocument/2006/relationships/image" Target="../media/image19.tmp"/></Relationships>
</file>

<file path=ppt/slides/_rels/slide16.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tmp"/><Relationship Id="rId1" Type="http://schemas.openxmlformats.org/officeDocument/2006/relationships/slideLayout" Target="../slideLayouts/slideLayout5.xml"/><Relationship Id="rId4" Type="http://schemas.openxmlformats.org/officeDocument/2006/relationships/image" Target="../media/image22.tmp"/></Relationships>
</file>

<file path=ppt/slides/_rels/slide17.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tmp"/><Relationship Id="rId1" Type="http://schemas.openxmlformats.org/officeDocument/2006/relationships/slideLayout" Target="../slideLayouts/slideLayout5.xml"/><Relationship Id="rId4" Type="http://schemas.openxmlformats.org/officeDocument/2006/relationships/image" Target="../media/image24.tmp"/></Relationships>
</file>

<file path=ppt/slides/_rels/slide18.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tmp"/><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tmp"/><Relationship Id="rId1" Type="http://schemas.openxmlformats.org/officeDocument/2006/relationships/slideLayout" Target="../slideLayouts/slideLayout5.xml"/><Relationship Id="rId4" Type="http://schemas.openxmlformats.org/officeDocument/2006/relationships/image" Target="../media/image27.tmp"/></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tmp"/><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tmp"/><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tmp"/><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tmp"/><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tmp"/><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tmp"/><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tmp"/><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tmp"/><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2.tmp"/><Relationship Id="rId1" Type="http://schemas.openxmlformats.org/officeDocument/2006/relationships/slideLayout" Target="../slideLayouts/slideLayout5.xml"/><Relationship Id="rId6" Type="http://schemas.openxmlformats.org/officeDocument/2006/relationships/image" Target="../media/image34.tmp"/><Relationship Id="rId5" Type="http://schemas.openxmlformats.org/officeDocument/2006/relationships/image" Target="../media/image33.tmp"/><Relationship Id="rId4" Type="http://schemas.openxmlformats.org/officeDocument/2006/relationships/image" Target="../media/image32.tmp"/></Relationships>
</file>

<file path=ppt/slides/_rels/slide35.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2.tmp"/><Relationship Id="rId1" Type="http://schemas.openxmlformats.org/officeDocument/2006/relationships/slideLayout" Target="../slideLayouts/slideLayout5.xml"/><Relationship Id="rId5" Type="http://schemas.openxmlformats.org/officeDocument/2006/relationships/image" Target="../media/image37.tmp"/><Relationship Id="rId4" Type="http://schemas.openxmlformats.org/officeDocument/2006/relationships/image" Target="../media/image36.tmp"/></Relationships>
</file>

<file path=ppt/slides/_rels/slide36.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2.tmp"/><Relationship Id="rId1" Type="http://schemas.openxmlformats.org/officeDocument/2006/relationships/slideLayout" Target="../slideLayouts/slideLayout5.xml"/><Relationship Id="rId6" Type="http://schemas.openxmlformats.org/officeDocument/2006/relationships/image" Target="../media/image41.tmp"/><Relationship Id="rId5" Type="http://schemas.openxmlformats.org/officeDocument/2006/relationships/image" Target="../media/image40.tmp"/><Relationship Id="rId4" Type="http://schemas.openxmlformats.org/officeDocument/2006/relationships/image" Target="../media/image39.tmp"/></Relationships>
</file>

<file path=ppt/slides/_rels/slide37.xml.rels><?xml version="1.0" encoding="UTF-8" standalone="yes"?>
<Relationships xmlns="http://schemas.openxmlformats.org/package/2006/relationships"><Relationship Id="rId3" Type="http://schemas.openxmlformats.org/officeDocument/2006/relationships/image" Target="../media/image32.tmp"/><Relationship Id="rId7" Type="http://schemas.openxmlformats.org/officeDocument/2006/relationships/image" Target="../media/image44.tmp"/><Relationship Id="rId2" Type="http://schemas.openxmlformats.org/officeDocument/2006/relationships/image" Target="../media/image2.tmp"/><Relationship Id="rId1" Type="http://schemas.openxmlformats.org/officeDocument/2006/relationships/slideLayout" Target="../slideLayouts/slideLayout5.xml"/><Relationship Id="rId6" Type="http://schemas.openxmlformats.org/officeDocument/2006/relationships/image" Target="../media/image43.tmp"/><Relationship Id="rId5" Type="http://schemas.openxmlformats.org/officeDocument/2006/relationships/image" Target="../media/image42.tmp"/><Relationship Id="rId4" Type="http://schemas.openxmlformats.org/officeDocument/2006/relationships/image" Target="../media/image33.tmp"/></Relationships>
</file>

<file path=ppt/slides/_rels/slide38.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image" Target="../media/image2.tmp"/><Relationship Id="rId1" Type="http://schemas.openxmlformats.org/officeDocument/2006/relationships/slideLayout" Target="../slideLayouts/slideLayout5.xml"/><Relationship Id="rId4" Type="http://schemas.openxmlformats.org/officeDocument/2006/relationships/image" Target="../media/image46.tmp"/></Relationships>
</file>

<file path=ppt/slides/_rels/slide39.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image" Target="../media/image2.tmp"/><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2.tmp"/><Relationship Id="rId1" Type="http://schemas.openxmlformats.org/officeDocument/2006/relationships/slideLayout" Target="../slideLayouts/slideLayout5.xml"/><Relationship Id="rId4" Type="http://schemas.openxmlformats.org/officeDocument/2006/relationships/image" Target="../media/image3.tmp"/></Relationships>
</file>

<file path=ppt/slides/_rels/slide40.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image" Target="../media/image2.tmp"/><Relationship Id="rId1" Type="http://schemas.openxmlformats.org/officeDocument/2006/relationships/slideLayout" Target="../slideLayouts/slideLayout5.xml"/><Relationship Id="rId6" Type="http://schemas.openxmlformats.org/officeDocument/2006/relationships/image" Target="../media/image51.tmp"/><Relationship Id="rId5" Type="http://schemas.openxmlformats.org/officeDocument/2006/relationships/image" Target="../media/image50.tmp"/><Relationship Id="rId4" Type="http://schemas.openxmlformats.org/officeDocument/2006/relationships/image" Target="../media/image49.tmp"/></Relationships>
</file>

<file path=ppt/slides/_rels/slide4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2.tmp"/><Relationship Id="rId7" Type="http://schemas.openxmlformats.org/officeDocument/2006/relationships/image" Target="../media/image62.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7.tmp"/><Relationship Id="rId5" Type="http://schemas.openxmlformats.org/officeDocument/2006/relationships/image" Target="../media/image53.tmp"/><Relationship Id="rId10" Type="http://schemas.openxmlformats.org/officeDocument/2006/relationships/image" Target="../media/image65.png"/><Relationship Id="rId4" Type="http://schemas.openxmlformats.org/officeDocument/2006/relationships/image" Target="../media/image52.tmp"/><Relationship Id="rId9" Type="http://schemas.openxmlformats.org/officeDocument/2006/relationships/image" Target="../media/image64.png"/></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55.tmp"/><Relationship Id="rId2" Type="http://schemas.openxmlformats.org/officeDocument/2006/relationships/image" Target="../media/image2.tmp"/><Relationship Id="rId1" Type="http://schemas.openxmlformats.org/officeDocument/2006/relationships/slideLayout" Target="../slideLayouts/slideLayout5.xml"/><Relationship Id="rId6" Type="http://schemas.openxmlformats.org/officeDocument/2006/relationships/image" Target="../media/image54.tmp"/><Relationship Id="rId5" Type="http://schemas.openxmlformats.org/officeDocument/2006/relationships/image" Target="../media/image68.png"/><Relationship Id="rId4" Type="http://schemas.openxmlformats.org/officeDocument/2006/relationships/image" Target="../media/image67.png"/></Relationships>
</file>

<file path=ppt/slides/_rels/slide43.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image" Target="../media/image2.tmp"/><Relationship Id="rId1" Type="http://schemas.openxmlformats.org/officeDocument/2006/relationships/slideLayout" Target="../slideLayouts/slideLayout5.xml"/><Relationship Id="rId4" Type="http://schemas.openxmlformats.org/officeDocument/2006/relationships/image" Target="../media/image57.tmp"/></Relationships>
</file>

<file path=ppt/slides/_rels/slide44.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image" Target="../media/image2.tmp"/><Relationship Id="rId1" Type="http://schemas.openxmlformats.org/officeDocument/2006/relationships/slideLayout" Target="../slideLayouts/slideLayout5.xml"/><Relationship Id="rId4" Type="http://schemas.openxmlformats.org/officeDocument/2006/relationships/image" Target="../media/image59.tmp"/></Relationships>
</file>

<file path=ppt/slides/_rels/slide4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5.xml"/><Relationship Id="rId4" Type="http://schemas.openxmlformats.org/officeDocument/2006/relationships/image" Target="../media/image5.tmp"/></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2.tmp"/><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7"/>
          <p:cNvSpPr txBox="1"/>
          <p:nvPr/>
        </p:nvSpPr>
        <p:spPr>
          <a:xfrm>
            <a:off x="146779" y="1783605"/>
            <a:ext cx="7015370" cy="4942892"/>
          </a:xfrm>
          <a:prstGeom prst="rect">
            <a:avLst/>
          </a:prstGeom>
        </p:spPr>
        <p:txBody>
          <a:bodyPr vert="horz" wrap="square" lIns="0" tIns="0" rIns="0" bIns="0" rtlCol="0">
            <a:spAutoFit/>
          </a:bodyPr>
          <a:lstStyle/>
          <a:p>
            <a:pPr algn="ctr" rtl="0">
              <a:lnSpc>
                <a:spcPct val="110000"/>
              </a:lnSpc>
            </a:pPr>
            <a:endParaRPr lang="en-US" altLang="ko-KR" sz="2400" dirty="0" smtClean="0"/>
          </a:p>
          <a:p>
            <a:pPr marL="342900" indent="-342900" algn="l" rtl="0">
              <a:lnSpc>
                <a:spcPct val="110000"/>
              </a:lnSpc>
              <a:buFont typeface="Wingdings" panose="05000000000000000000" pitchFamily="2" charset="2"/>
              <a:buChar char="Ø"/>
            </a:pPr>
            <a:r>
              <a:rPr lang="en-US" altLang="ko-KR" sz="2000" dirty="0" smtClean="0"/>
              <a:t>Dispensé par</a:t>
            </a:r>
            <a:r>
              <a:rPr lang="ko-KR" altLang="en-US" sz="2000" dirty="0" smtClean="0"/>
              <a:t> </a:t>
            </a:r>
            <a:r>
              <a:rPr lang="en-US" altLang="ko-KR" sz="2000" dirty="0" smtClean="0"/>
              <a:t> </a:t>
            </a:r>
            <a:r>
              <a:rPr lang="en-US" altLang="ko-KR" sz="2000" b="1" dirty="0" smtClean="0">
                <a:latin typeface="+mj-ea"/>
                <a:sym typeface="HY신명조"/>
              </a:rPr>
              <a:t>MWAMBA KASONGO Dahouda</a:t>
            </a:r>
          </a:p>
          <a:p>
            <a:pPr marL="342900" indent="-342900">
              <a:lnSpc>
                <a:spcPct val="110000"/>
              </a:lnSpc>
              <a:buFont typeface="Wingdings" panose="05000000000000000000" pitchFamily="2" charset="2"/>
              <a:buChar char="Ø"/>
            </a:pPr>
            <a:r>
              <a:rPr lang="en-US" altLang="ko-KR" sz="2000" dirty="0">
                <a:sym typeface="HY신명조"/>
              </a:rPr>
              <a:t>Docteur en </a:t>
            </a:r>
            <a:r>
              <a:rPr lang="fr-FR" sz="2000" dirty="0"/>
              <a:t>génie logiciel et systèmes </a:t>
            </a:r>
            <a:r>
              <a:rPr lang="fr-FR" sz="2000" dirty="0" smtClean="0"/>
              <a:t>d'information</a:t>
            </a:r>
          </a:p>
          <a:p>
            <a:pPr marL="342900" indent="-342900">
              <a:lnSpc>
                <a:spcPct val="110000"/>
              </a:lnSpc>
              <a:buFont typeface="Wingdings" panose="05000000000000000000" pitchFamily="2" charset="2"/>
              <a:buChar char="Ø"/>
            </a:pPr>
            <a:r>
              <a:rPr lang="fr-FR" altLang="ko-KR" sz="2000" dirty="0" smtClean="0">
                <a:latin typeface="+mj-ea"/>
                <a:sym typeface="HY신명조"/>
              </a:rPr>
              <a:t>Machine and Deep Learning Engineer</a:t>
            </a:r>
            <a:endParaRPr lang="en-US" altLang="ko-KR" sz="2000" dirty="0" smtClean="0">
              <a:latin typeface="+mj-ea"/>
              <a:sym typeface="HY신명조"/>
            </a:endParaRPr>
          </a:p>
          <a:p>
            <a:pPr algn="l" rtl="0">
              <a:lnSpc>
                <a:spcPct val="110000"/>
              </a:lnSpc>
            </a:pPr>
            <a:endParaRPr lang="en-US" altLang="ko-KR" sz="1400" dirty="0" smtClean="0">
              <a:sym typeface="HY신명조"/>
            </a:endParaRPr>
          </a:p>
          <a:p>
            <a:pPr algn="l" rtl="0">
              <a:lnSpc>
                <a:spcPct val="110000"/>
              </a:lnSpc>
            </a:pPr>
            <a:endParaRPr lang="en-US" altLang="ko-KR" sz="2400" dirty="0">
              <a:sym typeface="HY신명조"/>
            </a:endParaRPr>
          </a:p>
          <a:p>
            <a:pPr>
              <a:lnSpc>
                <a:spcPct val="110000"/>
              </a:lnSpc>
            </a:pPr>
            <a:r>
              <a:rPr lang="fr-FR" altLang="ko-KR" sz="2400" dirty="0" err="1">
                <a:latin typeface="+mj-ea"/>
                <a:sym typeface="HY신명조"/>
              </a:rPr>
              <a:t>Assist</a:t>
            </a:r>
            <a:r>
              <a:rPr lang="en-US" altLang="ko-KR" sz="2400" dirty="0"/>
              <a:t>é par Ass. </a:t>
            </a:r>
            <a:r>
              <a:rPr lang="en-US" altLang="ko-KR" sz="2400" b="1" dirty="0"/>
              <a:t>Daniel </a:t>
            </a:r>
            <a:r>
              <a:rPr lang="en-US" altLang="ko-KR" sz="2400" b="1" dirty="0" smtClean="0"/>
              <a:t>MBAYA</a:t>
            </a:r>
            <a:endParaRPr lang="en-US" altLang="ko-KR" sz="2400" dirty="0" smtClean="0">
              <a:sym typeface="HY신명조"/>
            </a:endParaRPr>
          </a:p>
          <a:p>
            <a:pPr algn="l" rtl="0">
              <a:lnSpc>
                <a:spcPct val="110000"/>
              </a:lnSpc>
            </a:pPr>
            <a:endParaRPr lang="en-US" altLang="ko-KR" sz="1400" dirty="0">
              <a:sym typeface="HY신명조"/>
            </a:endParaRPr>
          </a:p>
          <a:p>
            <a:pPr algn="l" rtl="0">
              <a:lnSpc>
                <a:spcPct val="110000"/>
              </a:lnSpc>
            </a:pPr>
            <a:endParaRPr lang="en-US" altLang="ko-KR" sz="1400" dirty="0" smtClean="0">
              <a:sym typeface="HY신명조"/>
            </a:endParaRPr>
          </a:p>
          <a:p>
            <a:pPr algn="l" rtl="0">
              <a:lnSpc>
                <a:spcPct val="110000"/>
              </a:lnSpc>
            </a:pPr>
            <a:endParaRPr lang="en-US" altLang="ko-KR" sz="1400" dirty="0">
              <a:sym typeface="HY신명조"/>
            </a:endParaRPr>
          </a:p>
          <a:p>
            <a:pPr marL="342900" indent="-342900" algn="l" rtl="0">
              <a:lnSpc>
                <a:spcPct val="110000"/>
              </a:lnSpc>
              <a:buFont typeface="Wingdings" panose="05000000000000000000" pitchFamily="2" charset="2"/>
              <a:buChar char="Ø"/>
            </a:pPr>
            <a:r>
              <a:rPr lang="en-US" altLang="ko-KR" sz="2000" dirty="0" smtClean="0"/>
              <a:t>E-mail</a:t>
            </a:r>
            <a:r>
              <a:rPr lang="ko-KR" altLang="en-US" sz="2000" dirty="0" smtClean="0"/>
              <a:t> </a:t>
            </a:r>
            <a:r>
              <a:rPr lang="en-US" altLang="ko-KR" sz="2000" dirty="0"/>
              <a:t>:</a:t>
            </a:r>
            <a:r>
              <a:rPr lang="ko-KR" altLang="en-US" sz="2000" dirty="0" smtClean="0"/>
              <a:t> </a:t>
            </a:r>
            <a:r>
              <a:rPr lang="en-US" altLang="ko-KR" sz="2000" dirty="0" smtClean="0"/>
              <a:t> </a:t>
            </a:r>
            <a:r>
              <a:rPr lang="en-US" altLang="ko-KR" sz="2000" dirty="0" smtClean="0">
                <a:hlinkClick r:id="rId3"/>
              </a:rPr>
              <a:t>dahouda37@gmail.com</a:t>
            </a:r>
            <a:endParaRPr lang="en-US" altLang="ko-KR" sz="2000" dirty="0" smtClean="0"/>
          </a:p>
          <a:p>
            <a:pPr marL="342900" indent="-342900" algn="l" rtl="0">
              <a:lnSpc>
                <a:spcPct val="110000"/>
              </a:lnSpc>
              <a:buFont typeface="Wingdings" panose="05000000000000000000" pitchFamily="2" charset="2"/>
              <a:buChar char="Ø"/>
            </a:pPr>
            <a:r>
              <a:rPr lang="en-US" altLang="ko-KR" sz="2000" dirty="0" smtClean="0">
                <a:latin typeface="+mj-ea"/>
                <a:sym typeface="HY신명조"/>
              </a:rPr>
              <a:t>Tel.: </a:t>
            </a:r>
            <a:r>
              <a:rPr lang="en-US" altLang="ko-KR" sz="2000" b="1" dirty="0" smtClean="0">
                <a:latin typeface="+mj-ea"/>
                <a:sym typeface="HY신명조"/>
              </a:rPr>
              <a:t>+243 99 66 55 265</a:t>
            </a:r>
          </a:p>
          <a:p>
            <a:pPr algn="ctr" rtl="0">
              <a:lnSpc>
                <a:spcPct val="110000"/>
              </a:lnSpc>
            </a:pPr>
            <a:endParaRPr lang="en-US" altLang="ko-KR" sz="2000" b="1" dirty="0" smtClean="0">
              <a:latin typeface="+mj-ea"/>
              <a:sym typeface="HY신명조"/>
            </a:endParaRPr>
          </a:p>
          <a:p>
            <a:pPr algn="ctr" rtl="0">
              <a:lnSpc>
                <a:spcPct val="110000"/>
              </a:lnSpc>
            </a:pPr>
            <a:endParaRPr lang="en-US" altLang="ko-KR" sz="2000" b="1" dirty="0">
              <a:latin typeface="+mj-ea"/>
              <a:sym typeface="HY신명조"/>
            </a:endParaRPr>
          </a:p>
          <a:p>
            <a:pPr algn="ctr" rtl="0">
              <a:lnSpc>
                <a:spcPct val="110000"/>
              </a:lnSpc>
            </a:pPr>
            <a:endParaRPr lang="en-US" altLang="ko-KR" sz="2400" b="1" dirty="0">
              <a:latin typeface="+mj-ea"/>
              <a:sym typeface="HY신명조"/>
            </a:endParaRPr>
          </a:p>
        </p:txBody>
      </p:sp>
      <p:sp>
        <p:nvSpPr>
          <p:cNvPr id="7" name="Rectangle 6"/>
          <p:cNvSpPr/>
          <p:nvPr/>
        </p:nvSpPr>
        <p:spPr>
          <a:xfrm>
            <a:off x="261257" y="5313745"/>
            <a:ext cx="4465296" cy="738664"/>
          </a:xfrm>
          <a:prstGeom prst="rect">
            <a:avLst/>
          </a:prstGeom>
        </p:spPr>
        <p:txBody>
          <a:bodyPr wrap="square">
            <a:spAutoFit/>
          </a:bodyPr>
          <a:lstStyle/>
          <a:p>
            <a:pPr algn="l" rtl="0">
              <a:lnSpc>
                <a:spcPct val="150000"/>
              </a:lnSpc>
            </a:pPr>
            <a:r>
              <a:rPr lang="en-US" altLang="ko-KR" sz="1400" b="1" dirty="0" smtClean="0">
                <a:latin typeface="+mj-ea"/>
                <a:sym typeface="HY신명조"/>
              </a:rPr>
              <a:t> </a:t>
            </a:r>
          </a:p>
          <a:p>
            <a:pPr algn="l" rtl="0">
              <a:lnSpc>
                <a:spcPct val="150000"/>
              </a:lnSpc>
            </a:pPr>
            <a:r>
              <a:rPr lang="en-US" altLang="ko-KR" sz="1400" b="1" dirty="0" smtClean="0">
                <a:latin typeface="+mj-ea"/>
                <a:sym typeface="HY신명조"/>
              </a:rPr>
              <a:t>Heure : 10H00 – 12H00</a:t>
            </a:r>
            <a:endParaRPr lang="en-US" altLang="ko-KR" sz="1400" b="1" dirty="0">
              <a:latin typeface="+mj-ea"/>
              <a:sym typeface="HY신명조"/>
            </a:endParaRPr>
          </a:p>
        </p:txBody>
      </p:sp>
      <p:sp>
        <p:nvSpPr>
          <p:cNvPr id="10" name="Rectangle 9"/>
          <p:cNvSpPr/>
          <p:nvPr/>
        </p:nvSpPr>
        <p:spPr>
          <a:xfrm>
            <a:off x="-1181100" y="760041"/>
            <a:ext cx="9067800" cy="923330"/>
          </a:xfrm>
          <a:prstGeom prst="rect">
            <a:avLst/>
          </a:prstGeom>
        </p:spPr>
        <p:txBody>
          <a:bodyPr wrap="square">
            <a:spAutoFit/>
          </a:bodyPr>
          <a:lstStyle/>
          <a:p>
            <a:pPr algn="ctr"/>
            <a:r>
              <a:rPr lang="en-US" sz="5400" b="1" kern="0" spc="-120" dirty="0" smtClean="0">
                <a:gradFill>
                  <a:gsLst>
                    <a:gs pos="100000">
                      <a:srgbClr val="0070C0"/>
                    </a:gs>
                    <a:gs pos="0">
                      <a:srgbClr val="1F497D">
                        <a:lumMod val="75000"/>
                      </a:srgbClr>
                    </a:gs>
                  </a:gsLst>
                  <a:lin ang="5400000" scaled="0"/>
                </a:gradFill>
                <a:latin typeface="+mj-ea"/>
                <a:ea typeface="+mj-ea"/>
                <a:cs typeface="Arial" panose="020B0604020202020204" pitchFamily="34" charset="0"/>
              </a:rPr>
              <a:t>Machine Learning</a:t>
            </a:r>
          </a:p>
        </p:txBody>
      </p:sp>
      <p:pic>
        <p:nvPicPr>
          <p:cNvPr id="13" name="Picture 12"/>
          <p:cNvPicPr/>
          <p:nvPr/>
        </p:nvPicPr>
        <p:blipFill>
          <a:blip r:embed="rId4"/>
          <a:stretch>
            <a:fillRect/>
          </a:stretch>
        </p:blipFill>
        <p:spPr>
          <a:xfrm>
            <a:off x="6477000" y="1221706"/>
            <a:ext cx="4572000" cy="4658333"/>
          </a:xfrm>
          <a:prstGeom prst="rect">
            <a:avLst/>
          </a:prstGeom>
        </p:spPr>
      </p:pic>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0" y="786426"/>
            <a:ext cx="1295400" cy="1367248"/>
          </a:xfrm>
          <a:prstGeom prst="rect">
            <a:avLst/>
          </a:prstGeom>
        </p:spPr>
      </p:pic>
      <p:sp>
        <p:nvSpPr>
          <p:cNvPr id="5" name="Footer Placeholder 4"/>
          <p:cNvSpPr>
            <a:spLocks noGrp="1"/>
          </p:cNvSpPr>
          <p:nvPr>
            <p:ph type="ftr" sz="quarter" idx="5"/>
          </p:nvPr>
        </p:nvSpPr>
        <p:spPr/>
        <p:txBody>
          <a:bodyPr/>
          <a:lstStyle/>
          <a:p>
            <a:r>
              <a:rPr lang="en-US" smtClean="0"/>
              <a:t>Cours-ML-Dahouda M., Ph.D.</a:t>
            </a:r>
            <a:endParaRPr lang="en-US" dirty="0"/>
          </a:p>
        </p:txBody>
      </p:sp>
    </p:spTree>
    <p:extLst>
      <p:ext uri="{BB962C8B-B14F-4D97-AF65-F5344CB8AC3E}">
        <p14:creationId xmlns:p14="http://schemas.microsoft.com/office/powerpoint/2010/main" val="2241284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Rectangle 5"/>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8" name="Rectangle 7"/>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9" name="Rectangle 8"/>
          <p:cNvSpPr/>
          <p:nvPr/>
        </p:nvSpPr>
        <p:spPr>
          <a:xfrm>
            <a:off x="184896" y="990800"/>
            <a:ext cx="11811000" cy="923330"/>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3.1 </a:t>
            </a: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Régression linéaire </a:t>
            </a:r>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Multiple:</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endParaRPr lang="en-US" sz="1400" b="1" kern="0" spc="-120" dirty="0">
              <a:solidFill>
                <a:schemeClr val="accent6">
                  <a:lumMod val="75000"/>
                </a:schemeClr>
              </a:solidFill>
              <a:latin typeface="+mj-ea"/>
              <a:cs typeface="Arial" panose="020B0604020202020204" pitchFamily="34" charset="0"/>
            </a:endParaRPr>
          </a:p>
        </p:txBody>
      </p:sp>
      <p:sp>
        <p:nvSpPr>
          <p:cNvPr id="10"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1"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Rectangle 11"/>
          <p:cNvSpPr/>
          <p:nvPr/>
        </p:nvSpPr>
        <p:spPr>
          <a:xfrm>
            <a:off x="201060" y="1685530"/>
            <a:ext cx="7637988" cy="367216"/>
          </a:xfrm>
          <a:prstGeom prst="rect">
            <a:avLst/>
          </a:prstGeom>
        </p:spPr>
        <p:txBody>
          <a:bodyPr wrap="none">
            <a:spAutoFit/>
          </a:bodyPr>
          <a:lstStyle/>
          <a:p>
            <a:pPr>
              <a:lnSpc>
                <a:spcPct val="107000"/>
              </a:lnSpc>
              <a:spcAft>
                <a:spcPts val="800"/>
              </a:spcAft>
            </a:pPr>
            <a:r>
              <a:rPr lang="fr-FR" b="1" kern="0" spc="-120" dirty="0" smtClean="0">
                <a:solidFill>
                  <a:schemeClr val="accent6">
                    <a:lumMod val="75000"/>
                  </a:schemeClr>
                </a:solidFill>
                <a:latin typeface="+mj-ea"/>
                <a:cs typeface="Arial" panose="020B0604020202020204" pitchFamily="34" charset="0"/>
              </a:rPr>
              <a:t>3.1.2 </a:t>
            </a:r>
            <a:r>
              <a:rPr lang="fr-FR" b="1" kern="0" spc="-120" dirty="0">
                <a:solidFill>
                  <a:schemeClr val="accent6">
                    <a:lumMod val="75000"/>
                  </a:schemeClr>
                </a:solidFill>
                <a:latin typeface="+mj-ea"/>
                <a:cs typeface="Arial" panose="020B0604020202020204" pitchFamily="34" charset="0"/>
              </a:rPr>
              <a:t>Prédire des valeurs continues (par exemple, prédire les prix des maisons</a:t>
            </a:r>
            <a:r>
              <a:rPr lang="fr-FR" b="1" kern="0" spc="-120" dirty="0" smtClean="0">
                <a:solidFill>
                  <a:schemeClr val="accent6">
                    <a:lumMod val="75000"/>
                  </a:schemeClr>
                </a:solidFill>
                <a:latin typeface="+mj-ea"/>
                <a:cs typeface="Arial" panose="020B0604020202020204" pitchFamily="34" charset="0"/>
              </a:rPr>
              <a:t>)</a:t>
            </a:r>
            <a:endParaRPr lang="en-US" b="1" kern="0" spc="-120" dirty="0">
              <a:solidFill>
                <a:schemeClr val="accent6">
                  <a:lumMod val="75000"/>
                </a:schemeClr>
              </a:solidFill>
              <a:latin typeface="+mj-ea"/>
              <a:cs typeface="Arial" panose="020B0604020202020204" pitchFamily="34" charset="0"/>
            </a:endParaRPr>
          </a:p>
        </p:txBody>
      </p:sp>
      <p:sp>
        <p:nvSpPr>
          <p:cNvPr id="13" name="Rectangle 12"/>
          <p:cNvSpPr/>
          <p:nvPr/>
        </p:nvSpPr>
        <p:spPr>
          <a:xfrm>
            <a:off x="288030" y="2052746"/>
            <a:ext cx="11751570" cy="338554"/>
          </a:xfrm>
          <a:prstGeom prst="rect">
            <a:avLst/>
          </a:prstGeom>
        </p:spPr>
        <p:txBody>
          <a:bodyPr wrap="square">
            <a:spAutoFit/>
          </a:bodyPr>
          <a:lstStyle/>
          <a:p>
            <a:endParaRPr lang="fr-FR" sz="1600" dirty="0"/>
          </a:p>
        </p:txBody>
      </p:sp>
      <p:sp>
        <p:nvSpPr>
          <p:cNvPr id="15" name="Rectangle 14"/>
          <p:cNvSpPr/>
          <p:nvPr/>
        </p:nvSpPr>
        <p:spPr>
          <a:xfrm>
            <a:off x="201060" y="2118071"/>
            <a:ext cx="3220497" cy="369332"/>
          </a:xfrm>
          <a:prstGeom prst="rect">
            <a:avLst/>
          </a:prstGeom>
        </p:spPr>
        <p:txBody>
          <a:bodyPr wrap="none">
            <a:spAutoFit/>
          </a:bodyPr>
          <a:lstStyle/>
          <a:p>
            <a:r>
              <a:rPr lang="fr-FR" b="1" dirty="0"/>
              <a:t>Étape 2 : Importez le fichier CSV</a:t>
            </a:r>
          </a:p>
        </p:txBody>
      </p:sp>
      <p:pic>
        <p:nvPicPr>
          <p:cNvPr id="17" name="Picture 16" descr="Screen Clipping"/>
          <p:cNvPicPr>
            <a:picLocks noChangeAspect="1"/>
          </p:cNvPicPr>
          <p:nvPr/>
        </p:nvPicPr>
        <p:blipFill rotWithShape="1">
          <a:blip r:embed="rId3">
            <a:extLst>
              <a:ext uri="{28A0092B-C50C-407E-A947-70E740481C1C}">
                <a14:useLocalDpi xmlns:a14="http://schemas.microsoft.com/office/drawing/2010/main" val="0"/>
              </a:ext>
            </a:extLst>
          </a:blip>
          <a:srcRect l="1111" t="4031" r="57287" b="76904"/>
          <a:stretch/>
        </p:blipFill>
        <p:spPr>
          <a:xfrm>
            <a:off x="152400" y="2460065"/>
            <a:ext cx="6629400" cy="1126243"/>
          </a:xfrm>
          <a:prstGeom prst="rect">
            <a:avLst/>
          </a:prstGeom>
        </p:spPr>
      </p:pic>
      <p:pic>
        <p:nvPicPr>
          <p:cNvPr id="18" name="Picture 1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060" y="3760015"/>
            <a:ext cx="11384025" cy="2617925"/>
          </a:xfrm>
          <a:prstGeom prst="rect">
            <a:avLst/>
          </a:prstGeom>
        </p:spPr>
      </p:pic>
    </p:spTree>
    <p:extLst>
      <p:ext uri="{BB962C8B-B14F-4D97-AF65-F5344CB8AC3E}">
        <p14:creationId xmlns:p14="http://schemas.microsoft.com/office/powerpoint/2010/main" val="2675949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Rectangle 6"/>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9" name="Rectangle 8"/>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0" name="Rectangle 9"/>
          <p:cNvSpPr/>
          <p:nvPr/>
        </p:nvSpPr>
        <p:spPr>
          <a:xfrm>
            <a:off x="184896" y="990800"/>
            <a:ext cx="11811000" cy="923330"/>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3.1 </a:t>
            </a: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Régression linéaire </a:t>
            </a:r>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Multiple:</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endParaRPr lang="en-US" sz="1400" b="1" kern="0" spc="-120" dirty="0">
              <a:solidFill>
                <a:schemeClr val="accent6">
                  <a:lumMod val="75000"/>
                </a:schemeClr>
              </a:solidFill>
              <a:latin typeface="+mj-ea"/>
              <a:cs typeface="Arial" panose="020B0604020202020204" pitchFamily="34" charset="0"/>
            </a:endParaRPr>
          </a:p>
        </p:txBody>
      </p:sp>
      <p:sp>
        <p:nvSpPr>
          <p:cNvPr id="11"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2"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Rectangle 12"/>
          <p:cNvSpPr/>
          <p:nvPr/>
        </p:nvSpPr>
        <p:spPr>
          <a:xfrm>
            <a:off x="201060" y="1685530"/>
            <a:ext cx="7637988" cy="367216"/>
          </a:xfrm>
          <a:prstGeom prst="rect">
            <a:avLst/>
          </a:prstGeom>
        </p:spPr>
        <p:txBody>
          <a:bodyPr wrap="none">
            <a:spAutoFit/>
          </a:bodyPr>
          <a:lstStyle/>
          <a:p>
            <a:pPr>
              <a:lnSpc>
                <a:spcPct val="107000"/>
              </a:lnSpc>
              <a:spcAft>
                <a:spcPts val="800"/>
              </a:spcAft>
            </a:pPr>
            <a:r>
              <a:rPr lang="fr-FR" b="1" kern="0" spc="-120" dirty="0" smtClean="0">
                <a:solidFill>
                  <a:schemeClr val="accent6">
                    <a:lumMod val="75000"/>
                  </a:schemeClr>
                </a:solidFill>
                <a:latin typeface="+mj-ea"/>
                <a:cs typeface="Arial" panose="020B0604020202020204" pitchFamily="34" charset="0"/>
              </a:rPr>
              <a:t>3.1.2 </a:t>
            </a:r>
            <a:r>
              <a:rPr lang="fr-FR" b="1" kern="0" spc="-120" dirty="0">
                <a:solidFill>
                  <a:schemeClr val="accent6">
                    <a:lumMod val="75000"/>
                  </a:schemeClr>
                </a:solidFill>
                <a:latin typeface="+mj-ea"/>
                <a:cs typeface="Arial" panose="020B0604020202020204" pitchFamily="34" charset="0"/>
              </a:rPr>
              <a:t>Prédire des valeurs continues (par exemple, prédire les prix des maisons</a:t>
            </a:r>
            <a:r>
              <a:rPr lang="fr-FR" b="1" kern="0" spc="-120" dirty="0" smtClean="0">
                <a:solidFill>
                  <a:schemeClr val="accent6">
                    <a:lumMod val="75000"/>
                  </a:schemeClr>
                </a:solidFill>
                <a:latin typeface="+mj-ea"/>
                <a:cs typeface="Arial" panose="020B0604020202020204" pitchFamily="34" charset="0"/>
              </a:rPr>
              <a:t>)</a:t>
            </a:r>
            <a:endParaRPr lang="en-US" b="1" kern="0" spc="-120" dirty="0">
              <a:solidFill>
                <a:schemeClr val="accent6">
                  <a:lumMod val="75000"/>
                </a:schemeClr>
              </a:solidFill>
              <a:latin typeface="+mj-ea"/>
              <a:cs typeface="Arial" panose="020B0604020202020204" pitchFamily="34" charset="0"/>
            </a:endParaRPr>
          </a:p>
        </p:txBody>
      </p:sp>
      <p:sp>
        <p:nvSpPr>
          <p:cNvPr id="14" name="Rectangle 13"/>
          <p:cNvSpPr/>
          <p:nvPr/>
        </p:nvSpPr>
        <p:spPr>
          <a:xfrm>
            <a:off x="288030" y="2052746"/>
            <a:ext cx="11751570" cy="338554"/>
          </a:xfrm>
          <a:prstGeom prst="rect">
            <a:avLst/>
          </a:prstGeom>
        </p:spPr>
        <p:txBody>
          <a:bodyPr wrap="square">
            <a:spAutoFit/>
          </a:bodyPr>
          <a:lstStyle/>
          <a:p>
            <a:endParaRPr lang="fr-FR" sz="1600" dirty="0"/>
          </a:p>
        </p:txBody>
      </p:sp>
      <p:sp>
        <p:nvSpPr>
          <p:cNvPr id="15" name="Rectangle 14"/>
          <p:cNvSpPr/>
          <p:nvPr/>
        </p:nvSpPr>
        <p:spPr>
          <a:xfrm>
            <a:off x="219048" y="2037357"/>
            <a:ext cx="3220497" cy="369332"/>
          </a:xfrm>
          <a:prstGeom prst="rect">
            <a:avLst/>
          </a:prstGeom>
        </p:spPr>
        <p:txBody>
          <a:bodyPr wrap="none">
            <a:spAutoFit/>
          </a:bodyPr>
          <a:lstStyle/>
          <a:p>
            <a:r>
              <a:rPr lang="fr-FR" b="1" dirty="0"/>
              <a:t>Étape 2 : Importez le fichier CSV</a:t>
            </a:r>
          </a:p>
        </p:txBody>
      </p:sp>
      <p:pic>
        <p:nvPicPr>
          <p:cNvPr id="18" name="Picture 1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060" y="2391299"/>
            <a:ext cx="4053995" cy="660201"/>
          </a:xfrm>
          <a:prstGeom prst="rect">
            <a:avLst/>
          </a:prstGeom>
        </p:spPr>
      </p:pic>
      <p:sp>
        <p:nvSpPr>
          <p:cNvPr id="19" name="Rectangle 18"/>
          <p:cNvSpPr/>
          <p:nvPr/>
        </p:nvSpPr>
        <p:spPr>
          <a:xfrm>
            <a:off x="4419600" y="2101794"/>
            <a:ext cx="7620000" cy="1169551"/>
          </a:xfrm>
          <a:prstGeom prst="rect">
            <a:avLst/>
          </a:prstGeom>
        </p:spPr>
        <p:txBody>
          <a:bodyPr wrap="square">
            <a:spAutoFit/>
          </a:bodyPr>
          <a:lstStyle/>
          <a:p>
            <a:r>
              <a:rPr lang="fr-FR" sz="1400" b="1" dirty="0" err="1">
                <a:solidFill>
                  <a:srgbClr val="00B050"/>
                </a:solidFill>
              </a:rPr>
              <a:t>df.drop</a:t>
            </a:r>
            <a:r>
              <a:rPr lang="fr-FR" sz="1400" b="1" dirty="0">
                <a:solidFill>
                  <a:srgbClr val="00B050"/>
                </a:solidFill>
              </a:rPr>
              <a:t>('No', </a:t>
            </a:r>
            <a:r>
              <a:rPr lang="fr-FR" sz="1400" b="1" dirty="0" err="1">
                <a:solidFill>
                  <a:srgbClr val="00B050"/>
                </a:solidFill>
              </a:rPr>
              <a:t>inplace</a:t>
            </a:r>
            <a:r>
              <a:rPr lang="fr-FR" sz="1400" b="1" dirty="0">
                <a:solidFill>
                  <a:srgbClr val="00B050"/>
                </a:solidFill>
              </a:rPr>
              <a:t>=</a:t>
            </a:r>
            <a:r>
              <a:rPr lang="fr-FR" sz="1400" b="1" dirty="0" err="1">
                <a:solidFill>
                  <a:srgbClr val="00B050"/>
                </a:solidFill>
              </a:rPr>
              <a:t>True</a:t>
            </a:r>
            <a:r>
              <a:rPr lang="fr-FR" sz="1400" b="1" dirty="0">
                <a:solidFill>
                  <a:srgbClr val="00B050"/>
                </a:solidFill>
              </a:rPr>
              <a:t>, axis=1)</a:t>
            </a:r>
            <a:r>
              <a:rPr lang="fr-FR" sz="1400" dirty="0"/>
              <a:t> :</a:t>
            </a:r>
          </a:p>
          <a:p>
            <a:pPr marL="285750" indent="-285750">
              <a:buFont typeface="Wingdings" panose="05000000000000000000" pitchFamily="2" charset="2"/>
              <a:buChar char="§"/>
            </a:pPr>
            <a:r>
              <a:rPr lang="fr-FR" sz="1400" b="1" dirty="0">
                <a:solidFill>
                  <a:srgbClr val="00B050"/>
                </a:solidFill>
              </a:rPr>
              <a:t>'No'</a:t>
            </a:r>
            <a:r>
              <a:rPr lang="fr-FR" sz="1400" dirty="0"/>
              <a:t> : nom de la colonne à supprimer (généralement une colonne d'index ou un identifiant inutile).</a:t>
            </a:r>
          </a:p>
          <a:p>
            <a:pPr marL="285750" indent="-285750">
              <a:buFont typeface="Wingdings" panose="05000000000000000000" pitchFamily="2" charset="2"/>
              <a:buChar char="§"/>
            </a:pPr>
            <a:r>
              <a:rPr lang="fr-FR" sz="1400" b="1" dirty="0" err="1">
                <a:solidFill>
                  <a:srgbClr val="00B050"/>
                </a:solidFill>
              </a:rPr>
              <a:t>inplace</a:t>
            </a:r>
            <a:r>
              <a:rPr lang="fr-FR" sz="1400" b="1" dirty="0">
                <a:solidFill>
                  <a:srgbClr val="00B050"/>
                </a:solidFill>
              </a:rPr>
              <a:t>=</a:t>
            </a:r>
            <a:r>
              <a:rPr lang="fr-FR" sz="1400" b="1" dirty="0" err="1">
                <a:solidFill>
                  <a:srgbClr val="00B050"/>
                </a:solidFill>
              </a:rPr>
              <a:t>True</a:t>
            </a:r>
            <a:r>
              <a:rPr lang="fr-FR" sz="1400" dirty="0"/>
              <a:t> : modifie le </a:t>
            </a:r>
            <a:r>
              <a:rPr lang="fr-FR" sz="1400" dirty="0" err="1"/>
              <a:t>DataFrame</a:t>
            </a:r>
            <a:r>
              <a:rPr lang="fr-FR" sz="1400" dirty="0"/>
              <a:t> d'origine </a:t>
            </a:r>
            <a:r>
              <a:rPr lang="fr-FR" sz="1400" dirty="0" err="1"/>
              <a:t>df</a:t>
            </a:r>
            <a:r>
              <a:rPr lang="fr-FR" sz="1400" dirty="0"/>
              <a:t> en place, ce qui signifie qu'aucun nouveau </a:t>
            </a:r>
            <a:endParaRPr lang="fr-FR" sz="1400" dirty="0" smtClean="0"/>
          </a:p>
          <a:p>
            <a:r>
              <a:rPr lang="fr-FR" sz="1400" dirty="0"/>
              <a:t> </a:t>
            </a:r>
            <a:r>
              <a:rPr lang="fr-FR" sz="1400" dirty="0" smtClean="0"/>
              <a:t>                               </a:t>
            </a:r>
            <a:r>
              <a:rPr lang="fr-FR" sz="1400" dirty="0" err="1" smtClean="0"/>
              <a:t>DataFrame</a:t>
            </a:r>
            <a:r>
              <a:rPr lang="fr-FR" sz="1400" dirty="0" smtClean="0"/>
              <a:t> </a:t>
            </a:r>
            <a:r>
              <a:rPr lang="fr-FR" sz="1400" dirty="0"/>
              <a:t>n'est renvoyé ; celui existant est mis à jour.</a:t>
            </a:r>
          </a:p>
          <a:p>
            <a:pPr marL="285750" indent="-285750">
              <a:buFont typeface="Wingdings" panose="05000000000000000000" pitchFamily="2" charset="2"/>
              <a:buChar char="§"/>
            </a:pPr>
            <a:r>
              <a:rPr lang="fr-FR" sz="1400" b="1" dirty="0">
                <a:solidFill>
                  <a:srgbClr val="00B050"/>
                </a:solidFill>
              </a:rPr>
              <a:t>axis=1</a:t>
            </a:r>
            <a:r>
              <a:rPr lang="fr-FR" sz="1400" dirty="0"/>
              <a:t> : spécifie que l'opération doit supprimer une colonne. (axis=0 supprimerait des lignes.)</a:t>
            </a:r>
            <a:endParaRPr lang="en-US" sz="1400" dirty="0"/>
          </a:p>
        </p:txBody>
      </p:sp>
      <p:pic>
        <p:nvPicPr>
          <p:cNvPr id="20" name="Picture 19" descr="Screen Clipping"/>
          <p:cNvPicPr>
            <a:picLocks noChangeAspect="1"/>
          </p:cNvPicPr>
          <p:nvPr/>
        </p:nvPicPr>
        <p:blipFill rotWithShape="1">
          <a:blip r:embed="rId4">
            <a:extLst>
              <a:ext uri="{28A0092B-C50C-407E-A947-70E740481C1C}">
                <a14:useLocalDpi xmlns:a14="http://schemas.microsoft.com/office/drawing/2010/main" val="0"/>
              </a:ext>
            </a:extLst>
          </a:blip>
          <a:srcRect b="10794"/>
          <a:stretch/>
        </p:blipFill>
        <p:spPr>
          <a:xfrm>
            <a:off x="685800" y="3271345"/>
            <a:ext cx="10493649" cy="1910255"/>
          </a:xfrm>
          <a:prstGeom prst="rect">
            <a:avLst/>
          </a:prstGeom>
        </p:spPr>
      </p:pic>
      <p:pic>
        <p:nvPicPr>
          <p:cNvPr id="21" name="Picture 20" descr="Screen Clipping"/>
          <p:cNvPicPr>
            <a:picLocks noChangeAspect="1"/>
          </p:cNvPicPr>
          <p:nvPr/>
        </p:nvPicPr>
        <p:blipFill rotWithShape="1">
          <a:blip r:embed="rId5">
            <a:extLst>
              <a:ext uri="{28A0092B-C50C-407E-A947-70E740481C1C}">
                <a14:useLocalDpi xmlns:a14="http://schemas.microsoft.com/office/drawing/2010/main" val="0"/>
              </a:ext>
            </a:extLst>
          </a:blip>
          <a:srcRect r="81507" b="66988"/>
          <a:stretch/>
        </p:blipFill>
        <p:spPr>
          <a:xfrm>
            <a:off x="533400" y="5208967"/>
            <a:ext cx="1066800" cy="582234"/>
          </a:xfrm>
          <a:prstGeom prst="rect">
            <a:avLst/>
          </a:prstGeom>
        </p:spPr>
      </p:pic>
      <p:pic>
        <p:nvPicPr>
          <p:cNvPr id="22" name="Picture 21" descr="Screen Clipping"/>
          <p:cNvPicPr>
            <a:picLocks noChangeAspect="1"/>
          </p:cNvPicPr>
          <p:nvPr/>
        </p:nvPicPr>
        <p:blipFill rotWithShape="1">
          <a:blip r:embed="rId5">
            <a:extLst>
              <a:ext uri="{28A0092B-C50C-407E-A947-70E740481C1C}">
                <a14:useLocalDpi xmlns:a14="http://schemas.microsoft.com/office/drawing/2010/main" val="0"/>
              </a:ext>
            </a:extLst>
          </a:blip>
          <a:srcRect l="1512" t="36718" r="3385" b="3137"/>
          <a:stretch/>
        </p:blipFill>
        <p:spPr>
          <a:xfrm>
            <a:off x="1676400" y="5215894"/>
            <a:ext cx="5486400" cy="1219201"/>
          </a:xfrm>
          <a:prstGeom prst="rect">
            <a:avLst/>
          </a:prstGeom>
        </p:spPr>
      </p:pic>
    </p:spTree>
    <p:extLst>
      <p:ext uri="{BB962C8B-B14F-4D97-AF65-F5344CB8AC3E}">
        <p14:creationId xmlns:p14="http://schemas.microsoft.com/office/powerpoint/2010/main" val="1936728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Rectangle 7"/>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10" name="Rectangle 9"/>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1" name="Rectangle 10"/>
          <p:cNvSpPr/>
          <p:nvPr/>
        </p:nvSpPr>
        <p:spPr>
          <a:xfrm>
            <a:off x="184896" y="990800"/>
            <a:ext cx="11811000" cy="923330"/>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3.1 </a:t>
            </a: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Régression linéaire </a:t>
            </a:r>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Multiple:</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endParaRPr lang="en-US" sz="1400" b="1" kern="0" spc="-120" dirty="0">
              <a:solidFill>
                <a:schemeClr val="accent6">
                  <a:lumMod val="75000"/>
                </a:schemeClr>
              </a:solidFill>
              <a:latin typeface="+mj-ea"/>
              <a:cs typeface="Arial" panose="020B0604020202020204" pitchFamily="34" charset="0"/>
            </a:endParaRPr>
          </a:p>
        </p:txBody>
      </p:sp>
      <p:sp>
        <p:nvSpPr>
          <p:cNvPr id="12"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3"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4" name="Rectangle 13"/>
          <p:cNvSpPr/>
          <p:nvPr/>
        </p:nvSpPr>
        <p:spPr>
          <a:xfrm>
            <a:off x="201060" y="1685530"/>
            <a:ext cx="7637988" cy="367216"/>
          </a:xfrm>
          <a:prstGeom prst="rect">
            <a:avLst/>
          </a:prstGeom>
        </p:spPr>
        <p:txBody>
          <a:bodyPr wrap="none">
            <a:spAutoFit/>
          </a:bodyPr>
          <a:lstStyle/>
          <a:p>
            <a:pPr>
              <a:lnSpc>
                <a:spcPct val="107000"/>
              </a:lnSpc>
              <a:spcAft>
                <a:spcPts val="800"/>
              </a:spcAft>
            </a:pPr>
            <a:r>
              <a:rPr lang="fr-FR" b="1" kern="0" spc="-120" dirty="0" smtClean="0">
                <a:solidFill>
                  <a:schemeClr val="accent6">
                    <a:lumMod val="75000"/>
                  </a:schemeClr>
                </a:solidFill>
                <a:latin typeface="+mj-ea"/>
                <a:cs typeface="Arial" panose="020B0604020202020204" pitchFamily="34" charset="0"/>
              </a:rPr>
              <a:t>3.1.2 </a:t>
            </a:r>
            <a:r>
              <a:rPr lang="fr-FR" b="1" kern="0" spc="-120" dirty="0">
                <a:solidFill>
                  <a:schemeClr val="accent6">
                    <a:lumMod val="75000"/>
                  </a:schemeClr>
                </a:solidFill>
                <a:latin typeface="+mj-ea"/>
                <a:cs typeface="Arial" panose="020B0604020202020204" pitchFamily="34" charset="0"/>
              </a:rPr>
              <a:t>Prédire des valeurs continues (par exemple, prédire les prix des maisons</a:t>
            </a:r>
            <a:r>
              <a:rPr lang="fr-FR" b="1" kern="0" spc="-120" dirty="0" smtClean="0">
                <a:solidFill>
                  <a:schemeClr val="accent6">
                    <a:lumMod val="75000"/>
                  </a:schemeClr>
                </a:solidFill>
                <a:latin typeface="+mj-ea"/>
                <a:cs typeface="Arial" panose="020B0604020202020204" pitchFamily="34" charset="0"/>
              </a:rPr>
              <a:t>)</a:t>
            </a:r>
            <a:endParaRPr lang="en-US" b="1" kern="0" spc="-120" dirty="0">
              <a:solidFill>
                <a:schemeClr val="accent6">
                  <a:lumMod val="75000"/>
                </a:schemeClr>
              </a:solidFill>
              <a:latin typeface="+mj-ea"/>
              <a:cs typeface="Arial" panose="020B0604020202020204" pitchFamily="34" charset="0"/>
            </a:endParaRPr>
          </a:p>
        </p:txBody>
      </p:sp>
      <p:sp>
        <p:nvSpPr>
          <p:cNvPr id="15" name="Rectangle 14"/>
          <p:cNvSpPr/>
          <p:nvPr/>
        </p:nvSpPr>
        <p:spPr>
          <a:xfrm>
            <a:off x="288030" y="2052746"/>
            <a:ext cx="11751570" cy="338554"/>
          </a:xfrm>
          <a:prstGeom prst="rect">
            <a:avLst/>
          </a:prstGeom>
        </p:spPr>
        <p:txBody>
          <a:bodyPr wrap="square">
            <a:spAutoFit/>
          </a:bodyPr>
          <a:lstStyle/>
          <a:p>
            <a:endParaRPr lang="fr-FR" sz="1600" dirty="0"/>
          </a:p>
        </p:txBody>
      </p:sp>
      <p:sp>
        <p:nvSpPr>
          <p:cNvPr id="16" name="Rectangle 15"/>
          <p:cNvSpPr/>
          <p:nvPr/>
        </p:nvSpPr>
        <p:spPr>
          <a:xfrm>
            <a:off x="219048" y="2037357"/>
            <a:ext cx="6097503" cy="369332"/>
          </a:xfrm>
          <a:prstGeom prst="rect">
            <a:avLst/>
          </a:prstGeom>
        </p:spPr>
        <p:txBody>
          <a:bodyPr wrap="none">
            <a:spAutoFit/>
          </a:bodyPr>
          <a:lstStyle/>
          <a:p>
            <a:r>
              <a:rPr lang="fr-FR" b="1" dirty="0"/>
              <a:t>Étape 3 : Créez un nuage de points pour visualiser les données</a:t>
            </a:r>
          </a:p>
        </p:txBody>
      </p:sp>
      <p:pic>
        <p:nvPicPr>
          <p:cNvPr id="22" name="Picture 2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844" y="2515045"/>
            <a:ext cx="11589026" cy="667545"/>
          </a:xfrm>
          <a:prstGeom prst="rect">
            <a:avLst/>
          </a:prstGeom>
        </p:spPr>
      </p:pic>
      <p:pic>
        <p:nvPicPr>
          <p:cNvPr id="23" name="Picture 2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587" y="3321207"/>
            <a:ext cx="5757250" cy="3333732"/>
          </a:xfrm>
          <a:prstGeom prst="rect">
            <a:avLst/>
          </a:prstGeom>
        </p:spPr>
      </p:pic>
      <p:sp>
        <p:nvSpPr>
          <p:cNvPr id="24" name="Rectangle 23"/>
          <p:cNvSpPr/>
          <p:nvPr/>
        </p:nvSpPr>
        <p:spPr>
          <a:xfrm>
            <a:off x="4872628" y="4143272"/>
            <a:ext cx="7319372" cy="1600438"/>
          </a:xfrm>
          <a:prstGeom prst="rect">
            <a:avLst/>
          </a:prstGeom>
        </p:spPr>
        <p:txBody>
          <a:bodyPr wrap="square">
            <a:spAutoFit/>
          </a:bodyPr>
          <a:lstStyle/>
          <a:p>
            <a:pPr marL="285750" indent="-285750">
              <a:buFont typeface="Wingdings" panose="05000000000000000000" pitchFamily="2" charset="2"/>
              <a:buChar char="ü"/>
            </a:pPr>
            <a:r>
              <a:rPr lang="fr-FR" sz="1400" b="1" dirty="0" err="1">
                <a:solidFill>
                  <a:srgbClr val="00B050"/>
                </a:solidFill>
              </a:rPr>
              <a:t>sns.scatterplot</a:t>
            </a:r>
            <a:r>
              <a:rPr lang="fr-FR" sz="1400" dirty="0"/>
              <a:t> : il s'agit d'une fonction de </a:t>
            </a:r>
            <a:r>
              <a:rPr lang="fr-FR" sz="1400" dirty="0" err="1"/>
              <a:t>Seaborn</a:t>
            </a:r>
            <a:r>
              <a:rPr lang="fr-FR" sz="1400" dirty="0"/>
              <a:t> utilisée pour générer des nuages ​​de points</a:t>
            </a:r>
            <a:r>
              <a:rPr lang="fr-FR" sz="1400" dirty="0" smtClean="0"/>
              <a:t>.</a:t>
            </a:r>
          </a:p>
          <a:p>
            <a:pPr marL="285750" indent="-285750">
              <a:buFont typeface="Wingdings" panose="05000000000000000000" pitchFamily="2" charset="2"/>
              <a:buChar char="ü"/>
            </a:pPr>
            <a:endParaRPr lang="fr-FR" sz="1400" dirty="0"/>
          </a:p>
          <a:p>
            <a:pPr marL="285750" indent="-285750">
              <a:buFont typeface="Wingdings" panose="05000000000000000000" pitchFamily="2" charset="2"/>
              <a:buChar char="ü"/>
            </a:pPr>
            <a:r>
              <a:rPr lang="fr-FR" sz="1400" b="1" dirty="0">
                <a:solidFill>
                  <a:srgbClr val="00B050"/>
                </a:solidFill>
              </a:rPr>
              <a:t>x='X4 nombre de supermarchés de proximité'</a:t>
            </a:r>
            <a:r>
              <a:rPr lang="fr-FR" sz="1400" dirty="0"/>
              <a:t> : l'axe des x représente le nombre de </a:t>
            </a:r>
            <a:endParaRPr lang="fr-FR" sz="1400" dirty="0" smtClean="0"/>
          </a:p>
          <a:p>
            <a:r>
              <a:rPr lang="fr-FR" sz="1400" dirty="0"/>
              <a:t> </a:t>
            </a:r>
            <a:r>
              <a:rPr lang="fr-FR" sz="1400" dirty="0" smtClean="0"/>
              <a:t>       supermarchés </a:t>
            </a:r>
            <a:r>
              <a:rPr lang="fr-FR" sz="1400" dirty="0"/>
              <a:t>à proximité.</a:t>
            </a:r>
          </a:p>
          <a:p>
            <a:pPr marL="285750" indent="-285750">
              <a:buFont typeface="Wingdings" panose="05000000000000000000" pitchFamily="2" charset="2"/>
              <a:buChar char="ü"/>
            </a:pPr>
            <a:r>
              <a:rPr lang="fr-FR" sz="1400" b="1" dirty="0">
                <a:solidFill>
                  <a:srgbClr val="00B050"/>
                </a:solidFill>
              </a:rPr>
              <a:t>y='Y prix de la maison par unité de surface'</a:t>
            </a:r>
            <a:r>
              <a:rPr lang="fr-FR" sz="1400" dirty="0"/>
              <a:t> : l'axe des y représente le prix de la maison par </a:t>
            </a:r>
            <a:endParaRPr lang="fr-FR" sz="1400" dirty="0" smtClean="0"/>
          </a:p>
          <a:p>
            <a:r>
              <a:rPr lang="fr-FR" sz="1400" dirty="0" smtClean="0"/>
              <a:t>         unité </a:t>
            </a:r>
            <a:r>
              <a:rPr lang="fr-FR" sz="1400" dirty="0"/>
              <a:t>de surface.</a:t>
            </a:r>
          </a:p>
          <a:p>
            <a:pPr marL="285750" indent="-285750">
              <a:buFont typeface="Wingdings" panose="05000000000000000000" pitchFamily="2" charset="2"/>
              <a:buChar char="ü"/>
            </a:pPr>
            <a:r>
              <a:rPr lang="fr-FR" sz="1400" b="1" dirty="0">
                <a:solidFill>
                  <a:srgbClr val="00B050"/>
                </a:solidFill>
              </a:rPr>
              <a:t>data=</a:t>
            </a:r>
            <a:r>
              <a:rPr lang="fr-FR" sz="1400" b="1" dirty="0" err="1">
                <a:solidFill>
                  <a:srgbClr val="00B050"/>
                </a:solidFill>
              </a:rPr>
              <a:t>df</a:t>
            </a:r>
            <a:r>
              <a:rPr lang="fr-FR" sz="1400" dirty="0"/>
              <a:t> : spécifie le </a:t>
            </a:r>
            <a:r>
              <a:rPr lang="fr-FR" sz="1400" dirty="0" err="1"/>
              <a:t>DataFrame</a:t>
            </a:r>
            <a:r>
              <a:rPr lang="fr-FR" sz="1400" dirty="0"/>
              <a:t> à partir duquel les données sont extraites</a:t>
            </a:r>
            <a:endParaRPr lang="en-US" sz="1400" dirty="0"/>
          </a:p>
        </p:txBody>
      </p:sp>
    </p:spTree>
    <p:extLst>
      <p:ext uri="{BB962C8B-B14F-4D97-AF65-F5344CB8AC3E}">
        <p14:creationId xmlns:p14="http://schemas.microsoft.com/office/powerpoint/2010/main" val="534070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Rectangle 8"/>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11" name="Rectangle 10"/>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2" name="Rectangle 11"/>
          <p:cNvSpPr/>
          <p:nvPr/>
        </p:nvSpPr>
        <p:spPr>
          <a:xfrm>
            <a:off x="184896" y="990800"/>
            <a:ext cx="11811000" cy="923330"/>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3.1 </a:t>
            </a: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Régression linéaire </a:t>
            </a:r>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Multiple:</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endParaRPr lang="en-US" sz="1400" b="1" kern="0" spc="-120" dirty="0">
              <a:solidFill>
                <a:schemeClr val="accent6">
                  <a:lumMod val="75000"/>
                </a:schemeClr>
              </a:solidFill>
              <a:latin typeface="+mj-ea"/>
              <a:cs typeface="Arial" panose="020B0604020202020204" pitchFamily="34" charset="0"/>
            </a:endParaRPr>
          </a:p>
        </p:txBody>
      </p:sp>
      <p:sp>
        <p:nvSpPr>
          <p:cNvPr id="13"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4"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5" name="Rectangle 14"/>
          <p:cNvSpPr/>
          <p:nvPr/>
        </p:nvSpPr>
        <p:spPr>
          <a:xfrm>
            <a:off x="201060" y="1685530"/>
            <a:ext cx="7637988" cy="367216"/>
          </a:xfrm>
          <a:prstGeom prst="rect">
            <a:avLst/>
          </a:prstGeom>
        </p:spPr>
        <p:txBody>
          <a:bodyPr wrap="none">
            <a:spAutoFit/>
          </a:bodyPr>
          <a:lstStyle/>
          <a:p>
            <a:pPr>
              <a:lnSpc>
                <a:spcPct val="107000"/>
              </a:lnSpc>
              <a:spcAft>
                <a:spcPts val="800"/>
              </a:spcAft>
            </a:pPr>
            <a:r>
              <a:rPr lang="fr-FR" b="1" kern="0" spc="-120" dirty="0" smtClean="0">
                <a:solidFill>
                  <a:schemeClr val="accent6">
                    <a:lumMod val="75000"/>
                  </a:schemeClr>
                </a:solidFill>
                <a:latin typeface="+mj-ea"/>
                <a:cs typeface="Arial" panose="020B0604020202020204" pitchFamily="34" charset="0"/>
              </a:rPr>
              <a:t>3.1.2 </a:t>
            </a:r>
            <a:r>
              <a:rPr lang="fr-FR" b="1" kern="0" spc="-120" dirty="0">
                <a:solidFill>
                  <a:schemeClr val="accent6">
                    <a:lumMod val="75000"/>
                  </a:schemeClr>
                </a:solidFill>
                <a:latin typeface="+mj-ea"/>
                <a:cs typeface="Arial" panose="020B0604020202020204" pitchFamily="34" charset="0"/>
              </a:rPr>
              <a:t>Prédire des valeurs continues (par exemple, prédire les prix des maisons</a:t>
            </a:r>
            <a:r>
              <a:rPr lang="fr-FR" b="1" kern="0" spc="-120" dirty="0" smtClean="0">
                <a:solidFill>
                  <a:schemeClr val="accent6">
                    <a:lumMod val="75000"/>
                  </a:schemeClr>
                </a:solidFill>
                <a:latin typeface="+mj-ea"/>
                <a:cs typeface="Arial" panose="020B0604020202020204" pitchFamily="34" charset="0"/>
              </a:rPr>
              <a:t>)</a:t>
            </a:r>
            <a:endParaRPr lang="en-US" b="1" kern="0" spc="-120" dirty="0">
              <a:solidFill>
                <a:schemeClr val="accent6">
                  <a:lumMod val="75000"/>
                </a:schemeClr>
              </a:solidFill>
              <a:latin typeface="+mj-ea"/>
              <a:cs typeface="Arial" panose="020B0604020202020204" pitchFamily="34" charset="0"/>
            </a:endParaRPr>
          </a:p>
        </p:txBody>
      </p:sp>
      <p:sp>
        <p:nvSpPr>
          <p:cNvPr id="16" name="Rectangle 15"/>
          <p:cNvSpPr/>
          <p:nvPr/>
        </p:nvSpPr>
        <p:spPr>
          <a:xfrm>
            <a:off x="288030" y="2052746"/>
            <a:ext cx="11751570" cy="338554"/>
          </a:xfrm>
          <a:prstGeom prst="rect">
            <a:avLst/>
          </a:prstGeom>
        </p:spPr>
        <p:txBody>
          <a:bodyPr wrap="square">
            <a:spAutoFit/>
          </a:bodyPr>
          <a:lstStyle/>
          <a:p>
            <a:endParaRPr lang="fr-FR" sz="1600" dirty="0"/>
          </a:p>
        </p:txBody>
      </p:sp>
      <p:sp>
        <p:nvSpPr>
          <p:cNvPr id="17" name="Rectangle 16"/>
          <p:cNvSpPr/>
          <p:nvPr/>
        </p:nvSpPr>
        <p:spPr>
          <a:xfrm>
            <a:off x="219048" y="2037357"/>
            <a:ext cx="4554195" cy="369332"/>
          </a:xfrm>
          <a:prstGeom prst="rect">
            <a:avLst/>
          </a:prstGeom>
        </p:spPr>
        <p:txBody>
          <a:bodyPr wrap="none">
            <a:spAutoFit/>
          </a:bodyPr>
          <a:lstStyle/>
          <a:p>
            <a:r>
              <a:rPr lang="fr-FR" b="1" dirty="0"/>
              <a:t>Étape 4 : Créer des variables de fonctionnalité</a:t>
            </a:r>
          </a:p>
        </p:txBody>
      </p:sp>
      <p:sp>
        <p:nvSpPr>
          <p:cNvPr id="21" name="Rectangle 20"/>
          <p:cNvSpPr/>
          <p:nvPr/>
        </p:nvSpPr>
        <p:spPr>
          <a:xfrm>
            <a:off x="288030" y="2437763"/>
            <a:ext cx="11506200" cy="646331"/>
          </a:xfrm>
          <a:prstGeom prst="rect">
            <a:avLst/>
          </a:prstGeom>
        </p:spPr>
        <p:txBody>
          <a:bodyPr wrap="square">
            <a:spAutoFit/>
          </a:bodyPr>
          <a:lstStyle/>
          <a:p>
            <a:pPr marL="285750" indent="-285750">
              <a:buFont typeface="Wingdings" panose="05000000000000000000" pitchFamily="2" charset="2"/>
              <a:buChar char="q"/>
            </a:pPr>
            <a:r>
              <a:rPr lang="fr-FR" dirty="0"/>
              <a:t>Pour modéliser les données, nous devons créer des variables de caractéristiques. </a:t>
            </a:r>
            <a:endParaRPr lang="fr-FR" dirty="0" smtClean="0"/>
          </a:p>
          <a:p>
            <a:pPr marL="285750" indent="-285750">
              <a:buFont typeface="Wingdings" panose="05000000000000000000" pitchFamily="2" charset="2"/>
              <a:buChar char="q"/>
            </a:pPr>
            <a:r>
              <a:rPr lang="fr-FR" dirty="0" smtClean="0"/>
              <a:t>La </a:t>
            </a:r>
            <a:r>
              <a:rPr lang="fr-FR" dirty="0"/>
              <a:t>variable X contient des variables indépendantes et la variable y contient une variable dépendante</a:t>
            </a:r>
            <a:r>
              <a:rPr lang="fr-FR" sz="1400" dirty="0"/>
              <a:t>.</a:t>
            </a:r>
            <a:endParaRPr lang="en-US" sz="1400" dirty="0"/>
          </a:p>
        </p:txBody>
      </p:sp>
      <p:pic>
        <p:nvPicPr>
          <p:cNvPr id="23" name="Picture 2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96" y="2999998"/>
            <a:ext cx="6520704" cy="909918"/>
          </a:xfrm>
          <a:prstGeom prst="rect">
            <a:avLst/>
          </a:prstGeom>
        </p:spPr>
      </p:pic>
      <p:sp>
        <p:nvSpPr>
          <p:cNvPr id="24" name="Rectangle 23"/>
          <p:cNvSpPr/>
          <p:nvPr/>
        </p:nvSpPr>
        <p:spPr>
          <a:xfrm>
            <a:off x="244829" y="3937333"/>
            <a:ext cx="4528413" cy="400110"/>
          </a:xfrm>
          <a:prstGeom prst="rect">
            <a:avLst/>
          </a:prstGeom>
        </p:spPr>
        <p:txBody>
          <a:bodyPr wrap="square">
            <a:spAutoFit/>
          </a:bodyPr>
          <a:lstStyle/>
          <a:p>
            <a:pPr marL="285750" indent="-285750">
              <a:buFont typeface="Wingdings" panose="05000000000000000000" pitchFamily="2" charset="2"/>
              <a:buChar char="q"/>
            </a:pPr>
            <a:r>
              <a:rPr lang="fr-FR" sz="2000" b="1" dirty="0"/>
              <a:t>Les variables de caractéristiques </a:t>
            </a:r>
            <a:r>
              <a:rPr lang="fr-FR" sz="2000" b="1" dirty="0" smtClean="0"/>
              <a:t>X</a:t>
            </a:r>
            <a:endParaRPr lang="en-US" sz="2000" b="1" dirty="0"/>
          </a:p>
        </p:txBody>
      </p:sp>
      <p:pic>
        <p:nvPicPr>
          <p:cNvPr id="25" name="Picture 2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4280686"/>
            <a:ext cx="9868755" cy="2097253"/>
          </a:xfrm>
          <a:prstGeom prst="rect">
            <a:avLst/>
          </a:prstGeom>
        </p:spPr>
      </p:pic>
      <p:pic>
        <p:nvPicPr>
          <p:cNvPr id="26" name="Picture 2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2614" y="4342061"/>
            <a:ext cx="1454671" cy="1924289"/>
          </a:xfrm>
          <a:prstGeom prst="rect">
            <a:avLst/>
          </a:prstGeom>
        </p:spPr>
      </p:pic>
      <p:sp>
        <p:nvSpPr>
          <p:cNvPr id="27" name="Rectangle 26"/>
          <p:cNvSpPr/>
          <p:nvPr/>
        </p:nvSpPr>
        <p:spPr>
          <a:xfrm>
            <a:off x="9525000" y="3937333"/>
            <a:ext cx="2514600" cy="400110"/>
          </a:xfrm>
          <a:prstGeom prst="rect">
            <a:avLst/>
          </a:prstGeom>
        </p:spPr>
        <p:txBody>
          <a:bodyPr wrap="square">
            <a:spAutoFit/>
          </a:bodyPr>
          <a:lstStyle/>
          <a:p>
            <a:pPr marL="285750" indent="-285750">
              <a:buFont typeface="Wingdings" panose="05000000000000000000" pitchFamily="2" charset="2"/>
              <a:buChar char="q"/>
            </a:pPr>
            <a:r>
              <a:rPr lang="fr-FR" sz="2000" b="1" dirty="0" smtClean="0"/>
              <a:t>La </a:t>
            </a:r>
            <a:r>
              <a:rPr lang="fr-FR" sz="2000" b="1" dirty="0"/>
              <a:t>variables </a:t>
            </a:r>
            <a:r>
              <a:rPr lang="fr-FR" sz="2000" b="1" dirty="0" smtClean="0"/>
              <a:t>cible Y</a:t>
            </a:r>
            <a:endParaRPr lang="en-US" sz="2000" b="1" dirty="0"/>
          </a:p>
        </p:txBody>
      </p:sp>
    </p:spTree>
    <p:extLst>
      <p:ext uri="{BB962C8B-B14F-4D97-AF65-F5344CB8AC3E}">
        <p14:creationId xmlns:p14="http://schemas.microsoft.com/office/powerpoint/2010/main" val="3156145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Rectangle 9"/>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12" name="Rectangle 11"/>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3" name="Rectangle 12"/>
          <p:cNvSpPr/>
          <p:nvPr/>
        </p:nvSpPr>
        <p:spPr>
          <a:xfrm>
            <a:off x="190500" y="877204"/>
            <a:ext cx="11811000" cy="923330"/>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3.1 </a:t>
            </a: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Régression linéaire </a:t>
            </a:r>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Multiple:</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endParaRPr lang="en-US" sz="1400" b="1" kern="0" spc="-120" dirty="0">
              <a:solidFill>
                <a:schemeClr val="accent6">
                  <a:lumMod val="75000"/>
                </a:schemeClr>
              </a:solidFill>
              <a:latin typeface="+mj-ea"/>
              <a:cs typeface="Arial" panose="020B0604020202020204" pitchFamily="34" charset="0"/>
            </a:endParaRPr>
          </a:p>
        </p:txBody>
      </p:sp>
      <p:sp>
        <p:nvSpPr>
          <p:cNvPr id="14"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5"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6" name="Rectangle 15"/>
          <p:cNvSpPr/>
          <p:nvPr/>
        </p:nvSpPr>
        <p:spPr>
          <a:xfrm>
            <a:off x="190500" y="1531281"/>
            <a:ext cx="7637988" cy="367216"/>
          </a:xfrm>
          <a:prstGeom prst="rect">
            <a:avLst/>
          </a:prstGeom>
        </p:spPr>
        <p:txBody>
          <a:bodyPr wrap="none">
            <a:spAutoFit/>
          </a:bodyPr>
          <a:lstStyle/>
          <a:p>
            <a:pPr>
              <a:lnSpc>
                <a:spcPct val="107000"/>
              </a:lnSpc>
              <a:spcAft>
                <a:spcPts val="800"/>
              </a:spcAft>
            </a:pPr>
            <a:r>
              <a:rPr lang="fr-FR" b="1" kern="0" spc="-120" dirty="0" smtClean="0">
                <a:solidFill>
                  <a:schemeClr val="accent6">
                    <a:lumMod val="75000"/>
                  </a:schemeClr>
                </a:solidFill>
                <a:latin typeface="+mj-ea"/>
                <a:cs typeface="Arial" panose="020B0604020202020204" pitchFamily="34" charset="0"/>
              </a:rPr>
              <a:t>3.1.2 </a:t>
            </a:r>
            <a:r>
              <a:rPr lang="fr-FR" b="1" kern="0" spc="-120" dirty="0">
                <a:solidFill>
                  <a:schemeClr val="accent6">
                    <a:lumMod val="75000"/>
                  </a:schemeClr>
                </a:solidFill>
                <a:latin typeface="+mj-ea"/>
                <a:cs typeface="Arial" panose="020B0604020202020204" pitchFamily="34" charset="0"/>
              </a:rPr>
              <a:t>Prédire des valeurs continues (par exemple, prédire les prix des maisons</a:t>
            </a:r>
            <a:r>
              <a:rPr lang="fr-FR" b="1" kern="0" spc="-120" dirty="0" smtClean="0">
                <a:solidFill>
                  <a:schemeClr val="accent6">
                    <a:lumMod val="75000"/>
                  </a:schemeClr>
                </a:solidFill>
                <a:latin typeface="+mj-ea"/>
                <a:cs typeface="Arial" panose="020B0604020202020204" pitchFamily="34" charset="0"/>
              </a:rPr>
              <a:t>)</a:t>
            </a:r>
            <a:endParaRPr lang="en-US" b="1" kern="0" spc="-120" dirty="0">
              <a:solidFill>
                <a:schemeClr val="accent6">
                  <a:lumMod val="75000"/>
                </a:schemeClr>
              </a:solidFill>
              <a:latin typeface="+mj-ea"/>
              <a:cs typeface="Arial" panose="020B0604020202020204" pitchFamily="34" charset="0"/>
            </a:endParaRPr>
          </a:p>
        </p:txBody>
      </p:sp>
      <p:sp>
        <p:nvSpPr>
          <p:cNvPr id="17" name="Rectangle 16"/>
          <p:cNvSpPr/>
          <p:nvPr/>
        </p:nvSpPr>
        <p:spPr>
          <a:xfrm>
            <a:off x="288030" y="2052746"/>
            <a:ext cx="11751570" cy="338554"/>
          </a:xfrm>
          <a:prstGeom prst="rect">
            <a:avLst/>
          </a:prstGeom>
        </p:spPr>
        <p:txBody>
          <a:bodyPr wrap="square">
            <a:spAutoFit/>
          </a:bodyPr>
          <a:lstStyle/>
          <a:p>
            <a:endParaRPr lang="fr-FR" sz="1600" dirty="0"/>
          </a:p>
        </p:txBody>
      </p:sp>
      <p:sp>
        <p:nvSpPr>
          <p:cNvPr id="18" name="Rectangle 17"/>
          <p:cNvSpPr/>
          <p:nvPr/>
        </p:nvSpPr>
        <p:spPr>
          <a:xfrm>
            <a:off x="225449" y="1859269"/>
            <a:ext cx="6501010" cy="369332"/>
          </a:xfrm>
          <a:prstGeom prst="rect">
            <a:avLst/>
          </a:prstGeom>
        </p:spPr>
        <p:txBody>
          <a:bodyPr wrap="none">
            <a:spAutoFit/>
          </a:bodyPr>
          <a:lstStyle/>
          <a:p>
            <a:r>
              <a:rPr lang="fr-FR" b="1" dirty="0"/>
              <a:t>Étape 5 : </a:t>
            </a:r>
            <a:r>
              <a:rPr lang="fr-FR" b="1" dirty="0" smtClean="0"/>
              <a:t>Diviser </a:t>
            </a:r>
            <a:r>
              <a:rPr lang="fr-FR" b="1" dirty="0"/>
              <a:t>les données </a:t>
            </a:r>
            <a:r>
              <a:rPr lang="fr-FR" b="1" dirty="0" smtClean="0"/>
              <a:t>en données d’entraînement </a:t>
            </a:r>
            <a:r>
              <a:rPr lang="fr-FR" b="1" dirty="0"/>
              <a:t>et de test</a:t>
            </a:r>
          </a:p>
        </p:txBody>
      </p:sp>
      <p:pic>
        <p:nvPicPr>
          <p:cNvPr id="26" name="Picture 2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449" y="2159798"/>
            <a:ext cx="6341371" cy="2086301"/>
          </a:xfrm>
          <a:prstGeom prst="rect">
            <a:avLst/>
          </a:prstGeom>
        </p:spPr>
      </p:pic>
      <p:sp>
        <p:nvSpPr>
          <p:cNvPr id="27" name="Rectangle 26"/>
          <p:cNvSpPr/>
          <p:nvPr/>
        </p:nvSpPr>
        <p:spPr>
          <a:xfrm>
            <a:off x="6687958" y="2535212"/>
            <a:ext cx="5562600" cy="954107"/>
          </a:xfrm>
          <a:prstGeom prst="rect">
            <a:avLst/>
          </a:prstGeom>
        </p:spPr>
        <p:txBody>
          <a:bodyPr wrap="square">
            <a:spAutoFit/>
          </a:bodyPr>
          <a:lstStyle/>
          <a:p>
            <a:r>
              <a:rPr lang="fr-FR" sz="1400" b="1" dirty="0">
                <a:solidFill>
                  <a:srgbClr val="00B050"/>
                </a:solidFill>
              </a:rPr>
              <a:t>X</a:t>
            </a:r>
            <a:r>
              <a:rPr lang="fr-FR" sz="1400" dirty="0"/>
              <a:t> : l'ensemble de caractéristiques (données d'entrée</a:t>
            </a:r>
            <a:r>
              <a:rPr lang="fr-FR" sz="1400" dirty="0" smtClean="0"/>
              <a:t>).</a:t>
            </a:r>
          </a:p>
          <a:p>
            <a:r>
              <a:rPr lang="fr-FR" sz="1400" b="1" dirty="0" smtClean="0">
                <a:solidFill>
                  <a:srgbClr val="00B050"/>
                </a:solidFill>
              </a:rPr>
              <a:t>y</a:t>
            </a:r>
            <a:r>
              <a:rPr lang="fr-FR" sz="1400" dirty="0"/>
              <a:t> : l'ensemble cible (données de sortie). </a:t>
            </a:r>
            <a:endParaRPr lang="fr-FR" sz="1400" dirty="0" smtClean="0"/>
          </a:p>
          <a:p>
            <a:r>
              <a:rPr lang="fr-FR" sz="1400" b="1" dirty="0" err="1" smtClean="0">
                <a:solidFill>
                  <a:srgbClr val="00B050"/>
                </a:solidFill>
              </a:rPr>
              <a:t>train_test_split</a:t>
            </a:r>
            <a:r>
              <a:rPr lang="fr-FR" sz="1400" b="1" dirty="0">
                <a:solidFill>
                  <a:srgbClr val="00B050"/>
                </a:solidFill>
              </a:rPr>
              <a:t>()</a:t>
            </a:r>
            <a:r>
              <a:rPr lang="fr-FR" sz="1400" dirty="0"/>
              <a:t> : une fonction qui divise les données en sous-ensembles aléatoires d'entraînement et de test.</a:t>
            </a:r>
            <a:endParaRPr lang="en-US" sz="1400" dirty="0"/>
          </a:p>
        </p:txBody>
      </p:sp>
      <p:sp>
        <p:nvSpPr>
          <p:cNvPr id="28" name="Rectangle 27"/>
          <p:cNvSpPr/>
          <p:nvPr/>
        </p:nvSpPr>
        <p:spPr>
          <a:xfrm>
            <a:off x="288030" y="4162359"/>
            <a:ext cx="11906492" cy="2246769"/>
          </a:xfrm>
          <a:prstGeom prst="rect">
            <a:avLst/>
          </a:prstGeom>
        </p:spPr>
        <p:txBody>
          <a:bodyPr wrap="square">
            <a:spAutoFit/>
          </a:bodyPr>
          <a:lstStyle/>
          <a:p>
            <a:pPr marL="285750" indent="-285750">
              <a:buFont typeface="Wingdings" panose="05000000000000000000" pitchFamily="2" charset="2"/>
              <a:buChar char="q"/>
            </a:pPr>
            <a:r>
              <a:rPr lang="fr-FR" sz="1400" b="1" dirty="0"/>
              <a:t>Paramètres </a:t>
            </a:r>
            <a:r>
              <a:rPr lang="fr-FR" sz="1400" b="1" dirty="0" smtClean="0"/>
              <a:t>:</a:t>
            </a:r>
          </a:p>
          <a:p>
            <a:pPr marL="285750" indent="-285750">
              <a:buFont typeface="Wingdings" panose="05000000000000000000" pitchFamily="2" charset="2"/>
              <a:buChar char="ü"/>
            </a:pPr>
            <a:r>
              <a:rPr lang="fr-FR" sz="1400" b="1" dirty="0" err="1" smtClean="0">
                <a:solidFill>
                  <a:srgbClr val="00B050"/>
                </a:solidFill>
              </a:rPr>
              <a:t>test_size</a:t>
            </a:r>
            <a:r>
              <a:rPr lang="fr-FR" sz="1400" b="1" dirty="0" smtClean="0">
                <a:solidFill>
                  <a:srgbClr val="00B050"/>
                </a:solidFill>
              </a:rPr>
              <a:t>=0.3</a:t>
            </a:r>
            <a:r>
              <a:rPr lang="fr-FR" sz="1400" dirty="0"/>
              <a:t> : cela signifie que 30 % des données seront allouées à l'ensemble de test (</a:t>
            </a:r>
            <a:r>
              <a:rPr lang="fr-FR" sz="1400" dirty="0" err="1"/>
              <a:t>X_test</a:t>
            </a:r>
            <a:r>
              <a:rPr lang="fr-FR" sz="1400" dirty="0"/>
              <a:t>, </a:t>
            </a:r>
            <a:r>
              <a:rPr lang="fr-FR" sz="1400" dirty="0" err="1"/>
              <a:t>y_test</a:t>
            </a:r>
            <a:r>
              <a:rPr lang="fr-FR" sz="1400" dirty="0"/>
              <a:t>) et 70 % à l'ensemble d'entraînement (</a:t>
            </a:r>
            <a:r>
              <a:rPr lang="fr-FR" sz="1400" dirty="0" err="1"/>
              <a:t>X_train</a:t>
            </a:r>
            <a:r>
              <a:rPr lang="fr-FR" sz="1400" dirty="0"/>
              <a:t>, </a:t>
            </a:r>
            <a:r>
              <a:rPr lang="fr-FR" sz="1400" dirty="0" err="1"/>
              <a:t>y_train</a:t>
            </a:r>
            <a:r>
              <a:rPr lang="fr-FR" sz="1400" dirty="0" smtClean="0"/>
              <a:t>).</a:t>
            </a:r>
          </a:p>
          <a:p>
            <a:pPr marL="285750" indent="-285750">
              <a:buFont typeface="Wingdings" panose="05000000000000000000" pitchFamily="2" charset="2"/>
              <a:buChar char="ü"/>
            </a:pPr>
            <a:r>
              <a:rPr lang="fr-FR" sz="1400" b="1" dirty="0" err="1" smtClean="0">
                <a:solidFill>
                  <a:srgbClr val="00B050"/>
                </a:solidFill>
              </a:rPr>
              <a:t>random_state</a:t>
            </a:r>
            <a:r>
              <a:rPr lang="fr-FR" sz="1400" b="1" dirty="0" smtClean="0">
                <a:solidFill>
                  <a:srgbClr val="00B050"/>
                </a:solidFill>
              </a:rPr>
              <a:t>=101</a:t>
            </a:r>
            <a:r>
              <a:rPr lang="fr-FR" sz="1400" dirty="0"/>
              <a:t> : garantit la reproductibilité de la division. Le même état aléatoire produira toujours la même division lorsque vous exécuterez à nouveau </a:t>
            </a:r>
            <a:endParaRPr lang="fr-FR" sz="1400" dirty="0" smtClean="0"/>
          </a:p>
          <a:p>
            <a:r>
              <a:rPr lang="fr-FR" sz="1400" dirty="0"/>
              <a:t> </a:t>
            </a:r>
            <a:r>
              <a:rPr lang="fr-FR" sz="1400" dirty="0" smtClean="0"/>
              <a:t>     le </a:t>
            </a:r>
            <a:r>
              <a:rPr lang="fr-FR" sz="1400" dirty="0"/>
              <a:t>code</a:t>
            </a:r>
            <a:r>
              <a:rPr lang="fr-FR" sz="1400" dirty="0" smtClean="0"/>
              <a:t>.</a:t>
            </a:r>
          </a:p>
          <a:p>
            <a:pPr marL="285750" indent="-285750">
              <a:buFont typeface="Wingdings" panose="05000000000000000000" pitchFamily="2" charset="2"/>
              <a:buChar char="ü"/>
            </a:pPr>
            <a:endParaRPr lang="fr-FR" sz="1400" dirty="0"/>
          </a:p>
          <a:p>
            <a:pPr marL="285750" indent="-285750">
              <a:buFont typeface="Wingdings" panose="05000000000000000000" pitchFamily="2" charset="2"/>
              <a:buChar char="q"/>
            </a:pPr>
            <a:r>
              <a:rPr lang="fr-FR" sz="1400" b="1" dirty="0" smtClean="0"/>
              <a:t>Résultat</a:t>
            </a:r>
            <a:r>
              <a:rPr lang="fr-FR" sz="1400" b="1" dirty="0"/>
              <a:t> </a:t>
            </a:r>
            <a:r>
              <a:rPr lang="fr-FR" sz="1400" b="1" dirty="0" smtClean="0"/>
              <a:t>:</a:t>
            </a:r>
          </a:p>
          <a:p>
            <a:pPr marL="285750" indent="-285750">
              <a:buFont typeface="Wingdings" panose="05000000000000000000" pitchFamily="2" charset="2"/>
              <a:buChar char="§"/>
            </a:pPr>
            <a:r>
              <a:rPr lang="fr-FR" sz="1400" b="1" dirty="0" err="1" smtClean="0"/>
              <a:t>X_train</a:t>
            </a:r>
            <a:r>
              <a:rPr lang="fr-FR" sz="1400" dirty="0"/>
              <a:t> : 70 % des caractéristiques, qui seront utilisées pour entraîner le </a:t>
            </a:r>
            <a:r>
              <a:rPr lang="fr-FR" sz="1400" dirty="0" smtClean="0"/>
              <a:t>modèle.</a:t>
            </a:r>
          </a:p>
          <a:p>
            <a:pPr marL="285750" indent="-285750">
              <a:buFont typeface="Wingdings" panose="05000000000000000000" pitchFamily="2" charset="2"/>
              <a:buChar char="§"/>
            </a:pPr>
            <a:r>
              <a:rPr lang="fr-FR" sz="1400" b="1" dirty="0" err="1" smtClean="0"/>
              <a:t>X_test</a:t>
            </a:r>
            <a:r>
              <a:rPr lang="fr-FR" sz="1400" dirty="0"/>
              <a:t> : 30 % des caractéristiques, qui seront utilisées pour évaluer les performances du modèle sur des données non </a:t>
            </a:r>
            <a:r>
              <a:rPr lang="fr-FR" sz="1400" dirty="0" smtClean="0"/>
              <a:t>vues.</a:t>
            </a:r>
          </a:p>
          <a:p>
            <a:pPr marL="285750" indent="-285750">
              <a:buFont typeface="Wingdings" panose="05000000000000000000" pitchFamily="2" charset="2"/>
              <a:buChar char="§"/>
            </a:pPr>
            <a:r>
              <a:rPr lang="fr-FR" sz="1400" b="1" dirty="0" err="1" smtClean="0"/>
              <a:t>y_train</a:t>
            </a:r>
            <a:r>
              <a:rPr lang="fr-FR" sz="1400" dirty="0"/>
              <a:t> : 70 % des étiquettes correspondantes, qui seront utilisées pour </a:t>
            </a:r>
            <a:r>
              <a:rPr lang="fr-FR" sz="1400" dirty="0" smtClean="0"/>
              <a:t>l'entraînement.</a:t>
            </a:r>
          </a:p>
          <a:p>
            <a:pPr marL="285750" indent="-285750">
              <a:buFont typeface="Wingdings" panose="05000000000000000000" pitchFamily="2" charset="2"/>
              <a:buChar char="§"/>
            </a:pPr>
            <a:r>
              <a:rPr lang="fr-FR" sz="1400" b="1" dirty="0" err="1" smtClean="0"/>
              <a:t>y_test</a:t>
            </a:r>
            <a:r>
              <a:rPr lang="fr-FR" sz="1400" dirty="0" smtClean="0"/>
              <a:t> </a:t>
            </a:r>
            <a:r>
              <a:rPr lang="fr-FR" sz="1400" dirty="0"/>
              <a:t>: 30 % des étiquettes correspondantes, qui seront utilisées pour les tests.</a:t>
            </a:r>
            <a:endParaRPr lang="en-US" sz="1400" dirty="0"/>
          </a:p>
        </p:txBody>
      </p:sp>
    </p:spTree>
    <p:extLst>
      <p:ext uri="{BB962C8B-B14F-4D97-AF65-F5344CB8AC3E}">
        <p14:creationId xmlns:p14="http://schemas.microsoft.com/office/powerpoint/2010/main" val="1534605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Rectangle 10"/>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13" name="Rectangle 12"/>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4" name="Rectangle 13"/>
          <p:cNvSpPr/>
          <p:nvPr/>
        </p:nvSpPr>
        <p:spPr>
          <a:xfrm>
            <a:off x="190500" y="877204"/>
            <a:ext cx="11811000" cy="923330"/>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3.1 </a:t>
            </a: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Régression linéaire </a:t>
            </a:r>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Multiple:</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endParaRPr lang="en-US" sz="1400" b="1" kern="0" spc="-120" dirty="0">
              <a:solidFill>
                <a:schemeClr val="accent6">
                  <a:lumMod val="75000"/>
                </a:schemeClr>
              </a:solidFill>
              <a:latin typeface="+mj-ea"/>
              <a:cs typeface="Arial" panose="020B0604020202020204" pitchFamily="34" charset="0"/>
            </a:endParaRPr>
          </a:p>
        </p:txBody>
      </p:sp>
      <p:sp>
        <p:nvSpPr>
          <p:cNvPr id="15"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6"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7" name="Rectangle 16"/>
          <p:cNvSpPr/>
          <p:nvPr/>
        </p:nvSpPr>
        <p:spPr>
          <a:xfrm>
            <a:off x="190500" y="1531281"/>
            <a:ext cx="7637988" cy="367216"/>
          </a:xfrm>
          <a:prstGeom prst="rect">
            <a:avLst/>
          </a:prstGeom>
        </p:spPr>
        <p:txBody>
          <a:bodyPr wrap="none">
            <a:spAutoFit/>
          </a:bodyPr>
          <a:lstStyle/>
          <a:p>
            <a:pPr>
              <a:lnSpc>
                <a:spcPct val="107000"/>
              </a:lnSpc>
              <a:spcAft>
                <a:spcPts val="800"/>
              </a:spcAft>
            </a:pPr>
            <a:r>
              <a:rPr lang="fr-FR" b="1" kern="0" spc="-120" dirty="0" smtClean="0">
                <a:solidFill>
                  <a:schemeClr val="accent6">
                    <a:lumMod val="75000"/>
                  </a:schemeClr>
                </a:solidFill>
                <a:latin typeface="+mj-ea"/>
                <a:cs typeface="Arial" panose="020B0604020202020204" pitchFamily="34" charset="0"/>
              </a:rPr>
              <a:t>3.1.2 </a:t>
            </a:r>
            <a:r>
              <a:rPr lang="fr-FR" b="1" kern="0" spc="-120" dirty="0">
                <a:solidFill>
                  <a:schemeClr val="accent6">
                    <a:lumMod val="75000"/>
                  </a:schemeClr>
                </a:solidFill>
                <a:latin typeface="+mj-ea"/>
                <a:cs typeface="Arial" panose="020B0604020202020204" pitchFamily="34" charset="0"/>
              </a:rPr>
              <a:t>Prédire des valeurs continues (par exemple, prédire les prix des maisons</a:t>
            </a:r>
            <a:r>
              <a:rPr lang="fr-FR" b="1" kern="0" spc="-120" dirty="0" smtClean="0">
                <a:solidFill>
                  <a:schemeClr val="accent6">
                    <a:lumMod val="75000"/>
                  </a:schemeClr>
                </a:solidFill>
                <a:latin typeface="+mj-ea"/>
                <a:cs typeface="Arial" panose="020B0604020202020204" pitchFamily="34" charset="0"/>
              </a:rPr>
              <a:t>)</a:t>
            </a:r>
            <a:endParaRPr lang="en-US" b="1" kern="0" spc="-120" dirty="0">
              <a:solidFill>
                <a:schemeClr val="accent6">
                  <a:lumMod val="75000"/>
                </a:schemeClr>
              </a:solidFill>
              <a:latin typeface="+mj-ea"/>
              <a:cs typeface="Arial" panose="020B0604020202020204" pitchFamily="34" charset="0"/>
            </a:endParaRPr>
          </a:p>
        </p:txBody>
      </p:sp>
      <p:sp>
        <p:nvSpPr>
          <p:cNvPr id="18" name="Rectangle 17"/>
          <p:cNvSpPr/>
          <p:nvPr/>
        </p:nvSpPr>
        <p:spPr>
          <a:xfrm>
            <a:off x="288030" y="2052746"/>
            <a:ext cx="11751570" cy="338554"/>
          </a:xfrm>
          <a:prstGeom prst="rect">
            <a:avLst/>
          </a:prstGeom>
        </p:spPr>
        <p:txBody>
          <a:bodyPr wrap="square">
            <a:spAutoFit/>
          </a:bodyPr>
          <a:lstStyle/>
          <a:p>
            <a:endParaRPr lang="fr-FR" sz="1600" dirty="0"/>
          </a:p>
        </p:txBody>
      </p:sp>
      <p:sp>
        <p:nvSpPr>
          <p:cNvPr id="19" name="Rectangle 18"/>
          <p:cNvSpPr/>
          <p:nvPr/>
        </p:nvSpPr>
        <p:spPr>
          <a:xfrm>
            <a:off x="225449" y="1859269"/>
            <a:ext cx="4748544" cy="369332"/>
          </a:xfrm>
          <a:prstGeom prst="rect">
            <a:avLst/>
          </a:prstGeom>
        </p:spPr>
        <p:txBody>
          <a:bodyPr wrap="none">
            <a:spAutoFit/>
          </a:bodyPr>
          <a:lstStyle/>
          <a:p>
            <a:r>
              <a:rPr lang="fr-FR" b="1" dirty="0"/>
              <a:t>Étape 6 : Créer un modèle de régression linéaire</a:t>
            </a:r>
          </a:p>
        </p:txBody>
      </p:sp>
      <p:sp>
        <p:nvSpPr>
          <p:cNvPr id="23" name="Rectangle 22"/>
          <p:cNvSpPr/>
          <p:nvPr/>
        </p:nvSpPr>
        <p:spPr>
          <a:xfrm>
            <a:off x="457200" y="2277596"/>
            <a:ext cx="11125200" cy="307777"/>
          </a:xfrm>
          <a:prstGeom prst="rect">
            <a:avLst/>
          </a:prstGeom>
        </p:spPr>
        <p:txBody>
          <a:bodyPr wrap="square">
            <a:spAutoFit/>
          </a:bodyPr>
          <a:lstStyle/>
          <a:p>
            <a:pPr marL="285750" indent="-285750">
              <a:buFont typeface="Wingdings" panose="05000000000000000000" pitchFamily="2" charset="2"/>
              <a:buChar char="q"/>
            </a:pPr>
            <a:r>
              <a:rPr lang="fr-FR" sz="1400" dirty="0"/>
              <a:t>La classe </a:t>
            </a:r>
            <a:r>
              <a:rPr lang="fr-FR" sz="1400" dirty="0" err="1"/>
              <a:t>LinearRegression</a:t>
            </a:r>
            <a:r>
              <a:rPr lang="fr-FR" sz="1400" dirty="0"/>
              <a:t>() est utilisée pour créer un modèle de régression </a:t>
            </a:r>
            <a:r>
              <a:rPr lang="fr-FR" sz="1400" dirty="0" smtClean="0"/>
              <a:t>multiple, </a:t>
            </a:r>
            <a:r>
              <a:rPr lang="fr-FR" sz="1400" dirty="0"/>
              <a:t>la classe est importée du package </a:t>
            </a:r>
            <a:r>
              <a:rPr lang="fr-FR" sz="1400" b="1" dirty="0" err="1"/>
              <a:t>sklearn.linear_model</a:t>
            </a:r>
            <a:r>
              <a:rPr lang="fr-FR" sz="1400" dirty="0"/>
              <a:t>.</a:t>
            </a:r>
            <a:endParaRPr lang="en-US" sz="1400" dirty="0"/>
          </a:p>
        </p:txBody>
      </p:sp>
      <p:pic>
        <p:nvPicPr>
          <p:cNvPr id="24" name="Picture 2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30" y="3900659"/>
            <a:ext cx="4462285" cy="1354622"/>
          </a:xfrm>
          <a:prstGeom prst="rect">
            <a:avLst/>
          </a:prstGeom>
        </p:spPr>
      </p:pic>
      <p:pic>
        <p:nvPicPr>
          <p:cNvPr id="25" name="Picture 2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0108" y="2535348"/>
            <a:ext cx="5310694" cy="878838"/>
          </a:xfrm>
          <a:prstGeom prst="rect">
            <a:avLst/>
          </a:prstGeom>
        </p:spPr>
      </p:pic>
      <p:pic>
        <p:nvPicPr>
          <p:cNvPr id="26" name="Picture 2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400" y="2675288"/>
            <a:ext cx="6143708" cy="722789"/>
          </a:xfrm>
          <a:prstGeom prst="rect">
            <a:avLst/>
          </a:prstGeom>
        </p:spPr>
      </p:pic>
      <p:sp>
        <p:nvSpPr>
          <p:cNvPr id="27" name="Rectangle 26"/>
          <p:cNvSpPr/>
          <p:nvPr/>
        </p:nvSpPr>
        <p:spPr>
          <a:xfrm>
            <a:off x="183573" y="3500704"/>
            <a:ext cx="6096000" cy="369332"/>
          </a:xfrm>
          <a:prstGeom prst="rect">
            <a:avLst/>
          </a:prstGeom>
        </p:spPr>
        <p:txBody>
          <a:bodyPr>
            <a:spAutoFit/>
          </a:bodyPr>
          <a:lstStyle/>
          <a:p>
            <a:r>
              <a:rPr lang="fr-FR" b="1" dirty="0"/>
              <a:t>Étape 7 : ajuster le modèle avec les données d’entraînement</a:t>
            </a:r>
          </a:p>
        </p:txBody>
      </p:sp>
      <p:sp>
        <p:nvSpPr>
          <p:cNvPr id="28" name="Rectangle 27"/>
          <p:cNvSpPr/>
          <p:nvPr/>
        </p:nvSpPr>
        <p:spPr>
          <a:xfrm>
            <a:off x="284019" y="5185321"/>
            <a:ext cx="11858708" cy="1200329"/>
          </a:xfrm>
          <a:prstGeom prst="rect">
            <a:avLst/>
          </a:prstGeom>
        </p:spPr>
        <p:txBody>
          <a:bodyPr wrap="square">
            <a:spAutoFit/>
          </a:bodyPr>
          <a:lstStyle/>
          <a:p>
            <a:pPr marL="171450" indent="-171450">
              <a:buFont typeface="Wingdings" panose="05000000000000000000" pitchFamily="2" charset="2"/>
              <a:buChar char="ü"/>
            </a:pPr>
            <a:r>
              <a:rPr lang="fr-FR" b="1" dirty="0" err="1">
                <a:solidFill>
                  <a:srgbClr val="00B050"/>
                </a:solidFill>
              </a:rPr>
              <a:t>multi_reg_linear</a:t>
            </a:r>
            <a:r>
              <a:rPr lang="fr-FR" dirty="0"/>
              <a:t> : il s'agit de votre objet de modèle de régression linéaire multiple, qui est vraisemblablement une instance de </a:t>
            </a:r>
            <a:r>
              <a:rPr lang="fr-FR" dirty="0" err="1"/>
              <a:t>LinearRegression</a:t>
            </a:r>
            <a:r>
              <a:rPr lang="fr-FR" dirty="0"/>
              <a:t>() de </a:t>
            </a:r>
            <a:r>
              <a:rPr lang="fr-FR" dirty="0" err="1"/>
              <a:t>scikit-learn</a:t>
            </a:r>
            <a:r>
              <a:rPr lang="fr-FR" dirty="0" smtClean="0"/>
              <a:t>.</a:t>
            </a:r>
            <a:endParaRPr lang="fr-FR" dirty="0"/>
          </a:p>
          <a:p>
            <a:pPr marL="171450" indent="-171450">
              <a:buFont typeface="Wingdings" panose="05000000000000000000" pitchFamily="2" charset="2"/>
              <a:buChar char="ü"/>
            </a:pPr>
            <a:r>
              <a:rPr lang="fr-FR" b="1" dirty="0">
                <a:solidFill>
                  <a:srgbClr val="00B050"/>
                </a:solidFill>
              </a:rPr>
              <a:t>.fit(</a:t>
            </a:r>
            <a:r>
              <a:rPr lang="fr-FR" b="1" dirty="0" err="1">
                <a:solidFill>
                  <a:srgbClr val="00B050"/>
                </a:solidFill>
              </a:rPr>
              <a:t>X_train</a:t>
            </a:r>
            <a:r>
              <a:rPr lang="fr-FR" b="1" dirty="0">
                <a:solidFill>
                  <a:srgbClr val="00B050"/>
                </a:solidFill>
              </a:rPr>
              <a:t>, </a:t>
            </a:r>
            <a:r>
              <a:rPr lang="fr-FR" b="1" dirty="0" err="1">
                <a:solidFill>
                  <a:srgbClr val="00B050"/>
                </a:solidFill>
              </a:rPr>
              <a:t>y_train</a:t>
            </a:r>
            <a:r>
              <a:rPr lang="fr-FR" b="1" dirty="0">
                <a:solidFill>
                  <a:srgbClr val="00B050"/>
                </a:solidFill>
              </a:rPr>
              <a:t>)</a:t>
            </a:r>
            <a:r>
              <a:rPr lang="fr-FR" dirty="0"/>
              <a:t> : cette méthode est utilisée pour entraîner le modèle à l'aide des données d'entraînement. </a:t>
            </a:r>
          </a:p>
          <a:p>
            <a:pPr marL="171450" indent="-171450">
              <a:buFont typeface="Wingdings" panose="05000000000000000000" pitchFamily="2" charset="2"/>
              <a:buChar char="Ø"/>
            </a:pPr>
            <a:r>
              <a:rPr lang="fr-FR" dirty="0" smtClean="0"/>
              <a:t> Le </a:t>
            </a:r>
            <a:r>
              <a:rPr lang="fr-FR" dirty="0"/>
              <a:t>modèle apprendra la relation entre les caractéristiques d'entrée (</a:t>
            </a:r>
            <a:r>
              <a:rPr lang="fr-FR" dirty="0" err="1"/>
              <a:t>X_train</a:t>
            </a:r>
            <a:r>
              <a:rPr lang="fr-FR" dirty="0"/>
              <a:t>) et les valeurs cibles (</a:t>
            </a:r>
            <a:r>
              <a:rPr lang="fr-FR" dirty="0" err="1"/>
              <a:t>y_train</a:t>
            </a:r>
            <a:r>
              <a:rPr lang="fr-FR" dirty="0"/>
              <a:t>).</a:t>
            </a:r>
            <a:endParaRPr lang="en-US" dirty="0"/>
          </a:p>
        </p:txBody>
      </p:sp>
    </p:spTree>
    <p:extLst>
      <p:ext uri="{BB962C8B-B14F-4D97-AF65-F5344CB8AC3E}">
        <p14:creationId xmlns:p14="http://schemas.microsoft.com/office/powerpoint/2010/main" val="3738385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Rectangle 11"/>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13" name="Picture 1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14" name="Rectangle 13"/>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5" name="Rectangle 14"/>
          <p:cNvSpPr/>
          <p:nvPr/>
        </p:nvSpPr>
        <p:spPr>
          <a:xfrm>
            <a:off x="190500" y="877204"/>
            <a:ext cx="11811000" cy="923330"/>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3.1 </a:t>
            </a: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Régression linéaire </a:t>
            </a:r>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Multiple:</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endParaRPr lang="en-US" sz="1400" b="1" kern="0" spc="-120" dirty="0">
              <a:solidFill>
                <a:schemeClr val="accent6">
                  <a:lumMod val="75000"/>
                </a:schemeClr>
              </a:solidFill>
              <a:latin typeface="+mj-ea"/>
              <a:cs typeface="Arial" panose="020B0604020202020204" pitchFamily="34" charset="0"/>
            </a:endParaRPr>
          </a:p>
        </p:txBody>
      </p:sp>
      <p:sp>
        <p:nvSpPr>
          <p:cNvPr id="16"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7"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8" name="Rectangle 17"/>
          <p:cNvSpPr/>
          <p:nvPr/>
        </p:nvSpPr>
        <p:spPr>
          <a:xfrm>
            <a:off x="190500" y="1531281"/>
            <a:ext cx="7637988" cy="367216"/>
          </a:xfrm>
          <a:prstGeom prst="rect">
            <a:avLst/>
          </a:prstGeom>
        </p:spPr>
        <p:txBody>
          <a:bodyPr wrap="none">
            <a:spAutoFit/>
          </a:bodyPr>
          <a:lstStyle/>
          <a:p>
            <a:pPr>
              <a:lnSpc>
                <a:spcPct val="107000"/>
              </a:lnSpc>
              <a:spcAft>
                <a:spcPts val="800"/>
              </a:spcAft>
            </a:pPr>
            <a:r>
              <a:rPr lang="fr-FR" b="1" kern="0" spc="-120" dirty="0" smtClean="0">
                <a:solidFill>
                  <a:schemeClr val="accent6">
                    <a:lumMod val="75000"/>
                  </a:schemeClr>
                </a:solidFill>
                <a:latin typeface="+mj-ea"/>
                <a:cs typeface="Arial" panose="020B0604020202020204" pitchFamily="34" charset="0"/>
              </a:rPr>
              <a:t>3.1.2 </a:t>
            </a:r>
            <a:r>
              <a:rPr lang="fr-FR" b="1" kern="0" spc="-120" dirty="0">
                <a:solidFill>
                  <a:schemeClr val="accent6">
                    <a:lumMod val="75000"/>
                  </a:schemeClr>
                </a:solidFill>
                <a:latin typeface="+mj-ea"/>
                <a:cs typeface="Arial" panose="020B0604020202020204" pitchFamily="34" charset="0"/>
              </a:rPr>
              <a:t>Prédire des valeurs continues (par exemple, prédire les prix des maisons</a:t>
            </a:r>
            <a:r>
              <a:rPr lang="fr-FR" b="1" kern="0" spc="-120" dirty="0" smtClean="0">
                <a:solidFill>
                  <a:schemeClr val="accent6">
                    <a:lumMod val="75000"/>
                  </a:schemeClr>
                </a:solidFill>
                <a:latin typeface="+mj-ea"/>
                <a:cs typeface="Arial" panose="020B0604020202020204" pitchFamily="34" charset="0"/>
              </a:rPr>
              <a:t>)</a:t>
            </a:r>
            <a:endParaRPr lang="en-US" b="1" kern="0" spc="-120" dirty="0">
              <a:solidFill>
                <a:schemeClr val="accent6">
                  <a:lumMod val="75000"/>
                </a:schemeClr>
              </a:solidFill>
              <a:latin typeface="+mj-ea"/>
              <a:cs typeface="Arial" panose="020B0604020202020204" pitchFamily="34" charset="0"/>
            </a:endParaRPr>
          </a:p>
        </p:txBody>
      </p:sp>
      <p:sp>
        <p:nvSpPr>
          <p:cNvPr id="19" name="Rectangle 18"/>
          <p:cNvSpPr/>
          <p:nvPr/>
        </p:nvSpPr>
        <p:spPr>
          <a:xfrm>
            <a:off x="288030" y="2052746"/>
            <a:ext cx="11751570" cy="338554"/>
          </a:xfrm>
          <a:prstGeom prst="rect">
            <a:avLst/>
          </a:prstGeom>
        </p:spPr>
        <p:txBody>
          <a:bodyPr wrap="square">
            <a:spAutoFit/>
          </a:bodyPr>
          <a:lstStyle/>
          <a:p>
            <a:endParaRPr lang="fr-FR" sz="1600" dirty="0"/>
          </a:p>
        </p:txBody>
      </p:sp>
      <p:sp>
        <p:nvSpPr>
          <p:cNvPr id="20" name="Rectangle 19"/>
          <p:cNvSpPr/>
          <p:nvPr/>
        </p:nvSpPr>
        <p:spPr>
          <a:xfrm>
            <a:off x="225449" y="1859269"/>
            <a:ext cx="6340197" cy="369332"/>
          </a:xfrm>
          <a:prstGeom prst="rect">
            <a:avLst/>
          </a:prstGeom>
        </p:spPr>
        <p:txBody>
          <a:bodyPr wrap="none">
            <a:spAutoFit/>
          </a:bodyPr>
          <a:lstStyle/>
          <a:p>
            <a:r>
              <a:rPr lang="fr-FR" b="1" dirty="0"/>
              <a:t>Étape 8 : Faire des prédictions sur l'ensemble de données de test</a:t>
            </a:r>
          </a:p>
        </p:txBody>
      </p:sp>
      <p:sp>
        <p:nvSpPr>
          <p:cNvPr id="27" name="Rectangle 26"/>
          <p:cNvSpPr/>
          <p:nvPr/>
        </p:nvSpPr>
        <p:spPr>
          <a:xfrm>
            <a:off x="190500" y="2203529"/>
            <a:ext cx="11506200" cy="646331"/>
          </a:xfrm>
          <a:prstGeom prst="rect">
            <a:avLst/>
          </a:prstGeom>
        </p:spPr>
        <p:txBody>
          <a:bodyPr wrap="square">
            <a:spAutoFit/>
          </a:bodyPr>
          <a:lstStyle/>
          <a:p>
            <a:pPr marL="285750" indent="-285750">
              <a:buFont typeface="Wingdings" panose="05000000000000000000" pitchFamily="2" charset="2"/>
              <a:buChar char="q"/>
            </a:pPr>
            <a:r>
              <a:rPr lang="en-US" dirty="0"/>
              <a:t>Dans </a:t>
            </a:r>
            <a:r>
              <a:rPr lang="en-US" dirty="0" err="1"/>
              <a:t>ce</a:t>
            </a:r>
            <a:r>
              <a:rPr lang="en-US" dirty="0"/>
              <a:t> </a:t>
            </a:r>
            <a:r>
              <a:rPr lang="en-US" dirty="0" err="1"/>
              <a:t>modèle</a:t>
            </a:r>
            <a:r>
              <a:rPr lang="en-US" dirty="0"/>
              <a:t>, la </a:t>
            </a:r>
            <a:r>
              <a:rPr lang="en-US" dirty="0" err="1"/>
              <a:t>méthode</a:t>
            </a:r>
            <a:r>
              <a:rPr lang="en-US" dirty="0"/>
              <a:t> </a:t>
            </a:r>
            <a:r>
              <a:rPr lang="en-US" b="1" dirty="0">
                <a:solidFill>
                  <a:srgbClr val="FF0000"/>
                </a:solidFill>
              </a:rPr>
              <a:t>predict() </a:t>
            </a:r>
            <a:r>
              <a:rPr lang="en-US" dirty="0" err="1"/>
              <a:t>est</a:t>
            </a:r>
            <a:r>
              <a:rPr lang="en-US" dirty="0"/>
              <a:t> </a:t>
            </a:r>
            <a:r>
              <a:rPr lang="en-US" dirty="0" err="1"/>
              <a:t>utilisée</a:t>
            </a:r>
            <a:r>
              <a:rPr lang="en-US" dirty="0"/>
              <a:t> pour faire des </a:t>
            </a:r>
            <a:r>
              <a:rPr lang="en-US" dirty="0" err="1"/>
              <a:t>prédictions</a:t>
            </a:r>
            <a:r>
              <a:rPr lang="en-US" dirty="0"/>
              <a:t> sur les </a:t>
            </a:r>
            <a:r>
              <a:rPr lang="en-US" dirty="0" err="1"/>
              <a:t>données</a:t>
            </a:r>
            <a:r>
              <a:rPr lang="en-US" dirty="0"/>
              <a:t> </a:t>
            </a:r>
            <a:r>
              <a:rPr lang="en-US" dirty="0" err="1"/>
              <a:t>X_test</a:t>
            </a:r>
            <a:r>
              <a:rPr lang="en-US" dirty="0"/>
              <a:t>, car les </a:t>
            </a:r>
            <a:r>
              <a:rPr lang="en-US" dirty="0" err="1"/>
              <a:t>données</a:t>
            </a:r>
            <a:r>
              <a:rPr lang="en-US" dirty="0"/>
              <a:t> de test sont des </a:t>
            </a:r>
            <a:r>
              <a:rPr lang="en-US" dirty="0" err="1"/>
              <a:t>données</a:t>
            </a:r>
            <a:r>
              <a:rPr lang="en-US" dirty="0"/>
              <a:t> invisibles et le </a:t>
            </a:r>
            <a:r>
              <a:rPr lang="en-US" dirty="0" err="1"/>
              <a:t>modèle</a:t>
            </a:r>
            <a:r>
              <a:rPr lang="en-US" dirty="0"/>
              <a:t> </a:t>
            </a:r>
            <a:r>
              <a:rPr lang="en-US" dirty="0" err="1"/>
              <a:t>n'a</a:t>
            </a:r>
            <a:r>
              <a:rPr lang="en-US" dirty="0"/>
              <a:t> </a:t>
            </a:r>
            <a:r>
              <a:rPr lang="en-US" dirty="0" err="1"/>
              <a:t>aucune</a:t>
            </a:r>
            <a:r>
              <a:rPr lang="en-US" dirty="0"/>
              <a:t> </a:t>
            </a:r>
            <a:r>
              <a:rPr lang="en-US" dirty="0" err="1"/>
              <a:t>connaissance</a:t>
            </a:r>
            <a:r>
              <a:rPr lang="en-US" dirty="0"/>
              <a:t> des </a:t>
            </a:r>
            <a:r>
              <a:rPr lang="en-US" dirty="0" err="1"/>
              <a:t>statistiques</a:t>
            </a:r>
            <a:r>
              <a:rPr lang="en-US" dirty="0"/>
              <a:t> de </a:t>
            </a:r>
            <a:r>
              <a:rPr lang="en-US" dirty="0" err="1"/>
              <a:t>l'ensemble</a:t>
            </a:r>
            <a:r>
              <a:rPr lang="en-US" dirty="0"/>
              <a:t> de test.</a:t>
            </a:r>
          </a:p>
        </p:txBody>
      </p:sp>
      <p:pic>
        <p:nvPicPr>
          <p:cNvPr id="28" name="Picture 27" descr="Screen Clipping"/>
          <p:cNvPicPr>
            <a:picLocks noChangeAspect="1"/>
          </p:cNvPicPr>
          <p:nvPr/>
        </p:nvPicPr>
        <p:blipFill rotWithShape="1">
          <a:blip r:embed="rId3">
            <a:extLst>
              <a:ext uri="{28A0092B-C50C-407E-A947-70E740481C1C}">
                <a14:useLocalDpi xmlns:a14="http://schemas.microsoft.com/office/drawing/2010/main" val="0"/>
              </a:ext>
            </a:extLst>
          </a:blip>
          <a:srcRect r="7230"/>
          <a:stretch/>
        </p:blipFill>
        <p:spPr>
          <a:xfrm>
            <a:off x="288030" y="2872811"/>
            <a:ext cx="4283970" cy="789726"/>
          </a:xfrm>
          <a:prstGeom prst="rect">
            <a:avLst/>
          </a:prstGeom>
        </p:spPr>
      </p:pic>
      <p:pic>
        <p:nvPicPr>
          <p:cNvPr id="29" name="Picture 2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540" y="3814221"/>
            <a:ext cx="4422751" cy="2491505"/>
          </a:xfrm>
          <a:prstGeom prst="rect">
            <a:avLst/>
          </a:prstGeom>
        </p:spPr>
      </p:pic>
      <p:sp>
        <p:nvSpPr>
          <p:cNvPr id="30" name="Rectangle 29"/>
          <p:cNvSpPr/>
          <p:nvPr/>
        </p:nvSpPr>
        <p:spPr>
          <a:xfrm>
            <a:off x="4724401" y="2922074"/>
            <a:ext cx="7277100" cy="3323987"/>
          </a:xfrm>
          <a:prstGeom prst="rect">
            <a:avLst/>
          </a:prstGeom>
        </p:spPr>
        <p:txBody>
          <a:bodyPr wrap="square">
            <a:spAutoFit/>
          </a:bodyPr>
          <a:lstStyle/>
          <a:p>
            <a:pPr marL="285750" indent="-285750">
              <a:buFont typeface="Wingdings" panose="05000000000000000000" pitchFamily="2" charset="2"/>
              <a:buChar char="ü"/>
            </a:pPr>
            <a:r>
              <a:rPr lang="fr-FR" b="1" dirty="0" err="1">
                <a:solidFill>
                  <a:srgbClr val="00B050"/>
                </a:solidFill>
              </a:rPr>
              <a:t>multi_reg_linear.predict</a:t>
            </a:r>
            <a:r>
              <a:rPr lang="fr-FR" b="1" dirty="0">
                <a:solidFill>
                  <a:srgbClr val="00B050"/>
                </a:solidFill>
              </a:rPr>
              <a:t>(</a:t>
            </a:r>
            <a:r>
              <a:rPr lang="fr-FR" b="1" dirty="0" err="1">
                <a:solidFill>
                  <a:srgbClr val="00B050"/>
                </a:solidFill>
              </a:rPr>
              <a:t>X_test</a:t>
            </a:r>
            <a:r>
              <a:rPr lang="fr-FR" b="1" dirty="0">
                <a:solidFill>
                  <a:srgbClr val="00B050"/>
                </a:solidFill>
              </a:rPr>
              <a:t>)</a:t>
            </a:r>
            <a:r>
              <a:rPr lang="fr-FR" dirty="0"/>
              <a:t> : cela appelle la méthode </a:t>
            </a:r>
            <a:r>
              <a:rPr lang="fr-FR" b="1" dirty="0" smtClean="0"/>
              <a:t>.</a:t>
            </a:r>
            <a:r>
              <a:rPr lang="fr-FR" b="1" dirty="0" err="1"/>
              <a:t>predict</a:t>
            </a:r>
            <a:r>
              <a:rPr lang="fr-FR" b="1" dirty="0"/>
              <a:t>() </a:t>
            </a:r>
            <a:r>
              <a:rPr lang="fr-FR" dirty="0"/>
              <a:t>du modèle </a:t>
            </a:r>
            <a:r>
              <a:rPr lang="fr-FR" dirty="0" smtClean="0"/>
              <a:t>de </a:t>
            </a:r>
            <a:r>
              <a:rPr lang="fr-FR" dirty="0"/>
              <a:t>régression linéaire </a:t>
            </a:r>
            <a:r>
              <a:rPr lang="fr-FR" dirty="0" smtClean="0"/>
              <a:t>entrainé (</a:t>
            </a:r>
            <a:r>
              <a:rPr lang="fr-FR" b="1" dirty="0" err="1"/>
              <a:t>multi_reg_linear</a:t>
            </a:r>
            <a:r>
              <a:rPr lang="fr-FR" dirty="0"/>
              <a:t>) et génère des valeurs cibles </a:t>
            </a:r>
            <a:r>
              <a:rPr lang="fr-FR" dirty="0" smtClean="0"/>
              <a:t> prédites </a:t>
            </a:r>
            <a:r>
              <a:rPr lang="fr-FR" dirty="0"/>
              <a:t>(</a:t>
            </a:r>
            <a:r>
              <a:rPr lang="fr-FR" b="1" dirty="0" err="1"/>
              <a:t>y_pred</a:t>
            </a:r>
            <a:r>
              <a:rPr lang="fr-FR" dirty="0"/>
              <a:t>) en fonction des caractéristiques de </a:t>
            </a:r>
            <a:endParaRPr lang="fr-FR" dirty="0" smtClean="0"/>
          </a:p>
          <a:p>
            <a:r>
              <a:rPr lang="fr-FR" dirty="0" smtClean="0"/>
              <a:t>test </a:t>
            </a:r>
            <a:r>
              <a:rPr lang="fr-FR" dirty="0"/>
              <a:t>(</a:t>
            </a:r>
            <a:r>
              <a:rPr lang="fr-FR" b="1" dirty="0" err="1"/>
              <a:t>X_test</a:t>
            </a:r>
            <a:r>
              <a:rPr lang="fr-FR" dirty="0"/>
              <a:t>).</a:t>
            </a:r>
          </a:p>
          <a:p>
            <a:endParaRPr lang="fr-FR" dirty="0"/>
          </a:p>
          <a:p>
            <a:pPr marL="285750" indent="-285750">
              <a:buFont typeface="Wingdings" panose="05000000000000000000" pitchFamily="2" charset="2"/>
              <a:buChar char="ü"/>
            </a:pPr>
            <a:r>
              <a:rPr lang="fr-FR" b="1" dirty="0" err="1">
                <a:solidFill>
                  <a:srgbClr val="00B050"/>
                </a:solidFill>
              </a:rPr>
              <a:t>X_test</a:t>
            </a:r>
            <a:r>
              <a:rPr lang="fr-FR" dirty="0"/>
              <a:t> : l'ensemble de tests des caractéristiques d'entrée qui ont été </a:t>
            </a:r>
            <a:endParaRPr lang="fr-FR" dirty="0" smtClean="0"/>
          </a:p>
          <a:p>
            <a:r>
              <a:rPr lang="fr-FR" dirty="0" smtClean="0"/>
              <a:t>retenues. </a:t>
            </a:r>
          </a:p>
          <a:p>
            <a:r>
              <a:rPr lang="fr-FR" dirty="0"/>
              <a:t> </a:t>
            </a:r>
            <a:r>
              <a:rPr lang="fr-FR" dirty="0" smtClean="0"/>
              <a:t>          Le </a:t>
            </a:r>
            <a:r>
              <a:rPr lang="fr-FR" dirty="0"/>
              <a:t>modèle utilise ces caractéristiques pour prédire les valeurs </a:t>
            </a:r>
            <a:r>
              <a:rPr lang="fr-FR" dirty="0" smtClean="0"/>
              <a:t>cibles </a:t>
            </a:r>
          </a:p>
          <a:p>
            <a:r>
              <a:rPr lang="fr-FR" dirty="0" smtClean="0"/>
              <a:t>correspondantes</a:t>
            </a:r>
            <a:r>
              <a:rPr lang="fr-FR" dirty="0"/>
              <a:t>.</a:t>
            </a:r>
          </a:p>
          <a:p>
            <a:endParaRPr lang="fr-FR" sz="1600" dirty="0"/>
          </a:p>
          <a:p>
            <a:pPr marL="285750" indent="-285750">
              <a:buFont typeface="Wingdings" panose="05000000000000000000" pitchFamily="2" charset="2"/>
              <a:buChar char="ü"/>
            </a:pPr>
            <a:r>
              <a:rPr lang="fr-FR" sz="1600" b="1" dirty="0" err="1">
                <a:solidFill>
                  <a:srgbClr val="00B050"/>
                </a:solidFill>
              </a:rPr>
              <a:t>y_pred</a:t>
            </a:r>
            <a:r>
              <a:rPr lang="fr-FR" sz="1600" b="1" dirty="0">
                <a:solidFill>
                  <a:srgbClr val="00B050"/>
                </a:solidFill>
              </a:rPr>
              <a:t> </a:t>
            </a:r>
            <a:r>
              <a:rPr lang="fr-FR" sz="1600" dirty="0"/>
              <a:t>: les valeurs prédites générées par le modèle, qui peuvent être comparées aux valeurs cibles réelles (</a:t>
            </a:r>
            <a:r>
              <a:rPr lang="fr-FR" sz="1600" b="1" dirty="0" err="1"/>
              <a:t>y_test</a:t>
            </a:r>
            <a:r>
              <a:rPr lang="fr-FR" sz="1600" dirty="0"/>
              <a:t>) pour évaluer les performances du modèle.</a:t>
            </a:r>
            <a:endParaRPr lang="en-US" sz="1600" dirty="0"/>
          </a:p>
        </p:txBody>
      </p:sp>
    </p:spTree>
    <p:extLst>
      <p:ext uri="{BB962C8B-B14F-4D97-AF65-F5344CB8AC3E}">
        <p14:creationId xmlns:p14="http://schemas.microsoft.com/office/powerpoint/2010/main" val="679903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4" name="Rectangle 13"/>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15" name="Picture 1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16" name="Rectangle 15"/>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7" name="Rectangle 16"/>
          <p:cNvSpPr/>
          <p:nvPr/>
        </p:nvSpPr>
        <p:spPr>
          <a:xfrm>
            <a:off x="190500" y="877204"/>
            <a:ext cx="11811000" cy="923330"/>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3.1 </a:t>
            </a: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Régression linéaire </a:t>
            </a:r>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Multiple:</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endParaRPr lang="en-US" sz="1400" b="1" kern="0" spc="-120" dirty="0">
              <a:solidFill>
                <a:schemeClr val="accent6">
                  <a:lumMod val="75000"/>
                </a:schemeClr>
              </a:solidFill>
              <a:latin typeface="+mj-ea"/>
              <a:cs typeface="Arial" panose="020B0604020202020204" pitchFamily="34" charset="0"/>
            </a:endParaRPr>
          </a:p>
        </p:txBody>
      </p:sp>
      <p:sp>
        <p:nvSpPr>
          <p:cNvPr id="18"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9"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0" name="Rectangle 19"/>
          <p:cNvSpPr/>
          <p:nvPr/>
        </p:nvSpPr>
        <p:spPr>
          <a:xfrm>
            <a:off x="190500" y="1531281"/>
            <a:ext cx="7637988" cy="367216"/>
          </a:xfrm>
          <a:prstGeom prst="rect">
            <a:avLst/>
          </a:prstGeom>
        </p:spPr>
        <p:txBody>
          <a:bodyPr wrap="none">
            <a:spAutoFit/>
          </a:bodyPr>
          <a:lstStyle/>
          <a:p>
            <a:pPr>
              <a:lnSpc>
                <a:spcPct val="107000"/>
              </a:lnSpc>
              <a:spcAft>
                <a:spcPts val="800"/>
              </a:spcAft>
            </a:pPr>
            <a:r>
              <a:rPr lang="fr-FR" b="1" kern="0" spc="-120" dirty="0" smtClean="0">
                <a:solidFill>
                  <a:schemeClr val="accent6">
                    <a:lumMod val="75000"/>
                  </a:schemeClr>
                </a:solidFill>
                <a:latin typeface="+mj-ea"/>
                <a:cs typeface="Arial" panose="020B0604020202020204" pitchFamily="34" charset="0"/>
              </a:rPr>
              <a:t>3.1.2 </a:t>
            </a:r>
            <a:r>
              <a:rPr lang="fr-FR" b="1" kern="0" spc="-120" dirty="0">
                <a:solidFill>
                  <a:schemeClr val="accent6">
                    <a:lumMod val="75000"/>
                  </a:schemeClr>
                </a:solidFill>
                <a:latin typeface="+mj-ea"/>
                <a:cs typeface="Arial" panose="020B0604020202020204" pitchFamily="34" charset="0"/>
              </a:rPr>
              <a:t>Prédire des valeurs continues (par exemple, prédire les prix des maisons</a:t>
            </a:r>
            <a:r>
              <a:rPr lang="fr-FR" b="1" kern="0" spc="-120" dirty="0" smtClean="0">
                <a:solidFill>
                  <a:schemeClr val="accent6">
                    <a:lumMod val="75000"/>
                  </a:schemeClr>
                </a:solidFill>
                <a:latin typeface="+mj-ea"/>
                <a:cs typeface="Arial" panose="020B0604020202020204" pitchFamily="34" charset="0"/>
              </a:rPr>
              <a:t>)</a:t>
            </a:r>
            <a:endParaRPr lang="en-US" b="1" kern="0" spc="-120" dirty="0">
              <a:solidFill>
                <a:schemeClr val="accent6">
                  <a:lumMod val="75000"/>
                </a:schemeClr>
              </a:solidFill>
              <a:latin typeface="+mj-ea"/>
              <a:cs typeface="Arial" panose="020B0604020202020204" pitchFamily="34" charset="0"/>
            </a:endParaRPr>
          </a:p>
        </p:txBody>
      </p:sp>
      <p:sp>
        <p:nvSpPr>
          <p:cNvPr id="21" name="Rectangle 20"/>
          <p:cNvSpPr/>
          <p:nvPr/>
        </p:nvSpPr>
        <p:spPr>
          <a:xfrm>
            <a:off x="288030" y="2052746"/>
            <a:ext cx="11751570" cy="338554"/>
          </a:xfrm>
          <a:prstGeom prst="rect">
            <a:avLst/>
          </a:prstGeom>
        </p:spPr>
        <p:txBody>
          <a:bodyPr wrap="square">
            <a:spAutoFit/>
          </a:bodyPr>
          <a:lstStyle/>
          <a:p>
            <a:endParaRPr lang="fr-FR" sz="1600" dirty="0"/>
          </a:p>
        </p:txBody>
      </p:sp>
      <p:sp>
        <p:nvSpPr>
          <p:cNvPr id="22" name="Rectangle 21"/>
          <p:cNvSpPr/>
          <p:nvPr/>
        </p:nvSpPr>
        <p:spPr>
          <a:xfrm>
            <a:off x="225449" y="1859269"/>
            <a:ext cx="4642938" cy="369332"/>
          </a:xfrm>
          <a:prstGeom prst="rect">
            <a:avLst/>
          </a:prstGeom>
        </p:spPr>
        <p:txBody>
          <a:bodyPr wrap="none">
            <a:spAutoFit/>
          </a:bodyPr>
          <a:lstStyle/>
          <a:p>
            <a:r>
              <a:rPr lang="fr-FR" b="1" dirty="0"/>
              <a:t>Étape 9 : Évaluer le modèle à l’aide de mesures</a:t>
            </a:r>
          </a:p>
        </p:txBody>
      </p:sp>
      <p:sp>
        <p:nvSpPr>
          <p:cNvPr id="23" name="Rectangle 22"/>
          <p:cNvSpPr/>
          <p:nvPr/>
        </p:nvSpPr>
        <p:spPr>
          <a:xfrm>
            <a:off x="335698" y="2249236"/>
            <a:ext cx="11559528" cy="3908762"/>
          </a:xfrm>
          <a:prstGeom prst="rect">
            <a:avLst/>
          </a:prstGeom>
        </p:spPr>
        <p:txBody>
          <a:bodyPr wrap="square">
            <a:spAutoFit/>
          </a:bodyPr>
          <a:lstStyle/>
          <a:p>
            <a:pPr marL="285750" indent="-285750">
              <a:buFont typeface="Wingdings" panose="05000000000000000000" pitchFamily="2" charset="2"/>
              <a:buChar char="q"/>
            </a:pPr>
            <a:r>
              <a:rPr lang="fr-FR" dirty="0"/>
              <a:t>Le modèle de régression </a:t>
            </a:r>
            <a:r>
              <a:rPr lang="fr-FR" dirty="0" smtClean="0"/>
              <a:t>linéaire est </a:t>
            </a:r>
            <a:r>
              <a:rPr lang="fr-FR" dirty="0"/>
              <a:t>évalué avec les mesures </a:t>
            </a:r>
            <a:r>
              <a:rPr lang="fr-FR" b="1" dirty="0" err="1" smtClean="0"/>
              <a:t>mean_squared_error</a:t>
            </a:r>
            <a:r>
              <a:rPr lang="fr-FR" dirty="0"/>
              <a:t>,</a:t>
            </a:r>
            <a:r>
              <a:rPr lang="fr-FR" dirty="0" smtClean="0"/>
              <a:t> </a:t>
            </a:r>
            <a:r>
              <a:rPr lang="fr-FR" b="1" dirty="0" err="1" smtClean="0"/>
              <a:t>mean_absolute_error</a:t>
            </a:r>
            <a:r>
              <a:rPr lang="fr-FR" b="1" dirty="0"/>
              <a:t> et Score R² </a:t>
            </a:r>
            <a:endParaRPr lang="fr-FR" b="1" dirty="0" smtClean="0"/>
          </a:p>
          <a:p>
            <a:r>
              <a:rPr lang="fr-FR" b="1" dirty="0" smtClean="0"/>
              <a:t>(</a:t>
            </a:r>
            <a:r>
              <a:rPr lang="fr-FR" b="1" dirty="0"/>
              <a:t>coefficient de détermination</a:t>
            </a:r>
            <a:r>
              <a:rPr lang="fr-FR" b="1" dirty="0" smtClean="0"/>
              <a:t>).</a:t>
            </a:r>
            <a:r>
              <a:rPr lang="fr-FR" dirty="0" smtClean="0"/>
              <a:t> </a:t>
            </a:r>
          </a:p>
          <a:p>
            <a:pPr marL="285750" indent="-285750">
              <a:buFont typeface="Wingdings" panose="05000000000000000000" pitchFamily="2" charset="2"/>
              <a:buChar char="q"/>
            </a:pPr>
            <a:r>
              <a:rPr lang="fr-FR" dirty="0" smtClean="0"/>
              <a:t>En </a:t>
            </a:r>
            <a:r>
              <a:rPr lang="fr-FR" dirty="0"/>
              <a:t>comparant avec la moyenne de la variable cible, nous comprendrons dans quelle mesure notre modèle est prédictif. </a:t>
            </a:r>
            <a:endParaRPr lang="fr-FR" dirty="0" smtClean="0"/>
          </a:p>
          <a:p>
            <a:pPr marL="285750" indent="-285750">
              <a:buFont typeface="Wingdings" panose="05000000000000000000" pitchFamily="2" charset="2"/>
              <a:buChar char="q"/>
            </a:pPr>
            <a:endParaRPr lang="fr-FR" dirty="0"/>
          </a:p>
          <a:p>
            <a:pPr marL="285750" indent="-285750">
              <a:buFont typeface="Wingdings" panose="05000000000000000000" pitchFamily="2" charset="2"/>
              <a:buChar char="Ø"/>
            </a:pPr>
            <a:r>
              <a:rPr lang="fr-FR" dirty="0" err="1" smtClean="0"/>
              <a:t>mean_squared_error</a:t>
            </a:r>
            <a:r>
              <a:rPr lang="fr-FR" dirty="0"/>
              <a:t> (erreur quadratique moyenne) </a:t>
            </a:r>
            <a:r>
              <a:rPr lang="fr-FR" dirty="0" smtClean="0"/>
              <a:t>est </a:t>
            </a:r>
            <a:r>
              <a:rPr lang="fr-FR" dirty="0"/>
              <a:t>la moyenne de la somme des carrés des résidus</a:t>
            </a:r>
            <a:r>
              <a:rPr lang="fr-FR" sz="1400" dirty="0" smtClean="0"/>
              <a:t>.</a:t>
            </a:r>
          </a:p>
          <a:p>
            <a:endParaRPr lang="fr-FR" sz="1400" dirty="0"/>
          </a:p>
          <a:p>
            <a:endParaRPr lang="fr-FR" sz="1400" dirty="0" smtClean="0"/>
          </a:p>
          <a:p>
            <a:endParaRPr lang="fr-FR" sz="1400" dirty="0"/>
          </a:p>
          <a:p>
            <a:endParaRPr lang="fr-FR" sz="1400" dirty="0"/>
          </a:p>
          <a:p>
            <a:pPr marL="285750" indent="-285750">
              <a:buFont typeface="Wingdings" panose="05000000000000000000" pitchFamily="2" charset="2"/>
              <a:buChar char="Ø"/>
            </a:pPr>
            <a:r>
              <a:rPr lang="fr-FR" dirty="0" err="1" smtClean="0"/>
              <a:t>mean_absolute_error</a:t>
            </a:r>
            <a:r>
              <a:rPr lang="fr-FR" dirty="0" smtClean="0"/>
              <a:t> </a:t>
            </a:r>
            <a:r>
              <a:rPr lang="fr-FR" dirty="0"/>
              <a:t>(erreur absolue </a:t>
            </a:r>
            <a:r>
              <a:rPr lang="fr-FR" dirty="0" err="1"/>
              <a:t>moyenn</a:t>
            </a:r>
            <a:r>
              <a:rPr lang="fr-FR" dirty="0"/>
              <a:t>) st la moyenne de la somme des valeurs absolues des </a:t>
            </a:r>
            <a:r>
              <a:rPr lang="fr-FR" dirty="0" smtClean="0"/>
              <a:t>résidus. </a:t>
            </a:r>
          </a:p>
          <a:p>
            <a:endParaRPr lang="fr-FR" sz="1400" dirty="0"/>
          </a:p>
          <a:p>
            <a:endParaRPr lang="fr-FR" sz="1400" dirty="0"/>
          </a:p>
          <a:p>
            <a:endParaRPr lang="fr-FR" sz="1400" dirty="0" smtClean="0"/>
          </a:p>
          <a:p>
            <a:endParaRPr lang="fr-FR" sz="1400" dirty="0" smtClean="0"/>
          </a:p>
          <a:p>
            <a:endParaRPr lang="fr-FR" sz="1400" dirty="0"/>
          </a:p>
          <a:p>
            <a:pPr marL="285750" indent="-285750">
              <a:buFont typeface="Wingdings" panose="05000000000000000000" pitchFamily="2" charset="2"/>
              <a:buChar char="q"/>
            </a:pPr>
            <a:r>
              <a:rPr lang="fr-FR" sz="1400" b="1" dirty="0" smtClean="0"/>
              <a:t>Moins </a:t>
            </a:r>
            <a:r>
              <a:rPr lang="fr-FR" sz="1400" b="1" dirty="0"/>
              <a:t>l'erreur est importante, meilleures sont les performances du modèle.</a:t>
            </a:r>
            <a:endParaRPr lang="en-US" sz="1400" b="1" dirty="0"/>
          </a:p>
        </p:txBody>
      </p:sp>
      <p:pic>
        <p:nvPicPr>
          <p:cNvPr id="24" name="Picture 23" descr="Screen Clipping"/>
          <p:cNvPicPr>
            <a:picLocks noChangeAspect="1"/>
          </p:cNvPicPr>
          <p:nvPr/>
        </p:nvPicPr>
        <p:blipFill rotWithShape="1">
          <a:blip r:embed="rId3">
            <a:extLst>
              <a:ext uri="{28A0092B-C50C-407E-A947-70E740481C1C}">
                <a14:useLocalDpi xmlns:a14="http://schemas.microsoft.com/office/drawing/2010/main" val="0"/>
              </a:ext>
            </a:extLst>
          </a:blip>
          <a:srcRect t="4805"/>
          <a:stretch/>
        </p:blipFill>
        <p:spPr>
          <a:xfrm>
            <a:off x="3031366" y="3717038"/>
            <a:ext cx="2550092" cy="626362"/>
          </a:xfrm>
          <a:prstGeom prst="rect">
            <a:avLst/>
          </a:prstGeom>
        </p:spPr>
      </p:pic>
      <p:pic>
        <p:nvPicPr>
          <p:cNvPr id="25" name="Picture 24" descr="Screen Clipping"/>
          <p:cNvPicPr>
            <a:picLocks noChangeAspect="1"/>
          </p:cNvPicPr>
          <p:nvPr/>
        </p:nvPicPr>
        <p:blipFill rotWithShape="1">
          <a:blip r:embed="rId4">
            <a:extLst>
              <a:ext uri="{28A0092B-C50C-407E-A947-70E740481C1C}">
                <a14:useLocalDpi xmlns:a14="http://schemas.microsoft.com/office/drawing/2010/main" val="0"/>
              </a:ext>
            </a:extLst>
          </a:blip>
          <a:srcRect t="7143"/>
          <a:stretch/>
        </p:blipFill>
        <p:spPr>
          <a:xfrm>
            <a:off x="2739121" y="4947275"/>
            <a:ext cx="2872355" cy="721863"/>
          </a:xfrm>
          <a:prstGeom prst="rect">
            <a:avLst/>
          </a:prstGeom>
        </p:spPr>
      </p:pic>
    </p:spTree>
    <p:extLst>
      <p:ext uri="{BB962C8B-B14F-4D97-AF65-F5344CB8AC3E}">
        <p14:creationId xmlns:p14="http://schemas.microsoft.com/office/powerpoint/2010/main" val="1421136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Rectangle 12"/>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14" name="Picture 1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15" name="Rectangle 14"/>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6" name="Rectangle 15"/>
          <p:cNvSpPr/>
          <p:nvPr/>
        </p:nvSpPr>
        <p:spPr>
          <a:xfrm>
            <a:off x="190500" y="877204"/>
            <a:ext cx="11811000" cy="923330"/>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3.1 </a:t>
            </a: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Régression linéaire </a:t>
            </a:r>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Multiple:</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endParaRPr lang="en-US" sz="1400" b="1" kern="0" spc="-120" dirty="0">
              <a:solidFill>
                <a:schemeClr val="accent6">
                  <a:lumMod val="75000"/>
                </a:schemeClr>
              </a:solidFill>
              <a:latin typeface="+mj-ea"/>
              <a:cs typeface="Arial" panose="020B0604020202020204" pitchFamily="34" charset="0"/>
            </a:endParaRPr>
          </a:p>
        </p:txBody>
      </p:sp>
      <p:sp>
        <p:nvSpPr>
          <p:cNvPr id="17"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8"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9" name="Rectangle 18"/>
          <p:cNvSpPr/>
          <p:nvPr/>
        </p:nvSpPr>
        <p:spPr>
          <a:xfrm>
            <a:off x="190500" y="1531281"/>
            <a:ext cx="7637988" cy="367216"/>
          </a:xfrm>
          <a:prstGeom prst="rect">
            <a:avLst/>
          </a:prstGeom>
        </p:spPr>
        <p:txBody>
          <a:bodyPr wrap="none">
            <a:spAutoFit/>
          </a:bodyPr>
          <a:lstStyle/>
          <a:p>
            <a:pPr>
              <a:lnSpc>
                <a:spcPct val="107000"/>
              </a:lnSpc>
              <a:spcAft>
                <a:spcPts val="800"/>
              </a:spcAft>
            </a:pPr>
            <a:r>
              <a:rPr lang="fr-FR" b="1" kern="0" spc="-120" dirty="0" smtClean="0">
                <a:solidFill>
                  <a:schemeClr val="accent6">
                    <a:lumMod val="75000"/>
                  </a:schemeClr>
                </a:solidFill>
                <a:latin typeface="+mj-ea"/>
                <a:cs typeface="Arial" panose="020B0604020202020204" pitchFamily="34" charset="0"/>
              </a:rPr>
              <a:t>3.1.2 </a:t>
            </a:r>
            <a:r>
              <a:rPr lang="fr-FR" b="1" kern="0" spc="-120" dirty="0">
                <a:solidFill>
                  <a:schemeClr val="accent6">
                    <a:lumMod val="75000"/>
                  </a:schemeClr>
                </a:solidFill>
                <a:latin typeface="+mj-ea"/>
                <a:cs typeface="Arial" panose="020B0604020202020204" pitchFamily="34" charset="0"/>
              </a:rPr>
              <a:t>Prédire des valeurs continues (par exemple, prédire les prix des maisons</a:t>
            </a:r>
            <a:r>
              <a:rPr lang="fr-FR" b="1" kern="0" spc="-120" dirty="0" smtClean="0">
                <a:solidFill>
                  <a:schemeClr val="accent6">
                    <a:lumMod val="75000"/>
                  </a:schemeClr>
                </a:solidFill>
                <a:latin typeface="+mj-ea"/>
                <a:cs typeface="Arial" panose="020B0604020202020204" pitchFamily="34" charset="0"/>
              </a:rPr>
              <a:t>)</a:t>
            </a:r>
            <a:endParaRPr lang="en-US" b="1" kern="0" spc="-120" dirty="0">
              <a:solidFill>
                <a:schemeClr val="accent6">
                  <a:lumMod val="75000"/>
                </a:schemeClr>
              </a:solidFill>
              <a:latin typeface="+mj-ea"/>
              <a:cs typeface="Arial" panose="020B0604020202020204" pitchFamily="34" charset="0"/>
            </a:endParaRPr>
          </a:p>
        </p:txBody>
      </p:sp>
      <p:sp>
        <p:nvSpPr>
          <p:cNvPr id="20" name="Rectangle 19"/>
          <p:cNvSpPr/>
          <p:nvPr/>
        </p:nvSpPr>
        <p:spPr>
          <a:xfrm>
            <a:off x="288030" y="2052746"/>
            <a:ext cx="11751570" cy="338554"/>
          </a:xfrm>
          <a:prstGeom prst="rect">
            <a:avLst/>
          </a:prstGeom>
        </p:spPr>
        <p:txBody>
          <a:bodyPr wrap="square">
            <a:spAutoFit/>
          </a:bodyPr>
          <a:lstStyle/>
          <a:p>
            <a:endParaRPr lang="fr-FR" sz="1600" dirty="0"/>
          </a:p>
        </p:txBody>
      </p:sp>
      <p:sp>
        <p:nvSpPr>
          <p:cNvPr id="21" name="Rectangle 20"/>
          <p:cNvSpPr/>
          <p:nvPr/>
        </p:nvSpPr>
        <p:spPr>
          <a:xfrm>
            <a:off x="225449" y="1859269"/>
            <a:ext cx="4642938" cy="369332"/>
          </a:xfrm>
          <a:prstGeom prst="rect">
            <a:avLst/>
          </a:prstGeom>
        </p:spPr>
        <p:txBody>
          <a:bodyPr wrap="none">
            <a:spAutoFit/>
          </a:bodyPr>
          <a:lstStyle/>
          <a:p>
            <a:r>
              <a:rPr lang="fr-FR" b="1" dirty="0"/>
              <a:t>Étape 9 : Évaluer le modèle à l’aide de mesures</a:t>
            </a:r>
          </a:p>
        </p:txBody>
      </p:sp>
      <p:sp>
        <p:nvSpPr>
          <p:cNvPr id="26" name="Rectangle 25"/>
          <p:cNvSpPr/>
          <p:nvPr/>
        </p:nvSpPr>
        <p:spPr>
          <a:xfrm>
            <a:off x="335698" y="2249236"/>
            <a:ext cx="11208773" cy="800219"/>
          </a:xfrm>
          <a:prstGeom prst="rect">
            <a:avLst/>
          </a:prstGeom>
        </p:spPr>
        <p:txBody>
          <a:bodyPr wrap="square">
            <a:spAutoFit/>
          </a:bodyPr>
          <a:lstStyle/>
          <a:p>
            <a:endParaRPr lang="fr-FR" sz="1400" dirty="0" smtClean="0"/>
          </a:p>
          <a:p>
            <a:pPr marL="285750" indent="-285750">
              <a:buFont typeface="Wingdings" panose="05000000000000000000" pitchFamily="2" charset="2"/>
              <a:buChar char="Ø"/>
            </a:pPr>
            <a:r>
              <a:rPr lang="fr-FR" sz="1600" dirty="0"/>
              <a:t>Le score R² (également appelé coefficient de détermination) est une mesure utilisée pour évaluer la performance d'un modèle de </a:t>
            </a:r>
            <a:r>
              <a:rPr lang="fr-FR" sz="1600" dirty="0" smtClean="0"/>
              <a:t>régression.</a:t>
            </a:r>
          </a:p>
        </p:txBody>
      </p:sp>
      <p:pic>
        <p:nvPicPr>
          <p:cNvPr id="29" name="Picture 2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1979" y="2893963"/>
            <a:ext cx="2635175" cy="687437"/>
          </a:xfrm>
          <a:prstGeom prst="rect">
            <a:avLst/>
          </a:prstGeom>
        </p:spPr>
      </p:pic>
      <p:sp>
        <p:nvSpPr>
          <p:cNvPr id="30" name="Rectangle 29"/>
          <p:cNvSpPr/>
          <p:nvPr/>
        </p:nvSpPr>
        <p:spPr>
          <a:xfrm>
            <a:off x="267976" y="3576231"/>
            <a:ext cx="11924023" cy="2446824"/>
          </a:xfrm>
          <a:prstGeom prst="rect">
            <a:avLst/>
          </a:prstGeom>
        </p:spPr>
        <p:txBody>
          <a:bodyPr wrap="square">
            <a:spAutoFit/>
          </a:bodyPr>
          <a:lstStyle/>
          <a:p>
            <a:r>
              <a:rPr lang="fr-FR" sz="1700" dirty="0"/>
              <a:t>R² = 1 : </a:t>
            </a:r>
            <a:r>
              <a:rPr lang="fr-FR" sz="1700" dirty="0" smtClean="0"/>
              <a:t>Ajustement </a:t>
            </a:r>
            <a:r>
              <a:rPr lang="fr-FR" sz="1700" dirty="0"/>
              <a:t>parfait. Le modèle prédit exactement les points de données</a:t>
            </a:r>
            <a:r>
              <a:rPr lang="fr-FR" sz="1700" dirty="0" smtClean="0"/>
              <a:t>.</a:t>
            </a:r>
          </a:p>
          <a:p>
            <a:endParaRPr lang="fr-FR" sz="1700" dirty="0"/>
          </a:p>
          <a:p>
            <a:r>
              <a:rPr lang="fr-FR" sz="1700" dirty="0"/>
              <a:t>R² = 0 : le modèle n'explique aucune variabilité de la variable cible ; les prédictions ne sont pas meilleures que la moyenne de la cible</a:t>
            </a:r>
            <a:r>
              <a:rPr lang="fr-FR" sz="1700" dirty="0" smtClean="0"/>
              <a:t>.</a:t>
            </a:r>
          </a:p>
          <a:p>
            <a:endParaRPr lang="fr-FR" sz="1700" dirty="0"/>
          </a:p>
          <a:p>
            <a:r>
              <a:rPr lang="fr-FR" sz="1700" dirty="0"/>
              <a:t>R² &lt; 0 : le modèle est moins performant que la simple prédiction de la moyenne des valeurs cibles. </a:t>
            </a:r>
            <a:endParaRPr lang="fr-FR" sz="1700" dirty="0" smtClean="0"/>
          </a:p>
          <a:p>
            <a:endParaRPr lang="fr-FR" sz="1700" dirty="0" smtClean="0"/>
          </a:p>
          <a:p>
            <a:r>
              <a:rPr lang="fr-FR" sz="1700" dirty="0" smtClean="0"/>
              <a:t>Cela </a:t>
            </a:r>
            <a:r>
              <a:rPr lang="fr-FR" sz="1700" dirty="0"/>
              <a:t>signifie que les prédictions du modèle sont très médiocres</a:t>
            </a:r>
            <a:r>
              <a:rPr lang="fr-FR" sz="1700" dirty="0" smtClean="0"/>
              <a:t>.</a:t>
            </a:r>
          </a:p>
          <a:p>
            <a:endParaRPr lang="fr-FR" sz="1700" dirty="0"/>
          </a:p>
          <a:p>
            <a:r>
              <a:rPr lang="fr-FR" sz="1700" dirty="0"/>
              <a:t>Vous pouvez calculer le score R² à l'aide de la fonction </a:t>
            </a:r>
            <a:r>
              <a:rPr lang="fr-FR" sz="1700" dirty="0">
                <a:solidFill>
                  <a:srgbClr val="00B050"/>
                </a:solidFill>
              </a:rPr>
              <a:t>r2_score</a:t>
            </a:r>
            <a:r>
              <a:rPr lang="fr-FR" sz="1700" dirty="0"/>
              <a:t> de </a:t>
            </a:r>
            <a:r>
              <a:rPr lang="fr-FR" sz="1700" b="1" dirty="0" err="1"/>
              <a:t>scikit-learn</a:t>
            </a:r>
            <a:r>
              <a:rPr lang="fr-FR" sz="1700" dirty="0"/>
              <a:t> après avoir généré vos prédictions</a:t>
            </a:r>
            <a:r>
              <a:rPr lang="fr-FR" sz="1400" dirty="0"/>
              <a:t>.</a:t>
            </a:r>
            <a:endParaRPr lang="en-US" sz="1400" dirty="0"/>
          </a:p>
        </p:txBody>
      </p:sp>
    </p:spTree>
    <p:extLst>
      <p:ext uri="{BB962C8B-B14F-4D97-AF65-F5344CB8AC3E}">
        <p14:creationId xmlns:p14="http://schemas.microsoft.com/office/powerpoint/2010/main" val="33172047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4" name="Rectangle 13"/>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15" name="Picture 1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16" name="Rectangle 15"/>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7" name="Rectangle 16"/>
          <p:cNvSpPr/>
          <p:nvPr/>
        </p:nvSpPr>
        <p:spPr>
          <a:xfrm>
            <a:off x="190500" y="877204"/>
            <a:ext cx="11811000" cy="923330"/>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3.1 </a:t>
            </a: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Régression linéaire </a:t>
            </a:r>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Multiple:</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endParaRPr lang="en-US" sz="1400" b="1" kern="0" spc="-120" dirty="0">
              <a:solidFill>
                <a:schemeClr val="accent6">
                  <a:lumMod val="75000"/>
                </a:schemeClr>
              </a:solidFill>
              <a:latin typeface="+mj-ea"/>
              <a:cs typeface="Arial" panose="020B0604020202020204" pitchFamily="34" charset="0"/>
            </a:endParaRPr>
          </a:p>
        </p:txBody>
      </p:sp>
      <p:sp>
        <p:nvSpPr>
          <p:cNvPr id="18"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9"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0" name="Rectangle 19"/>
          <p:cNvSpPr/>
          <p:nvPr/>
        </p:nvSpPr>
        <p:spPr>
          <a:xfrm>
            <a:off x="190500" y="1531281"/>
            <a:ext cx="7637988" cy="367216"/>
          </a:xfrm>
          <a:prstGeom prst="rect">
            <a:avLst/>
          </a:prstGeom>
        </p:spPr>
        <p:txBody>
          <a:bodyPr wrap="none">
            <a:spAutoFit/>
          </a:bodyPr>
          <a:lstStyle/>
          <a:p>
            <a:pPr>
              <a:lnSpc>
                <a:spcPct val="107000"/>
              </a:lnSpc>
              <a:spcAft>
                <a:spcPts val="800"/>
              </a:spcAft>
            </a:pPr>
            <a:r>
              <a:rPr lang="fr-FR" b="1" kern="0" spc="-120" dirty="0" smtClean="0">
                <a:solidFill>
                  <a:schemeClr val="accent6">
                    <a:lumMod val="75000"/>
                  </a:schemeClr>
                </a:solidFill>
                <a:latin typeface="+mj-ea"/>
                <a:cs typeface="Arial" panose="020B0604020202020204" pitchFamily="34" charset="0"/>
              </a:rPr>
              <a:t>3.1.2 </a:t>
            </a:r>
            <a:r>
              <a:rPr lang="fr-FR" b="1" kern="0" spc="-120" dirty="0">
                <a:solidFill>
                  <a:schemeClr val="accent6">
                    <a:lumMod val="75000"/>
                  </a:schemeClr>
                </a:solidFill>
                <a:latin typeface="+mj-ea"/>
                <a:cs typeface="Arial" panose="020B0604020202020204" pitchFamily="34" charset="0"/>
              </a:rPr>
              <a:t>Prédire des valeurs continues (par exemple, prédire les prix des maisons</a:t>
            </a:r>
            <a:r>
              <a:rPr lang="fr-FR" b="1" kern="0" spc="-120" dirty="0" smtClean="0">
                <a:solidFill>
                  <a:schemeClr val="accent6">
                    <a:lumMod val="75000"/>
                  </a:schemeClr>
                </a:solidFill>
                <a:latin typeface="+mj-ea"/>
                <a:cs typeface="Arial" panose="020B0604020202020204" pitchFamily="34" charset="0"/>
              </a:rPr>
              <a:t>)</a:t>
            </a:r>
            <a:endParaRPr lang="en-US" b="1" kern="0" spc="-120" dirty="0">
              <a:solidFill>
                <a:schemeClr val="accent6">
                  <a:lumMod val="75000"/>
                </a:schemeClr>
              </a:solidFill>
              <a:latin typeface="+mj-ea"/>
              <a:cs typeface="Arial" panose="020B0604020202020204" pitchFamily="34" charset="0"/>
            </a:endParaRPr>
          </a:p>
        </p:txBody>
      </p:sp>
      <p:sp>
        <p:nvSpPr>
          <p:cNvPr id="21" name="Rectangle 20"/>
          <p:cNvSpPr/>
          <p:nvPr/>
        </p:nvSpPr>
        <p:spPr>
          <a:xfrm>
            <a:off x="288030" y="2052746"/>
            <a:ext cx="11751570" cy="338554"/>
          </a:xfrm>
          <a:prstGeom prst="rect">
            <a:avLst/>
          </a:prstGeom>
        </p:spPr>
        <p:txBody>
          <a:bodyPr wrap="square">
            <a:spAutoFit/>
          </a:bodyPr>
          <a:lstStyle/>
          <a:p>
            <a:endParaRPr lang="fr-FR" sz="1600" dirty="0"/>
          </a:p>
        </p:txBody>
      </p:sp>
      <p:sp>
        <p:nvSpPr>
          <p:cNvPr id="22" name="Rectangle 21"/>
          <p:cNvSpPr/>
          <p:nvPr/>
        </p:nvSpPr>
        <p:spPr>
          <a:xfrm>
            <a:off x="225449" y="1859269"/>
            <a:ext cx="4642938" cy="369332"/>
          </a:xfrm>
          <a:prstGeom prst="rect">
            <a:avLst/>
          </a:prstGeom>
        </p:spPr>
        <p:txBody>
          <a:bodyPr wrap="none">
            <a:spAutoFit/>
          </a:bodyPr>
          <a:lstStyle/>
          <a:p>
            <a:r>
              <a:rPr lang="fr-FR" b="1" dirty="0"/>
              <a:t>Étape 9 : Évaluer le modèle à l’aide de mesures</a:t>
            </a:r>
          </a:p>
        </p:txBody>
      </p:sp>
      <p:pic>
        <p:nvPicPr>
          <p:cNvPr id="26" name="Picture 2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30" y="2825256"/>
            <a:ext cx="4419600" cy="3038600"/>
          </a:xfrm>
          <a:prstGeom prst="rect">
            <a:avLst/>
          </a:prstGeom>
        </p:spPr>
      </p:pic>
      <p:pic>
        <p:nvPicPr>
          <p:cNvPr id="27" name="Picture 26" descr="Screen Clipping"/>
          <p:cNvPicPr>
            <a:picLocks noChangeAspect="1"/>
          </p:cNvPicPr>
          <p:nvPr/>
        </p:nvPicPr>
        <p:blipFill rotWithShape="1">
          <a:blip r:embed="rId4">
            <a:extLst>
              <a:ext uri="{28A0092B-C50C-407E-A947-70E740481C1C}">
                <a14:useLocalDpi xmlns:a14="http://schemas.microsoft.com/office/drawing/2010/main" val="0"/>
              </a:ext>
            </a:extLst>
          </a:blip>
          <a:srcRect t="21941"/>
          <a:stretch/>
        </p:blipFill>
        <p:spPr>
          <a:xfrm>
            <a:off x="225449" y="2219199"/>
            <a:ext cx="8004151" cy="385105"/>
          </a:xfrm>
          <a:prstGeom prst="rect">
            <a:avLst/>
          </a:prstGeom>
        </p:spPr>
      </p:pic>
      <p:sp>
        <p:nvSpPr>
          <p:cNvPr id="28" name="Rectangle 27"/>
          <p:cNvSpPr/>
          <p:nvPr/>
        </p:nvSpPr>
        <p:spPr>
          <a:xfrm>
            <a:off x="4800600" y="2906533"/>
            <a:ext cx="7467600" cy="1600438"/>
          </a:xfrm>
          <a:prstGeom prst="rect">
            <a:avLst/>
          </a:prstGeom>
        </p:spPr>
        <p:txBody>
          <a:bodyPr wrap="square">
            <a:spAutoFit/>
          </a:bodyPr>
          <a:lstStyle/>
          <a:p>
            <a:r>
              <a:rPr lang="fr-FR" sz="1400" dirty="0"/>
              <a:t>Si vous obtenez un score R² de </a:t>
            </a:r>
            <a:r>
              <a:rPr lang="fr-FR" sz="1400" dirty="0" smtClean="0"/>
              <a:t>0,65, </a:t>
            </a:r>
            <a:r>
              <a:rPr lang="fr-FR" sz="1400" dirty="0"/>
              <a:t>cela signifie que </a:t>
            </a:r>
            <a:r>
              <a:rPr lang="fr-FR" sz="1400" dirty="0" smtClean="0"/>
              <a:t>65 </a:t>
            </a:r>
            <a:r>
              <a:rPr lang="fr-FR" sz="1400" dirty="0"/>
              <a:t>% de la variabilité de la variable cible peut </a:t>
            </a:r>
            <a:endParaRPr lang="fr-FR" sz="1400" dirty="0" smtClean="0"/>
          </a:p>
          <a:p>
            <a:r>
              <a:rPr lang="fr-FR" sz="1400" dirty="0" smtClean="0"/>
              <a:t>être </a:t>
            </a:r>
            <a:r>
              <a:rPr lang="fr-FR" sz="1400" dirty="0"/>
              <a:t>expliquée par le modèle en fonction des caractéristiques d'entrée. </a:t>
            </a:r>
            <a:endParaRPr lang="fr-FR" sz="1400" dirty="0" smtClean="0"/>
          </a:p>
          <a:p>
            <a:r>
              <a:rPr lang="fr-FR" sz="1400" dirty="0" smtClean="0"/>
              <a:t>À </a:t>
            </a:r>
            <a:r>
              <a:rPr lang="fr-FR" sz="1400" dirty="0"/>
              <a:t>l'inverse, </a:t>
            </a:r>
            <a:r>
              <a:rPr lang="fr-FR" sz="1400" dirty="0" smtClean="0"/>
              <a:t>35 </a:t>
            </a:r>
            <a:r>
              <a:rPr lang="fr-FR" sz="1400" dirty="0"/>
              <a:t>% de la variabilité est due à d'autres facteurs non pris en compte par le modèle.</a:t>
            </a:r>
          </a:p>
          <a:p>
            <a:endParaRPr lang="fr-FR" sz="1400" dirty="0"/>
          </a:p>
          <a:p>
            <a:r>
              <a:rPr lang="fr-FR" sz="1400" dirty="0"/>
              <a:t>Point clé à retenir :</a:t>
            </a:r>
          </a:p>
          <a:p>
            <a:r>
              <a:rPr lang="fr-FR" sz="1400" dirty="0"/>
              <a:t>Un R² plus élevé signifie de meilleures performances du modèle.</a:t>
            </a:r>
          </a:p>
          <a:p>
            <a:r>
              <a:rPr lang="fr-FR" sz="1400" dirty="0"/>
              <a:t>Un R² proche de 1 est idéal, tandis qu'une valeur négative ou 0 indique de mauvaises performances.</a:t>
            </a:r>
            <a:endParaRPr lang="en-US" sz="1400" dirty="0"/>
          </a:p>
        </p:txBody>
      </p:sp>
    </p:spTree>
    <p:extLst>
      <p:ext uri="{BB962C8B-B14F-4D97-AF65-F5344CB8AC3E}">
        <p14:creationId xmlns:p14="http://schemas.microsoft.com/office/powerpoint/2010/main" val="1481083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C19445EE-1EBC-4792-AC29-FB19ED17871B}"/>
              </a:ext>
            </a:extLst>
          </p:cNvPr>
          <p:cNvSpPr txBox="1"/>
          <p:nvPr/>
        </p:nvSpPr>
        <p:spPr>
          <a:xfrm>
            <a:off x="692598" y="656005"/>
            <a:ext cx="3117402"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PLAN DU COURS</a:t>
            </a:r>
            <a:endParaRPr lang="en-US" sz="2800" b="1" kern="0" spc="-120" dirty="0">
              <a:solidFill>
                <a:schemeClr val="bg1"/>
              </a:solidFill>
              <a:latin typeface="+mj-ea"/>
              <a:cs typeface="Arial" panose="020B0604020202020204" pitchFamily="34" charset="0"/>
            </a:endParaRPr>
          </a:p>
        </p:txBody>
      </p:sp>
      <p:sp>
        <p:nvSpPr>
          <p:cNvPr id="4" name="Rectangle 3"/>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3521" y="609600"/>
            <a:ext cx="1641705" cy="1732761"/>
          </a:xfrm>
          <a:prstGeom prst="rect">
            <a:avLst/>
          </a:prstGeom>
        </p:spPr>
      </p:pic>
      <p:sp>
        <p:nvSpPr>
          <p:cNvPr id="10" name="Footer Placeholder 9"/>
          <p:cNvSpPr>
            <a:spLocks noGrp="1"/>
          </p:cNvSpPr>
          <p:nvPr>
            <p:ph type="ftr" sz="quarter" idx="5"/>
          </p:nvPr>
        </p:nvSpPr>
        <p:spPr/>
        <p:txBody>
          <a:bodyPr/>
          <a:lstStyle/>
          <a:p>
            <a:r>
              <a:rPr lang="en-US" smtClean="0"/>
              <a:t>Cours-ML-Dahouda M., Ph.D.</a:t>
            </a:r>
            <a:endParaRPr lang="en-US" dirty="0"/>
          </a:p>
        </p:txBody>
      </p:sp>
      <p:sp>
        <p:nvSpPr>
          <p:cNvPr id="9" name="Rectangle 8"/>
          <p:cNvSpPr/>
          <p:nvPr/>
        </p:nvSpPr>
        <p:spPr>
          <a:xfrm>
            <a:off x="228600" y="1475980"/>
            <a:ext cx="11666626" cy="4806637"/>
          </a:xfrm>
          <a:prstGeom prst="rect">
            <a:avLst/>
          </a:prstGeom>
        </p:spPr>
        <p:txBody>
          <a:bodyPr wrap="square">
            <a:spAutoFit/>
          </a:bodyPr>
          <a:lstStyle/>
          <a:p>
            <a:pPr>
              <a:lnSpc>
                <a:spcPct val="107000"/>
              </a:lnSpc>
              <a:spcAft>
                <a:spcPts val="800"/>
              </a:spcAft>
            </a:pPr>
            <a:r>
              <a:rPr lang="fr-FR" sz="2400" b="1" kern="0" spc="-120" dirty="0">
                <a:gradFill>
                  <a:gsLst>
                    <a:gs pos="100000">
                      <a:srgbClr val="0070C0"/>
                    </a:gs>
                    <a:gs pos="0">
                      <a:srgbClr val="1F497D">
                        <a:lumMod val="75000"/>
                      </a:srgbClr>
                    </a:gs>
                  </a:gsLst>
                  <a:lin ang="5400000" scaled="0"/>
                </a:gradFill>
                <a:latin typeface="+mj-ea"/>
                <a:cs typeface="Arial" panose="020B0604020202020204" pitchFamily="34" charset="0"/>
              </a:rPr>
              <a:t>CHAPITRE 3 Apprentissage supervisé</a:t>
            </a:r>
            <a:r>
              <a:rPr lang="fr-FR" dirty="0">
                <a:latin typeface="Calibri" panose="020F0502020204030204" pitchFamily="34" charset="0"/>
                <a:ea typeface="Malgun Gothic" panose="020B0503020000020004" pitchFamily="34" charset="-127"/>
                <a:cs typeface="Times New Roman" panose="02020603050405020304" pitchFamily="18" charset="0"/>
              </a:rPr>
              <a:t> </a:t>
            </a:r>
            <a:r>
              <a:rPr lang="fr-FR" dirty="0" smtClean="0">
                <a:latin typeface="Calibri" panose="020F0502020204030204" pitchFamily="34" charset="0"/>
                <a:ea typeface="Malgun Gothic" panose="020B0503020000020004" pitchFamily="34" charset="-127"/>
                <a:cs typeface="Times New Roman" panose="02020603050405020304" pitchFamily="18" charset="0"/>
              </a:rPr>
              <a:t>: </a:t>
            </a: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R</a:t>
            </a:r>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égression </a:t>
            </a: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et </a:t>
            </a:r>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pPr>
              <a:lnSpc>
                <a:spcPct val="107000"/>
              </a:lnSpc>
              <a:spcAft>
                <a:spcPts val="800"/>
              </a:spcAft>
            </a:pP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3.1 Régression linéaire :</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pPr marL="342900" indent="-342900">
              <a:lnSpc>
                <a:spcPct val="107000"/>
              </a:lnSpc>
              <a:spcAft>
                <a:spcPts val="800"/>
              </a:spcAft>
              <a:buFontTx/>
              <a:buChar char="-"/>
            </a:pPr>
            <a:r>
              <a:rPr lang="fr-FR" sz="2000" b="1" kern="0" spc="-120" dirty="0" smtClean="0">
                <a:solidFill>
                  <a:schemeClr val="accent6">
                    <a:lumMod val="75000"/>
                  </a:schemeClr>
                </a:solidFill>
                <a:latin typeface="+mj-ea"/>
                <a:cs typeface="Arial" panose="020B0604020202020204" pitchFamily="34" charset="0"/>
              </a:rPr>
              <a:t>Introduction </a:t>
            </a:r>
            <a:r>
              <a:rPr lang="fr-FR" sz="2000" b="1" kern="0" spc="-120" dirty="0">
                <a:solidFill>
                  <a:schemeClr val="accent6">
                    <a:lumMod val="75000"/>
                  </a:schemeClr>
                </a:solidFill>
                <a:latin typeface="+mj-ea"/>
                <a:cs typeface="Arial" panose="020B0604020202020204" pitchFamily="34" charset="0"/>
              </a:rPr>
              <a:t>à la régression linéaire </a:t>
            </a:r>
            <a:r>
              <a:rPr lang="fr-FR" sz="2000" b="1" kern="0" spc="-120" dirty="0" smtClean="0">
                <a:solidFill>
                  <a:schemeClr val="accent6">
                    <a:lumMod val="75000"/>
                  </a:schemeClr>
                </a:solidFill>
                <a:latin typeface="+mj-ea"/>
                <a:cs typeface="Arial" panose="020B0604020202020204" pitchFamily="34" charset="0"/>
              </a:rPr>
              <a:t>multiple</a:t>
            </a:r>
            <a:r>
              <a:rPr lang="fr-FR" sz="2000" b="1" kern="0" spc="-120" dirty="0" smtClean="0">
                <a:solidFill>
                  <a:schemeClr val="accent6">
                    <a:lumMod val="75000"/>
                  </a:schemeClr>
                </a:solidFill>
                <a:latin typeface="+mj-ea"/>
                <a:ea typeface="+mj-ea"/>
                <a:cs typeface="Arial" panose="020B0604020202020204" pitchFamily="34" charset="0"/>
              </a:rPr>
              <a:t> </a:t>
            </a:r>
          </a:p>
          <a:p>
            <a:pPr marL="342900" indent="-342900">
              <a:lnSpc>
                <a:spcPct val="107000"/>
              </a:lnSpc>
              <a:spcAft>
                <a:spcPts val="800"/>
              </a:spcAft>
              <a:buFontTx/>
              <a:buChar char="-"/>
            </a:pPr>
            <a:r>
              <a:rPr lang="fr-FR" sz="2000" b="1" kern="0" spc="-120" dirty="0" smtClean="0">
                <a:solidFill>
                  <a:schemeClr val="accent6">
                    <a:lumMod val="75000"/>
                  </a:schemeClr>
                </a:solidFill>
                <a:latin typeface="+mj-ea"/>
                <a:ea typeface="+mj-ea"/>
                <a:cs typeface="Arial" panose="020B0604020202020204" pitchFamily="34" charset="0"/>
              </a:rPr>
              <a:t>Prédire </a:t>
            </a:r>
            <a:r>
              <a:rPr lang="fr-FR" sz="2000" b="1" kern="0" spc="-120" dirty="0">
                <a:solidFill>
                  <a:schemeClr val="accent6">
                    <a:lumMod val="75000"/>
                  </a:schemeClr>
                </a:solidFill>
                <a:latin typeface="+mj-ea"/>
                <a:ea typeface="+mj-ea"/>
                <a:cs typeface="Arial" panose="020B0604020202020204" pitchFamily="34" charset="0"/>
              </a:rPr>
              <a:t>des valeurs continues (par exemple, prédire les prix des </a:t>
            </a:r>
            <a:r>
              <a:rPr lang="fr-FR" sz="2000" b="1" kern="0" spc="-120" dirty="0" smtClean="0">
                <a:solidFill>
                  <a:schemeClr val="accent6">
                    <a:lumMod val="75000"/>
                  </a:schemeClr>
                </a:solidFill>
                <a:latin typeface="+mj-ea"/>
                <a:ea typeface="+mj-ea"/>
                <a:cs typeface="Arial" panose="020B0604020202020204" pitchFamily="34" charset="0"/>
              </a:rPr>
              <a:t>maisons)</a:t>
            </a:r>
            <a:endParaRPr lang="en-US" sz="2000" b="1" kern="0" spc="-120" dirty="0">
              <a:solidFill>
                <a:schemeClr val="accent6">
                  <a:lumMod val="75000"/>
                </a:schemeClr>
              </a:solidFill>
              <a:latin typeface="+mj-ea"/>
              <a:ea typeface="+mj-ea"/>
              <a:cs typeface="Arial" panose="020B0604020202020204" pitchFamily="34" charset="0"/>
            </a:endParaRPr>
          </a:p>
          <a:p>
            <a:pPr marL="342900" indent="-342900">
              <a:lnSpc>
                <a:spcPct val="107000"/>
              </a:lnSpc>
              <a:spcAft>
                <a:spcPts val="800"/>
              </a:spcAft>
              <a:buFontTx/>
              <a:buChar char="-"/>
            </a:pPr>
            <a:r>
              <a:rPr lang="fr-FR" sz="2000" b="1" kern="0" spc="-120" dirty="0" smtClean="0">
                <a:solidFill>
                  <a:schemeClr val="accent6">
                    <a:lumMod val="75000"/>
                  </a:schemeClr>
                </a:solidFill>
                <a:latin typeface="+mj-ea"/>
                <a:ea typeface="+mj-ea"/>
                <a:cs typeface="Arial" panose="020B0604020202020204" pitchFamily="34" charset="0"/>
              </a:rPr>
              <a:t> Const Function (Fonction </a:t>
            </a:r>
            <a:r>
              <a:rPr lang="fr-FR" sz="2000" b="1" kern="0" spc="-120" dirty="0">
                <a:solidFill>
                  <a:schemeClr val="accent6">
                    <a:lumMod val="75000"/>
                  </a:schemeClr>
                </a:solidFill>
                <a:latin typeface="+mj-ea"/>
                <a:ea typeface="+mj-ea"/>
                <a:cs typeface="Arial" panose="020B0604020202020204" pitchFamily="34" charset="0"/>
              </a:rPr>
              <a:t>de </a:t>
            </a:r>
            <a:r>
              <a:rPr lang="fr-FR" sz="2000" b="1" kern="0" spc="-120" dirty="0" smtClean="0">
                <a:solidFill>
                  <a:schemeClr val="accent6">
                    <a:lumMod val="75000"/>
                  </a:schemeClr>
                </a:solidFill>
                <a:latin typeface="+mj-ea"/>
                <a:ea typeface="+mj-ea"/>
                <a:cs typeface="Arial" panose="020B0604020202020204" pitchFamily="34" charset="0"/>
              </a:rPr>
              <a:t>coût) et Mean Squared Error (Erreur </a:t>
            </a:r>
            <a:r>
              <a:rPr lang="fr-FR" sz="2000" b="1" kern="0" spc="-120" dirty="0">
                <a:solidFill>
                  <a:schemeClr val="accent6">
                    <a:lumMod val="75000"/>
                  </a:schemeClr>
                </a:solidFill>
                <a:latin typeface="+mj-ea"/>
                <a:ea typeface="+mj-ea"/>
                <a:cs typeface="Arial" panose="020B0604020202020204" pitchFamily="34" charset="0"/>
              </a:rPr>
              <a:t>quadratique moyenne)</a:t>
            </a:r>
            <a:endParaRPr lang="en-US" sz="2000" b="1" kern="0" spc="-120" dirty="0">
              <a:solidFill>
                <a:schemeClr val="accent6">
                  <a:lumMod val="75000"/>
                </a:schemeClr>
              </a:solidFill>
              <a:latin typeface="+mj-ea"/>
              <a:ea typeface="+mj-ea"/>
              <a:cs typeface="Arial" panose="020B0604020202020204" pitchFamily="34" charset="0"/>
            </a:endParaRPr>
          </a:p>
          <a:p>
            <a:pPr>
              <a:lnSpc>
                <a:spcPct val="107000"/>
              </a:lnSpc>
              <a:spcAft>
                <a:spcPts val="800"/>
              </a:spcAft>
            </a:pPr>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a:t>
            </a: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Classification :</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pPr marL="342900" indent="-342900">
              <a:lnSpc>
                <a:spcPct val="107000"/>
              </a:lnSpc>
              <a:spcAft>
                <a:spcPts val="800"/>
              </a:spcAft>
              <a:buFontTx/>
              <a:buChar char="-"/>
            </a:pPr>
            <a:r>
              <a:rPr lang="fr-FR" sz="2000" b="1" kern="0" spc="-120" dirty="0" smtClean="0">
                <a:solidFill>
                  <a:schemeClr val="accent6">
                    <a:lumMod val="75000"/>
                  </a:schemeClr>
                </a:solidFill>
                <a:latin typeface="+mj-ea"/>
                <a:cs typeface="Arial" panose="020B0604020202020204" pitchFamily="34" charset="0"/>
              </a:rPr>
              <a:t>Régression </a:t>
            </a:r>
            <a:r>
              <a:rPr lang="fr-FR" sz="2000" b="1" kern="0" spc="-120" dirty="0">
                <a:solidFill>
                  <a:schemeClr val="accent6">
                    <a:lumMod val="75000"/>
                  </a:schemeClr>
                </a:solidFill>
                <a:latin typeface="+mj-ea"/>
                <a:cs typeface="Arial" panose="020B0604020202020204" pitchFamily="34" charset="0"/>
              </a:rPr>
              <a:t>logistique pour la classification </a:t>
            </a:r>
            <a:r>
              <a:rPr lang="fr-FR" sz="2000" b="1" kern="0" spc="-120" dirty="0" smtClean="0">
                <a:solidFill>
                  <a:schemeClr val="accent6">
                    <a:lumMod val="75000"/>
                  </a:schemeClr>
                </a:solidFill>
                <a:latin typeface="+mj-ea"/>
                <a:cs typeface="Arial" panose="020B0604020202020204" pitchFamily="34" charset="0"/>
              </a:rPr>
              <a:t>binaire</a:t>
            </a:r>
            <a:r>
              <a:rPr lang="fr-FR" sz="2000" b="1" kern="0" spc="-120" dirty="0" smtClean="0">
                <a:solidFill>
                  <a:schemeClr val="accent6">
                    <a:lumMod val="75000"/>
                  </a:schemeClr>
                </a:solidFill>
                <a:latin typeface="+mj-ea"/>
                <a:ea typeface="+mj-ea"/>
                <a:cs typeface="Arial" panose="020B0604020202020204" pitchFamily="34" charset="0"/>
              </a:rPr>
              <a:t> </a:t>
            </a:r>
          </a:p>
          <a:p>
            <a:pPr marL="342900" indent="-342900">
              <a:lnSpc>
                <a:spcPct val="107000"/>
              </a:lnSpc>
              <a:spcAft>
                <a:spcPts val="800"/>
              </a:spcAft>
              <a:buFontTx/>
              <a:buChar char="-"/>
            </a:pPr>
            <a:r>
              <a:rPr lang="fr-FR" sz="2000" b="1" kern="0" spc="-120" dirty="0" smtClean="0">
                <a:solidFill>
                  <a:schemeClr val="accent6">
                    <a:lumMod val="75000"/>
                  </a:schemeClr>
                </a:solidFill>
                <a:latin typeface="+mj-ea"/>
                <a:cs typeface="Arial" panose="020B0604020202020204" pitchFamily="34" charset="0"/>
              </a:rPr>
              <a:t>Métriques </a:t>
            </a:r>
            <a:r>
              <a:rPr lang="fr-FR" sz="2000" b="1" kern="0" spc="-120" dirty="0">
                <a:solidFill>
                  <a:schemeClr val="accent6">
                    <a:lumMod val="75000"/>
                  </a:schemeClr>
                </a:solidFill>
                <a:latin typeface="+mj-ea"/>
                <a:cs typeface="Arial" panose="020B0604020202020204" pitchFamily="34" charset="0"/>
              </a:rPr>
              <a:t>de classification dans le Machine </a:t>
            </a:r>
            <a:r>
              <a:rPr lang="fr-FR" sz="2000" b="1" kern="0" spc="-120" dirty="0" smtClean="0">
                <a:solidFill>
                  <a:schemeClr val="accent6">
                    <a:lumMod val="75000"/>
                  </a:schemeClr>
                </a:solidFill>
                <a:latin typeface="+mj-ea"/>
                <a:cs typeface="Arial" panose="020B0604020202020204" pitchFamily="34" charset="0"/>
              </a:rPr>
              <a:t>Learning</a:t>
            </a:r>
          </a:p>
          <a:p>
            <a:pPr>
              <a:lnSpc>
                <a:spcPct val="107000"/>
              </a:lnSpc>
              <a:spcAft>
                <a:spcPts val="800"/>
              </a:spcAft>
            </a:pPr>
            <a:r>
              <a:rPr lang="fr-FR" sz="2000" b="1" kern="0" spc="-120" dirty="0">
                <a:solidFill>
                  <a:schemeClr val="accent6">
                    <a:lumMod val="75000"/>
                  </a:schemeClr>
                </a:solidFill>
                <a:latin typeface="+mj-ea"/>
                <a:cs typeface="Arial" panose="020B0604020202020204" pitchFamily="34" charset="0"/>
              </a:rPr>
              <a:t> </a:t>
            </a:r>
            <a:r>
              <a:rPr lang="fr-FR" sz="2000" b="1" kern="0" spc="-120" dirty="0" smtClean="0">
                <a:solidFill>
                  <a:schemeClr val="accent6">
                    <a:lumMod val="75000"/>
                  </a:schemeClr>
                </a:solidFill>
                <a:latin typeface="+mj-ea"/>
                <a:cs typeface="Arial" panose="020B0604020202020204" pitchFamily="34" charset="0"/>
              </a:rPr>
              <a:t>      </a:t>
            </a:r>
            <a:r>
              <a:rPr lang="fr-FR" sz="2000" b="1" kern="0" spc="-120" dirty="0" err="1">
                <a:latin typeface="+mj-ea"/>
                <a:cs typeface="Arial" panose="020B0604020202020204" pitchFamily="34" charset="0"/>
              </a:rPr>
              <a:t>Accuracy</a:t>
            </a:r>
            <a:r>
              <a:rPr lang="fr-FR" sz="2000" b="1" kern="0" spc="-120" dirty="0">
                <a:latin typeface="+mj-ea"/>
                <a:cs typeface="Arial" panose="020B0604020202020204" pitchFamily="34" charset="0"/>
              </a:rPr>
              <a:t> (Exactitude), </a:t>
            </a:r>
            <a:r>
              <a:rPr lang="fr-FR" sz="2000" b="1" kern="0" spc="-120" dirty="0" err="1">
                <a:latin typeface="+mj-ea"/>
                <a:cs typeface="Arial" panose="020B0604020202020204" pitchFamily="34" charset="0"/>
              </a:rPr>
              <a:t>Precision</a:t>
            </a:r>
            <a:r>
              <a:rPr lang="fr-FR" sz="2000" b="1" kern="0" spc="-120" dirty="0">
                <a:latin typeface="+mj-ea"/>
                <a:cs typeface="Arial" panose="020B0604020202020204" pitchFamily="34" charset="0"/>
              </a:rPr>
              <a:t> (précision), </a:t>
            </a:r>
            <a:r>
              <a:rPr lang="fr-FR" sz="2000" b="1" kern="0" spc="-120" dirty="0" err="1">
                <a:latin typeface="+mj-ea"/>
                <a:cs typeface="Arial" panose="020B0604020202020204" pitchFamily="34" charset="0"/>
              </a:rPr>
              <a:t>Recall</a:t>
            </a:r>
            <a:r>
              <a:rPr lang="fr-FR" sz="2000" b="1" kern="0" spc="-120" dirty="0">
                <a:latin typeface="+mj-ea"/>
                <a:cs typeface="Arial" panose="020B0604020202020204" pitchFamily="34" charset="0"/>
              </a:rPr>
              <a:t> (rappel), </a:t>
            </a:r>
            <a:r>
              <a:rPr lang="fr-FR" sz="2000" b="1" kern="0" spc="-120" dirty="0" smtClean="0">
                <a:latin typeface="+mj-ea"/>
                <a:cs typeface="Arial" panose="020B0604020202020204" pitchFamily="34" charset="0"/>
              </a:rPr>
              <a:t>F1-Score</a:t>
            </a:r>
            <a:endParaRPr lang="fr-FR" sz="2000" b="1" kern="0" spc="-120" dirty="0">
              <a:solidFill>
                <a:schemeClr val="accent6">
                  <a:lumMod val="75000"/>
                </a:schemeClr>
              </a:solidFill>
              <a:latin typeface="+mj-ea"/>
              <a:cs typeface="Arial" panose="020B0604020202020204" pitchFamily="34" charset="0"/>
            </a:endParaRPr>
          </a:p>
          <a:p>
            <a:pPr marL="342900" indent="-342900">
              <a:lnSpc>
                <a:spcPct val="107000"/>
              </a:lnSpc>
              <a:spcAft>
                <a:spcPts val="800"/>
              </a:spcAft>
              <a:buFontTx/>
              <a:buChar char="-"/>
            </a:pPr>
            <a:r>
              <a:rPr lang="fr-FR" sz="2000" b="1" kern="0" spc="-120" dirty="0" smtClean="0">
                <a:solidFill>
                  <a:schemeClr val="accent6">
                    <a:lumMod val="75000"/>
                  </a:schemeClr>
                </a:solidFill>
                <a:latin typeface="+mj-ea"/>
                <a:ea typeface="+mj-ea"/>
                <a:cs typeface="Arial" panose="020B0604020202020204" pitchFamily="34" charset="0"/>
              </a:rPr>
              <a:t>Prédiction </a:t>
            </a:r>
            <a:r>
              <a:rPr lang="fr-FR" sz="2000" b="1" kern="0" spc="-120" dirty="0">
                <a:solidFill>
                  <a:schemeClr val="accent6">
                    <a:lumMod val="75000"/>
                  </a:schemeClr>
                </a:solidFill>
                <a:latin typeface="+mj-ea"/>
                <a:ea typeface="+mj-ea"/>
                <a:cs typeface="Arial" panose="020B0604020202020204" pitchFamily="34" charset="0"/>
              </a:rPr>
              <a:t>de l'approbation des prêts à l'aide de </a:t>
            </a:r>
            <a:r>
              <a:rPr lang="fr-FR" sz="2000" b="1" kern="0" spc="-120" dirty="0" smtClean="0">
                <a:solidFill>
                  <a:schemeClr val="accent6">
                    <a:lumMod val="75000"/>
                  </a:schemeClr>
                </a:solidFill>
                <a:latin typeface="+mj-ea"/>
                <a:ea typeface="+mj-ea"/>
                <a:cs typeface="Arial" panose="020B0604020202020204" pitchFamily="34" charset="0"/>
              </a:rPr>
              <a:t>Machine Learning</a:t>
            </a:r>
          </a:p>
          <a:p>
            <a:pPr marL="342900" indent="-342900">
              <a:lnSpc>
                <a:spcPct val="107000"/>
              </a:lnSpc>
              <a:spcAft>
                <a:spcPts val="800"/>
              </a:spcAft>
              <a:buFontTx/>
              <a:buChar char="-"/>
            </a:pPr>
            <a:r>
              <a:rPr lang="en-US" sz="2000" b="1" kern="0" spc="-120" dirty="0" err="1">
                <a:solidFill>
                  <a:schemeClr val="accent6">
                    <a:lumMod val="75000"/>
                  </a:schemeClr>
                </a:solidFill>
                <a:latin typeface="+mj-ea"/>
                <a:ea typeface="+mj-ea"/>
                <a:cs typeface="Arial" panose="020B0604020202020204" pitchFamily="34" charset="0"/>
              </a:rPr>
              <a:t>Comparaison</a:t>
            </a:r>
            <a:r>
              <a:rPr lang="en-US" sz="2000" b="1" kern="0" spc="-120" dirty="0">
                <a:solidFill>
                  <a:schemeClr val="accent6">
                    <a:lumMod val="75000"/>
                  </a:schemeClr>
                </a:solidFill>
                <a:latin typeface="+mj-ea"/>
                <a:ea typeface="+mj-ea"/>
                <a:cs typeface="Arial" panose="020B0604020202020204" pitchFamily="34" charset="0"/>
              </a:rPr>
              <a:t> de performance des </a:t>
            </a:r>
            <a:r>
              <a:rPr lang="en-US" sz="2000" b="1" kern="0" spc="-120" dirty="0" err="1">
                <a:solidFill>
                  <a:schemeClr val="accent6">
                    <a:lumMod val="75000"/>
                  </a:schemeClr>
                </a:solidFill>
                <a:latin typeface="+mj-ea"/>
                <a:ea typeface="+mj-ea"/>
                <a:cs typeface="Arial" panose="020B0604020202020204" pitchFamily="34" charset="0"/>
              </a:rPr>
              <a:t>algorithmes</a:t>
            </a:r>
            <a:r>
              <a:rPr lang="fr-FR" dirty="0">
                <a:latin typeface="Calibri" panose="020F0502020204030204" pitchFamily="34" charset="0"/>
                <a:ea typeface="Malgun Gothic" panose="020B0503020000020004" pitchFamily="34" charset="-127"/>
                <a:cs typeface="Times New Roman" panose="02020603050405020304" pitchFamily="18" charset="0"/>
              </a:rPr>
              <a:t> </a:t>
            </a:r>
            <a:endParaRPr lang="en-US" dirty="0">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12753092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5" name="Rectangle 14"/>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16" name="Picture 1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17" name="Rectangle 16"/>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8" name="Rectangle 17"/>
          <p:cNvSpPr/>
          <p:nvPr/>
        </p:nvSpPr>
        <p:spPr>
          <a:xfrm>
            <a:off x="190500" y="877204"/>
            <a:ext cx="11811000" cy="923330"/>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3.1 </a:t>
            </a: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Régression linéaire </a:t>
            </a:r>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Multiple:</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endParaRPr lang="en-US" sz="1400" b="1" kern="0" spc="-120" dirty="0">
              <a:solidFill>
                <a:schemeClr val="accent6">
                  <a:lumMod val="75000"/>
                </a:schemeClr>
              </a:solidFill>
              <a:latin typeface="+mj-ea"/>
              <a:cs typeface="Arial" panose="020B0604020202020204" pitchFamily="34" charset="0"/>
            </a:endParaRPr>
          </a:p>
        </p:txBody>
      </p:sp>
      <p:sp>
        <p:nvSpPr>
          <p:cNvPr id="19"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20"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1" name="Rectangle 20"/>
          <p:cNvSpPr/>
          <p:nvPr/>
        </p:nvSpPr>
        <p:spPr>
          <a:xfrm>
            <a:off x="190500" y="1531281"/>
            <a:ext cx="7637988" cy="367216"/>
          </a:xfrm>
          <a:prstGeom prst="rect">
            <a:avLst/>
          </a:prstGeom>
        </p:spPr>
        <p:txBody>
          <a:bodyPr wrap="none">
            <a:spAutoFit/>
          </a:bodyPr>
          <a:lstStyle/>
          <a:p>
            <a:pPr>
              <a:lnSpc>
                <a:spcPct val="107000"/>
              </a:lnSpc>
              <a:spcAft>
                <a:spcPts val="800"/>
              </a:spcAft>
            </a:pPr>
            <a:r>
              <a:rPr lang="fr-FR" b="1" kern="0" spc="-120" dirty="0" smtClean="0">
                <a:solidFill>
                  <a:schemeClr val="accent6">
                    <a:lumMod val="75000"/>
                  </a:schemeClr>
                </a:solidFill>
                <a:latin typeface="+mj-ea"/>
                <a:cs typeface="Arial" panose="020B0604020202020204" pitchFamily="34" charset="0"/>
              </a:rPr>
              <a:t>3.1.2 </a:t>
            </a:r>
            <a:r>
              <a:rPr lang="fr-FR" b="1" kern="0" spc="-120" dirty="0">
                <a:solidFill>
                  <a:schemeClr val="accent6">
                    <a:lumMod val="75000"/>
                  </a:schemeClr>
                </a:solidFill>
                <a:latin typeface="+mj-ea"/>
                <a:cs typeface="Arial" panose="020B0604020202020204" pitchFamily="34" charset="0"/>
              </a:rPr>
              <a:t>Prédire des valeurs continues (par exemple, prédire les prix des maisons</a:t>
            </a:r>
            <a:r>
              <a:rPr lang="fr-FR" b="1" kern="0" spc="-120" dirty="0" smtClean="0">
                <a:solidFill>
                  <a:schemeClr val="accent6">
                    <a:lumMod val="75000"/>
                  </a:schemeClr>
                </a:solidFill>
                <a:latin typeface="+mj-ea"/>
                <a:cs typeface="Arial" panose="020B0604020202020204" pitchFamily="34" charset="0"/>
              </a:rPr>
              <a:t>)</a:t>
            </a:r>
            <a:endParaRPr lang="en-US" b="1" kern="0" spc="-120" dirty="0">
              <a:solidFill>
                <a:schemeClr val="accent6">
                  <a:lumMod val="75000"/>
                </a:schemeClr>
              </a:solidFill>
              <a:latin typeface="+mj-ea"/>
              <a:cs typeface="Arial" panose="020B0604020202020204" pitchFamily="34" charset="0"/>
            </a:endParaRPr>
          </a:p>
        </p:txBody>
      </p:sp>
      <p:sp>
        <p:nvSpPr>
          <p:cNvPr id="22" name="Rectangle 21"/>
          <p:cNvSpPr/>
          <p:nvPr/>
        </p:nvSpPr>
        <p:spPr>
          <a:xfrm>
            <a:off x="288030" y="2052746"/>
            <a:ext cx="11751570" cy="338554"/>
          </a:xfrm>
          <a:prstGeom prst="rect">
            <a:avLst/>
          </a:prstGeom>
        </p:spPr>
        <p:txBody>
          <a:bodyPr wrap="square">
            <a:spAutoFit/>
          </a:bodyPr>
          <a:lstStyle/>
          <a:p>
            <a:endParaRPr lang="fr-FR" sz="1600" dirty="0"/>
          </a:p>
        </p:txBody>
      </p:sp>
      <p:sp>
        <p:nvSpPr>
          <p:cNvPr id="23" name="Rectangle 22"/>
          <p:cNvSpPr/>
          <p:nvPr/>
        </p:nvSpPr>
        <p:spPr>
          <a:xfrm>
            <a:off x="225449" y="1859269"/>
            <a:ext cx="3772764" cy="369332"/>
          </a:xfrm>
          <a:prstGeom prst="rect">
            <a:avLst/>
          </a:prstGeom>
        </p:spPr>
        <p:txBody>
          <a:bodyPr wrap="none">
            <a:spAutoFit/>
          </a:bodyPr>
          <a:lstStyle/>
          <a:p>
            <a:r>
              <a:rPr lang="fr-FR" b="1" dirty="0"/>
              <a:t>Étape </a:t>
            </a:r>
            <a:r>
              <a:rPr lang="fr-FR" b="1" dirty="0" smtClean="0"/>
              <a:t>10</a:t>
            </a:r>
            <a:r>
              <a:rPr lang="fr-FR" b="1" dirty="0"/>
              <a:t> : </a:t>
            </a:r>
            <a:r>
              <a:rPr lang="en-US" b="1" dirty="0"/>
              <a:t>Faire </a:t>
            </a:r>
            <a:r>
              <a:rPr lang="en-US" b="1" dirty="0" err="1"/>
              <a:t>une</a:t>
            </a:r>
            <a:r>
              <a:rPr lang="en-US" b="1" dirty="0"/>
              <a:t> simple </a:t>
            </a:r>
            <a:r>
              <a:rPr lang="en-US" b="1" dirty="0" smtClean="0"/>
              <a:t>Prediction</a:t>
            </a:r>
            <a:endParaRPr lang="en-US" b="1" dirty="0"/>
          </a:p>
        </p:txBody>
      </p:sp>
      <p:sp>
        <p:nvSpPr>
          <p:cNvPr id="29" name="Rectangle 28"/>
          <p:cNvSpPr/>
          <p:nvPr/>
        </p:nvSpPr>
        <p:spPr>
          <a:xfrm>
            <a:off x="405039" y="3048000"/>
            <a:ext cx="11201400" cy="3139321"/>
          </a:xfrm>
          <a:prstGeom prst="rect">
            <a:avLst/>
          </a:prstGeom>
        </p:spPr>
        <p:txBody>
          <a:bodyPr wrap="square">
            <a:spAutoFit/>
          </a:bodyPr>
          <a:lstStyle/>
          <a:p>
            <a:pPr marL="285750" indent="-285750">
              <a:buFont typeface="Wingdings" panose="05000000000000000000" pitchFamily="2" charset="2"/>
              <a:buChar char="q"/>
            </a:pPr>
            <a:r>
              <a:rPr lang="fr-FR" b="1" dirty="0"/>
              <a:t>Remarque </a:t>
            </a:r>
            <a:r>
              <a:rPr lang="fr-FR" b="1" dirty="0" smtClean="0"/>
              <a:t>importante</a:t>
            </a:r>
            <a:r>
              <a:rPr lang="fr-FR" dirty="0"/>
              <a:t> : Notez que les valeurs des caractéristiques ont toutes été saisies entre crochets doubles. </a:t>
            </a:r>
            <a:endParaRPr lang="fr-FR" dirty="0" smtClean="0"/>
          </a:p>
          <a:p>
            <a:r>
              <a:rPr lang="fr-FR" dirty="0" smtClean="0"/>
              <a:t>C'est </a:t>
            </a:r>
            <a:r>
              <a:rPr lang="fr-FR" dirty="0"/>
              <a:t>parce que la méthode « </a:t>
            </a:r>
            <a:r>
              <a:rPr lang="fr-FR" b="1" dirty="0" err="1">
                <a:solidFill>
                  <a:srgbClr val="00B050"/>
                </a:solidFill>
              </a:rPr>
              <a:t>predict</a:t>
            </a:r>
            <a:r>
              <a:rPr lang="fr-FR" dirty="0"/>
              <a:t> » attend toujours un tableau 2D comme format de ses entrées. </a:t>
            </a:r>
            <a:endParaRPr lang="fr-FR" dirty="0" smtClean="0"/>
          </a:p>
          <a:p>
            <a:r>
              <a:rPr lang="fr-FR" dirty="0" smtClean="0"/>
              <a:t>Et </a:t>
            </a:r>
            <a:r>
              <a:rPr lang="fr-FR" dirty="0"/>
              <a:t>mettre nos valeurs entre crochets doubles fait de l'entrée exactement un tableau 2D. </a:t>
            </a:r>
            <a:endParaRPr lang="fr-FR" dirty="0" smtClean="0"/>
          </a:p>
          <a:p>
            <a:endParaRPr lang="fr-FR" dirty="0"/>
          </a:p>
          <a:p>
            <a:r>
              <a:rPr lang="fr-FR" dirty="0" smtClean="0"/>
              <a:t>En </a:t>
            </a:r>
            <a:r>
              <a:rPr lang="fr-FR" dirty="0"/>
              <a:t>termes simples :</a:t>
            </a:r>
          </a:p>
          <a:p>
            <a:endParaRPr lang="fr-FR" dirty="0"/>
          </a:p>
          <a:p>
            <a:r>
              <a:rPr lang="fr-FR" b="1" dirty="0">
                <a:solidFill>
                  <a:srgbClr val="00B050"/>
                </a:solidFill>
              </a:rPr>
              <a:t>2012.917, 32.0, 84.87882, 10, 24.98298, 121.54024 </a:t>
            </a:r>
            <a:r>
              <a:rPr lang="fr-FR" dirty="0" smtClean="0"/>
              <a:t>→ Scalaires</a:t>
            </a:r>
            <a:endParaRPr lang="fr-FR" dirty="0"/>
          </a:p>
          <a:p>
            <a:endParaRPr lang="fr-FR" dirty="0"/>
          </a:p>
          <a:p>
            <a:r>
              <a:rPr lang="fr-FR" dirty="0" smtClean="0"/>
              <a:t>[</a:t>
            </a:r>
            <a:r>
              <a:rPr lang="fr-FR" b="1" dirty="0">
                <a:solidFill>
                  <a:srgbClr val="00B050"/>
                </a:solidFill>
              </a:rPr>
              <a:t>2012.917, 32.0, 84.87882, 10, 24.98298, 121.54024</a:t>
            </a:r>
            <a:r>
              <a:rPr lang="fr-FR" dirty="0" smtClean="0"/>
              <a:t>]→ Tableau </a:t>
            </a:r>
            <a:r>
              <a:rPr lang="fr-FR" dirty="0"/>
              <a:t>1D</a:t>
            </a:r>
          </a:p>
          <a:p>
            <a:endParaRPr lang="fr-FR" dirty="0"/>
          </a:p>
          <a:p>
            <a:r>
              <a:rPr lang="fr-FR" dirty="0" smtClean="0"/>
              <a:t>[[</a:t>
            </a:r>
            <a:r>
              <a:rPr lang="fr-FR" b="1" dirty="0">
                <a:solidFill>
                  <a:srgbClr val="00B050"/>
                </a:solidFill>
              </a:rPr>
              <a:t>2012.917, 32.0, 84.87882, 10, 24.98298, 121.54024</a:t>
            </a:r>
            <a:r>
              <a:rPr lang="fr-FR" dirty="0" smtClean="0"/>
              <a:t>]]→ Tableau </a:t>
            </a:r>
            <a:r>
              <a:rPr lang="fr-FR" dirty="0"/>
              <a:t>2D</a:t>
            </a:r>
            <a:endParaRPr lang="en-US" dirty="0"/>
          </a:p>
        </p:txBody>
      </p:sp>
      <p:pic>
        <p:nvPicPr>
          <p:cNvPr id="30" name="Picture 2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39" y="2172176"/>
            <a:ext cx="9515132" cy="875824"/>
          </a:xfrm>
          <a:prstGeom prst="rect">
            <a:avLst/>
          </a:prstGeom>
        </p:spPr>
      </p:pic>
    </p:spTree>
    <p:extLst>
      <p:ext uri="{BB962C8B-B14F-4D97-AF65-F5344CB8AC3E}">
        <p14:creationId xmlns:p14="http://schemas.microsoft.com/office/powerpoint/2010/main" val="12964860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6" name="Rectangle 15"/>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17" name="Picture 1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18" name="Rectangle 17"/>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9" name="Rectangle 18"/>
          <p:cNvSpPr/>
          <p:nvPr/>
        </p:nvSpPr>
        <p:spPr>
          <a:xfrm>
            <a:off x="190500" y="877204"/>
            <a:ext cx="11811000" cy="923330"/>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3.1 </a:t>
            </a: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Régression linéaire </a:t>
            </a:r>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Multiple:</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endParaRPr lang="en-US" sz="1400" b="1" kern="0" spc="-120" dirty="0">
              <a:solidFill>
                <a:schemeClr val="accent6">
                  <a:lumMod val="75000"/>
                </a:schemeClr>
              </a:solidFill>
              <a:latin typeface="+mj-ea"/>
              <a:cs typeface="Arial" panose="020B0604020202020204" pitchFamily="34" charset="0"/>
            </a:endParaRPr>
          </a:p>
        </p:txBody>
      </p:sp>
      <p:sp>
        <p:nvSpPr>
          <p:cNvPr id="20"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21"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2" name="Rectangle 21"/>
          <p:cNvSpPr/>
          <p:nvPr/>
        </p:nvSpPr>
        <p:spPr>
          <a:xfrm>
            <a:off x="190500" y="1531281"/>
            <a:ext cx="7637988" cy="367216"/>
          </a:xfrm>
          <a:prstGeom prst="rect">
            <a:avLst/>
          </a:prstGeom>
        </p:spPr>
        <p:txBody>
          <a:bodyPr wrap="none">
            <a:spAutoFit/>
          </a:bodyPr>
          <a:lstStyle/>
          <a:p>
            <a:pPr>
              <a:lnSpc>
                <a:spcPct val="107000"/>
              </a:lnSpc>
              <a:spcAft>
                <a:spcPts val="800"/>
              </a:spcAft>
            </a:pPr>
            <a:r>
              <a:rPr lang="fr-FR" b="1" kern="0" spc="-120" dirty="0" smtClean="0">
                <a:solidFill>
                  <a:schemeClr val="accent6">
                    <a:lumMod val="75000"/>
                  </a:schemeClr>
                </a:solidFill>
                <a:latin typeface="+mj-ea"/>
                <a:cs typeface="Arial" panose="020B0604020202020204" pitchFamily="34" charset="0"/>
              </a:rPr>
              <a:t>3.1.2 </a:t>
            </a:r>
            <a:r>
              <a:rPr lang="fr-FR" b="1" kern="0" spc="-120" dirty="0">
                <a:solidFill>
                  <a:schemeClr val="accent6">
                    <a:lumMod val="75000"/>
                  </a:schemeClr>
                </a:solidFill>
                <a:latin typeface="+mj-ea"/>
                <a:cs typeface="Arial" panose="020B0604020202020204" pitchFamily="34" charset="0"/>
              </a:rPr>
              <a:t>Prédire des valeurs continues (par exemple, prédire les prix des maisons</a:t>
            </a:r>
            <a:r>
              <a:rPr lang="fr-FR" b="1" kern="0" spc="-120" dirty="0" smtClean="0">
                <a:solidFill>
                  <a:schemeClr val="accent6">
                    <a:lumMod val="75000"/>
                  </a:schemeClr>
                </a:solidFill>
                <a:latin typeface="+mj-ea"/>
                <a:cs typeface="Arial" panose="020B0604020202020204" pitchFamily="34" charset="0"/>
              </a:rPr>
              <a:t>)</a:t>
            </a:r>
            <a:endParaRPr lang="en-US" b="1" kern="0" spc="-120" dirty="0">
              <a:solidFill>
                <a:schemeClr val="accent6">
                  <a:lumMod val="75000"/>
                </a:schemeClr>
              </a:solidFill>
              <a:latin typeface="+mj-ea"/>
              <a:cs typeface="Arial" panose="020B0604020202020204" pitchFamily="34" charset="0"/>
            </a:endParaRPr>
          </a:p>
        </p:txBody>
      </p:sp>
      <p:sp>
        <p:nvSpPr>
          <p:cNvPr id="23" name="Rectangle 22"/>
          <p:cNvSpPr/>
          <p:nvPr/>
        </p:nvSpPr>
        <p:spPr>
          <a:xfrm>
            <a:off x="288030" y="2052746"/>
            <a:ext cx="11751570" cy="338554"/>
          </a:xfrm>
          <a:prstGeom prst="rect">
            <a:avLst/>
          </a:prstGeom>
        </p:spPr>
        <p:txBody>
          <a:bodyPr wrap="square">
            <a:spAutoFit/>
          </a:bodyPr>
          <a:lstStyle/>
          <a:p>
            <a:endParaRPr lang="fr-FR" sz="1600" dirty="0"/>
          </a:p>
        </p:txBody>
      </p:sp>
      <p:sp>
        <p:nvSpPr>
          <p:cNvPr id="24" name="Rectangle 23"/>
          <p:cNvSpPr/>
          <p:nvPr/>
        </p:nvSpPr>
        <p:spPr>
          <a:xfrm>
            <a:off x="225449" y="1859269"/>
            <a:ext cx="3772764" cy="369332"/>
          </a:xfrm>
          <a:prstGeom prst="rect">
            <a:avLst/>
          </a:prstGeom>
        </p:spPr>
        <p:txBody>
          <a:bodyPr wrap="none">
            <a:spAutoFit/>
          </a:bodyPr>
          <a:lstStyle/>
          <a:p>
            <a:r>
              <a:rPr lang="fr-FR" b="1" dirty="0"/>
              <a:t>Étape </a:t>
            </a:r>
            <a:r>
              <a:rPr lang="fr-FR" b="1" dirty="0" smtClean="0"/>
              <a:t>10</a:t>
            </a:r>
            <a:r>
              <a:rPr lang="fr-FR" b="1" dirty="0"/>
              <a:t> : </a:t>
            </a:r>
            <a:r>
              <a:rPr lang="en-US" b="1" dirty="0"/>
              <a:t>Faire </a:t>
            </a:r>
            <a:r>
              <a:rPr lang="en-US" b="1" dirty="0" err="1"/>
              <a:t>une</a:t>
            </a:r>
            <a:r>
              <a:rPr lang="en-US" b="1" dirty="0"/>
              <a:t> simple </a:t>
            </a:r>
            <a:r>
              <a:rPr lang="en-US" b="1" dirty="0" smtClean="0"/>
              <a:t>Prediction</a:t>
            </a:r>
            <a:endParaRPr lang="en-US" b="1" dirty="0"/>
          </a:p>
        </p:txBody>
      </p:sp>
      <p:pic>
        <p:nvPicPr>
          <p:cNvPr id="25" name="Picture 2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39" y="2222023"/>
            <a:ext cx="9962499" cy="770375"/>
          </a:xfrm>
          <a:prstGeom prst="rect">
            <a:avLst/>
          </a:prstGeom>
        </p:spPr>
      </p:pic>
      <p:sp>
        <p:nvSpPr>
          <p:cNvPr id="26" name="Rectangle 25"/>
          <p:cNvSpPr/>
          <p:nvPr/>
        </p:nvSpPr>
        <p:spPr>
          <a:xfrm>
            <a:off x="213591" y="2853899"/>
            <a:ext cx="11966551" cy="3662541"/>
          </a:xfrm>
          <a:prstGeom prst="rect">
            <a:avLst/>
          </a:prstGeom>
        </p:spPr>
        <p:txBody>
          <a:bodyPr wrap="square">
            <a:spAutoFit/>
          </a:bodyPr>
          <a:lstStyle/>
          <a:p>
            <a:pPr marL="285750" indent="-285750">
              <a:buFont typeface="Wingdings" panose="05000000000000000000" pitchFamily="2" charset="2"/>
              <a:buChar char="ü"/>
            </a:pPr>
            <a:r>
              <a:rPr lang="fr-FR" sz="1600" b="1" dirty="0" err="1">
                <a:solidFill>
                  <a:srgbClr val="00B050"/>
                </a:solidFill>
              </a:rPr>
              <a:t>multi_reg_linear.predict</a:t>
            </a:r>
            <a:r>
              <a:rPr lang="fr-FR" sz="1600" b="1" dirty="0">
                <a:solidFill>
                  <a:srgbClr val="00B050"/>
                </a:solidFill>
              </a:rPr>
              <a:t>()</a:t>
            </a:r>
            <a:r>
              <a:rPr lang="fr-FR" sz="1600" dirty="0"/>
              <a:t> : cette méthode permet de réaliser des prédictions avec votre modèle de régression linéaire multiple </a:t>
            </a:r>
            <a:r>
              <a:rPr lang="fr-FR" sz="1600" dirty="0" smtClean="0"/>
              <a:t>entrainé</a:t>
            </a:r>
            <a:r>
              <a:rPr lang="fr-FR" sz="1600" dirty="0"/>
              <a:t>.</a:t>
            </a:r>
          </a:p>
          <a:p>
            <a:pPr marL="285750" indent="-285750">
              <a:buFont typeface="Wingdings" panose="05000000000000000000" pitchFamily="2" charset="2"/>
              <a:buChar char="ü"/>
            </a:pPr>
            <a:r>
              <a:rPr lang="fr-FR" sz="1600" b="1" dirty="0">
                <a:solidFill>
                  <a:srgbClr val="00B050"/>
                </a:solidFill>
              </a:rPr>
              <a:t>[[2012.917, 32.0, 84.87882, 10, 24.98298, 121.54024]]</a:t>
            </a:r>
            <a:r>
              <a:rPr lang="fr-FR" sz="1600" dirty="0"/>
              <a:t> : il s'agit des nouvelles données d'entrée (ensemble de caractéristiques) pour </a:t>
            </a:r>
            <a:endParaRPr lang="fr-FR" sz="1600" dirty="0" smtClean="0"/>
          </a:p>
          <a:p>
            <a:r>
              <a:rPr lang="fr-FR" sz="1600" dirty="0" smtClean="0"/>
              <a:t>lesquelles </a:t>
            </a:r>
            <a:r>
              <a:rPr lang="fr-FR" sz="1600" dirty="0"/>
              <a:t>vous souhaitez réaliser une prédiction</a:t>
            </a:r>
            <a:r>
              <a:rPr lang="fr-FR" sz="1600" dirty="0" smtClean="0"/>
              <a:t>.</a:t>
            </a:r>
          </a:p>
          <a:p>
            <a:endParaRPr lang="fr-FR" dirty="0"/>
          </a:p>
          <a:p>
            <a:pPr marL="285750" indent="-285750">
              <a:buFont typeface="Wingdings" panose="05000000000000000000" pitchFamily="2" charset="2"/>
              <a:buChar char="q"/>
            </a:pPr>
            <a:r>
              <a:rPr lang="fr-FR" sz="1600" dirty="0"/>
              <a:t>Ces valeurs correspondent probablement aux caractéristiques suivantes :</a:t>
            </a:r>
          </a:p>
          <a:p>
            <a:pPr marL="285750" indent="-285750">
              <a:buFont typeface="Wingdings" panose="05000000000000000000" pitchFamily="2" charset="2"/>
              <a:buChar char="§"/>
            </a:pPr>
            <a:r>
              <a:rPr lang="fr-FR" sz="1600" b="1" dirty="0"/>
              <a:t>Date de transaction</a:t>
            </a:r>
            <a:r>
              <a:rPr lang="fr-FR" sz="1600" dirty="0"/>
              <a:t> : 2012.917 (date de vente de la propriété).</a:t>
            </a:r>
          </a:p>
          <a:p>
            <a:pPr marL="285750" indent="-285750">
              <a:buFont typeface="Wingdings" panose="05000000000000000000" pitchFamily="2" charset="2"/>
              <a:buChar char="§"/>
            </a:pPr>
            <a:r>
              <a:rPr lang="fr-FR" sz="1600" b="1" dirty="0"/>
              <a:t>Âge de la maison</a:t>
            </a:r>
            <a:r>
              <a:rPr lang="fr-FR" sz="1600" dirty="0"/>
              <a:t> : 32,0 ans.</a:t>
            </a:r>
          </a:p>
          <a:p>
            <a:pPr marL="285750" indent="-285750">
              <a:buFont typeface="Wingdings" panose="05000000000000000000" pitchFamily="2" charset="2"/>
              <a:buChar char="§"/>
            </a:pPr>
            <a:r>
              <a:rPr lang="fr-FR" sz="1600" b="1" dirty="0"/>
              <a:t>Distance jusqu'à la </a:t>
            </a:r>
            <a:r>
              <a:rPr lang="fr-FR" sz="1600" b="1" dirty="0" smtClean="0"/>
              <a:t>station</a:t>
            </a:r>
            <a:r>
              <a:rPr lang="fr-FR" sz="1600" dirty="0"/>
              <a:t> : 84,87882 mètres.</a:t>
            </a:r>
          </a:p>
          <a:p>
            <a:pPr marL="285750" indent="-285750">
              <a:buFont typeface="Wingdings" panose="05000000000000000000" pitchFamily="2" charset="2"/>
              <a:buChar char="§"/>
            </a:pPr>
            <a:r>
              <a:rPr lang="fr-FR" sz="1600" b="1" dirty="0"/>
              <a:t>Nombre de magasins à proximité</a:t>
            </a:r>
            <a:r>
              <a:rPr lang="fr-FR" sz="1600" dirty="0"/>
              <a:t> : 10 magasins.</a:t>
            </a:r>
          </a:p>
          <a:p>
            <a:pPr marL="285750" indent="-285750">
              <a:buFont typeface="Wingdings" panose="05000000000000000000" pitchFamily="2" charset="2"/>
              <a:buChar char="§"/>
            </a:pPr>
            <a:r>
              <a:rPr lang="fr-FR" sz="1600" b="1" dirty="0"/>
              <a:t>Latitude</a:t>
            </a:r>
            <a:r>
              <a:rPr lang="fr-FR" sz="1600" dirty="0"/>
              <a:t> : 24,98298.</a:t>
            </a:r>
          </a:p>
          <a:p>
            <a:pPr marL="285750" indent="-285750">
              <a:buFont typeface="Wingdings" panose="05000000000000000000" pitchFamily="2" charset="2"/>
              <a:buChar char="§"/>
            </a:pPr>
            <a:r>
              <a:rPr lang="fr-FR" sz="1600" b="1" dirty="0"/>
              <a:t>Longitude</a:t>
            </a:r>
            <a:r>
              <a:rPr lang="fr-FR" sz="1600" dirty="0"/>
              <a:t> : </a:t>
            </a:r>
            <a:r>
              <a:rPr lang="fr-FR" sz="1600" dirty="0" smtClean="0"/>
              <a:t>121,54024</a:t>
            </a:r>
          </a:p>
          <a:p>
            <a:pPr marL="285750" indent="-285750">
              <a:buFont typeface="Wingdings" panose="05000000000000000000" pitchFamily="2" charset="2"/>
              <a:buChar char="§"/>
            </a:pPr>
            <a:endParaRPr lang="fr-FR" dirty="0"/>
          </a:p>
          <a:p>
            <a:pPr marL="285750" indent="-285750">
              <a:buFont typeface="Wingdings" panose="05000000000000000000" pitchFamily="2" charset="2"/>
              <a:buChar char="ü"/>
            </a:pPr>
            <a:r>
              <a:rPr lang="fr-FR" b="1" dirty="0">
                <a:solidFill>
                  <a:srgbClr val="00B050"/>
                </a:solidFill>
              </a:rPr>
              <a:t>.</a:t>
            </a:r>
            <a:r>
              <a:rPr lang="fr-FR" b="1" dirty="0" err="1">
                <a:solidFill>
                  <a:srgbClr val="00B050"/>
                </a:solidFill>
              </a:rPr>
              <a:t>predict</a:t>
            </a:r>
            <a:r>
              <a:rPr lang="fr-FR" b="1" dirty="0">
                <a:solidFill>
                  <a:srgbClr val="00B050"/>
                </a:solidFill>
              </a:rPr>
              <a:t>()</a:t>
            </a:r>
            <a:r>
              <a:rPr lang="fr-FR" dirty="0"/>
              <a:t> : cette méthode génère la valeur cible prédite pour les caractéristiques d'entrée que vous fournissez. </a:t>
            </a:r>
            <a:endParaRPr lang="fr-FR" dirty="0" smtClean="0"/>
          </a:p>
          <a:p>
            <a:pPr marL="285750" indent="-285750">
              <a:buFont typeface="Wingdings" panose="05000000000000000000" pitchFamily="2" charset="2"/>
              <a:buChar char="ü"/>
            </a:pPr>
            <a:r>
              <a:rPr lang="fr-FR" dirty="0" smtClean="0"/>
              <a:t>Dans </a:t>
            </a:r>
            <a:r>
              <a:rPr lang="fr-FR" dirty="0"/>
              <a:t>ce cas, </a:t>
            </a:r>
            <a:r>
              <a:rPr lang="fr-FR" dirty="0" smtClean="0"/>
              <a:t>il </a:t>
            </a:r>
            <a:r>
              <a:rPr lang="fr-FR" dirty="0"/>
              <a:t>s’agir du prix prévu de la maison par unité de surface.</a:t>
            </a:r>
            <a:endParaRPr lang="en-US" dirty="0"/>
          </a:p>
        </p:txBody>
      </p:sp>
    </p:spTree>
    <p:extLst>
      <p:ext uri="{BB962C8B-B14F-4D97-AF65-F5344CB8AC3E}">
        <p14:creationId xmlns:p14="http://schemas.microsoft.com/office/powerpoint/2010/main" val="11788339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6" name="Rectangle 15"/>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17" name="Picture 1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18" name="Rectangle 17"/>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9" name="Rectangle 18"/>
          <p:cNvSpPr/>
          <p:nvPr/>
        </p:nvSpPr>
        <p:spPr>
          <a:xfrm>
            <a:off x="190500" y="877204"/>
            <a:ext cx="11811000" cy="923330"/>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3.1 </a:t>
            </a: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Régression linéaire </a:t>
            </a:r>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Multiple:</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endParaRPr lang="en-US" sz="1400" b="1" kern="0" spc="-120" dirty="0">
              <a:solidFill>
                <a:schemeClr val="accent6">
                  <a:lumMod val="75000"/>
                </a:schemeClr>
              </a:solidFill>
              <a:latin typeface="+mj-ea"/>
              <a:cs typeface="Arial" panose="020B0604020202020204" pitchFamily="34" charset="0"/>
            </a:endParaRPr>
          </a:p>
        </p:txBody>
      </p:sp>
      <p:sp>
        <p:nvSpPr>
          <p:cNvPr id="20"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21"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2" name="Rectangle 21"/>
          <p:cNvSpPr/>
          <p:nvPr/>
        </p:nvSpPr>
        <p:spPr>
          <a:xfrm>
            <a:off x="190500" y="1531281"/>
            <a:ext cx="7637988" cy="367216"/>
          </a:xfrm>
          <a:prstGeom prst="rect">
            <a:avLst/>
          </a:prstGeom>
        </p:spPr>
        <p:txBody>
          <a:bodyPr wrap="none">
            <a:spAutoFit/>
          </a:bodyPr>
          <a:lstStyle/>
          <a:p>
            <a:pPr>
              <a:lnSpc>
                <a:spcPct val="107000"/>
              </a:lnSpc>
              <a:spcAft>
                <a:spcPts val="800"/>
              </a:spcAft>
            </a:pPr>
            <a:r>
              <a:rPr lang="fr-FR" b="1" kern="0" spc="-120" dirty="0" smtClean="0">
                <a:solidFill>
                  <a:schemeClr val="accent6">
                    <a:lumMod val="75000"/>
                  </a:schemeClr>
                </a:solidFill>
                <a:latin typeface="+mj-ea"/>
                <a:cs typeface="Arial" panose="020B0604020202020204" pitchFamily="34" charset="0"/>
              </a:rPr>
              <a:t>3.1.2 </a:t>
            </a:r>
            <a:r>
              <a:rPr lang="fr-FR" b="1" kern="0" spc="-120" dirty="0">
                <a:solidFill>
                  <a:schemeClr val="accent6">
                    <a:lumMod val="75000"/>
                  </a:schemeClr>
                </a:solidFill>
                <a:latin typeface="+mj-ea"/>
                <a:cs typeface="Arial" panose="020B0604020202020204" pitchFamily="34" charset="0"/>
              </a:rPr>
              <a:t>Prédire des valeurs continues (par exemple, prédire les prix des maisons</a:t>
            </a:r>
            <a:r>
              <a:rPr lang="fr-FR" b="1" kern="0" spc="-120" dirty="0" smtClean="0">
                <a:solidFill>
                  <a:schemeClr val="accent6">
                    <a:lumMod val="75000"/>
                  </a:schemeClr>
                </a:solidFill>
                <a:latin typeface="+mj-ea"/>
                <a:cs typeface="Arial" panose="020B0604020202020204" pitchFamily="34" charset="0"/>
              </a:rPr>
              <a:t>)</a:t>
            </a:r>
            <a:endParaRPr lang="en-US" b="1" kern="0" spc="-120" dirty="0">
              <a:solidFill>
                <a:schemeClr val="accent6">
                  <a:lumMod val="75000"/>
                </a:schemeClr>
              </a:solidFill>
              <a:latin typeface="+mj-ea"/>
              <a:cs typeface="Arial" panose="020B0604020202020204" pitchFamily="34" charset="0"/>
            </a:endParaRPr>
          </a:p>
        </p:txBody>
      </p:sp>
      <p:sp>
        <p:nvSpPr>
          <p:cNvPr id="23" name="Rectangle 22"/>
          <p:cNvSpPr/>
          <p:nvPr/>
        </p:nvSpPr>
        <p:spPr>
          <a:xfrm>
            <a:off x="288030" y="2052746"/>
            <a:ext cx="11751570" cy="338554"/>
          </a:xfrm>
          <a:prstGeom prst="rect">
            <a:avLst/>
          </a:prstGeom>
        </p:spPr>
        <p:txBody>
          <a:bodyPr wrap="square">
            <a:spAutoFit/>
          </a:bodyPr>
          <a:lstStyle/>
          <a:p>
            <a:endParaRPr lang="fr-FR" sz="1600" dirty="0"/>
          </a:p>
        </p:txBody>
      </p:sp>
      <p:sp>
        <p:nvSpPr>
          <p:cNvPr id="24" name="Rectangle 23"/>
          <p:cNvSpPr/>
          <p:nvPr/>
        </p:nvSpPr>
        <p:spPr>
          <a:xfrm>
            <a:off x="225449" y="1859269"/>
            <a:ext cx="8689751" cy="646331"/>
          </a:xfrm>
          <a:prstGeom prst="rect">
            <a:avLst/>
          </a:prstGeom>
        </p:spPr>
        <p:txBody>
          <a:bodyPr wrap="none">
            <a:spAutoFit/>
          </a:bodyPr>
          <a:lstStyle/>
          <a:p>
            <a:r>
              <a:rPr lang="fr-FR" b="1" dirty="0"/>
              <a:t>Étape </a:t>
            </a:r>
            <a:r>
              <a:rPr lang="fr-FR" b="1" dirty="0" smtClean="0"/>
              <a:t>11</a:t>
            </a:r>
            <a:r>
              <a:rPr lang="fr-FR" b="1" dirty="0"/>
              <a:t> : </a:t>
            </a:r>
            <a:r>
              <a:rPr lang="en-US" b="1" dirty="0" err="1"/>
              <a:t>Obtenir</a:t>
            </a:r>
            <a:r>
              <a:rPr lang="en-US" b="1" dirty="0"/>
              <a:t> </a:t>
            </a:r>
            <a:r>
              <a:rPr lang="en-US" b="1" dirty="0" err="1"/>
              <a:t>l'équation</a:t>
            </a:r>
            <a:r>
              <a:rPr lang="en-US" b="1" dirty="0"/>
              <a:t> de </a:t>
            </a:r>
            <a:r>
              <a:rPr lang="en-US" b="1" dirty="0" err="1"/>
              <a:t>régression</a:t>
            </a:r>
            <a:r>
              <a:rPr lang="en-US" b="1" dirty="0"/>
              <a:t> </a:t>
            </a:r>
            <a:r>
              <a:rPr lang="en-US" b="1" dirty="0" err="1"/>
              <a:t>linéaire</a:t>
            </a:r>
            <a:r>
              <a:rPr lang="en-US" b="1" dirty="0"/>
              <a:t> finale avec les </a:t>
            </a:r>
            <a:r>
              <a:rPr lang="en-US" b="1" dirty="0" err="1"/>
              <a:t>valeurs</a:t>
            </a:r>
            <a:r>
              <a:rPr lang="en-US" b="1" dirty="0"/>
              <a:t> des coefficients</a:t>
            </a:r>
          </a:p>
          <a:p>
            <a:endParaRPr lang="en-US" b="1" dirty="0"/>
          </a:p>
        </p:txBody>
      </p:sp>
      <p:pic>
        <p:nvPicPr>
          <p:cNvPr id="28" name="Picture 2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575" y="2659849"/>
            <a:ext cx="10004235" cy="1759751"/>
          </a:xfrm>
          <a:prstGeom prst="rect">
            <a:avLst/>
          </a:prstGeom>
        </p:spPr>
      </p:pic>
      <p:sp>
        <p:nvSpPr>
          <p:cNvPr id="29" name="Rectangle 28"/>
          <p:cNvSpPr/>
          <p:nvPr/>
        </p:nvSpPr>
        <p:spPr>
          <a:xfrm>
            <a:off x="378586" y="4673030"/>
            <a:ext cx="11813414" cy="1431161"/>
          </a:xfrm>
          <a:prstGeom prst="rect">
            <a:avLst/>
          </a:prstGeom>
        </p:spPr>
        <p:txBody>
          <a:bodyPr wrap="square">
            <a:spAutoFit/>
          </a:bodyPr>
          <a:lstStyle/>
          <a:p>
            <a:r>
              <a:rPr lang="fr-FR" dirty="0"/>
              <a:t>Par conséquent, l'équation de notre modèle de régression linéaire multiple est :</a:t>
            </a:r>
          </a:p>
          <a:p>
            <a:endParaRPr lang="fr-FR" dirty="0"/>
          </a:p>
          <a:p>
            <a:r>
              <a:rPr lang="fr-FR" sz="1600" dirty="0" smtClean="0"/>
              <a:t>Y = 4,839×Date </a:t>
            </a:r>
            <a:r>
              <a:rPr lang="fr-FR" sz="1600" dirty="0"/>
              <a:t>de transaction−0,275×Âge de la maison−0,0042×Distance </a:t>
            </a:r>
            <a:r>
              <a:rPr lang="fr-FR" sz="1600" dirty="0" smtClean="0"/>
              <a:t>+1,181×Nombre </a:t>
            </a:r>
            <a:r>
              <a:rPr lang="fr-FR" sz="1600" dirty="0"/>
              <a:t>de magasins+242,384×Latitude+23,399×Longitude</a:t>
            </a:r>
          </a:p>
          <a:p>
            <a:endParaRPr lang="fr-FR" dirty="0"/>
          </a:p>
          <a:p>
            <a:r>
              <a:rPr lang="fr-FR" sz="1700" dirty="0" smtClean="0"/>
              <a:t>Les </a:t>
            </a:r>
            <a:r>
              <a:rPr lang="fr-FR" sz="1700" dirty="0"/>
              <a:t>attributs en Python sont différents des méthodes et renvoient généralement une valeur simple ou un tableau de valeurs.</a:t>
            </a:r>
            <a:endParaRPr lang="en-US" sz="1700" dirty="0"/>
          </a:p>
        </p:txBody>
      </p:sp>
      <p:sp>
        <p:nvSpPr>
          <p:cNvPr id="30" name="Rectangle 29"/>
          <p:cNvSpPr/>
          <p:nvPr/>
        </p:nvSpPr>
        <p:spPr>
          <a:xfrm>
            <a:off x="394750" y="2169918"/>
            <a:ext cx="10959050" cy="307777"/>
          </a:xfrm>
          <a:prstGeom prst="rect">
            <a:avLst/>
          </a:prstGeom>
        </p:spPr>
        <p:txBody>
          <a:bodyPr wrap="square">
            <a:spAutoFit/>
          </a:bodyPr>
          <a:lstStyle/>
          <a:p>
            <a:pPr marL="285750" indent="-285750">
              <a:buFont typeface="Wingdings" panose="05000000000000000000" pitchFamily="2" charset="2"/>
              <a:buChar char="q"/>
            </a:pPr>
            <a:r>
              <a:rPr lang="fr-FR" sz="1400" b="1" dirty="0"/>
              <a:t>Remarque importante </a:t>
            </a:r>
            <a:r>
              <a:rPr lang="fr-FR" sz="1400" dirty="0"/>
              <a:t>: pour obtenir ces coefficients, nous avons appelé les attributs « </a:t>
            </a:r>
            <a:r>
              <a:rPr lang="fr-FR" sz="1400" b="1" dirty="0"/>
              <a:t>coef_</a:t>
            </a:r>
            <a:r>
              <a:rPr lang="fr-FR" sz="1400" dirty="0"/>
              <a:t> » et « </a:t>
            </a:r>
            <a:r>
              <a:rPr lang="fr-FR" sz="1400" b="1" dirty="0"/>
              <a:t>intercept_</a:t>
            </a:r>
            <a:r>
              <a:rPr lang="fr-FR" sz="1400" dirty="0"/>
              <a:t> » de notre objet </a:t>
            </a:r>
            <a:r>
              <a:rPr lang="fr-FR" sz="1400" dirty="0" err="1"/>
              <a:t>régresseur</a:t>
            </a:r>
            <a:endParaRPr lang="en-US" sz="1400" dirty="0"/>
          </a:p>
        </p:txBody>
      </p:sp>
    </p:spTree>
    <p:extLst>
      <p:ext uri="{BB962C8B-B14F-4D97-AF65-F5344CB8AC3E}">
        <p14:creationId xmlns:p14="http://schemas.microsoft.com/office/powerpoint/2010/main" val="1936527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7" name="Rectangle 16"/>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18" name="Picture 1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19" name="Rectangle 18"/>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20" name="Rectangle 19"/>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21"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22"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9" name="Rectangle 28"/>
          <p:cNvSpPr/>
          <p:nvPr/>
        </p:nvSpPr>
        <p:spPr>
          <a:xfrm>
            <a:off x="190500" y="1549694"/>
            <a:ext cx="5676900" cy="367216"/>
          </a:xfrm>
          <a:prstGeom prst="rect">
            <a:avLst/>
          </a:prstGeom>
        </p:spPr>
        <p:txBody>
          <a:bodyPr wrap="square">
            <a:spAutoFit/>
          </a:bodyPr>
          <a:lstStyle/>
          <a:p>
            <a:pPr>
              <a:lnSpc>
                <a:spcPct val="107000"/>
              </a:lnSpc>
              <a:spcAft>
                <a:spcPts val="800"/>
              </a:spcAft>
            </a:pPr>
            <a:r>
              <a:rPr lang="fr-FR" b="1" kern="0" spc="-120" dirty="0" smtClean="0">
                <a:solidFill>
                  <a:schemeClr val="accent6">
                    <a:lumMod val="75000"/>
                  </a:schemeClr>
                </a:solidFill>
                <a:latin typeface="+mj-ea"/>
                <a:cs typeface="Arial" panose="020B0604020202020204" pitchFamily="34" charset="0"/>
              </a:rPr>
              <a:t>3.2.1. </a:t>
            </a:r>
            <a:r>
              <a:rPr lang="fr-FR" b="1" kern="0" spc="-120" dirty="0">
                <a:solidFill>
                  <a:schemeClr val="accent6">
                    <a:lumMod val="75000"/>
                  </a:schemeClr>
                </a:solidFill>
                <a:latin typeface="+mj-ea"/>
                <a:cs typeface="Arial" panose="020B0604020202020204" pitchFamily="34" charset="0"/>
              </a:rPr>
              <a:t>Introduction à </a:t>
            </a:r>
            <a:r>
              <a:rPr lang="fr-FR" b="1" kern="0" spc="-120" dirty="0" smtClean="0">
                <a:solidFill>
                  <a:schemeClr val="accent6">
                    <a:lumMod val="75000"/>
                  </a:schemeClr>
                </a:solidFill>
                <a:latin typeface="+mj-ea"/>
                <a:cs typeface="Arial" panose="020B0604020202020204" pitchFamily="34" charset="0"/>
              </a:rPr>
              <a:t>la </a:t>
            </a:r>
            <a:r>
              <a:rPr lang="fr-FR" b="1" kern="0" spc="-120" dirty="0">
                <a:solidFill>
                  <a:schemeClr val="accent6">
                    <a:lumMod val="75000"/>
                  </a:schemeClr>
                </a:solidFill>
                <a:latin typeface="+mj-ea"/>
                <a:cs typeface="Arial" panose="020B0604020202020204" pitchFamily="34" charset="0"/>
              </a:rPr>
              <a:t>classification binaire </a:t>
            </a:r>
          </a:p>
        </p:txBody>
      </p:sp>
      <p:sp>
        <p:nvSpPr>
          <p:cNvPr id="24" name="Rectangle 23"/>
          <p:cNvSpPr/>
          <p:nvPr/>
        </p:nvSpPr>
        <p:spPr>
          <a:xfrm>
            <a:off x="225136" y="1964096"/>
            <a:ext cx="11281064" cy="3200876"/>
          </a:xfrm>
          <a:prstGeom prst="rect">
            <a:avLst/>
          </a:prstGeom>
        </p:spPr>
        <p:txBody>
          <a:bodyPr wrap="square">
            <a:spAutoFit/>
          </a:bodyPr>
          <a:lstStyle/>
          <a:p>
            <a:pPr marL="285750" indent="-285750">
              <a:buFont typeface="Wingdings" panose="05000000000000000000" pitchFamily="2" charset="2"/>
              <a:buChar char="q"/>
            </a:pPr>
            <a:r>
              <a:rPr lang="fr-FR" dirty="0"/>
              <a:t>La classification binaire est un type d'apprentissage supervisé dont l'objectif est d'attribuer l'une des deux étiquettes (ou classes) possibles à chaque instance d'entrée. </a:t>
            </a:r>
            <a:endParaRPr lang="fr-FR" dirty="0" smtClean="0"/>
          </a:p>
          <a:p>
            <a:pPr marL="285750" indent="-285750">
              <a:buFont typeface="Wingdings" panose="05000000000000000000" pitchFamily="2" charset="2"/>
              <a:buChar char="q"/>
            </a:pPr>
            <a:r>
              <a:rPr lang="fr-FR" dirty="0" smtClean="0"/>
              <a:t>Elle </a:t>
            </a:r>
            <a:r>
              <a:rPr lang="fr-FR" dirty="0"/>
              <a:t>est couramment utilisée dans des tâches telles que la détection de spam, les diagnostics médicaux, l'analyse des sentiments et la détection de fraude, où le résultat est soit « oui » soit « non », « positif » soit « négatif », </a:t>
            </a:r>
          </a:p>
          <a:p>
            <a:pPr marL="285750" indent="-285750">
              <a:buFont typeface="Wingdings" panose="05000000000000000000" pitchFamily="2" charset="2"/>
              <a:buChar char="q"/>
            </a:pPr>
            <a:endParaRPr lang="fr-FR" dirty="0" smtClean="0"/>
          </a:p>
          <a:p>
            <a:pPr marL="285750" indent="-285750">
              <a:buFont typeface="Wingdings" panose="05000000000000000000" pitchFamily="2" charset="2"/>
              <a:buChar char="q"/>
            </a:pPr>
            <a:r>
              <a:rPr lang="fr-FR" dirty="0" smtClean="0"/>
              <a:t>Concepts </a:t>
            </a:r>
            <a:r>
              <a:rPr lang="fr-FR" dirty="0"/>
              <a:t>clés de la classification binaire </a:t>
            </a:r>
            <a:r>
              <a:rPr lang="fr-FR" dirty="0" smtClean="0"/>
              <a:t>:</a:t>
            </a:r>
          </a:p>
          <a:p>
            <a:pPr marL="285750" indent="-285750">
              <a:buFont typeface="Wingdings" panose="05000000000000000000" pitchFamily="2" charset="2"/>
              <a:buChar char="ü"/>
            </a:pPr>
            <a:r>
              <a:rPr lang="fr-FR" sz="2000" b="1" kern="0" spc="-120" dirty="0">
                <a:latin typeface="+mj-ea"/>
                <a:cs typeface="Arial" panose="020B0604020202020204" pitchFamily="34" charset="0"/>
              </a:rPr>
              <a:t>Classes</a:t>
            </a:r>
            <a:r>
              <a:rPr lang="fr-FR" dirty="0"/>
              <a:t> </a:t>
            </a:r>
            <a:r>
              <a:rPr lang="fr-FR" dirty="0" smtClean="0"/>
              <a:t>: Il </a:t>
            </a:r>
            <a:r>
              <a:rPr lang="fr-FR" dirty="0"/>
              <a:t>existe deux catégories distinctes, souvent étiquetées 0 et 1 (ou négatives et positives</a:t>
            </a:r>
            <a:r>
              <a:rPr lang="fr-FR" dirty="0" smtClean="0"/>
              <a:t>).</a:t>
            </a:r>
          </a:p>
          <a:p>
            <a:pPr marL="285750" indent="-285750">
              <a:buFont typeface="Wingdings" panose="05000000000000000000" pitchFamily="2" charset="2"/>
              <a:buChar char="ü"/>
            </a:pPr>
            <a:r>
              <a:rPr lang="fr-FR" sz="2000" b="1" kern="0" spc="-120" dirty="0">
                <a:latin typeface="+mj-ea"/>
                <a:cs typeface="Arial" panose="020B0604020202020204" pitchFamily="34" charset="0"/>
              </a:rPr>
              <a:t>Apprentissage supervisé </a:t>
            </a:r>
            <a:r>
              <a:rPr lang="fr-FR" dirty="0"/>
              <a:t>:Vous entraînez le modèle sur des données étiquetées (fonctionnalités d'entrée associées à la classe de sortie correcte</a:t>
            </a:r>
            <a:r>
              <a:rPr lang="fr-FR" dirty="0" smtClean="0"/>
              <a:t>). </a:t>
            </a:r>
          </a:p>
          <a:p>
            <a:r>
              <a:rPr lang="fr-FR" dirty="0" smtClean="0"/>
              <a:t>Donc, le </a:t>
            </a:r>
            <a:r>
              <a:rPr lang="fr-FR" dirty="0"/>
              <a:t>modèle apprend à prédire l'étiquette de classe pour de </a:t>
            </a:r>
            <a:r>
              <a:rPr lang="fr-FR" dirty="0" smtClean="0"/>
              <a:t>nouvelles données (test data).</a:t>
            </a:r>
          </a:p>
          <a:p>
            <a:endParaRPr lang="en-US" dirty="0"/>
          </a:p>
        </p:txBody>
      </p:sp>
      <p:pic>
        <p:nvPicPr>
          <p:cNvPr id="25" name="Picture 2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891205"/>
            <a:ext cx="2743200" cy="1731407"/>
          </a:xfrm>
          <a:prstGeom prst="rect">
            <a:avLst/>
          </a:prstGeom>
        </p:spPr>
      </p:pic>
      <p:sp>
        <p:nvSpPr>
          <p:cNvPr id="26" name="Rectangle 25"/>
          <p:cNvSpPr/>
          <p:nvPr/>
        </p:nvSpPr>
        <p:spPr>
          <a:xfrm>
            <a:off x="5560681" y="5200360"/>
            <a:ext cx="5911362" cy="400110"/>
          </a:xfrm>
          <a:prstGeom prst="rect">
            <a:avLst/>
          </a:prstGeom>
        </p:spPr>
        <p:txBody>
          <a:bodyPr wrap="none">
            <a:spAutoFit/>
          </a:bodyPr>
          <a:lstStyle/>
          <a:p>
            <a:r>
              <a:rPr lang="en-US" sz="2000" b="1" kern="0" spc="-120" dirty="0" smtClean="0">
                <a:latin typeface="+mj-ea"/>
                <a:cs typeface="Arial" panose="020B0604020202020204" pitchFamily="34" charset="0"/>
              </a:rPr>
              <a:t>Y = f(x</a:t>
            </a:r>
            <a:r>
              <a:rPr lang="en-US" sz="2000" b="1" kern="0" spc="-120" dirty="0">
                <a:latin typeface="+mj-ea"/>
                <a:cs typeface="Arial" panose="020B0604020202020204" pitchFamily="34" charset="0"/>
              </a:rPr>
              <a:t>), </a:t>
            </a:r>
            <a:r>
              <a:rPr lang="en-US" sz="2000" b="1" kern="0" spc="-120" dirty="0" err="1" smtClean="0">
                <a:latin typeface="+mj-ea"/>
                <a:cs typeface="Arial" panose="020B0604020202020204" pitchFamily="34" charset="0"/>
              </a:rPr>
              <a:t>ou</a:t>
            </a:r>
            <a:r>
              <a:rPr lang="en-US" sz="2000" b="1" kern="0" spc="-120" dirty="0" smtClean="0">
                <a:latin typeface="+mj-ea"/>
                <a:cs typeface="Arial" panose="020B0604020202020204" pitchFamily="34" charset="0"/>
              </a:rPr>
              <a:t> </a:t>
            </a:r>
            <a:r>
              <a:rPr lang="en-US" sz="2000" b="1" kern="0" spc="-120" dirty="0">
                <a:latin typeface="+mj-ea"/>
                <a:cs typeface="Arial" panose="020B0604020202020204" pitchFamily="34" charset="0"/>
              </a:rPr>
              <a:t>y = </a:t>
            </a:r>
            <a:r>
              <a:rPr lang="en-US" sz="2000" b="1" kern="0" spc="-120" dirty="0" smtClean="0">
                <a:latin typeface="+mj-ea"/>
                <a:cs typeface="Arial" panose="020B0604020202020204" pitchFamily="34" charset="0"/>
              </a:rPr>
              <a:t>sortie </a:t>
            </a:r>
            <a:r>
              <a:rPr lang="en-US" sz="2000" b="1" kern="0" spc="-120" dirty="0" err="1" smtClean="0">
                <a:latin typeface="+mj-ea"/>
                <a:cs typeface="Arial" panose="020B0604020202020204" pitchFamily="34" charset="0"/>
              </a:rPr>
              <a:t>categorielle</a:t>
            </a:r>
            <a:r>
              <a:rPr lang="en-US" sz="2000" b="1" kern="0" spc="-120" dirty="0" smtClean="0">
                <a:latin typeface="+mj-ea"/>
                <a:cs typeface="Arial" panose="020B0604020202020204" pitchFamily="34" charset="0"/>
              </a:rPr>
              <a:t> </a:t>
            </a:r>
            <a:r>
              <a:rPr lang="en-US" sz="2000" b="1" kern="0" spc="-120" dirty="0" err="1" smtClean="0">
                <a:latin typeface="+mj-ea"/>
                <a:cs typeface="Arial" panose="020B0604020202020204" pitchFamily="34" charset="0"/>
              </a:rPr>
              <a:t>ou</a:t>
            </a:r>
            <a:r>
              <a:rPr lang="en-US" sz="2000" b="1" kern="0" spc="-120" dirty="0" smtClean="0">
                <a:latin typeface="+mj-ea"/>
                <a:cs typeface="Arial" panose="020B0604020202020204" pitchFamily="34" charset="0"/>
              </a:rPr>
              <a:t> </a:t>
            </a:r>
            <a:r>
              <a:rPr lang="fr-FR" sz="2000" b="1" kern="0" spc="-120" dirty="0">
                <a:latin typeface="+mj-ea"/>
                <a:cs typeface="Arial" panose="020B0604020202020204" pitchFamily="34" charset="0"/>
              </a:rPr>
              <a:t>étiquettes </a:t>
            </a:r>
            <a:r>
              <a:rPr lang="fr-FR" sz="2000" b="1" kern="0" spc="-120" dirty="0" err="1">
                <a:latin typeface="+mj-ea"/>
                <a:cs typeface="Arial" panose="020B0604020202020204" pitchFamily="34" charset="0"/>
              </a:rPr>
              <a:t>predite</a:t>
            </a:r>
            <a:endParaRPr lang="en-US" sz="2000" b="1" kern="0" spc="-120" dirty="0">
              <a:latin typeface="+mj-ea"/>
              <a:cs typeface="Arial" panose="020B0604020202020204" pitchFamily="34" charset="0"/>
            </a:endParaRPr>
          </a:p>
        </p:txBody>
      </p:sp>
    </p:spTree>
    <p:extLst>
      <p:ext uri="{BB962C8B-B14F-4D97-AF65-F5344CB8AC3E}">
        <p14:creationId xmlns:p14="http://schemas.microsoft.com/office/powerpoint/2010/main" val="2895471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8" name="Rectangle 17"/>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19" name="Picture 1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20" name="Rectangle 19"/>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21" name="Rectangle 20"/>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22"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23"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4" name="Rectangle 23"/>
          <p:cNvSpPr/>
          <p:nvPr/>
        </p:nvSpPr>
        <p:spPr>
          <a:xfrm>
            <a:off x="190500" y="1549694"/>
            <a:ext cx="5676900" cy="367216"/>
          </a:xfrm>
          <a:prstGeom prst="rect">
            <a:avLst/>
          </a:prstGeom>
        </p:spPr>
        <p:txBody>
          <a:bodyPr wrap="square">
            <a:spAutoFit/>
          </a:bodyPr>
          <a:lstStyle/>
          <a:p>
            <a:pPr>
              <a:lnSpc>
                <a:spcPct val="107000"/>
              </a:lnSpc>
              <a:spcAft>
                <a:spcPts val="800"/>
              </a:spcAft>
            </a:pPr>
            <a:r>
              <a:rPr lang="fr-FR" b="1" kern="0" spc="-120" dirty="0" smtClean="0">
                <a:solidFill>
                  <a:schemeClr val="accent6">
                    <a:lumMod val="75000"/>
                  </a:schemeClr>
                </a:solidFill>
                <a:latin typeface="+mj-ea"/>
                <a:cs typeface="Arial" panose="020B0604020202020204" pitchFamily="34" charset="0"/>
              </a:rPr>
              <a:t>3.2.1. </a:t>
            </a:r>
            <a:r>
              <a:rPr lang="fr-FR" b="1" kern="0" spc="-120" dirty="0">
                <a:solidFill>
                  <a:schemeClr val="accent6">
                    <a:lumMod val="75000"/>
                  </a:schemeClr>
                </a:solidFill>
                <a:latin typeface="+mj-ea"/>
                <a:cs typeface="Arial" panose="020B0604020202020204" pitchFamily="34" charset="0"/>
              </a:rPr>
              <a:t>Introduction à </a:t>
            </a:r>
            <a:r>
              <a:rPr lang="fr-FR" b="1" kern="0" spc="-120" dirty="0" smtClean="0">
                <a:solidFill>
                  <a:schemeClr val="accent6">
                    <a:lumMod val="75000"/>
                  </a:schemeClr>
                </a:solidFill>
                <a:latin typeface="+mj-ea"/>
                <a:cs typeface="Arial" panose="020B0604020202020204" pitchFamily="34" charset="0"/>
              </a:rPr>
              <a:t>la </a:t>
            </a:r>
            <a:r>
              <a:rPr lang="fr-FR" b="1" kern="0" spc="-120" dirty="0">
                <a:solidFill>
                  <a:schemeClr val="accent6">
                    <a:lumMod val="75000"/>
                  </a:schemeClr>
                </a:solidFill>
                <a:latin typeface="+mj-ea"/>
                <a:cs typeface="Arial" panose="020B0604020202020204" pitchFamily="34" charset="0"/>
              </a:rPr>
              <a:t>classification binaire </a:t>
            </a:r>
          </a:p>
        </p:txBody>
      </p:sp>
      <p:sp>
        <p:nvSpPr>
          <p:cNvPr id="25" name="Rectangle 24"/>
          <p:cNvSpPr/>
          <p:nvPr/>
        </p:nvSpPr>
        <p:spPr>
          <a:xfrm>
            <a:off x="225136" y="1964096"/>
            <a:ext cx="11670090" cy="4339650"/>
          </a:xfrm>
          <a:prstGeom prst="rect">
            <a:avLst/>
          </a:prstGeom>
        </p:spPr>
        <p:txBody>
          <a:bodyPr wrap="square">
            <a:spAutoFit/>
          </a:bodyPr>
          <a:lstStyle/>
          <a:p>
            <a:pPr marL="342900" indent="-342900">
              <a:buFont typeface="Wingdings" panose="05000000000000000000" pitchFamily="2" charset="2"/>
              <a:buChar char="ü"/>
            </a:pPr>
            <a:r>
              <a:rPr lang="fr-FR" sz="2000" b="1" kern="0" spc="-120" dirty="0" smtClean="0">
                <a:latin typeface="+mj-ea"/>
                <a:cs typeface="Arial" panose="020B0604020202020204" pitchFamily="34" charset="0"/>
              </a:rPr>
              <a:t>Algorithmes </a:t>
            </a:r>
            <a:r>
              <a:rPr lang="fr-FR" sz="2000" b="1" kern="0" spc="-120" dirty="0">
                <a:latin typeface="+mj-ea"/>
                <a:cs typeface="Arial" panose="020B0604020202020204" pitchFamily="34" charset="0"/>
              </a:rPr>
              <a:t>de classification</a:t>
            </a:r>
            <a:r>
              <a:rPr lang="fr-FR" dirty="0"/>
              <a:t> </a:t>
            </a:r>
            <a:r>
              <a:rPr lang="fr-FR" dirty="0" smtClean="0"/>
              <a:t>: Il </a:t>
            </a:r>
            <a:r>
              <a:rPr lang="fr-FR" dirty="0"/>
              <a:t>existe différents algorithmes pour effectuer une classification </a:t>
            </a:r>
            <a:r>
              <a:rPr lang="fr-FR" dirty="0" smtClean="0"/>
              <a:t>binaire.</a:t>
            </a:r>
            <a:r>
              <a:rPr lang="fr-FR" dirty="0"/>
              <a:t> </a:t>
            </a:r>
            <a:endParaRPr lang="fr-FR" dirty="0" smtClean="0"/>
          </a:p>
          <a:p>
            <a:pPr marL="342900" indent="-342900">
              <a:buFont typeface="Wingdings" panose="05000000000000000000" pitchFamily="2" charset="2"/>
              <a:buChar char="ü"/>
            </a:pPr>
            <a:endParaRPr lang="fr-FR" dirty="0" smtClean="0"/>
          </a:p>
          <a:p>
            <a:pPr marL="342900" indent="-342900">
              <a:buAutoNum type="arabicPeriod"/>
            </a:pPr>
            <a:r>
              <a:rPr lang="fr-FR" b="1" dirty="0" smtClean="0"/>
              <a:t>Régression logistique [</a:t>
            </a:r>
            <a:r>
              <a:rPr lang="fr-FR" b="1" dirty="0" err="1" smtClean="0"/>
              <a:t>Logistic</a:t>
            </a:r>
            <a:r>
              <a:rPr lang="fr-FR" b="1" dirty="0" smtClean="0"/>
              <a:t> </a:t>
            </a:r>
            <a:r>
              <a:rPr lang="fr-FR" b="1" dirty="0" err="1" smtClean="0"/>
              <a:t>Regression</a:t>
            </a:r>
            <a:r>
              <a:rPr lang="fr-FR" b="1" dirty="0" smtClean="0"/>
              <a:t>]</a:t>
            </a:r>
            <a:r>
              <a:rPr lang="fr-FR" dirty="0"/>
              <a:t> : un modèle statistique qui utilise une fonction logistique pour modéliser </a:t>
            </a:r>
            <a:endParaRPr lang="fr-FR" dirty="0" smtClean="0"/>
          </a:p>
          <a:p>
            <a:r>
              <a:rPr lang="fr-FR" dirty="0"/>
              <a:t> </a:t>
            </a:r>
            <a:r>
              <a:rPr lang="fr-FR" dirty="0" smtClean="0"/>
              <a:t>      un </a:t>
            </a:r>
            <a:r>
              <a:rPr lang="fr-FR" dirty="0"/>
              <a:t>résultat </a:t>
            </a:r>
            <a:r>
              <a:rPr lang="fr-FR" dirty="0" smtClean="0"/>
              <a:t>binaire.</a:t>
            </a:r>
          </a:p>
          <a:p>
            <a:pPr marL="342900" indent="-342900">
              <a:buAutoNum type="arabicPeriod"/>
            </a:pPr>
            <a:r>
              <a:rPr lang="fr-FR" b="1" dirty="0"/>
              <a:t>Support </a:t>
            </a:r>
            <a:r>
              <a:rPr lang="fr-FR" b="1" dirty="0" err="1"/>
              <a:t>Vector</a:t>
            </a:r>
            <a:r>
              <a:rPr lang="fr-FR" b="1" dirty="0"/>
              <a:t> Machine (SVM) </a:t>
            </a:r>
            <a:r>
              <a:rPr lang="fr-FR" dirty="0"/>
              <a:t>: </a:t>
            </a:r>
            <a:r>
              <a:rPr lang="fr-FR" dirty="0" smtClean="0"/>
              <a:t>Classe </a:t>
            </a:r>
            <a:r>
              <a:rPr lang="fr-FR" dirty="0"/>
              <a:t>les données en trouvant l'hyperplan qui sépare le mieux les deux classes</a:t>
            </a:r>
            <a:r>
              <a:rPr lang="fr-FR" dirty="0" smtClean="0"/>
              <a:t>.</a:t>
            </a:r>
          </a:p>
          <a:p>
            <a:pPr marL="342900" indent="-342900">
              <a:buAutoNum type="arabicPeriod"/>
            </a:pPr>
            <a:r>
              <a:rPr lang="fr-FR" b="1" dirty="0"/>
              <a:t>Arbres de décision [</a:t>
            </a:r>
            <a:r>
              <a:rPr lang="fr-FR" b="1" dirty="0" err="1"/>
              <a:t>Decision</a:t>
            </a:r>
            <a:r>
              <a:rPr lang="fr-FR" b="1" dirty="0"/>
              <a:t> </a:t>
            </a:r>
            <a:r>
              <a:rPr lang="fr-FR" b="1" dirty="0" err="1"/>
              <a:t>Trees</a:t>
            </a:r>
            <a:r>
              <a:rPr lang="fr-FR" b="1" dirty="0"/>
              <a:t>] </a:t>
            </a:r>
            <a:r>
              <a:rPr lang="fr-FR" dirty="0"/>
              <a:t>et </a:t>
            </a:r>
            <a:r>
              <a:rPr lang="fr-FR" b="1" dirty="0"/>
              <a:t>Forêts aléatoires [</a:t>
            </a:r>
            <a:r>
              <a:rPr lang="fr-FR" b="1" dirty="0" err="1"/>
              <a:t>Random</a:t>
            </a:r>
            <a:r>
              <a:rPr lang="fr-FR" b="1" dirty="0"/>
              <a:t> Forest]</a:t>
            </a:r>
            <a:r>
              <a:rPr lang="fr-FR" dirty="0"/>
              <a:t> : </a:t>
            </a:r>
            <a:r>
              <a:rPr lang="fr-FR" dirty="0" smtClean="0"/>
              <a:t>Crée </a:t>
            </a:r>
            <a:r>
              <a:rPr lang="fr-FR" dirty="0"/>
              <a:t>des modèles qui divisent les données </a:t>
            </a:r>
            <a:endParaRPr lang="fr-FR" dirty="0" smtClean="0"/>
          </a:p>
          <a:p>
            <a:r>
              <a:rPr lang="fr-FR" dirty="0"/>
              <a:t> </a:t>
            </a:r>
            <a:r>
              <a:rPr lang="fr-FR" dirty="0" smtClean="0"/>
              <a:t>      en </a:t>
            </a:r>
            <a:r>
              <a:rPr lang="fr-FR" dirty="0"/>
              <a:t>fonction des valeurs des caractéristiques</a:t>
            </a:r>
            <a:r>
              <a:rPr lang="fr-FR" dirty="0" smtClean="0"/>
              <a:t>.</a:t>
            </a:r>
          </a:p>
          <a:p>
            <a:pPr marL="342900" indent="-342900">
              <a:buAutoNum type="arabicPeriod"/>
            </a:pPr>
            <a:r>
              <a:rPr lang="fr-FR" b="1" dirty="0"/>
              <a:t>Réseaux neuronaux</a:t>
            </a:r>
            <a:r>
              <a:rPr lang="fr-FR" dirty="0"/>
              <a:t> : </a:t>
            </a:r>
            <a:r>
              <a:rPr lang="fr-FR" dirty="0" smtClean="0"/>
              <a:t>Utiles </a:t>
            </a:r>
            <a:r>
              <a:rPr lang="fr-FR" dirty="0"/>
              <a:t>pour les modèles complexes, en particulier dans l'apprentissage </a:t>
            </a:r>
            <a:r>
              <a:rPr lang="fr-FR" dirty="0" smtClean="0"/>
              <a:t>profond (Deep Learning).</a:t>
            </a:r>
          </a:p>
          <a:p>
            <a:pPr marL="342900" indent="-342900">
              <a:buAutoNum type="arabicPeriod"/>
            </a:pPr>
            <a:r>
              <a:rPr lang="fr-FR" b="1" dirty="0"/>
              <a:t>K-</a:t>
            </a:r>
            <a:r>
              <a:rPr lang="fr-FR" b="1" dirty="0" err="1"/>
              <a:t>Nearest</a:t>
            </a:r>
            <a:r>
              <a:rPr lang="fr-FR" b="1" dirty="0"/>
              <a:t> Neighbors (k-NN)</a:t>
            </a:r>
            <a:r>
              <a:rPr lang="fr-FR" dirty="0"/>
              <a:t> : </a:t>
            </a:r>
            <a:r>
              <a:rPr lang="fr-FR" dirty="0" smtClean="0"/>
              <a:t>Classe </a:t>
            </a:r>
            <a:r>
              <a:rPr lang="fr-FR" dirty="0"/>
              <a:t>un point de données en fonction de la classe majoritaire de ses k-plus proches </a:t>
            </a:r>
            <a:endParaRPr lang="fr-FR" dirty="0" smtClean="0"/>
          </a:p>
          <a:p>
            <a:r>
              <a:rPr lang="fr-FR" dirty="0"/>
              <a:t> </a:t>
            </a:r>
            <a:r>
              <a:rPr lang="fr-FR" dirty="0" smtClean="0"/>
              <a:t>     voisins.</a:t>
            </a:r>
          </a:p>
          <a:p>
            <a:pPr marL="342900" indent="-342900">
              <a:buFont typeface="Wingdings" panose="05000000000000000000" pitchFamily="2" charset="2"/>
              <a:buChar char="ü"/>
            </a:pPr>
            <a:r>
              <a:rPr lang="fr-FR" sz="2000" b="1" kern="0" spc="-120" dirty="0">
                <a:latin typeface="+mj-ea"/>
                <a:cs typeface="Arial" panose="020B0604020202020204" pitchFamily="34" charset="0"/>
              </a:rPr>
              <a:t>Mesures d'évaluation</a:t>
            </a:r>
            <a:r>
              <a:rPr lang="fr-FR" dirty="0"/>
              <a:t> :Comme il s'agit d'une tâche binaire, plusieurs mesures sont utilisées pour évaluer les </a:t>
            </a:r>
            <a:endParaRPr lang="fr-FR" dirty="0" smtClean="0"/>
          </a:p>
          <a:p>
            <a:r>
              <a:rPr lang="fr-FR" dirty="0"/>
              <a:t> </a:t>
            </a:r>
            <a:r>
              <a:rPr lang="fr-FR" dirty="0" smtClean="0"/>
              <a:t>      performances </a:t>
            </a:r>
            <a:r>
              <a:rPr lang="fr-FR" dirty="0"/>
              <a:t>du modèle </a:t>
            </a:r>
            <a:r>
              <a:rPr lang="fr-FR" dirty="0" smtClean="0"/>
              <a:t>:</a:t>
            </a:r>
            <a:r>
              <a:rPr lang="fr-FR" dirty="0"/>
              <a:t> </a:t>
            </a:r>
            <a:r>
              <a:rPr lang="fr-FR" b="1" dirty="0">
                <a:solidFill>
                  <a:srgbClr val="FF0000"/>
                </a:solidFill>
              </a:rPr>
              <a:t>Confusion </a:t>
            </a:r>
            <a:r>
              <a:rPr lang="fr-FR" b="1" dirty="0" smtClean="0">
                <a:solidFill>
                  <a:srgbClr val="FF0000"/>
                </a:solidFill>
              </a:rPr>
              <a:t>Matrix, </a:t>
            </a:r>
            <a:r>
              <a:rPr lang="fr-FR" b="1" dirty="0" err="1" smtClean="0">
                <a:solidFill>
                  <a:srgbClr val="FF0000"/>
                </a:solidFill>
              </a:rPr>
              <a:t>Accuracy</a:t>
            </a:r>
            <a:r>
              <a:rPr lang="fr-FR" b="1" dirty="0" smtClean="0">
                <a:solidFill>
                  <a:srgbClr val="FF0000"/>
                </a:solidFill>
              </a:rPr>
              <a:t>,</a:t>
            </a:r>
            <a:r>
              <a:rPr lang="fr-FR" dirty="0" smtClean="0"/>
              <a:t> </a:t>
            </a:r>
            <a:r>
              <a:rPr lang="fr-FR" b="1" dirty="0" err="1" smtClean="0">
                <a:solidFill>
                  <a:srgbClr val="FF0000"/>
                </a:solidFill>
              </a:rPr>
              <a:t>Precision</a:t>
            </a:r>
            <a:r>
              <a:rPr lang="fr-FR" dirty="0" smtClean="0"/>
              <a:t>, </a:t>
            </a:r>
            <a:r>
              <a:rPr lang="fr-FR" b="1" dirty="0" err="1" smtClean="0">
                <a:solidFill>
                  <a:srgbClr val="FF0000"/>
                </a:solidFill>
              </a:rPr>
              <a:t>Recall</a:t>
            </a:r>
            <a:r>
              <a:rPr lang="fr-FR" dirty="0" smtClean="0"/>
              <a:t>, </a:t>
            </a:r>
            <a:r>
              <a:rPr lang="fr-FR" b="1" dirty="0" smtClean="0">
                <a:solidFill>
                  <a:srgbClr val="FF0000"/>
                </a:solidFill>
              </a:rPr>
              <a:t>F1-Score</a:t>
            </a:r>
            <a:r>
              <a:rPr lang="fr-FR" dirty="0" smtClean="0"/>
              <a:t>.</a:t>
            </a:r>
          </a:p>
          <a:p>
            <a:pPr marL="342900" indent="-342900">
              <a:buFont typeface="Wingdings" panose="05000000000000000000" pitchFamily="2" charset="2"/>
              <a:buChar char="ü"/>
            </a:pPr>
            <a:r>
              <a:rPr lang="fr-FR" sz="2000" b="1" kern="0" spc="-120" dirty="0">
                <a:latin typeface="+mj-ea"/>
                <a:cs typeface="Arial" panose="020B0604020202020204" pitchFamily="34" charset="0"/>
              </a:rPr>
              <a:t>Limite de décision </a:t>
            </a:r>
            <a:r>
              <a:rPr lang="fr-FR" dirty="0" smtClean="0"/>
              <a:t>: Dans </a:t>
            </a:r>
            <a:r>
              <a:rPr lang="fr-FR" dirty="0"/>
              <a:t>la classification binaire, la limite de décision est la ligne ou la courbe qui sépare les données en deux classes.</a:t>
            </a:r>
          </a:p>
          <a:p>
            <a:pPr marL="285750" indent="-285750">
              <a:buFont typeface="Wingdings" panose="05000000000000000000" pitchFamily="2" charset="2"/>
              <a:buChar char="§"/>
            </a:pPr>
            <a:r>
              <a:rPr lang="fr-FR" dirty="0"/>
              <a:t>Dans la régression logistique, par exemple, la limite est déterminée par un seuil de probabilité (par exemple, 0,5)</a:t>
            </a:r>
            <a:endParaRPr lang="en-US" dirty="0"/>
          </a:p>
        </p:txBody>
      </p:sp>
    </p:spTree>
    <p:extLst>
      <p:ext uri="{BB962C8B-B14F-4D97-AF65-F5344CB8AC3E}">
        <p14:creationId xmlns:p14="http://schemas.microsoft.com/office/powerpoint/2010/main" val="2285604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9" name="Rectangle 18"/>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20" name="Picture 1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21" name="Rectangle 20"/>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22" name="Rectangle 21"/>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23"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24"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6" name="Rectangle 25"/>
          <p:cNvSpPr/>
          <p:nvPr/>
        </p:nvSpPr>
        <p:spPr>
          <a:xfrm>
            <a:off x="174336" y="1555072"/>
            <a:ext cx="11944350" cy="4555093"/>
          </a:xfrm>
          <a:prstGeom prst="rect">
            <a:avLst/>
          </a:prstGeom>
        </p:spPr>
        <p:txBody>
          <a:bodyPr wrap="square">
            <a:spAutoFit/>
          </a:bodyPr>
          <a:lstStyle/>
          <a:p>
            <a:r>
              <a:rPr lang="fr-FR" b="1" kern="0" spc="-120" dirty="0" smtClean="0">
                <a:solidFill>
                  <a:schemeClr val="accent6">
                    <a:lumMod val="75000"/>
                  </a:schemeClr>
                </a:solidFill>
                <a:latin typeface="+mj-ea"/>
                <a:cs typeface="Arial" panose="020B0604020202020204" pitchFamily="34" charset="0"/>
              </a:rPr>
              <a:t>3.2.2. Métriques </a:t>
            </a:r>
            <a:r>
              <a:rPr lang="fr-FR" b="1" kern="0" spc="-120" dirty="0">
                <a:solidFill>
                  <a:schemeClr val="accent6">
                    <a:lumMod val="75000"/>
                  </a:schemeClr>
                </a:solidFill>
                <a:latin typeface="+mj-ea"/>
                <a:cs typeface="Arial" panose="020B0604020202020204" pitchFamily="34" charset="0"/>
              </a:rPr>
              <a:t>de classification dans </a:t>
            </a:r>
            <a:r>
              <a:rPr lang="fr-FR" b="1" kern="0" spc="-120" dirty="0" smtClean="0">
                <a:solidFill>
                  <a:schemeClr val="accent6">
                    <a:lumMod val="75000"/>
                  </a:schemeClr>
                </a:solidFill>
                <a:latin typeface="+mj-ea"/>
                <a:cs typeface="Arial" panose="020B0604020202020204" pitchFamily="34" charset="0"/>
              </a:rPr>
              <a:t>le Machine Learning</a:t>
            </a:r>
          </a:p>
          <a:p>
            <a:endParaRPr lang="fr-FR" b="1" kern="0" spc="-120" dirty="0">
              <a:solidFill>
                <a:schemeClr val="accent6">
                  <a:lumMod val="75000"/>
                </a:schemeClr>
              </a:solidFill>
              <a:latin typeface="+mj-ea"/>
              <a:cs typeface="Arial" panose="020B0604020202020204" pitchFamily="34" charset="0"/>
            </a:endParaRPr>
          </a:p>
          <a:p>
            <a:r>
              <a:rPr lang="fr-FR" dirty="0"/>
              <a:t>Les métriques de classification visent à prédire les étiquettes de classe à partir des données d'entrée. </a:t>
            </a:r>
            <a:endParaRPr lang="fr-FR" dirty="0" smtClean="0"/>
          </a:p>
          <a:p>
            <a:r>
              <a:rPr lang="fr-FR" dirty="0" smtClean="0"/>
              <a:t>Dans </a:t>
            </a:r>
            <a:r>
              <a:rPr lang="fr-FR" dirty="0"/>
              <a:t>la classification binaire, seules deux classes de sortie </a:t>
            </a:r>
            <a:r>
              <a:rPr lang="fr-FR" dirty="0" smtClean="0"/>
              <a:t>possibles existent; mais dans </a:t>
            </a:r>
            <a:r>
              <a:rPr lang="fr-FR" dirty="0"/>
              <a:t>la classification </a:t>
            </a:r>
            <a:r>
              <a:rPr lang="fr-FR" dirty="0" smtClean="0"/>
              <a:t>multi-classe</a:t>
            </a:r>
            <a:r>
              <a:rPr lang="fr-FR" dirty="0"/>
              <a:t>, plus de </a:t>
            </a:r>
            <a:endParaRPr lang="fr-FR" dirty="0" smtClean="0"/>
          </a:p>
          <a:p>
            <a:r>
              <a:rPr lang="fr-FR" dirty="0" smtClean="0"/>
              <a:t>deux </a:t>
            </a:r>
            <a:r>
              <a:rPr lang="fr-FR" dirty="0"/>
              <a:t>classes possibles peuvent être présentes. </a:t>
            </a:r>
            <a:r>
              <a:rPr lang="fr-FR" dirty="0" smtClean="0"/>
              <a:t>Nous allons parler </a:t>
            </a:r>
            <a:r>
              <a:rPr lang="fr-FR" dirty="0"/>
              <a:t>uniquement sur la classification </a:t>
            </a:r>
            <a:r>
              <a:rPr lang="fr-FR" dirty="0" smtClean="0"/>
              <a:t>binaire.</a:t>
            </a:r>
          </a:p>
          <a:p>
            <a:endParaRPr lang="fr-FR" dirty="0"/>
          </a:p>
          <a:p>
            <a:r>
              <a:rPr lang="fr-FR" dirty="0"/>
              <a:t>Il existe de nombreuses façons de mesurer les performances de </a:t>
            </a:r>
            <a:r>
              <a:rPr lang="fr-FR" dirty="0" smtClean="0"/>
              <a:t>classification. La </a:t>
            </a:r>
            <a:r>
              <a:rPr lang="fr-FR" dirty="0"/>
              <a:t>matrice de </a:t>
            </a:r>
            <a:r>
              <a:rPr lang="fr-FR" dirty="0" smtClean="0"/>
              <a:t>confusion, la précision [</a:t>
            </a:r>
            <a:r>
              <a:rPr lang="fr-FR" dirty="0" err="1" smtClean="0"/>
              <a:t>Accuracy</a:t>
            </a:r>
            <a:r>
              <a:rPr lang="fr-FR" dirty="0" smtClean="0"/>
              <a:t>],et </a:t>
            </a:r>
            <a:r>
              <a:rPr lang="fr-FR" dirty="0"/>
              <a:t>l'AUC-ROC sont quelques-unes des mesures les plus populaires. La </a:t>
            </a:r>
            <a:r>
              <a:rPr lang="fr-FR" dirty="0" smtClean="0"/>
              <a:t>précision-rappel [</a:t>
            </a:r>
            <a:r>
              <a:rPr lang="fr-FR" dirty="0" err="1" smtClean="0"/>
              <a:t>Precision-Recall</a:t>
            </a:r>
            <a:r>
              <a:rPr lang="fr-FR" dirty="0" smtClean="0"/>
              <a:t>] </a:t>
            </a:r>
            <a:r>
              <a:rPr lang="fr-FR" dirty="0"/>
              <a:t>est une mesure </a:t>
            </a:r>
            <a:endParaRPr lang="fr-FR" dirty="0" smtClean="0"/>
          </a:p>
          <a:p>
            <a:r>
              <a:rPr lang="fr-FR" dirty="0" smtClean="0"/>
              <a:t>largement </a:t>
            </a:r>
            <a:r>
              <a:rPr lang="fr-FR" dirty="0"/>
              <a:t>utilisée pour les problèmes de classification.</a:t>
            </a:r>
          </a:p>
          <a:p>
            <a:endParaRPr lang="fr-FR" dirty="0"/>
          </a:p>
          <a:p>
            <a:r>
              <a:rPr lang="fr-FR" sz="2000" b="1" kern="0" spc="-120" dirty="0" smtClean="0">
                <a:latin typeface="+mj-ea"/>
                <a:cs typeface="Arial" panose="020B0604020202020204" pitchFamily="34" charset="0"/>
              </a:rPr>
              <a:t>1. Matrice de Confusion [Confusion Matrix]</a:t>
            </a:r>
            <a:endParaRPr lang="fr-FR" sz="2000" b="1" kern="0" spc="-120" dirty="0">
              <a:latin typeface="+mj-ea"/>
              <a:cs typeface="Arial" panose="020B0604020202020204" pitchFamily="34" charset="0"/>
            </a:endParaRPr>
          </a:p>
          <a:p>
            <a:r>
              <a:rPr lang="fr-FR" dirty="0"/>
              <a:t>Une matrice de confusion est un tableau utilisé pour évaluer les performances d'un modèle de classification, en particulier </a:t>
            </a:r>
            <a:endParaRPr lang="fr-FR" dirty="0" smtClean="0"/>
          </a:p>
          <a:p>
            <a:r>
              <a:rPr lang="fr-FR" dirty="0" smtClean="0"/>
              <a:t>dans </a:t>
            </a:r>
            <a:r>
              <a:rPr lang="fr-FR" dirty="0"/>
              <a:t>la classification binaire. Il fournit une répartition des prédictions du modèle, montrant la fréquence à laquelle il a </a:t>
            </a:r>
            <a:endParaRPr lang="fr-FR" dirty="0" smtClean="0"/>
          </a:p>
          <a:p>
            <a:r>
              <a:rPr lang="fr-FR" dirty="0" smtClean="0"/>
              <a:t>correctement </a:t>
            </a:r>
            <a:r>
              <a:rPr lang="fr-FR" dirty="0"/>
              <a:t>ou incorrectement prédit chaque classe. </a:t>
            </a:r>
            <a:endParaRPr lang="fr-FR" dirty="0" smtClean="0"/>
          </a:p>
          <a:p>
            <a:endParaRPr lang="fr-FR" dirty="0" smtClean="0"/>
          </a:p>
          <a:p>
            <a:pPr marL="285750" indent="-285750">
              <a:buFont typeface="Wingdings" panose="05000000000000000000" pitchFamily="2" charset="2"/>
              <a:buChar char="Ø"/>
            </a:pPr>
            <a:r>
              <a:rPr lang="fr-FR" dirty="0" smtClean="0"/>
              <a:t>La </a:t>
            </a:r>
            <a:r>
              <a:rPr lang="fr-FR" dirty="0"/>
              <a:t>matrice est généralement structurée comme </a:t>
            </a:r>
            <a:r>
              <a:rPr lang="fr-FR" dirty="0" smtClean="0"/>
              <a:t>suit:</a:t>
            </a:r>
            <a:endParaRPr lang="en-US" sz="1700" dirty="0"/>
          </a:p>
        </p:txBody>
      </p:sp>
      <p:graphicFrame>
        <p:nvGraphicFramePr>
          <p:cNvPr id="29" name="Table 28"/>
          <p:cNvGraphicFramePr>
            <a:graphicFrameLocks noGrp="1"/>
          </p:cNvGraphicFramePr>
          <p:nvPr>
            <p:extLst>
              <p:ext uri="{D42A27DB-BD31-4B8C-83A1-F6EECF244321}">
                <p14:modId xmlns:p14="http://schemas.microsoft.com/office/powerpoint/2010/main" val="2637582201"/>
              </p:ext>
            </p:extLst>
          </p:nvPr>
        </p:nvGraphicFramePr>
        <p:xfrm>
          <a:off x="5791200" y="5262874"/>
          <a:ext cx="6238875" cy="1051560"/>
        </p:xfrm>
        <a:graphic>
          <a:graphicData uri="http://schemas.openxmlformats.org/drawingml/2006/table">
            <a:tbl>
              <a:tblPr firstRow="1" bandRow="1">
                <a:tableStyleId>{93296810-A885-4BE3-A3E7-6D5BEEA58F35}</a:tableStyleId>
              </a:tblPr>
              <a:tblGrid>
                <a:gridCol w="2079625">
                  <a:extLst>
                    <a:ext uri="{9D8B030D-6E8A-4147-A177-3AD203B41FA5}">
                      <a16:colId xmlns:a16="http://schemas.microsoft.com/office/drawing/2014/main" val="2474144694"/>
                    </a:ext>
                  </a:extLst>
                </a:gridCol>
                <a:gridCol w="2079625">
                  <a:extLst>
                    <a:ext uri="{9D8B030D-6E8A-4147-A177-3AD203B41FA5}">
                      <a16:colId xmlns:a16="http://schemas.microsoft.com/office/drawing/2014/main" val="3657512128"/>
                    </a:ext>
                  </a:extLst>
                </a:gridCol>
                <a:gridCol w="2079625">
                  <a:extLst>
                    <a:ext uri="{9D8B030D-6E8A-4147-A177-3AD203B41FA5}">
                      <a16:colId xmlns:a16="http://schemas.microsoft.com/office/drawing/2014/main" val="1167885379"/>
                    </a:ext>
                  </a:extLst>
                </a:gridCol>
              </a:tblGrid>
              <a:tr h="193040">
                <a:tc>
                  <a:txBody>
                    <a:bodyPr/>
                    <a:lstStyle/>
                    <a:p>
                      <a:endParaRPr lang="en-US" sz="1700" dirty="0"/>
                    </a:p>
                  </a:txBody>
                  <a:tcPr/>
                </a:tc>
                <a:tc>
                  <a:txBody>
                    <a:bodyPr/>
                    <a:lstStyle/>
                    <a:p>
                      <a:r>
                        <a:rPr lang="en-US" sz="1700" dirty="0" err="1" smtClean="0"/>
                        <a:t>Prédite</a:t>
                      </a:r>
                      <a:r>
                        <a:rPr lang="en-US" sz="1700" dirty="0" smtClean="0"/>
                        <a:t> : Positive (1)</a:t>
                      </a:r>
                      <a:endParaRPr lang="en-US" sz="1700" dirty="0"/>
                    </a:p>
                  </a:txBody>
                  <a:tcPr/>
                </a:tc>
                <a:tc>
                  <a:txBody>
                    <a:bodyPr/>
                    <a:lstStyle/>
                    <a:p>
                      <a:r>
                        <a:rPr lang="en-US" sz="1700" dirty="0" err="1" smtClean="0"/>
                        <a:t>Prédite</a:t>
                      </a:r>
                      <a:r>
                        <a:rPr lang="en-US" sz="1700" dirty="0" smtClean="0"/>
                        <a:t> : </a:t>
                      </a:r>
                      <a:r>
                        <a:rPr lang="en-US" sz="1700" dirty="0" err="1" smtClean="0"/>
                        <a:t>Négatif</a:t>
                      </a:r>
                      <a:r>
                        <a:rPr lang="en-US" sz="1700" dirty="0" smtClean="0"/>
                        <a:t> (0)</a:t>
                      </a:r>
                      <a:endParaRPr lang="en-US" sz="1700" dirty="0"/>
                    </a:p>
                  </a:txBody>
                  <a:tcPr/>
                </a:tc>
                <a:extLst>
                  <a:ext uri="{0D108BD9-81ED-4DB2-BD59-A6C34878D82A}">
                    <a16:rowId xmlns:a16="http://schemas.microsoft.com/office/drawing/2014/main" val="2039593791"/>
                  </a:ext>
                </a:extLst>
              </a:tr>
              <a:tr h="193040">
                <a:tc>
                  <a:txBody>
                    <a:bodyPr/>
                    <a:lstStyle/>
                    <a:p>
                      <a:r>
                        <a:rPr lang="en-US" sz="1700" dirty="0" err="1" smtClean="0"/>
                        <a:t>Réelle</a:t>
                      </a:r>
                      <a:r>
                        <a:rPr lang="en-US" sz="1700" dirty="0" smtClean="0"/>
                        <a:t> : Positive (1)</a:t>
                      </a:r>
                      <a:endParaRPr lang="en-US" sz="1700" dirty="0"/>
                    </a:p>
                  </a:txBody>
                  <a:tcPr/>
                </a:tc>
                <a:tc>
                  <a:txBody>
                    <a:bodyPr/>
                    <a:lstStyle/>
                    <a:p>
                      <a:r>
                        <a:rPr lang="en-US" sz="1700" dirty="0" smtClean="0"/>
                        <a:t>True Positive (TP)</a:t>
                      </a:r>
                      <a:endParaRPr lang="en-US" sz="1700" dirty="0"/>
                    </a:p>
                  </a:txBody>
                  <a:tcPr/>
                </a:tc>
                <a:tc>
                  <a:txBody>
                    <a:bodyPr/>
                    <a:lstStyle/>
                    <a:p>
                      <a:r>
                        <a:rPr lang="en-US" sz="1700" dirty="0" smtClean="0"/>
                        <a:t>False Negative (FN)</a:t>
                      </a:r>
                      <a:endParaRPr lang="en-US" sz="1700" dirty="0"/>
                    </a:p>
                  </a:txBody>
                  <a:tcPr/>
                </a:tc>
                <a:extLst>
                  <a:ext uri="{0D108BD9-81ED-4DB2-BD59-A6C34878D82A}">
                    <a16:rowId xmlns:a16="http://schemas.microsoft.com/office/drawing/2014/main" val="136646576"/>
                  </a:ext>
                </a:extLst>
              </a:tr>
              <a:tr h="193040">
                <a:tc>
                  <a:txBody>
                    <a:bodyPr/>
                    <a:lstStyle/>
                    <a:p>
                      <a:r>
                        <a:rPr lang="en-US" sz="1700" dirty="0" err="1" smtClean="0"/>
                        <a:t>Réelle</a:t>
                      </a:r>
                      <a:r>
                        <a:rPr lang="en-US" sz="1700" dirty="0" smtClean="0"/>
                        <a:t> : </a:t>
                      </a:r>
                      <a:r>
                        <a:rPr lang="en-US" sz="1700" dirty="0" err="1" smtClean="0"/>
                        <a:t>Négative</a:t>
                      </a:r>
                      <a:r>
                        <a:rPr lang="en-US" sz="1700" dirty="0" smtClean="0"/>
                        <a:t> (0)</a:t>
                      </a:r>
                      <a:endParaRPr lang="en-US" sz="1700" dirty="0"/>
                    </a:p>
                  </a:txBody>
                  <a:tcPr/>
                </a:tc>
                <a:tc>
                  <a:txBody>
                    <a:bodyPr/>
                    <a:lstStyle/>
                    <a:p>
                      <a:r>
                        <a:rPr lang="en-US" sz="1700" dirty="0" smtClean="0"/>
                        <a:t>False Positive (FP)</a:t>
                      </a:r>
                      <a:endParaRPr lang="en-US" sz="1700" dirty="0"/>
                    </a:p>
                  </a:txBody>
                  <a:tcPr/>
                </a:tc>
                <a:tc>
                  <a:txBody>
                    <a:bodyPr/>
                    <a:lstStyle/>
                    <a:p>
                      <a:r>
                        <a:rPr lang="en-US" sz="1700" dirty="0" smtClean="0"/>
                        <a:t>True Negative (TN)</a:t>
                      </a:r>
                      <a:endParaRPr lang="en-US" sz="1700" dirty="0"/>
                    </a:p>
                  </a:txBody>
                  <a:tcPr/>
                </a:tc>
                <a:extLst>
                  <a:ext uri="{0D108BD9-81ED-4DB2-BD59-A6C34878D82A}">
                    <a16:rowId xmlns:a16="http://schemas.microsoft.com/office/drawing/2014/main" val="578835563"/>
                  </a:ext>
                </a:extLst>
              </a:tr>
            </a:tbl>
          </a:graphicData>
        </a:graphic>
      </p:graphicFrame>
    </p:spTree>
    <p:extLst>
      <p:ext uri="{BB962C8B-B14F-4D97-AF65-F5344CB8AC3E}">
        <p14:creationId xmlns:p14="http://schemas.microsoft.com/office/powerpoint/2010/main" val="16806463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0" name="Rectangle 19"/>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21" name="Picture 2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6600" y="609602"/>
            <a:ext cx="998626" cy="1054014"/>
          </a:xfrm>
          <a:prstGeom prst="rect">
            <a:avLst/>
          </a:prstGeom>
        </p:spPr>
      </p:pic>
      <p:sp>
        <p:nvSpPr>
          <p:cNvPr id="22" name="Rectangle 21"/>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23" name="Rectangle 22"/>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24"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25"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6" name="Rectangle 25"/>
          <p:cNvSpPr/>
          <p:nvPr/>
        </p:nvSpPr>
        <p:spPr>
          <a:xfrm>
            <a:off x="190500" y="1564308"/>
            <a:ext cx="11944350" cy="1508105"/>
          </a:xfrm>
          <a:prstGeom prst="rect">
            <a:avLst/>
          </a:prstGeom>
        </p:spPr>
        <p:txBody>
          <a:bodyPr wrap="square">
            <a:spAutoFit/>
          </a:bodyPr>
          <a:lstStyle/>
          <a:p>
            <a:r>
              <a:rPr lang="fr-FR" b="1" kern="0" spc="-120" dirty="0" smtClean="0">
                <a:solidFill>
                  <a:schemeClr val="accent6">
                    <a:lumMod val="75000"/>
                  </a:schemeClr>
                </a:solidFill>
                <a:latin typeface="+mj-ea"/>
                <a:cs typeface="Arial" panose="020B0604020202020204" pitchFamily="34" charset="0"/>
              </a:rPr>
              <a:t>3.2.2. Métriques </a:t>
            </a:r>
            <a:r>
              <a:rPr lang="fr-FR" b="1" kern="0" spc="-120" dirty="0">
                <a:solidFill>
                  <a:schemeClr val="accent6">
                    <a:lumMod val="75000"/>
                  </a:schemeClr>
                </a:solidFill>
                <a:latin typeface="+mj-ea"/>
                <a:cs typeface="Arial" panose="020B0604020202020204" pitchFamily="34" charset="0"/>
              </a:rPr>
              <a:t>de classification dans </a:t>
            </a:r>
            <a:r>
              <a:rPr lang="fr-FR" b="1" kern="0" spc="-120" dirty="0" smtClean="0">
                <a:solidFill>
                  <a:schemeClr val="accent6">
                    <a:lumMod val="75000"/>
                  </a:schemeClr>
                </a:solidFill>
                <a:latin typeface="+mj-ea"/>
                <a:cs typeface="Arial" panose="020B0604020202020204" pitchFamily="34" charset="0"/>
              </a:rPr>
              <a:t>le Machine Learning</a:t>
            </a:r>
          </a:p>
          <a:p>
            <a:endParaRPr lang="fr-FR" dirty="0"/>
          </a:p>
          <a:p>
            <a:r>
              <a:rPr lang="fr-FR" sz="2000" b="1" kern="0" spc="-120" dirty="0" smtClean="0">
                <a:latin typeface="+mj-ea"/>
                <a:cs typeface="Arial" panose="020B0604020202020204" pitchFamily="34" charset="0"/>
              </a:rPr>
              <a:t>1. Matrice de Confusion [Confusion Matrix]</a:t>
            </a:r>
            <a:endParaRPr lang="fr-FR" sz="2000" b="1" kern="0" spc="-120" dirty="0">
              <a:latin typeface="+mj-ea"/>
              <a:cs typeface="Arial" panose="020B0604020202020204" pitchFamily="34" charset="0"/>
            </a:endParaRPr>
          </a:p>
          <a:p>
            <a:endParaRPr lang="fr-FR" dirty="0" smtClean="0"/>
          </a:p>
          <a:p>
            <a:pPr marL="285750" indent="-285750">
              <a:buFont typeface="Wingdings" panose="05000000000000000000" pitchFamily="2" charset="2"/>
              <a:buChar char="Ø"/>
            </a:pPr>
            <a:r>
              <a:rPr lang="fr-FR" dirty="0" smtClean="0"/>
              <a:t>La </a:t>
            </a:r>
            <a:r>
              <a:rPr lang="fr-FR" dirty="0"/>
              <a:t>matrice est généralement structurée comme </a:t>
            </a:r>
            <a:r>
              <a:rPr lang="fr-FR" dirty="0" smtClean="0"/>
              <a:t>suit:</a:t>
            </a:r>
            <a:endParaRPr lang="en-US" sz="1700" dirty="0"/>
          </a:p>
        </p:txBody>
      </p:sp>
      <p:graphicFrame>
        <p:nvGraphicFramePr>
          <p:cNvPr id="27" name="Table 26"/>
          <p:cNvGraphicFramePr>
            <a:graphicFrameLocks noGrp="1"/>
          </p:cNvGraphicFramePr>
          <p:nvPr>
            <p:extLst>
              <p:ext uri="{D42A27DB-BD31-4B8C-83A1-F6EECF244321}">
                <p14:modId xmlns:p14="http://schemas.microsoft.com/office/powerpoint/2010/main" val="3692181218"/>
              </p:ext>
            </p:extLst>
          </p:nvPr>
        </p:nvGraphicFramePr>
        <p:xfrm>
          <a:off x="5791200" y="1934829"/>
          <a:ext cx="6238875" cy="1051560"/>
        </p:xfrm>
        <a:graphic>
          <a:graphicData uri="http://schemas.openxmlformats.org/drawingml/2006/table">
            <a:tbl>
              <a:tblPr firstRow="1" bandRow="1">
                <a:tableStyleId>{93296810-A885-4BE3-A3E7-6D5BEEA58F35}</a:tableStyleId>
              </a:tblPr>
              <a:tblGrid>
                <a:gridCol w="2079625">
                  <a:extLst>
                    <a:ext uri="{9D8B030D-6E8A-4147-A177-3AD203B41FA5}">
                      <a16:colId xmlns:a16="http://schemas.microsoft.com/office/drawing/2014/main" val="2474144694"/>
                    </a:ext>
                  </a:extLst>
                </a:gridCol>
                <a:gridCol w="2079625">
                  <a:extLst>
                    <a:ext uri="{9D8B030D-6E8A-4147-A177-3AD203B41FA5}">
                      <a16:colId xmlns:a16="http://schemas.microsoft.com/office/drawing/2014/main" val="3657512128"/>
                    </a:ext>
                  </a:extLst>
                </a:gridCol>
                <a:gridCol w="2079625">
                  <a:extLst>
                    <a:ext uri="{9D8B030D-6E8A-4147-A177-3AD203B41FA5}">
                      <a16:colId xmlns:a16="http://schemas.microsoft.com/office/drawing/2014/main" val="1167885379"/>
                    </a:ext>
                  </a:extLst>
                </a:gridCol>
              </a:tblGrid>
              <a:tr h="193040">
                <a:tc>
                  <a:txBody>
                    <a:bodyPr/>
                    <a:lstStyle/>
                    <a:p>
                      <a:endParaRPr lang="en-US" sz="1700" dirty="0"/>
                    </a:p>
                  </a:txBody>
                  <a:tcPr/>
                </a:tc>
                <a:tc>
                  <a:txBody>
                    <a:bodyPr/>
                    <a:lstStyle/>
                    <a:p>
                      <a:r>
                        <a:rPr lang="en-US" sz="1700" dirty="0" err="1" smtClean="0"/>
                        <a:t>Prédite</a:t>
                      </a:r>
                      <a:r>
                        <a:rPr lang="en-US" sz="1700" dirty="0" smtClean="0"/>
                        <a:t> : Positive (1)</a:t>
                      </a:r>
                      <a:endParaRPr lang="en-US" sz="1700" dirty="0"/>
                    </a:p>
                  </a:txBody>
                  <a:tcPr/>
                </a:tc>
                <a:tc>
                  <a:txBody>
                    <a:bodyPr/>
                    <a:lstStyle/>
                    <a:p>
                      <a:r>
                        <a:rPr lang="en-US" sz="1700" dirty="0" err="1" smtClean="0"/>
                        <a:t>Prédite</a:t>
                      </a:r>
                      <a:r>
                        <a:rPr lang="en-US" sz="1700" dirty="0" smtClean="0"/>
                        <a:t> : </a:t>
                      </a:r>
                      <a:r>
                        <a:rPr lang="en-US" sz="1700" dirty="0" err="1" smtClean="0"/>
                        <a:t>Négatif</a:t>
                      </a:r>
                      <a:r>
                        <a:rPr lang="en-US" sz="1700" dirty="0" smtClean="0"/>
                        <a:t> (0)</a:t>
                      </a:r>
                      <a:endParaRPr lang="en-US" sz="1700" dirty="0"/>
                    </a:p>
                  </a:txBody>
                  <a:tcPr/>
                </a:tc>
                <a:extLst>
                  <a:ext uri="{0D108BD9-81ED-4DB2-BD59-A6C34878D82A}">
                    <a16:rowId xmlns:a16="http://schemas.microsoft.com/office/drawing/2014/main" val="2039593791"/>
                  </a:ext>
                </a:extLst>
              </a:tr>
              <a:tr h="193040">
                <a:tc>
                  <a:txBody>
                    <a:bodyPr/>
                    <a:lstStyle/>
                    <a:p>
                      <a:r>
                        <a:rPr lang="en-US" sz="1700" dirty="0" err="1" smtClean="0"/>
                        <a:t>Réelle</a:t>
                      </a:r>
                      <a:r>
                        <a:rPr lang="en-US" sz="1700" dirty="0" smtClean="0"/>
                        <a:t> : Positive (1)</a:t>
                      </a:r>
                      <a:endParaRPr lang="en-US" sz="1700" dirty="0"/>
                    </a:p>
                  </a:txBody>
                  <a:tcPr/>
                </a:tc>
                <a:tc>
                  <a:txBody>
                    <a:bodyPr/>
                    <a:lstStyle/>
                    <a:p>
                      <a:r>
                        <a:rPr lang="en-US" sz="1700" dirty="0" smtClean="0"/>
                        <a:t>True Positive (TP)</a:t>
                      </a:r>
                      <a:endParaRPr lang="en-US" sz="1700" dirty="0"/>
                    </a:p>
                  </a:txBody>
                  <a:tcPr/>
                </a:tc>
                <a:tc>
                  <a:txBody>
                    <a:bodyPr/>
                    <a:lstStyle/>
                    <a:p>
                      <a:r>
                        <a:rPr lang="en-US" sz="1700" dirty="0" smtClean="0"/>
                        <a:t>False Negative (FN)</a:t>
                      </a:r>
                      <a:endParaRPr lang="en-US" sz="1700" dirty="0"/>
                    </a:p>
                  </a:txBody>
                  <a:tcPr/>
                </a:tc>
                <a:extLst>
                  <a:ext uri="{0D108BD9-81ED-4DB2-BD59-A6C34878D82A}">
                    <a16:rowId xmlns:a16="http://schemas.microsoft.com/office/drawing/2014/main" val="136646576"/>
                  </a:ext>
                </a:extLst>
              </a:tr>
              <a:tr h="193040">
                <a:tc>
                  <a:txBody>
                    <a:bodyPr/>
                    <a:lstStyle/>
                    <a:p>
                      <a:r>
                        <a:rPr lang="en-US" sz="1700" dirty="0" err="1" smtClean="0"/>
                        <a:t>Réelle</a:t>
                      </a:r>
                      <a:r>
                        <a:rPr lang="en-US" sz="1700" dirty="0" smtClean="0"/>
                        <a:t> : </a:t>
                      </a:r>
                      <a:r>
                        <a:rPr lang="en-US" sz="1700" dirty="0" err="1" smtClean="0"/>
                        <a:t>Négative</a:t>
                      </a:r>
                      <a:r>
                        <a:rPr lang="en-US" sz="1700" dirty="0" smtClean="0"/>
                        <a:t> (0)</a:t>
                      </a:r>
                      <a:endParaRPr lang="en-US" sz="1700" dirty="0"/>
                    </a:p>
                  </a:txBody>
                  <a:tcPr/>
                </a:tc>
                <a:tc>
                  <a:txBody>
                    <a:bodyPr/>
                    <a:lstStyle/>
                    <a:p>
                      <a:r>
                        <a:rPr lang="en-US" sz="1700" dirty="0" smtClean="0"/>
                        <a:t>False Positive (FP)</a:t>
                      </a:r>
                      <a:endParaRPr lang="en-US" sz="1700" dirty="0"/>
                    </a:p>
                  </a:txBody>
                  <a:tcPr/>
                </a:tc>
                <a:tc>
                  <a:txBody>
                    <a:bodyPr/>
                    <a:lstStyle/>
                    <a:p>
                      <a:r>
                        <a:rPr lang="en-US" sz="1700" dirty="0" smtClean="0"/>
                        <a:t>True Negative (TN)</a:t>
                      </a:r>
                      <a:endParaRPr lang="en-US" sz="1700" dirty="0"/>
                    </a:p>
                  </a:txBody>
                  <a:tcPr/>
                </a:tc>
                <a:extLst>
                  <a:ext uri="{0D108BD9-81ED-4DB2-BD59-A6C34878D82A}">
                    <a16:rowId xmlns:a16="http://schemas.microsoft.com/office/drawing/2014/main" val="578835563"/>
                  </a:ext>
                </a:extLst>
              </a:tr>
            </a:tbl>
          </a:graphicData>
        </a:graphic>
      </p:graphicFrame>
      <p:sp>
        <p:nvSpPr>
          <p:cNvPr id="28" name="Rectangle 27"/>
          <p:cNvSpPr/>
          <p:nvPr/>
        </p:nvSpPr>
        <p:spPr>
          <a:xfrm>
            <a:off x="295274" y="3028079"/>
            <a:ext cx="11839575" cy="3108543"/>
          </a:xfrm>
          <a:prstGeom prst="rect">
            <a:avLst/>
          </a:prstGeom>
        </p:spPr>
        <p:txBody>
          <a:bodyPr wrap="square">
            <a:spAutoFit/>
          </a:bodyPr>
          <a:lstStyle/>
          <a:p>
            <a:pPr marL="285750" indent="-285750">
              <a:buFont typeface="Wingdings" panose="05000000000000000000" pitchFamily="2" charset="2"/>
              <a:buChar char="ü"/>
            </a:pPr>
            <a:r>
              <a:rPr lang="en-US" b="1" dirty="0"/>
              <a:t>True Positive (TP</a:t>
            </a:r>
            <a:r>
              <a:rPr lang="en-US" dirty="0" smtClean="0"/>
              <a:t>)</a:t>
            </a:r>
            <a:r>
              <a:rPr lang="fr-FR" dirty="0" smtClean="0"/>
              <a:t>: </a:t>
            </a:r>
            <a:r>
              <a:rPr lang="fr-FR" sz="1700" dirty="0" smtClean="0"/>
              <a:t>Nombre </a:t>
            </a:r>
            <a:r>
              <a:rPr lang="fr-FR" sz="1700" dirty="0"/>
              <a:t>de cas où le modèle a correctement prédit la classe positive (c'est-à-dire que la classe réelle est </a:t>
            </a:r>
            <a:endParaRPr lang="fr-FR" sz="1700" dirty="0" smtClean="0"/>
          </a:p>
          <a:p>
            <a:r>
              <a:rPr lang="fr-FR" sz="1700" dirty="0"/>
              <a:t> </a:t>
            </a:r>
            <a:r>
              <a:rPr lang="fr-FR" sz="1700" dirty="0" smtClean="0"/>
              <a:t>                                         positive </a:t>
            </a:r>
            <a:r>
              <a:rPr lang="fr-FR" sz="1700" dirty="0"/>
              <a:t>et que la classe prédite est également positive).</a:t>
            </a:r>
          </a:p>
          <a:p>
            <a:endParaRPr lang="fr-FR" dirty="0"/>
          </a:p>
          <a:p>
            <a:pPr marL="285750" indent="-285750">
              <a:buFont typeface="Wingdings" panose="05000000000000000000" pitchFamily="2" charset="2"/>
              <a:buChar char="ü"/>
            </a:pPr>
            <a:r>
              <a:rPr lang="fr-FR" b="1" dirty="0" err="1"/>
              <a:t>True</a:t>
            </a:r>
            <a:r>
              <a:rPr lang="fr-FR" b="1" dirty="0"/>
              <a:t> Négatif (TN) </a:t>
            </a:r>
            <a:r>
              <a:rPr lang="fr-FR" dirty="0"/>
              <a:t>: </a:t>
            </a:r>
            <a:r>
              <a:rPr lang="fr-FR" sz="1700" dirty="0" smtClean="0"/>
              <a:t>Nombre </a:t>
            </a:r>
            <a:r>
              <a:rPr lang="fr-FR" sz="1700" dirty="0"/>
              <a:t>de cas où le modèle a correctement prédit la classe négative (c'est-à-dire que la classe réelle est </a:t>
            </a:r>
            <a:endParaRPr lang="fr-FR" sz="1700" dirty="0" smtClean="0"/>
          </a:p>
          <a:p>
            <a:r>
              <a:rPr lang="fr-FR" sz="1700" dirty="0"/>
              <a:t> </a:t>
            </a:r>
            <a:r>
              <a:rPr lang="fr-FR" sz="1700" dirty="0" smtClean="0"/>
              <a:t>                                         négative </a:t>
            </a:r>
            <a:r>
              <a:rPr lang="fr-FR" sz="1700" dirty="0"/>
              <a:t>et que la classe prédite est également négative).</a:t>
            </a:r>
          </a:p>
          <a:p>
            <a:endParaRPr lang="fr-FR" dirty="0"/>
          </a:p>
          <a:p>
            <a:pPr marL="285750" indent="-285750">
              <a:buFont typeface="Wingdings" panose="05000000000000000000" pitchFamily="2" charset="2"/>
              <a:buChar char="ü"/>
            </a:pPr>
            <a:r>
              <a:rPr lang="fr-FR" b="1" dirty="0"/>
              <a:t>False P</a:t>
            </a:r>
            <a:r>
              <a:rPr lang="fr-FR" b="1" dirty="0" smtClean="0"/>
              <a:t>ositif </a:t>
            </a:r>
            <a:r>
              <a:rPr lang="fr-FR" b="1" dirty="0"/>
              <a:t>(FP) </a:t>
            </a:r>
            <a:r>
              <a:rPr lang="fr-FR" dirty="0"/>
              <a:t>: </a:t>
            </a:r>
            <a:r>
              <a:rPr lang="fr-FR" dirty="0" smtClean="0"/>
              <a:t>Egalement </a:t>
            </a:r>
            <a:r>
              <a:rPr lang="fr-FR" dirty="0"/>
              <a:t>appelé « erreur de type I », cela se produit lorsque le modèle prédit de manière incorrecte </a:t>
            </a:r>
            <a:endParaRPr lang="fr-FR" dirty="0" smtClean="0"/>
          </a:p>
          <a:p>
            <a:r>
              <a:rPr lang="fr-FR" dirty="0"/>
              <a:t> </a:t>
            </a:r>
            <a:r>
              <a:rPr lang="fr-FR" dirty="0" smtClean="0"/>
              <a:t>    la </a:t>
            </a:r>
            <a:r>
              <a:rPr lang="fr-FR" dirty="0"/>
              <a:t>classe positive (c'est-à-dire que la classe réelle est négative, mais que la classe prédite est positive</a:t>
            </a:r>
            <a:r>
              <a:rPr lang="fr-FR" dirty="0" smtClean="0"/>
              <a:t>).</a:t>
            </a:r>
            <a:endParaRPr lang="fr-FR" dirty="0"/>
          </a:p>
          <a:p>
            <a:endParaRPr lang="fr-FR" dirty="0"/>
          </a:p>
          <a:p>
            <a:pPr marL="285750" indent="-285750">
              <a:buFont typeface="Wingdings" panose="05000000000000000000" pitchFamily="2" charset="2"/>
              <a:buChar char="ü"/>
            </a:pPr>
            <a:r>
              <a:rPr lang="fr-FR" b="1" dirty="0"/>
              <a:t>Faux </a:t>
            </a:r>
            <a:r>
              <a:rPr lang="fr-FR" b="1" dirty="0" smtClean="0"/>
              <a:t>Négatif </a:t>
            </a:r>
            <a:r>
              <a:rPr lang="fr-FR" b="1" dirty="0"/>
              <a:t>(FN) </a:t>
            </a:r>
            <a:r>
              <a:rPr lang="fr-FR" dirty="0"/>
              <a:t>: </a:t>
            </a:r>
            <a:r>
              <a:rPr lang="fr-FR" dirty="0" smtClean="0"/>
              <a:t>Egalement </a:t>
            </a:r>
            <a:r>
              <a:rPr lang="fr-FR" dirty="0"/>
              <a:t>appelé « erreur de type II », cela se produit lorsque le modèle prédit de manière incorrecte la classe négative (c'est-à-dire que la classe réelle est positive, mais que la classe prédite est négative</a:t>
            </a:r>
            <a:r>
              <a:rPr lang="fr-FR" dirty="0" smtClean="0"/>
              <a:t>).</a:t>
            </a:r>
            <a:endParaRPr lang="en-US" dirty="0"/>
          </a:p>
        </p:txBody>
      </p:sp>
    </p:spTree>
    <p:extLst>
      <p:ext uri="{BB962C8B-B14F-4D97-AF65-F5344CB8AC3E}">
        <p14:creationId xmlns:p14="http://schemas.microsoft.com/office/powerpoint/2010/main" val="34588750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1" name="Rectangle 20"/>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22" name="Picture 2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6600" y="609602"/>
            <a:ext cx="998626" cy="1054014"/>
          </a:xfrm>
          <a:prstGeom prst="rect">
            <a:avLst/>
          </a:prstGeom>
        </p:spPr>
      </p:pic>
      <p:sp>
        <p:nvSpPr>
          <p:cNvPr id="23" name="Rectangle 22"/>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24" name="Rectangle 23"/>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25"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26"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7" name="Rectangle 26"/>
          <p:cNvSpPr/>
          <p:nvPr/>
        </p:nvSpPr>
        <p:spPr>
          <a:xfrm>
            <a:off x="160482" y="1452638"/>
            <a:ext cx="11802918" cy="2062103"/>
          </a:xfrm>
          <a:prstGeom prst="rect">
            <a:avLst/>
          </a:prstGeom>
        </p:spPr>
        <p:txBody>
          <a:bodyPr wrap="square">
            <a:spAutoFit/>
          </a:bodyPr>
          <a:lstStyle/>
          <a:p>
            <a:r>
              <a:rPr lang="fr-FR" b="1" kern="0" spc="-120" dirty="0" smtClean="0">
                <a:solidFill>
                  <a:schemeClr val="accent6">
                    <a:lumMod val="75000"/>
                  </a:schemeClr>
                </a:solidFill>
                <a:latin typeface="+mj-ea"/>
                <a:cs typeface="Arial" panose="020B0604020202020204" pitchFamily="34" charset="0"/>
              </a:rPr>
              <a:t>3.2.2. Métriques </a:t>
            </a:r>
            <a:r>
              <a:rPr lang="fr-FR" b="1" kern="0" spc="-120" dirty="0">
                <a:solidFill>
                  <a:schemeClr val="accent6">
                    <a:lumMod val="75000"/>
                  </a:schemeClr>
                </a:solidFill>
                <a:latin typeface="+mj-ea"/>
                <a:cs typeface="Arial" panose="020B0604020202020204" pitchFamily="34" charset="0"/>
              </a:rPr>
              <a:t>de classification dans </a:t>
            </a:r>
            <a:r>
              <a:rPr lang="fr-FR" b="1" kern="0" spc="-120" dirty="0" smtClean="0">
                <a:solidFill>
                  <a:schemeClr val="accent6">
                    <a:lumMod val="75000"/>
                  </a:schemeClr>
                </a:solidFill>
                <a:latin typeface="+mj-ea"/>
                <a:cs typeface="Arial" panose="020B0604020202020204" pitchFamily="34" charset="0"/>
              </a:rPr>
              <a:t>le Machine Learning</a:t>
            </a:r>
          </a:p>
          <a:p>
            <a:endParaRPr lang="fr-FR" dirty="0"/>
          </a:p>
          <a:p>
            <a:r>
              <a:rPr lang="fr-FR" sz="2000" b="1" kern="0" spc="-120" dirty="0" smtClean="0">
                <a:latin typeface="+mj-ea"/>
                <a:cs typeface="Arial" panose="020B0604020202020204" pitchFamily="34" charset="0"/>
              </a:rPr>
              <a:t>1. Matrice de Confusion [Confusion Matrix]</a:t>
            </a:r>
            <a:endParaRPr lang="fr-FR" dirty="0" smtClean="0"/>
          </a:p>
          <a:p>
            <a:pPr marL="285750" indent="-285750">
              <a:buFont typeface="Wingdings" panose="05000000000000000000" pitchFamily="2" charset="2"/>
              <a:buChar char="q"/>
            </a:pPr>
            <a:r>
              <a:rPr lang="fr-FR" dirty="0"/>
              <a:t>Exemple :</a:t>
            </a:r>
          </a:p>
          <a:p>
            <a:pPr marL="285750" indent="-285750">
              <a:buFont typeface="Wingdings" panose="05000000000000000000" pitchFamily="2" charset="2"/>
              <a:buChar char="Ø"/>
            </a:pPr>
            <a:r>
              <a:rPr lang="fr-FR" dirty="0" smtClean="0"/>
              <a:t>Problème: Imaginez </a:t>
            </a:r>
            <a:r>
              <a:rPr lang="fr-FR" dirty="0"/>
              <a:t>que vous construisiez un classificateur binaire pour déterminer si une personne est « diabétique » (1) ou « non diabétique » (0). </a:t>
            </a:r>
            <a:endParaRPr lang="fr-FR" dirty="0" smtClean="0"/>
          </a:p>
          <a:p>
            <a:r>
              <a:rPr lang="fr-FR" dirty="0" smtClean="0"/>
              <a:t>Après </a:t>
            </a:r>
            <a:r>
              <a:rPr lang="fr-FR" dirty="0"/>
              <a:t>avoir évalué votre modèle sur un ensemble de données de test, la matrice de confusion pourrait ressembler à ceci :</a:t>
            </a:r>
            <a:endParaRPr lang="en-US" sz="1700" dirty="0"/>
          </a:p>
        </p:txBody>
      </p:sp>
      <p:graphicFrame>
        <p:nvGraphicFramePr>
          <p:cNvPr id="30" name="Table 29"/>
          <p:cNvGraphicFramePr>
            <a:graphicFrameLocks noGrp="1"/>
          </p:cNvGraphicFramePr>
          <p:nvPr>
            <p:extLst>
              <p:ext uri="{D42A27DB-BD31-4B8C-83A1-F6EECF244321}">
                <p14:modId xmlns:p14="http://schemas.microsoft.com/office/powerpoint/2010/main" val="592926642"/>
              </p:ext>
            </p:extLst>
          </p:nvPr>
        </p:nvGraphicFramePr>
        <p:xfrm>
          <a:off x="2286000" y="3586260"/>
          <a:ext cx="7952340" cy="1365152"/>
        </p:xfrm>
        <a:graphic>
          <a:graphicData uri="http://schemas.openxmlformats.org/drawingml/2006/table">
            <a:tbl>
              <a:tblPr firstRow="1" bandRow="1">
                <a:tableStyleId>{93296810-A885-4BE3-A3E7-6D5BEEA58F35}</a:tableStyleId>
              </a:tblPr>
              <a:tblGrid>
                <a:gridCol w="2602416">
                  <a:extLst>
                    <a:ext uri="{9D8B030D-6E8A-4147-A177-3AD203B41FA5}">
                      <a16:colId xmlns:a16="http://schemas.microsoft.com/office/drawing/2014/main" val="2474144694"/>
                    </a:ext>
                  </a:extLst>
                </a:gridCol>
                <a:gridCol w="2347833">
                  <a:extLst>
                    <a:ext uri="{9D8B030D-6E8A-4147-A177-3AD203B41FA5}">
                      <a16:colId xmlns:a16="http://schemas.microsoft.com/office/drawing/2014/main" val="3657512128"/>
                    </a:ext>
                  </a:extLst>
                </a:gridCol>
                <a:gridCol w="3002091">
                  <a:extLst>
                    <a:ext uri="{9D8B030D-6E8A-4147-A177-3AD203B41FA5}">
                      <a16:colId xmlns:a16="http://schemas.microsoft.com/office/drawing/2014/main" val="1167885379"/>
                    </a:ext>
                  </a:extLst>
                </a:gridCol>
              </a:tblGrid>
              <a:tr h="402608">
                <a:tc>
                  <a:txBody>
                    <a:bodyPr/>
                    <a:lstStyle/>
                    <a:p>
                      <a:endParaRPr lang="en-US" sz="1400" b="1" dirty="0"/>
                    </a:p>
                  </a:txBody>
                  <a:tcPr/>
                </a:tc>
                <a:tc>
                  <a:txBody>
                    <a:bodyPr/>
                    <a:lstStyle/>
                    <a:p>
                      <a:r>
                        <a:rPr lang="en-US" sz="1400" b="1" dirty="0" err="1" smtClean="0">
                          <a:solidFill>
                            <a:schemeClr val="tx1"/>
                          </a:solidFill>
                        </a:rPr>
                        <a:t>Prédite</a:t>
                      </a:r>
                      <a:r>
                        <a:rPr lang="en-US" sz="1400" b="1" dirty="0" smtClean="0">
                          <a:solidFill>
                            <a:schemeClr val="tx1"/>
                          </a:solidFill>
                        </a:rPr>
                        <a:t> : </a:t>
                      </a:r>
                      <a:r>
                        <a:rPr lang="fr-FR" sz="1400" b="1" dirty="0" smtClean="0">
                          <a:solidFill>
                            <a:schemeClr val="tx1"/>
                          </a:solidFill>
                        </a:rPr>
                        <a:t>Diabétique</a:t>
                      </a:r>
                      <a:r>
                        <a:rPr lang="en-US" sz="1400" b="1" dirty="0" smtClean="0">
                          <a:solidFill>
                            <a:schemeClr val="tx1"/>
                          </a:solidFill>
                        </a:rPr>
                        <a:t> (1)</a:t>
                      </a:r>
                      <a:endParaRPr lang="en-US" sz="1400" b="1" dirty="0">
                        <a:solidFill>
                          <a:schemeClr val="tx1"/>
                        </a:solidFill>
                      </a:endParaRPr>
                    </a:p>
                  </a:txBody>
                  <a:tcPr/>
                </a:tc>
                <a:tc>
                  <a:txBody>
                    <a:bodyPr/>
                    <a:lstStyle/>
                    <a:p>
                      <a:r>
                        <a:rPr lang="en-US" sz="1400" b="1" dirty="0" err="1" smtClean="0">
                          <a:solidFill>
                            <a:schemeClr val="tx1"/>
                          </a:solidFill>
                        </a:rPr>
                        <a:t>Prédite</a:t>
                      </a:r>
                      <a:r>
                        <a:rPr lang="en-US" sz="1400" b="1" dirty="0" smtClean="0">
                          <a:solidFill>
                            <a:schemeClr val="tx1"/>
                          </a:solidFill>
                        </a:rPr>
                        <a:t> : Non</a:t>
                      </a:r>
                      <a:r>
                        <a:rPr lang="en-US" sz="1400" b="1" baseline="0" dirty="0" smtClean="0">
                          <a:solidFill>
                            <a:schemeClr val="tx1"/>
                          </a:solidFill>
                        </a:rPr>
                        <a:t> </a:t>
                      </a:r>
                      <a:r>
                        <a:rPr lang="fr-FR" sz="1400" b="1" dirty="0" smtClean="0">
                          <a:solidFill>
                            <a:schemeClr val="tx1"/>
                          </a:solidFill>
                        </a:rPr>
                        <a:t>Diabétique</a:t>
                      </a:r>
                      <a:r>
                        <a:rPr lang="en-US" sz="1400" b="1" dirty="0" smtClean="0">
                          <a:solidFill>
                            <a:schemeClr val="tx1"/>
                          </a:solidFill>
                        </a:rPr>
                        <a:t> (0)</a:t>
                      </a:r>
                      <a:endParaRPr lang="en-US" sz="1400" b="1" dirty="0">
                        <a:solidFill>
                          <a:schemeClr val="tx1"/>
                        </a:solidFill>
                      </a:endParaRPr>
                    </a:p>
                  </a:txBody>
                  <a:tcPr/>
                </a:tc>
                <a:extLst>
                  <a:ext uri="{0D108BD9-81ED-4DB2-BD59-A6C34878D82A}">
                    <a16:rowId xmlns:a16="http://schemas.microsoft.com/office/drawing/2014/main" val="2039593791"/>
                  </a:ext>
                </a:extLst>
              </a:tr>
              <a:tr h="481272">
                <a:tc>
                  <a:txBody>
                    <a:bodyPr/>
                    <a:lstStyle/>
                    <a:p>
                      <a:r>
                        <a:rPr lang="en-US" sz="1400" b="1" dirty="0" err="1" smtClean="0"/>
                        <a:t>Réelle</a:t>
                      </a:r>
                      <a:r>
                        <a:rPr lang="en-US" sz="1400" b="1" dirty="0" smtClean="0"/>
                        <a:t> : </a:t>
                      </a:r>
                      <a:r>
                        <a:rPr lang="fr-FR" sz="1400" b="1" dirty="0" smtClean="0"/>
                        <a:t>Diabétique</a:t>
                      </a:r>
                      <a:r>
                        <a:rPr lang="en-US" sz="1400" b="1" dirty="0" smtClean="0"/>
                        <a:t> (1)</a:t>
                      </a:r>
                      <a:endParaRPr lang="en-US" sz="1400" b="1" dirty="0"/>
                    </a:p>
                  </a:txBody>
                  <a:tcPr/>
                </a:tc>
                <a:tc>
                  <a:txBody>
                    <a:bodyPr/>
                    <a:lstStyle/>
                    <a:p>
                      <a:r>
                        <a:rPr lang="en-US" sz="1400" b="1" dirty="0" smtClean="0"/>
                        <a:t>80 (TP)</a:t>
                      </a:r>
                      <a:endParaRPr lang="en-US" sz="1400" b="1" dirty="0"/>
                    </a:p>
                  </a:txBody>
                  <a:tcPr/>
                </a:tc>
                <a:tc>
                  <a:txBody>
                    <a:bodyPr/>
                    <a:lstStyle/>
                    <a:p>
                      <a:r>
                        <a:rPr lang="en-US" sz="1400" b="1" dirty="0" smtClean="0"/>
                        <a:t>10 (FN)</a:t>
                      </a:r>
                      <a:endParaRPr lang="en-US" sz="1400" b="1" dirty="0"/>
                    </a:p>
                  </a:txBody>
                  <a:tcPr/>
                </a:tc>
                <a:extLst>
                  <a:ext uri="{0D108BD9-81ED-4DB2-BD59-A6C34878D82A}">
                    <a16:rowId xmlns:a16="http://schemas.microsoft.com/office/drawing/2014/main" val="136646576"/>
                  </a:ext>
                </a:extLst>
              </a:tr>
              <a:tr h="481272">
                <a:tc>
                  <a:txBody>
                    <a:bodyPr/>
                    <a:lstStyle/>
                    <a:p>
                      <a:r>
                        <a:rPr lang="en-US" sz="1400" b="1" dirty="0" err="1" smtClean="0"/>
                        <a:t>Réelle</a:t>
                      </a:r>
                      <a:r>
                        <a:rPr lang="en-US" sz="1400" b="1" dirty="0" smtClean="0"/>
                        <a:t> : Non </a:t>
                      </a:r>
                      <a:r>
                        <a:rPr lang="fr-FR" sz="1400" b="1" dirty="0" smtClean="0"/>
                        <a:t>Diabétique </a:t>
                      </a:r>
                      <a:r>
                        <a:rPr lang="en-US" sz="1400" b="1" dirty="0" smtClean="0"/>
                        <a:t>(0)</a:t>
                      </a:r>
                      <a:endParaRPr lang="en-US" sz="1400" b="1" dirty="0"/>
                    </a:p>
                  </a:txBody>
                  <a:tcPr/>
                </a:tc>
                <a:tc>
                  <a:txBody>
                    <a:bodyPr/>
                    <a:lstStyle/>
                    <a:p>
                      <a:r>
                        <a:rPr lang="en-US" sz="1400" b="1" dirty="0" smtClean="0"/>
                        <a:t>15 (FP)</a:t>
                      </a:r>
                      <a:endParaRPr lang="en-US" sz="1400" b="1" dirty="0"/>
                    </a:p>
                  </a:txBody>
                  <a:tcPr/>
                </a:tc>
                <a:tc>
                  <a:txBody>
                    <a:bodyPr/>
                    <a:lstStyle/>
                    <a:p>
                      <a:r>
                        <a:rPr lang="en-US" sz="1400" b="1" smtClean="0"/>
                        <a:t>95 </a:t>
                      </a:r>
                      <a:r>
                        <a:rPr lang="en-US" sz="1400" b="1" dirty="0" smtClean="0"/>
                        <a:t>(TN)</a:t>
                      </a:r>
                      <a:endParaRPr lang="en-US" sz="1400" b="1" dirty="0"/>
                    </a:p>
                  </a:txBody>
                  <a:tcPr/>
                </a:tc>
                <a:extLst>
                  <a:ext uri="{0D108BD9-81ED-4DB2-BD59-A6C34878D82A}">
                    <a16:rowId xmlns:a16="http://schemas.microsoft.com/office/drawing/2014/main" val="578835563"/>
                  </a:ext>
                </a:extLst>
              </a:tr>
            </a:tbl>
          </a:graphicData>
        </a:graphic>
      </p:graphicFrame>
      <p:sp>
        <p:nvSpPr>
          <p:cNvPr id="31" name="Rectangle 30"/>
          <p:cNvSpPr/>
          <p:nvPr/>
        </p:nvSpPr>
        <p:spPr>
          <a:xfrm>
            <a:off x="304800" y="4900612"/>
            <a:ext cx="10287000" cy="1477328"/>
          </a:xfrm>
          <a:prstGeom prst="rect">
            <a:avLst/>
          </a:prstGeom>
        </p:spPr>
        <p:txBody>
          <a:bodyPr wrap="square">
            <a:spAutoFit/>
          </a:bodyPr>
          <a:lstStyle/>
          <a:p>
            <a:r>
              <a:rPr lang="fr-FR" dirty="0"/>
              <a:t>Dans cet exemple </a:t>
            </a:r>
            <a:r>
              <a:rPr lang="fr-FR" dirty="0" smtClean="0"/>
              <a:t>:</a:t>
            </a:r>
            <a:endParaRPr lang="fr-FR" dirty="0"/>
          </a:p>
          <a:p>
            <a:pPr marL="285750" indent="-285750">
              <a:buFont typeface="Wingdings" panose="05000000000000000000" pitchFamily="2" charset="2"/>
              <a:buChar char="§"/>
            </a:pPr>
            <a:r>
              <a:rPr lang="fr-FR" dirty="0"/>
              <a:t>80 personnes ont été correctement classées comme diabétiques </a:t>
            </a:r>
            <a:r>
              <a:rPr lang="fr-FR" dirty="0" smtClean="0"/>
              <a:t>(</a:t>
            </a:r>
            <a:r>
              <a:rPr lang="fr-FR" b="1" dirty="0" smtClean="0"/>
              <a:t>TP</a:t>
            </a:r>
            <a:r>
              <a:rPr lang="fr-FR" dirty="0" smtClean="0"/>
              <a:t>).</a:t>
            </a:r>
          </a:p>
          <a:p>
            <a:pPr marL="285750" indent="-285750">
              <a:buFont typeface="Wingdings" panose="05000000000000000000" pitchFamily="2" charset="2"/>
              <a:buChar char="§"/>
            </a:pPr>
            <a:r>
              <a:rPr lang="fr-FR" dirty="0" smtClean="0"/>
              <a:t>95 </a:t>
            </a:r>
            <a:r>
              <a:rPr lang="fr-FR" dirty="0"/>
              <a:t>personnes ont été correctement classées comme non diabétiques </a:t>
            </a:r>
            <a:r>
              <a:rPr lang="fr-FR" dirty="0" smtClean="0"/>
              <a:t>(</a:t>
            </a:r>
            <a:r>
              <a:rPr lang="fr-FR" b="1" dirty="0" smtClean="0"/>
              <a:t>TN</a:t>
            </a:r>
            <a:r>
              <a:rPr lang="fr-FR" dirty="0" smtClean="0"/>
              <a:t>).</a:t>
            </a:r>
          </a:p>
          <a:p>
            <a:pPr marL="285750" indent="-285750">
              <a:buFont typeface="Wingdings" panose="05000000000000000000" pitchFamily="2" charset="2"/>
              <a:buChar char="§"/>
            </a:pPr>
            <a:r>
              <a:rPr lang="fr-FR" dirty="0" smtClean="0"/>
              <a:t>15 </a:t>
            </a:r>
            <a:r>
              <a:rPr lang="fr-FR" dirty="0"/>
              <a:t>personnes ont été incorrectement classées comme diabétiques </a:t>
            </a:r>
            <a:r>
              <a:rPr lang="fr-FR" dirty="0" smtClean="0"/>
              <a:t>(</a:t>
            </a:r>
            <a:r>
              <a:rPr lang="fr-FR" b="1" dirty="0" smtClean="0"/>
              <a:t>FP</a:t>
            </a:r>
            <a:r>
              <a:rPr lang="fr-FR" dirty="0" smtClean="0"/>
              <a:t>).</a:t>
            </a:r>
          </a:p>
          <a:p>
            <a:pPr marL="285750" indent="-285750">
              <a:buFont typeface="Wingdings" panose="05000000000000000000" pitchFamily="2" charset="2"/>
              <a:buChar char="§"/>
            </a:pPr>
            <a:r>
              <a:rPr lang="fr-FR" dirty="0" smtClean="0"/>
              <a:t>10 </a:t>
            </a:r>
            <a:r>
              <a:rPr lang="fr-FR" dirty="0"/>
              <a:t>personnes ont été incorrectement classées comme non diabétiques </a:t>
            </a:r>
            <a:r>
              <a:rPr lang="fr-FR" dirty="0" smtClean="0"/>
              <a:t>(</a:t>
            </a:r>
            <a:r>
              <a:rPr lang="fr-FR" b="1" dirty="0" smtClean="0"/>
              <a:t>FN</a:t>
            </a:r>
            <a:r>
              <a:rPr lang="fr-FR" dirty="0" smtClean="0"/>
              <a:t>).</a:t>
            </a:r>
            <a:endParaRPr lang="en-US" dirty="0"/>
          </a:p>
        </p:txBody>
      </p:sp>
    </p:spTree>
    <p:extLst>
      <p:ext uri="{BB962C8B-B14F-4D97-AF65-F5344CB8AC3E}">
        <p14:creationId xmlns:p14="http://schemas.microsoft.com/office/powerpoint/2010/main" val="1589646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2" name="Rectangle 21"/>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23" name="Picture 2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6600" y="609602"/>
            <a:ext cx="998626" cy="1054014"/>
          </a:xfrm>
          <a:prstGeom prst="rect">
            <a:avLst/>
          </a:prstGeom>
        </p:spPr>
      </p:pic>
      <p:sp>
        <p:nvSpPr>
          <p:cNvPr id="24" name="Rectangle 23"/>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25" name="Rectangle 24"/>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26"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27"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8" name="Rectangle 27"/>
          <p:cNvSpPr/>
          <p:nvPr/>
        </p:nvSpPr>
        <p:spPr>
          <a:xfrm>
            <a:off x="160482" y="1452638"/>
            <a:ext cx="11802918" cy="1569660"/>
          </a:xfrm>
          <a:prstGeom prst="rect">
            <a:avLst/>
          </a:prstGeom>
        </p:spPr>
        <p:txBody>
          <a:bodyPr wrap="square">
            <a:spAutoFit/>
          </a:bodyPr>
          <a:lstStyle/>
          <a:p>
            <a:r>
              <a:rPr lang="fr-FR" b="1" kern="0" spc="-120" dirty="0" smtClean="0">
                <a:solidFill>
                  <a:schemeClr val="accent6">
                    <a:lumMod val="75000"/>
                  </a:schemeClr>
                </a:solidFill>
                <a:latin typeface="+mj-ea"/>
                <a:cs typeface="Arial" panose="020B0604020202020204" pitchFamily="34" charset="0"/>
              </a:rPr>
              <a:t>3.2.2. Métriques </a:t>
            </a:r>
            <a:r>
              <a:rPr lang="fr-FR" b="1" kern="0" spc="-120" dirty="0">
                <a:solidFill>
                  <a:schemeClr val="accent6">
                    <a:lumMod val="75000"/>
                  </a:schemeClr>
                </a:solidFill>
                <a:latin typeface="+mj-ea"/>
                <a:cs typeface="Arial" panose="020B0604020202020204" pitchFamily="34" charset="0"/>
              </a:rPr>
              <a:t>de classification dans </a:t>
            </a:r>
            <a:r>
              <a:rPr lang="fr-FR" b="1" kern="0" spc="-120" dirty="0" smtClean="0">
                <a:solidFill>
                  <a:schemeClr val="accent6">
                    <a:lumMod val="75000"/>
                  </a:schemeClr>
                </a:solidFill>
                <a:latin typeface="+mj-ea"/>
                <a:cs typeface="Arial" panose="020B0604020202020204" pitchFamily="34" charset="0"/>
              </a:rPr>
              <a:t>le Machine Learning</a:t>
            </a:r>
          </a:p>
          <a:p>
            <a:endParaRPr lang="fr-FR" dirty="0"/>
          </a:p>
          <a:p>
            <a:r>
              <a:rPr lang="fr-FR" sz="2000" b="1" kern="0" spc="-120" dirty="0">
                <a:latin typeface="+mj-ea"/>
                <a:cs typeface="Arial" panose="020B0604020202020204" pitchFamily="34" charset="0"/>
              </a:rPr>
              <a:t>2</a:t>
            </a:r>
            <a:r>
              <a:rPr lang="fr-FR" sz="2000" b="1" kern="0" spc="-120" dirty="0" smtClean="0">
                <a:latin typeface="+mj-ea"/>
                <a:cs typeface="Arial" panose="020B0604020202020204" pitchFamily="34" charset="0"/>
              </a:rPr>
              <a:t>. </a:t>
            </a:r>
            <a:r>
              <a:rPr lang="fr-FR" sz="2000" b="1" kern="0" spc="-120" dirty="0">
                <a:latin typeface="+mj-ea"/>
                <a:cs typeface="Arial" panose="020B0604020202020204" pitchFamily="34" charset="0"/>
              </a:rPr>
              <a:t>M</a:t>
            </a:r>
            <a:r>
              <a:rPr lang="fr-FR" sz="2000" b="1" kern="0" spc="-120" dirty="0" smtClean="0">
                <a:latin typeface="+mj-ea"/>
                <a:cs typeface="Arial" panose="020B0604020202020204" pitchFamily="34" charset="0"/>
              </a:rPr>
              <a:t>étriques dérivées </a:t>
            </a:r>
            <a:r>
              <a:rPr lang="fr-FR" sz="2000" b="1" kern="0" spc="-120" dirty="0">
                <a:latin typeface="+mj-ea"/>
                <a:cs typeface="Arial" panose="020B0604020202020204" pitchFamily="34" charset="0"/>
              </a:rPr>
              <a:t>de la matrice de </a:t>
            </a:r>
            <a:r>
              <a:rPr lang="fr-FR" sz="2000" b="1" kern="0" spc="-120" dirty="0" smtClean="0">
                <a:latin typeface="+mj-ea"/>
                <a:cs typeface="Arial" panose="020B0604020202020204" pitchFamily="34" charset="0"/>
              </a:rPr>
              <a:t>confusion</a:t>
            </a:r>
          </a:p>
          <a:p>
            <a:endParaRPr lang="fr-FR" sz="2000" b="1" kern="0" spc="-120" dirty="0">
              <a:latin typeface="+mj-ea"/>
              <a:cs typeface="Arial" panose="020B0604020202020204" pitchFamily="34" charset="0"/>
            </a:endParaRPr>
          </a:p>
          <a:p>
            <a:pPr marL="342900" indent="-342900">
              <a:buFont typeface="Wingdings" panose="05000000000000000000" pitchFamily="2" charset="2"/>
              <a:buChar char="ü"/>
            </a:pPr>
            <a:r>
              <a:rPr lang="fr-FR" sz="2000" b="1" kern="0" spc="-120" dirty="0" smtClean="0">
                <a:latin typeface="+mj-ea"/>
                <a:cs typeface="Arial" panose="020B0604020202020204" pitchFamily="34" charset="0"/>
              </a:rPr>
              <a:t>Précision [</a:t>
            </a:r>
            <a:r>
              <a:rPr lang="fr-FR" sz="2000" b="1" kern="0" spc="-120" dirty="0" err="1" smtClean="0">
                <a:latin typeface="+mj-ea"/>
                <a:cs typeface="Arial" panose="020B0604020202020204" pitchFamily="34" charset="0"/>
              </a:rPr>
              <a:t>Accuracy</a:t>
            </a:r>
            <a:r>
              <a:rPr lang="fr-FR" sz="2000" b="1" kern="0" spc="-120" dirty="0" smtClean="0">
                <a:latin typeface="+mj-ea"/>
                <a:cs typeface="Arial" panose="020B0604020202020204" pitchFamily="34" charset="0"/>
              </a:rPr>
              <a:t>]</a:t>
            </a:r>
            <a:r>
              <a:rPr lang="fr-FR" sz="1700" dirty="0"/>
              <a:t> : la proportion d’instances correctement prédites.</a:t>
            </a:r>
            <a:endParaRPr lang="en-US" sz="1700" dirty="0"/>
          </a:p>
        </p:txBody>
      </p:sp>
      <p:graphicFrame>
        <p:nvGraphicFramePr>
          <p:cNvPr id="32" name="Table 31"/>
          <p:cNvGraphicFramePr>
            <a:graphicFrameLocks noGrp="1"/>
          </p:cNvGraphicFramePr>
          <p:nvPr>
            <p:extLst>
              <p:ext uri="{D42A27DB-BD31-4B8C-83A1-F6EECF244321}">
                <p14:modId xmlns:p14="http://schemas.microsoft.com/office/powerpoint/2010/main" val="1121194924"/>
              </p:ext>
            </p:extLst>
          </p:nvPr>
        </p:nvGraphicFramePr>
        <p:xfrm>
          <a:off x="5257800" y="3022298"/>
          <a:ext cx="6858000" cy="1365152"/>
        </p:xfrm>
        <a:graphic>
          <a:graphicData uri="http://schemas.openxmlformats.org/drawingml/2006/table">
            <a:tbl>
              <a:tblPr firstRow="1" bandRow="1">
                <a:tableStyleId>{93296810-A885-4BE3-A3E7-6D5BEEA58F35}</a:tableStyleId>
              </a:tblPr>
              <a:tblGrid>
                <a:gridCol w="2449285">
                  <a:extLst>
                    <a:ext uri="{9D8B030D-6E8A-4147-A177-3AD203B41FA5}">
                      <a16:colId xmlns:a16="http://schemas.microsoft.com/office/drawing/2014/main" val="2474144694"/>
                    </a:ext>
                  </a:extLst>
                </a:gridCol>
                <a:gridCol w="2149609">
                  <a:extLst>
                    <a:ext uri="{9D8B030D-6E8A-4147-A177-3AD203B41FA5}">
                      <a16:colId xmlns:a16="http://schemas.microsoft.com/office/drawing/2014/main" val="3657512128"/>
                    </a:ext>
                  </a:extLst>
                </a:gridCol>
                <a:gridCol w="2259106">
                  <a:extLst>
                    <a:ext uri="{9D8B030D-6E8A-4147-A177-3AD203B41FA5}">
                      <a16:colId xmlns:a16="http://schemas.microsoft.com/office/drawing/2014/main" val="1167885379"/>
                    </a:ext>
                  </a:extLst>
                </a:gridCol>
              </a:tblGrid>
              <a:tr h="402608">
                <a:tc>
                  <a:txBody>
                    <a:bodyPr/>
                    <a:lstStyle/>
                    <a:p>
                      <a:endParaRPr lang="en-US" sz="1400" b="1" dirty="0"/>
                    </a:p>
                  </a:txBody>
                  <a:tcPr/>
                </a:tc>
                <a:tc>
                  <a:txBody>
                    <a:bodyPr/>
                    <a:lstStyle/>
                    <a:p>
                      <a:r>
                        <a:rPr lang="en-US" sz="1400" b="1" dirty="0" err="1" smtClean="0">
                          <a:solidFill>
                            <a:schemeClr val="tx1"/>
                          </a:solidFill>
                        </a:rPr>
                        <a:t>Prédite</a:t>
                      </a:r>
                      <a:r>
                        <a:rPr lang="en-US" sz="1400" b="1" dirty="0" smtClean="0">
                          <a:solidFill>
                            <a:schemeClr val="tx1"/>
                          </a:solidFill>
                        </a:rPr>
                        <a:t> : </a:t>
                      </a:r>
                      <a:r>
                        <a:rPr lang="fr-FR" sz="1400" b="1" dirty="0" smtClean="0">
                          <a:solidFill>
                            <a:schemeClr val="tx1"/>
                          </a:solidFill>
                        </a:rPr>
                        <a:t>Diabétique</a:t>
                      </a:r>
                      <a:r>
                        <a:rPr lang="en-US" sz="1400" b="1" dirty="0" smtClean="0">
                          <a:solidFill>
                            <a:schemeClr val="tx1"/>
                          </a:solidFill>
                        </a:rPr>
                        <a:t> (1)</a:t>
                      </a:r>
                      <a:endParaRPr lang="en-US" sz="1400" b="1" dirty="0">
                        <a:solidFill>
                          <a:schemeClr val="tx1"/>
                        </a:solidFill>
                      </a:endParaRPr>
                    </a:p>
                  </a:txBody>
                  <a:tcPr/>
                </a:tc>
                <a:tc>
                  <a:txBody>
                    <a:bodyPr/>
                    <a:lstStyle/>
                    <a:p>
                      <a:r>
                        <a:rPr lang="en-US" sz="1400" b="1" dirty="0" err="1" smtClean="0">
                          <a:solidFill>
                            <a:schemeClr val="tx1"/>
                          </a:solidFill>
                        </a:rPr>
                        <a:t>Prédite</a:t>
                      </a:r>
                      <a:r>
                        <a:rPr lang="en-US" sz="1400" b="1" dirty="0" smtClean="0">
                          <a:solidFill>
                            <a:schemeClr val="tx1"/>
                          </a:solidFill>
                        </a:rPr>
                        <a:t> : Non</a:t>
                      </a:r>
                      <a:r>
                        <a:rPr lang="en-US" sz="1400" b="1" baseline="0" dirty="0" smtClean="0">
                          <a:solidFill>
                            <a:schemeClr val="tx1"/>
                          </a:solidFill>
                        </a:rPr>
                        <a:t> </a:t>
                      </a:r>
                      <a:r>
                        <a:rPr lang="fr-FR" sz="1400" b="1" dirty="0" smtClean="0">
                          <a:solidFill>
                            <a:schemeClr val="tx1"/>
                          </a:solidFill>
                        </a:rPr>
                        <a:t>Diabétique</a:t>
                      </a:r>
                      <a:r>
                        <a:rPr lang="en-US" sz="1400" b="1" dirty="0" smtClean="0">
                          <a:solidFill>
                            <a:schemeClr val="tx1"/>
                          </a:solidFill>
                        </a:rPr>
                        <a:t> (0)</a:t>
                      </a:r>
                      <a:endParaRPr lang="en-US" sz="1400" b="1" dirty="0">
                        <a:solidFill>
                          <a:schemeClr val="tx1"/>
                        </a:solidFill>
                      </a:endParaRPr>
                    </a:p>
                  </a:txBody>
                  <a:tcPr/>
                </a:tc>
                <a:extLst>
                  <a:ext uri="{0D108BD9-81ED-4DB2-BD59-A6C34878D82A}">
                    <a16:rowId xmlns:a16="http://schemas.microsoft.com/office/drawing/2014/main" val="2039593791"/>
                  </a:ext>
                </a:extLst>
              </a:tr>
              <a:tr h="481272">
                <a:tc>
                  <a:txBody>
                    <a:bodyPr/>
                    <a:lstStyle/>
                    <a:p>
                      <a:r>
                        <a:rPr lang="en-US" sz="1400" b="1" dirty="0" err="1" smtClean="0"/>
                        <a:t>Réelle</a:t>
                      </a:r>
                      <a:r>
                        <a:rPr lang="en-US" sz="1400" b="1" dirty="0" smtClean="0"/>
                        <a:t> : </a:t>
                      </a:r>
                      <a:r>
                        <a:rPr lang="fr-FR" sz="1400" b="1" dirty="0" smtClean="0"/>
                        <a:t>Diabétique</a:t>
                      </a:r>
                      <a:r>
                        <a:rPr lang="en-US" sz="1400" b="1" dirty="0" smtClean="0"/>
                        <a:t> (1)</a:t>
                      </a:r>
                      <a:endParaRPr lang="en-US" sz="1400" b="1" dirty="0"/>
                    </a:p>
                  </a:txBody>
                  <a:tcPr/>
                </a:tc>
                <a:tc>
                  <a:txBody>
                    <a:bodyPr/>
                    <a:lstStyle/>
                    <a:p>
                      <a:r>
                        <a:rPr lang="en-US" sz="1400" b="1" dirty="0" smtClean="0"/>
                        <a:t>80 (TP)</a:t>
                      </a:r>
                      <a:endParaRPr lang="en-US" sz="1400" b="1" dirty="0"/>
                    </a:p>
                  </a:txBody>
                  <a:tcPr/>
                </a:tc>
                <a:tc>
                  <a:txBody>
                    <a:bodyPr/>
                    <a:lstStyle/>
                    <a:p>
                      <a:r>
                        <a:rPr lang="en-US" sz="1400" b="1" dirty="0" smtClean="0"/>
                        <a:t>10 (FN)</a:t>
                      </a:r>
                      <a:endParaRPr lang="en-US" sz="1400" b="1" dirty="0"/>
                    </a:p>
                  </a:txBody>
                  <a:tcPr/>
                </a:tc>
                <a:extLst>
                  <a:ext uri="{0D108BD9-81ED-4DB2-BD59-A6C34878D82A}">
                    <a16:rowId xmlns:a16="http://schemas.microsoft.com/office/drawing/2014/main" val="136646576"/>
                  </a:ext>
                </a:extLst>
              </a:tr>
              <a:tr h="481272">
                <a:tc>
                  <a:txBody>
                    <a:bodyPr/>
                    <a:lstStyle/>
                    <a:p>
                      <a:r>
                        <a:rPr lang="en-US" sz="1400" b="1" dirty="0" err="1" smtClean="0"/>
                        <a:t>Réelle</a:t>
                      </a:r>
                      <a:r>
                        <a:rPr lang="en-US" sz="1400" b="1" dirty="0" smtClean="0"/>
                        <a:t> : Non </a:t>
                      </a:r>
                      <a:r>
                        <a:rPr lang="fr-FR" sz="1400" b="1" dirty="0" smtClean="0"/>
                        <a:t>Diabétique </a:t>
                      </a:r>
                      <a:r>
                        <a:rPr lang="en-US" sz="1400" b="1" dirty="0" smtClean="0"/>
                        <a:t>(0)</a:t>
                      </a:r>
                      <a:endParaRPr lang="en-US" sz="1400" b="1" dirty="0"/>
                    </a:p>
                  </a:txBody>
                  <a:tcPr/>
                </a:tc>
                <a:tc>
                  <a:txBody>
                    <a:bodyPr/>
                    <a:lstStyle/>
                    <a:p>
                      <a:r>
                        <a:rPr lang="en-US" sz="1400" b="1" dirty="0" smtClean="0"/>
                        <a:t>15 (FP)</a:t>
                      </a:r>
                      <a:endParaRPr lang="en-US" sz="1400" b="1" dirty="0"/>
                    </a:p>
                  </a:txBody>
                  <a:tcPr/>
                </a:tc>
                <a:tc>
                  <a:txBody>
                    <a:bodyPr/>
                    <a:lstStyle/>
                    <a:p>
                      <a:r>
                        <a:rPr lang="en-US" sz="1400" b="1" dirty="0" smtClean="0"/>
                        <a:t>95 (TN)</a:t>
                      </a:r>
                      <a:endParaRPr lang="en-US" sz="1400" b="1" dirty="0"/>
                    </a:p>
                  </a:txBody>
                  <a:tcPr/>
                </a:tc>
                <a:extLst>
                  <a:ext uri="{0D108BD9-81ED-4DB2-BD59-A6C34878D82A}">
                    <a16:rowId xmlns:a16="http://schemas.microsoft.com/office/drawing/2014/main" val="578835563"/>
                  </a:ext>
                </a:extLst>
              </a:tr>
            </a:tbl>
          </a:graphicData>
        </a:graphic>
      </p:graphicFrame>
      <p:sp>
        <p:nvSpPr>
          <p:cNvPr id="33" name="Rectangle 32"/>
          <p:cNvSpPr/>
          <p:nvPr/>
        </p:nvSpPr>
        <p:spPr>
          <a:xfrm>
            <a:off x="201060" y="4547173"/>
            <a:ext cx="9867900" cy="369332"/>
          </a:xfrm>
          <a:prstGeom prst="rect">
            <a:avLst/>
          </a:prstGeom>
        </p:spPr>
        <p:txBody>
          <a:bodyPr wrap="square">
            <a:spAutoFit/>
          </a:bodyPr>
          <a:lstStyle/>
          <a:p>
            <a:pPr marL="285750" indent="-285750">
              <a:buFont typeface="Wingdings" panose="05000000000000000000" pitchFamily="2" charset="2"/>
              <a:buChar char="Ø"/>
            </a:pPr>
            <a:r>
              <a:rPr lang="fr-FR" dirty="0"/>
              <a:t>Sur la base de notre exemple, la </a:t>
            </a:r>
            <a:r>
              <a:rPr lang="fr-FR" b="1" dirty="0" smtClean="0"/>
              <a:t>précision [</a:t>
            </a:r>
            <a:r>
              <a:rPr lang="fr-FR" b="1" dirty="0" err="1" smtClean="0"/>
              <a:t>Accuracy</a:t>
            </a:r>
            <a:r>
              <a:rPr lang="fr-FR" b="1" dirty="0" smtClean="0"/>
              <a:t>] </a:t>
            </a:r>
            <a:r>
              <a:rPr lang="fr-FR" dirty="0"/>
              <a:t>peut être calculée comme suit :</a:t>
            </a:r>
            <a:endParaRPr lang="en-US" dirty="0"/>
          </a:p>
        </p:txBody>
      </p:sp>
      <mc:AlternateContent xmlns:mc="http://schemas.openxmlformats.org/markup-compatibility/2006" xmlns:a14="http://schemas.microsoft.com/office/drawing/2010/main">
        <mc:Choice Requires="a14">
          <p:sp>
            <p:nvSpPr>
              <p:cNvPr id="34" name="TextBox 33"/>
              <p:cNvSpPr txBox="1"/>
              <p:nvPr/>
            </p:nvSpPr>
            <p:spPr>
              <a:xfrm>
                <a:off x="691393" y="5285941"/>
                <a:ext cx="6440032" cy="5896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𝐴𝑐𝑐𝑢𝑟𝑎𝑐𝑦</m:t>
                      </m:r>
                      <m:r>
                        <a:rPr lang="en-US" sz="2000" i="1"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80+95</m:t>
                          </m:r>
                        </m:num>
                        <m:den>
                          <m:r>
                            <a:rPr lang="en-US" sz="2000" b="0" i="1" smtClean="0">
                              <a:latin typeface="Cambria Math" panose="02040503050406030204" pitchFamily="18" charset="0"/>
                            </a:rPr>
                            <m:t>80+95+15+10</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175</m:t>
                          </m:r>
                        </m:num>
                        <m:den>
                          <m:r>
                            <a:rPr lang="en-US" sz="2000" b="0" i="1" smtClean="0">
                              <a:latin typeface="Cambria Math" panose="02040503050406030204" pitchFamily="18" charset="0"/>
                            </a:rPr>
                            <m:t>200</m:t>
                          </m:r>
                        </m:den>
                      </m:f>
                      <m:r>
                        <a:rPr lang="en-US" sz="2000" b="0" i="1" smtClean="0">
                          <a:latin typeface="Cambria Math" panose="02040503050406030204" pitchFamily="18" charset="0"/>
                        </a:rPr>
                        <m:t>=0.875 </m:t>
                      </m:r>
                      <m:r>
                        <a:rPr lang="en-US" sz="2000" b="0" i="1" smtClean="0">
                          <a:latin typeface="Cambria Math" panose="02040503050406030204" pitchFamily="18" charset="0"/>
                        </a:rPr>
                        <m:t>𝑜𝑢</m:t>
                      </m:r>
                      <m:r>
                        <a:rPr lang="en-US" sz="2000" b="0" i="1" smtClean="0">
                          <a:latin typeface="Cambria Math" panose="02040503050406030204" pitchFamily="18" charset="0"/>
                        </a:rPr>
                        <m:t> </m:t>
                      </m:r>
                      <m:r>
                        <a:rPr lang="en-US" sz="2000" b="1" i="1" smtClean="0">
                          <a:solidFill>
                            <a:schemeClr val="tx1"/>
                          </a:solidFill>
                          <a:latin typeface="Cambria Math" panose="02040503050406030204" pitchFamily="18" charset="0"/>
                        </a:rPr>
                        <m:t>𝟖𝟕</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𝟓</m:t>
                      </m:r>
                      <m:r>
                        <a:rPr lang="en-US" sz="2000" b="1" i="1" smtClean="0">
                          <a:solidFill>
                            <a:schemeClr val="tx1"/>
                          </a:solidFill>
                          <a:latin typeface="Cambria Math" panose="02040503050406030204" pitchFamily="18" charset="0"/>
                        </a:rPr>
                        <m:t>%</m:t>
                      </m:r>
                    </m:oMath>
                  </m:oMathPara>
                </a14:m>
                <a:endParaRPr lang="en-US" sz="2000" b="1" dirty="0"/>
              </a:p>
            </p:txBody>
          </p:sp>
        </mc:Choice>
        <mc:Fallback xmlns="">
          <p:sp>
            <p:nvSpPr>
              <p:cNvPr id="34" name="TextBox 33"/>
              <p:cNvSpPr txBox="1">
                <a:spLocks noRot="1" noChangeAspect="1" noMove="1" noResize="1" noEditPoints="1" noAdjustHandles="1" noChangeArrowheads="1" noChangeShapeType="1" noTextEdit="1"/>
              </p:cNvSpPr>
              <p:nvPr/>
            </p:nvSpPr>
            <p:spPr>
              <a:xfrm>
                <a:off x="691393" y="5285941"/>
                <a:ext cx="6440032" cy="58964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91393" y="3443295"/>
                <a:ext cx="3878049" cy="581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𝑨𝒄𝒄𝒖𝒓𝒂𝒄𝒚</m:t>
                      </m:r>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𝑻𝑷</m:t>
                          </m:r>
                          <m:r>
                            <a:rPr lang="en-US" sz="2000" b="1" i="1" smtClean="0">
                              <a:latin typeface="Cambria Math" panose="02040503050406030204" pitchFamily="18" charset="0"/>
                            </a:rPr>
                            <m:t>+</m:t>
                          </m:r>
                          <m:r>
                            <a:rPr lang="en-US" sz="2000" b="1" i="1" smtClean="0">
                              <a:latin typeface="Cambria Math" panose="02040503050406030204" pitchFamily="18" charset="0"/>
                            </a:rPr>
                            <m:t>𝑻𝑵</m:t>
                          </m:r>
                        </m:num>
                        <m:den>
                          <m:r>
                            <a:rPr lang="en-US" sz="2000" b="1" i="1" smtClean="0">
                              <a:latin typeface="Cambria Math" panose="02040503050406030204" pitchFamily="18" charset="0"/>
                            </a:rPr>
                            <m:t>𝑻𝑷</m:t>
                          </m:r>
                          <m:r>
                            <a:rPr lang="en-US" sz="2000" b="1" i="1" smtClean="0">
                              <a:latin typeface="Cambria Math" panose="02040503050406030204" pitchFamily="18" charset="0"/>
                            </a:rPr>
                            <m:t>+</m:t>
                          </m:r>
                          <m:r>
                            <a:rPr lang="en-US" sz="2000" b="1" i="1" smtClean="0">
                              <a:latin typeface="Cambria Math" panose="02040503050406030204" pitchFamily="18" charset="0"/>
                            </a:rPr>
                            <m:t>𝑻𝑵</m:t>
                          </m:r>
                          <m:r>
                            <a:rPr lang="en-US" sz="2000" b="1" i="1" smtClean="0">
                              <a:latin typeface="Cambria Math" panose="02040503050406030204" pitchFamily="18" charset="0"/>
                            </a:rPr>
                            <m:t>+</m:t>
                          </m:r>
                          <m:r>
                            <a:rPr lang="en-US" sz="2000" b="1" i="1" smtClean="0">
                              <a:latin typeface="Cambria Math" panose="02040503050406030204" pitchFamily="18" charset="0"/>
                            </a:rPr>
                            <m:t>𝑭𝑷</m:t>
                          </m:r>
                          <m:r>
                            <a:rPr lang="en-US" sz="2000" b="1" i="1" smtClean="0">
                              <a:latin typeface="Cambria Math" panose="02040503050406030204" pitchFamily="18" charset="0"/>
                            </a:rPr>
                            <m:t>+</m:t>
                          </m:r>
                          <m:r>
                            <a:rPr lang="en-US" sz="2000" b="1" i="1" smtClean="0">
                              <a:latin typeface="Cambria Math" panose="02040503050406030204" pitchFamily="18" charset="0"/>
                            </a:rPr>
                            <m:t>𝑭𝑵</m:t>
                          </m:r>
                        </m:den>
                      </m:f>
                    </m:oMath>
                  </m:oMathPara>
                </a14:m>
                <a:endParaRPr lang="en-US" sz="2000" b="1" dirty="0"/>
              </a:p>
            </p:txBody>
          </p:sp>
        </mc:Choice>
        <mc:Fallback xmlns="">
          <p:sp>
            <p:nvSpPr>
              <p:cNvPr id="35" name="TextBox 34"/>
              <p:cNvSpPr txBox="1">
                <a:spLocks noRot="1" noChangeAspect="1" noMove="1" noResize="1" noEditPoints="1" noAdjustHandles="1" noChangeArrowheads="1" noChangeShapeType="1" noTextEdit="1"/>
              </p:cNvSpPr>
              <p:nvPr/>
            </p:nvSpPr>
            <p:spPr>
              <a:xfrm>
                <a:off x="691393" y="3443295"/>
                <a:ext cx="3878049" cy="58137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67156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3" name="Rectangle 22"/>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24" name="Picture 2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6600" y="609602"/>
            <a:ext cx="998626" cy="1054014"/>
          </a:xfrm>
          <a:prstGeom prst="rect">
            <a:avLst/>
          </a:prstGeom>
        </p:spPr>
      </p:pic>
      <p:sp>
        <p:nvSpPr>
          <p:cNvPr id="25" name="Rectangle 24"/>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26" name="Rectangle 25"/>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27"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28"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9" name="Rectangle 28"/>
          <p:cNvSpPr/>
          <p:nvPr/>
        </p:nvSpPr>
        <p:spPr>
          <a:xfrm>
            <a:off x="160482" y="1452638"/>
            <a:ext cx="11802918" cy="1831271"/>
          </a:xfrm>
          <a:prstGeom prst="rect">
            <a:avLst/>
          </a:prstGeom>
        </p:spPr>
        <p:txBody>
          <a:bodyPr wrap="square">
            <a:spAutoFit/>
          </a:bodyPr>
          <a:lstStyle/>
          <a:p>
            <a:r>
              <a:rPr lang="fr-FR" b="1" kern="0" spc="-120" dirty="0" smtClean="0">
                <a:solidFill>
                  <a:schemeClr val="accent6">
                    <a:lumMod val="75000"/>
                  </a:schemeClr>
                </a:solidFill>
                <a:latin typeface="+mj-ea"/>
                <a:cs typeface="Arial" panose="020B0604020202020204" pitchFamily="34" charset="0"/>
              </a:rPr>
              <a:t>3.2.2. Métriques </a:t>
            </a:r>
            <a:r>
              <a:rPr lang="fr-FR" b="1" kern="0" spc="-120" dirty="0">
                <a:solidFill>
                  <a:schemeClr val="accent6">
                    <a:lumMod val="75000"/>
                  </a:schemeClr>
                </a:solidFill>
                <a:latin typeface="+mj-ea"/>
                <a:cs typeface="Arial" panose="020B0604020202020204" pitchFamily="34" charset="0"/>
              </a:rPr>
              <a:t>de classification dans </a:t>
            </a:r>
            <a:r>
              <a:rPr lang="fr-FR" b="1" kern="0" spc="-120" dirty="0" smtClean="0">
                <a:solidFill>
                  <a:schemeClr val="accent6">
                    <a:lumMod val="75000"/>
                  </a:schemeClr>
                </a:solidFill>
                <a:latin typeface="+mj-ea"/>
                <a:cs typeface="Arial" panose="020B0604020202020204" pitchFamily="34" charset="0"/>
              </a:rPr>
              <a:t>le Machine Learning</a:t>
            </a:r>
          </a:p>
          <a:p>
            <a:endParaRPr lang="fr-FR" dirty="0"/>
          </a:p>
          <a:p>
            <a:r>
              <a:rPr lang="fr-FR" sz="2000" b="1" kern="0" spc="-120" dirty="0">
                <a:latin typeface="+mj-ea"/>
                <a:cs typeface="Arial" panose="020B0604020202020204" pitchFamily="34" charset="0"/>
              </a:rPr>
              <a:t>2</a:t>
            </a:r>
            <a:r>
              <a:rPr lang="fr-FR" sz="2000" b="1" kern="0" spc="-120" dirty="0" smtClean="0">
                <a:latin typeface="+mj-ea"/>
                <a:cs typeface="Arial" panose="020B0604020202020204" pitchFamily="34" charset="0"/>
              </a:rPr>
              <a:t>. </a:t>
            </a:r>
            <a:r>
              <a:rPr lang="fr-FR" sz="2000" b="1" kern="0" spc="-120" dirty="0">
                <a:latin typeface="+mj-ea"/>
                <a:cs typeface="Arial" panose="020B0604020202020204" pitchFamily="34" charset="0"/>
              </a:rPr>
              <a:t>M</a:t>
            </a:r>
            <a:r>
              <a:rPr lang="fr-FR" sz="2000" b="1" kern="0" spc="-120" dirty="0" smtClean="0">
                <a:latin typeface="+mj-ea"/>
                <a:cs typeface="Arial" panose="020B0604020202020204" pitchFamily="34" charset="0"/>
              </a:rPr>
              <a:t>étriques dérivées </a:t>
            </a:r>
            <a:r>
              <a:rPr lang="fr-FR" sz="2000" b="1" kern="0" spc="-120" dirty="0">
                <a:latin typeface="+mj-ea"/>
                <a:cs typeface="Arial" panose="020B0604020202020204" pitchFamily="34" charset="0"/>
              </a:rPr>
              <a:t>de la matrice de </a:t>
            </a:r>
            <a:r>
              <a:rPr lang="fr-FR" sz="2000" b="1" kern="0" spc="-120" dirty="0" smtClean="0">
                <a:latin typeface="+mj-ea"/>
                <a:cs typeface="Arial" panose="020B0604020202020204" pitchFamily="34" charset="0"/>
              </a:rPr>
              <a:t>confusion</a:t>
            </a:r>
          </a:p>
          <a:p>
            <a:endParaRPr lang="fr-FR" sz="2000" b="1" kern="0" spc="-120" dirty="0">
              <a:latin typeface="+mj-ea"/>
              <a:cs typeface="Arial" panose="020B0604020202020204" pitchFamily="34" charset="0"/>
            </a:endParaRPr>
          </a:p>
          <a:p>
            <a:pPr marL="342900" indent="-342900">
              <a:buFont typeface="Wingdings" panose="05000000000000000000" pitchFamily="2" charset="2"/>
              <a:buChar char="ü"/>
            </a:pPr>
            <a:r>
              <a:rPr lang="fr-FR" sz="2000" b="1" kern="0" spc="-120" dirty="0" err="1" smtClean="0">
                <a:latin typeface="+mj-ea"/>
                <a:cs typeface="Arial" panose="020B0604020202020204" pitchFamily="34" charset="0"/>
              </a:rPr>
              <a:t>Precision</a:t>
            </a:r>
            <a:r>
              <a:rPr lang="fr-FR" sz="1700" dirty="0"/>
              <a:t> : La proportion de </a:t>
            </a:r>
            <a:r>
              <a:rPr lang="fr-FR" sz="1700" dirty="0" smtClean="0"/>
              <a:t>vraies positives </a:t>
            </a:r>
            <a:r>
              <a:rPr lang="fr-FR" sz="1700" dirty="0"/>
              <a:t>parmi les </a:t>
            </a:r>
            <a:r>
              <a:rPr lang="fr-FR" sz="1700" dirty="0" smtClean="0"/>
              <a:t>positives prédites </a:t>
            </a:r>
            <a:r>
              <a:rPr lang="fr-FR" sz="1700" dirty="0"/>
              <a:t>(c'est-à-dire combien de personnes « diabétiques » </a:t>
            </a:r>
            <a:endParaRPr lang="fr-FR" sz="1700" dirty="0" smtClean="0"/>
          </a:p>
          <a:p>
            <a:r>
              <a:rPr lang="fr-FR" sz="1700" dirty="0" smtClean="0"/>
              <a:t>      prédites </a:t>
            </a:r>
            <a:r>
              <a:rPr lang="fr-FR" sz="1700" dirty="0"/>
              <a:t>étaient réellement diabétiques</a:t>
            </a:r>
            <a:r>
              <a:rPr lang="fr-FR" sz="1700" dirty="0" smtClean="0"/>
              <a:t>).</a:t>
            </a:r>
            <a:endParaRPr lang="en-US" sz="1700" dirty="0"/>
          </a:p>
        </p:txBody>
      </p:sp>
      <p:graphicFrame>
        <p:nvGraphicFramePr>
          <p:cNvPr id="30" name="Table 29"/>
          <p:cNvGraphicFramePr>
            <a:graphicFrameLocks noGrp="1"/>
          </p:cNvGraphicFramePr>
          <p:nvPr>
            <p:extLst>
              <p:ext uri="{D42A27DB-BD31-4B8C-83A1-F6EECF244321}">
                <p14:modId xmlns:p14="http://schemas.microsoft.com/office/powerpoint/2010/main" val="3448696961"/>
              </p:ext>
            </p:extLst>
          </p:nvPr>
        </p:nvGraphicFramePr>
        <p:xfrm>
          <a:off x="5257800" y="3022298"/>
          <a:ext cx="6858000" cy="1365152"/>
        </p:xfrm>
        <a:graphic>
          <a:graphicData uri="http://schemas.openxmlformats.org/drawingml/2006/table">
            <a:tbl>
              <a:tblPr firstRow="1" bandRow="1">
                <a:tableStyleId>{93296810-A885-4BE3-A3E7-6D5BEEA58F35}</a:tableStyleId>
              </a:tblPr>
              <a:tblGrid>
                <a:gridCol w="2449285">
                  <a:extLst>
                    <a:ext uri="{9D8B030D-6E8A-4147-A177-3AD203B41FA5}">
                      <a16:colId xmlns:a16="http://schemas.microsoft.com/office/drawing/2014/main" val="2474144694"/>
                    </a:ext>
                  </a:extLst>
                </a:gridCol>
                <a:gridCol w="2149609">
                  <a:extLst>
                    <a:ext uri="{9D8B030D-6E8A-4147-A177-3AD203B41FA5}">
                      <a16:colId xmlns:a16="http://schemas.microsoft.com/office/drawing/2014/main" val="3657512128"/>
                    </a:ext>
                  </a:extLst>
                </a:gridCol>
                <a:gridCol w="2259106">
                  <a:extLst>
                    <a:ext uri="{9D8B030D-6E8A-4147-A177-3AD203B41FA5}">
                      <a16:colId xmlns:a16="http://schemas.microsoft.com/office/drawing/2014/main" val="1167885379"/>
                    </a:ext>
                  </a:extLst>
                </a:gridCol>
              </a:tblGrid>
              <a:tr h="402608">
                <a:tc>
                  <a:txBody>
                    <a:bodyPr/>
                    <a:lstStyle/>
                    <a:p>
                      <a:endParaRPr lang="en-US" sz="1400" b="1" dirty="0"/>
                    </a:p>
                  </a:txBody>
                  <a:tcPr/>
                </a:tc>
                <a:tc>
                  <a:txBody>
                    <a:bodyPr/>
                    <a:lstStyle/>
                    <a:p>
                      <a:r>
                        <a:rPr lang="en-US" sz="1400" b="1" dirty="0" err="1" smtClean="0">
                          <a:solidFill>
                            <a:schemeClr val="tx1"/>
                          </a:solidFill>
                        </a:rPr>
                        <a:t>Prédite</a:t>
                      </a:r>
                      <a:r>
                        <a:rPr lang="en-US" sz="1400" b="1" dirty="0" smtClean="0">
                          <a:solidFill>
                            <a:schemeClr val="tx1"/>
                          </a:solidFill>
                        </a:rPr>
                        <a:t> : </a:t>
                      </a:r>
                      <a:r>
                        <a:rPr lang="fr-FR" sz="1400" b="1" dirty="0" smtClean="0">
                          <a:solidFill>
                            <a:schemeClr val="tx1"/>
                          </a:solidFill>
                        </a:rPr>
                        <a:t>Diabétique</a:t>
                      </a:r>
                      <a:r>
                        <a:rPr lang="en-US" sz="1400" b="1" dirty="0" smtClean="0">
                          <a:solidFill>
                            <a:schemeClr val="tx1"/>
                          </a:solidFill>
                        </a:rPr>
                        <a:t> (1)</a:t>
                      </a:r>
                      <a:endParaRPr lang="en-US" sz="1400" b="1" dirty="0">
                        <a:solidFill>
                          <a:schemeClr val="tx1"/>
                        </a:solidFill>
                      </a:endParaRPr>
                    </a:p>
                  </a:txBody>
                  <a:tcPr/>
                </a:tc>
                <a:tc>
                  <a:txBody>
                    <a:bodyPr/>
                    <a:lstStyle/>
                    <a:p>
                      <a:r>
                        <a:rPr lang="en-US" sz="1400" b="1" dirty="0" err="1" smtClean="0">
                          <a:solidFill>
                            <a:schemeClr val="tx1"/>
                          </a:solidFill>
                        </a:rPr>
                        <a:t>Prédite</a:t>
                      </a:r>
                      <a:r>
                        <a:rPr lang="en-US" sz="1400" b="1" dirty="0" smtClean="0">
                          <a:solidFill>
                            <a:schemeClr val="tx1"/>
                          </a:solidFill>
                        </a:rPr>
                        <a:t> : Non</a:t>
                      </a:r>
                      <a:r>
                        <a:rPr lang="en-US" sz="1400" b="1" baseline="0" dirty="0" smtClean="0">
                          <a:solidFill>
                            <a:schemeClr val="tx1"/>
                          </a:solidFill>
                        </a:rPr>
                        <a:t> </a:t>
                      </a:r>
                      <a:r>
                        <a:rPr lang="fr-FR" sz="1400" b="1" dirty="0" smtClean="0">
                          <a:solidFill>
                            <a:schemeClr val="tx1"/>
                          </a:solidFill>
                        </a:rPr>
                        <a:t>Diabétique</a:t>
                      </a:r>
                      <a:r>
                        <a:rPr lang="en-US" sz="1400" b="1" dirty="0" smtClean="0">
                          <a:solidFill>
                            <a:schemeClr val="tx1"/>
                          </a:solidFill>
                        </a:rPr>
                        <a:t> (0)</a:t>
                      </a:r>
                      <a:endParaRPr lang="en-US" sz="1400" b="1" dirty="0">
                        <a:solidFill>
                          <a:schemeClr val="tx1"/>
                        </a:solidFill>
                      </a:endParaRPr>
                    </a:p>
                  </a:txBody>
                  <a:tcPr/>
                </a:tc>
                <a:extLst>
                  <a:ext uri="{0D108BD9-81ED-4DB2-BD59-A6C34878D82A}">
                    <a16:rowId xmlns:a16="http://schemas.microsoft.com/office/drawing/2014/main" val="2039593791"/>
                  </a:ext>
                </a:extLst>
              </a:tr>
              <a:tr h="481272">
                <a:tc>
                  <a:txBody>
                    <a:bodyPr/>
                    <a:lstStyle/>
                    <a:p>
                      <a:r>
                        <a:rPr lang="en-US" sz="1400" b="1" dirty="0" err="1" smtClean="0"/>
                        <a:t>Réelle</a:t>
                      </a:r>
                      <a:r>
                        <a:rPr lang="en-US" sz="1400" b="1" dirty="0" smtClean="0"/>
                        <a:t> : </a:t>
                      </a:r>
                      <a:r>
                        <a:rPr lang="fr-FR" sz="1400" b="1" dirty="0" smtClean="0"/>
                        <a:t>Diabétique</a:t>
                      </a:r>
                      <a:r>
                        <a:rPr lang="en-US" sz="1400" b="1" dirty="0" smtClean="0"/>
                        <a:t> (1)</a:t>
                      </a:r>
                      <a:endParaRPr lang="en-US" sz="1400" b="1" dirty="0"/>
                    </a:p>
                  </a:txBody>
                  <a:tcPr/>
                </a:tc>
                <a:tc>
                  <a:txBody>
                    <a:bodyPr/>
                    <a:lstStyle/>
                    <a:p>
                      <a:r>
                        <a:rPr lang="en-US" sz="1400" b="1" dirty="0" smtClean="0"/>
                        <a:t>80 (TP)</a:t>
                      </a:r>
                      <a:endParaRPr lang="en-US" sz="1400" b="1" dirty="0"/>
                    </a:p>
                  </a:txBody>
                  <a:tcPr/>
                </a:tc>
                <a:tc>
                  <a:txBody>
                    <a:bodyPr/>
                    <a:lstStyle/>
                    <a:p>
                      <a:r>
                        <a:rPr lang="en-US" sz="1400" b="1" dirty="0" smtClean="0"/>
                        <a:t>10 (FN)</a:t>
                      </a:r>
                      <a:endParaRPr lang="en-US" sz="1400" b="1" dirty="0"/>
                    </a:p>
                  </a:txBody>
                  <a:tcPr/>
                </a:tc>
                <a:extLst>
                  <a:ext uri="{0D108BD9-81ED-4DB2-BD59-A6C34878D82A}">
                    <a16:rowId xmlns:a16="http://schemas.microsoft.com/office/drawing/2014/main" val="136646576"/>
                  </a:ext>
                </a:extLst>
              </a:tr>
              <a:tr h="481272">
                <a:tc>
                  <a:txBody>
                    <a:bodyPr/>
                    <a:lstStyle/>
                    <a:p>
                      <a:r>
                        <a:rPr lang="en-US" sz="1400" b="1" dirty="0" err="1" smtClean="0"/>
                        <a:t>Réelle</a:t>
                      </a:r>
                      <a:r>
                        <a:rPr lang="en-US" sz="1400" b="1" dirty="0" smtClean="0"/>
                        <a:t> : Non </a:t>
                      </a:r>
                      <a:r>
                        <a:rPr lang="fr-FR" sz="1400" b="1" dirty="0" smtClean="0"/>
                        <a:t>Diabétique </a:t>
                      </a:r>
                      <a:r>
                        <a:rPr lang="en-US" sz="1400" b="1" dirty="0" smtClean="0"/>
                        <a:t>(0)</a:t>
                      </a:r>
                      <a:endParaRPr lang="en-US" sz="1400" b="1" dirty="0"/>
                    </a:p>
                  </a:txBody>
                  <a:tcPr/>
                </a:tc>
                <a:tc>
                  <a:txBody>
                    <a:bodyPr/>
                    <a:lstStyle/>
                    <a:p>
                      <a:r>
                        <a:rPr lang="en-US" sz="1400" b="1" dirty="0" smtClean="0"/>
                        <a:t>15 (FP)</a:t>
                      </a:r>
                      <a:endParaRPr lang="en-US" sz="1400" b="1" dirty="0"/>
                    </a:p>
                  </a:txBody>
                  <a:tcPr/>
                </a:tc>
                <a:tc>
                  <a:txBody>
                    <a:bodyPr/>
                    <a:lstStyle/>
                    <a:p>
                      <a:r>
                        <a:rPr lang="en-US" sz="1400" b="1" dirty="0" smtClean="0"/>
                        <a:t>95 (TN)</a:t>
                      </a:r>
                      <a:endParaRPr lang="en-US" sz="1400" b="1" dirty="0"/>
                    </a:p>
                  </a:txBody>
                  <a:tcPr/>
                </a:tc>
                <a:extLst>
                  <a:ext uri="{0D108BD9-81ED-4DB2-BD59-A6C34878D82A}">
                    <a16:rowId xmlns:a16="http://schemas.microsoft.com/office/drawing/2014/main" val="578835563"/>
                  </a:ext>
                </a:extLst>
              </a:tr>
            </a:tbl>
          </a:graphicData>
        </a:graphic>
      </p:graphicFrame>
      <p:sp>
        <p:nvSpPr>
          <p:cNvPr id="31" name="Rectangle 30"/>
          <p:cNvSpPr/>
          <p:nvPr/>
        </p:nvSpPr>
        <p:spPr>
          <a:xfrm>
            <a:off x="201060" y="4547173"/>
            <a:ext cx="9867900" cy="369332"/>
          </a:xfrm>
          <a:prstGeom prst="rect">
            <a:avLst/>
          </a:prstGeom>
        </p:spPr>
        <p:txBody>
          <a:bodyPr wrap="square">
            <a:spAutoFit/>
          </a:bodyPr>
          <a:lstStyle/>
          <a:p>
            <a:pPr marL="285750" indent="-285750">
              <a:buFont typeface="Wingdings" panose="05000000000000000000" pitchFamily="2" charset="2"/>
              <a:buChar char="Ø"/>
            </a:pPr>
            <a:r>
              <a:rPr lang="fr-FR" dirty="0"/>
              <a:t>Sur la base de notre exemple, la </a:t>
            </a:r>
            <a:r>
              <a:rPr lang="fr-FR" b="1" dirty="0" err="1" smtClean="0"/>
              <a:t>precision</a:t>
            </a:r>
            <a:r>
              <a:rPr lang="fr-FR" dirty="0" smtClean="0"/>
              <a:t> </a:t>
            </a:r>
            <a:r>
              <a:rPr lang="fr-FR" dirty="0"/>
              <a:t>peut être calculée comme suit :</a:t>
            </a:r>
            <a:endParaRPr lang="en-US" dirty="0"/>
          </a:p>
        </p:txBody>
      </p:sp>
      <mc:AlternateContent xmlns:mc="http://schemas.openxmlformats.org/markup-compatibility/2006" xmlns:a14="http://schemas.microsoft.com/office/drawing/2010/main">
        <mc:Choice Requires="a14">
          <p:sp>
            <p:nvSpPr>
              <p:cNvPr id="32" name="TextBox 31"/>
              <p:cNvSpPr txBox="1"/>
              <p:nvPr/>
            </p:nvSpPr>
            <p:spPr>
              <a:xfrm>
                <a:off x="691393" y="5285941"/>
                <a:ext cx="5131598" cy="583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𝑃𝑟𝑒𝑐𝑖𝑠𝑖𝑜𝑛</m:t>
                      </m:r>
                      <m:r>
                        <a:rPr lang="en-US" sz="2000" i="1"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80</m:t>
                          </m:r>
                        </m:num>
                        <m:den>
                          <m:r>
                            <a:rPr lang="en-US" sz="2000" b="0" i="1" smtClean="0">
                              <a:latin typeface="Cambria Math" panose="02040503050406030204" pitchFamily="18" charset="0"/>
                            </a:rPr>
                            <m:t>80+15</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80</m:t>
                          </m:r>
                        </m:num>
                        <m:den>
                          <m:r>
                            <a:rPr lang="en-US" sz="2000" b="0" i="1" smtClean="0">
                              <a:latin typeface="Cambria Math" panose="02040503050406030204" pitchFamily="18" charset="0"/>
                            </a:rPr>
                            <m:t>95</m:t>
                          </m:r>
                        </m:den>
                      </m:f>
                      <m:r>
                        <a:rPr lang="en-US" sz="2000" b="0" i="1" smtClean="0">
                          <a:latin typeface="Cambria Math" panose="02040503050406030204" pitchFamily="18" charset="0"/>
                        </a:rPr>
                        <m:t>=0.842 </m:t>
                      </m:r>
                      <m:r>
                        <a:rPr lang="en-US" sz="2000" b="0" i="1" smtClean="0">
                          <a:latin typeface="Cambria Math" panose="02040503050406030204" pitchFamily="18" charset="0"/>
                        </a:rPr>
                        <m:t>𝑜𝑢</m:t>
                      </m:r>
                      <m:r>
                        <a:rPr lang="en-US" sz="2000" b="0" i="1" smtClean="0">
                          <a:latin typeface="Cambria Math" panose="02040503050406030204" pitchFamily="18" charset="0"/>
                        </a:rPr>
                        <m:t> </m:t>
                      </m:r>
                      <m:r>
                        <a:rPr lang="en-US" sz="2000" b="1" i="1" smtClean="0">
                          <a:latin typeface="Cambria Math" panose="02040503050406030204" pitchFamily="18" charset="0"/>
                        </a:rPr>
                        <m:t>𝟖𝟒</m:t>
                      </m:r>
                      <m:r>
                        <a:rPr lang="en-US" sz="2000" b="1" i="1" smtClean="0">
                          <a:latin typeface="Cambria Math" panose="02040503050406030204" pitchFamily="18" charset="0"/>
                        </a:rPr>
                        <m:t>.</m:t>
                      </m:r>
                      <m:r>
                        <a:rPr lang="en-US" sz="2000" b="1" i="1" smtClean="0">
                          <a:latin typeface="Cambria Math" panose="02040503050406030204" pitchFamily="18" charset="0"/>
                        </a:rPr>
                        <m:t>𝟐</m:t>
                      </m:r>
                      <m:r>
                        <a:rPr lang="en-US" sz="2000" b="1" i="1" smtClean="0">
                          <a:latin typeface="Cambria Math" panose="02040503050406030204" pitchFamily="18" charset="0"/>
                        </a:rPr>
                        <m:t>%</m:t>
                      </m:r>
                    </m:oMath>
                  </m:oMathPara>
                </a14:m>
                <a:endParaRPr lang="en-US" sz="2000" b="1" dirty="0"/>
              </a:p>
            </p:txBody>
          </p:sp>
        </mc:Choice>
        <mc:Fallback xmlns="">
          <p:sp>
            <p:nvSpPr>
              <p:cNvPr id="32" name="TextBox 31"/>
              <p:cNvSpPr txBox="1">
                <a:spLocks noRot="1" noChangeAspect="1" noMove="1" noResize="1" noEditPoints="1" noAdjustHandles="1" noChangeArrowheads="1" noChangeShapeType="1" noTextEdit="1"/>
              </p:cNvSpPr>
              <p:nvPr/>
            </p:nvSpPr>
            <p:spPr>
              <a:xfrm>
                <a:off x="691393" y="5285941"/>
                <a:ext cx="5131598" cy="5833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91393" y="3443295"/>
                <a:ext cx="2592056" cy="581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𝑷𝒓𝒆𝒄𝒊𝒔𝒊𝒐𝒏</m:t>
                      </m:r>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𝑻𝑷</m:t>
                          </m:r>
                        </m:num>
                        <m:den>
                          <m:r>
                            <a:rPr lang="en-US" sz="2000" b="1" i="1" smtClean="0">
                              <a:latin typeface="Cambria Math" panose="02040503050406030204" pitchFamily="18" charset="0"/>
                            </a:rPr>
                            <m:t>𝑻𝑷</m:t>
                          </m:r>
                          <m:r>
                            <a:rPr lang="en-US" sz="2000" b="1" i="1" smtClean="0">
                              <a:latin typeface="Cambria Math" panose="02040503050406030204" pitchFamily="18" charset="0"/>
                            </a:rPr>
                            <m:t>+</m:t>
                          </m:r>
                          <m:r>
                            <a:rPr lang="en-US" sz="2000" b="1" i="1" smtClean="0">
                              <a:latin typeface="Cambria Math" panose="02040503050406030204" pitchFamily="18" charset="0"/>
                            </a:rPr>
                            <m:t>𝑭𝑷</m:t>
                          </m:r>
                        </m:den>
                      </m:f>
                    </m:oMath>
                  </m:oMathPara>
                </a14:m>
                <a:endParaRPr lang="en-US" sz="2000" b="1" dirty="0"/>
              </a:p>
            </p:txBody>
          </p:sp>
        </mc:Choice>
        <mc:Fallback xmlns="">
          <p:sp>
            <p:nvSpPr>
              <p:cNvPr id="33" name="TextBox 32"/>
              <p:cNvSpPr txBox="1">
                <a:spLocks noRot="1" noChangeAspect="1" noMove="1" noResize="1" noEditPoints="1" noAdjustHandles="1" noChangeArrowheads="1" noChangeShapeType="1" noTextEdit="1"/>
              </p:cNvSpPr>
              <p:nvPr/>
            </p:nvSpPr>
            <p:spPr>
              <a:xfrm>
                <a:off x="691393" y="3443295"/>
                <a:ext cx="2592056" cy="58137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6194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6" name="Rectangle 5"/>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7" name="Rectangle 6"/>
          <p:cNvSpPr/>
          <p:nvPr/>
        </p:nvSpPr>
        <p:spPr>
          <a:xfrm>
            <a:off x="184896" y="990800"/>
            <a:ext cx="3701304" cy="923330"/>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3.1 </a:t>
            </a: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Régression linéaire </a:t>
            </a:r>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Multiple:</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endParaRPr lang="en-US" sz="1400" b="1" kern="0" spc="-120" dirty="0">
              <a:solidFill>
                <a:schemeClr val="accent6">
                  <a:lumMod val="75000"/>
                </a:schemeClr>
              </a:solidFill>
              <a:latin typeface="+mj-ea"/>
              <a:cs typeface="Arial" panose="020B0604020202020204" pitchFamily="34" charset="0"/>
            </a:endParaRPr>
          </a:p>
        </p:txBody>
      </p:sp>
      <p:sp>
        <p:nvSpPr>
          <p:cNvPr id="8"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2" name="Footer Placeholder 11"/>
          <p:cNvSpPr>
            <a:spLocks noGrp="1"/>
          </p:cNvSpPr>
          <p:nvPr>
            <p:ph type="ftr" sz="quarter" idx="5"/>
          </p:nvPr>
        </p:nvSpPr>
        <p:spPr/>
        <p:txBody>
          <a:bodyPr/>
          <a:lstStyle/>
          <a:p>
            <a:r>
              <a:rPr lang="en-US" smtClean="0"/>
              <a:t>Cours-ML-Dahouda M., Ph.D.</a:t>
            </a:r>
            <a:endParaRPr lang="en-US" dirty="0"/>
          </a:p>
        </p:txBody>
      </p:sp>
      <p:sp>
        <p:nvSpPr>
          <p:cNvPr id="2" name="Rectangle 1"/>
          <p:cNvSpPr/>
          <p:nvPr/>
        </p:nvSpPr>
        <p:spPr>
          <a:xfrm>
            <a:off x="184896" y="1663516"/>
            <a:ext cx="11590426" cy="3170099"/>
          </a:xfrm>
          <a:prstGeom prst="rect">
            <a:avLst/>
          </a:prstGeom>
        </p:spPr>
        <p:txBody>
          <a:bodyPr wrap="square">
            <a:spAutoFit/>
          </a:bodyPr>
          <a:lstStyle/>
          <a:p>
            <a:pPr marL="285750" indent="-285750">
              <a:buFont typeface="Wingdings" panose="05000000000000000000" pitchFamily="2" charset="2"/>
              <a:buChar char="q"/>
            </a:pPr>
            <a:r>
              <a:rPr lang="fr-FR" sz="2000" dirty="0"/>
              <a:t>Dans </a:t>
            </a:r>
            <a:r>
              <a:rPr lang="fr-FR" sz="2000" dirty="0" smtClean="0"/>
              <a:t>ce chapitre, </a:t>
            </a:r>
            <a:r>
              <a:rPr lang="fr-FR" sz="2000" dirty="0"/>
              <a:t>nous allons découvrir la régression linéaire multiple à l'aide de </a:t>
            </a:r>
            <a:r>
              <a:rPr lang="fr-FR" sz="2000" dirty="0" err="1"/>
              <a:t>scikit-learn</a:t>
            </a:r>
            <a:r>
              <a:rPr lang="fr-FR" sz="2000" dirty="0"/>
              <a:t> dans le langage de </a:t>
            </a:r>
            <a:r>
              <a:rPr lang="fr-FR" sz="2000" dirty="0" smtClean="0"/>
              <a:t>programmation </a:t>
            </a:r>
            <a:r>
              <a:rPr lang="fr-FR" sz="2000" dirty="0"/>
              <a:t>Python</a:t>
            </a:r>
            <a:r>
              <a:rPr lang="fr-FR" sz="2000" dirty="0" smtClean="0"/>
              <a:t>.</a:t>
            </a:r>
          </a:p>
          <a:p>
            <a:pPr marL="285750" indent="-285750">
              <a:buFont typeface="Wingdings" panose="05000000000000000000" pitchFamily="2" charset="2"/>
              <a:buChar char="q"/>
            </a:pPr>
            <a:r>
              <a:rPr lang="fr-FR" sz="2000" dirty="0" smtClean="0"/>
              <a:t>La </a:t>
            </a:r>
            <a:r>
              <a:rPr lang="fr-FR" sz="2000" dirty="0"/>
              <a:t>régression est une méthode statistique permettant de déterminer la relation entre des </a:t>
            </a:r>
            <a:r>
              <a:rPr lang="fr-FR" sz="2000" dirty="0" smtClean="0"/>
              <a:t>caractéristiques </a:t>
            </a:r>
          </a:p>
          <a:p>
            <a:r>
              <a:rPr lang="fr-FR" sz="2000" dirty="0" smtClean="0"/>
              <a:t>(</a:t>
            </a:r>
            <a:r>
              <a:rPr lang="fr-FR" sz="1900" dirty="0" err="1" smtClean="0"/>
              <a:t>Features</a:t>
            </a:r>
            <a:r>
              <a:rPr lang="fr-FR" sz="1900" dirty="0" smtClean="0"/>
              <a:t> </a:t>
            </a:r>
            <a:r>
              <a:rPr lang="fr-FR" sz="1900" dirty="0"/>
              <a:t>ou variables </a:t>
            </a:r>
            <a:r>
              <a:rPr lang="fr-FR" sz="1900" dirty="0" smtClean="0"/>
              <a:t>indépendantes) </a:t>
            </a:r>
            <a:r>
              <a:rPr lang="fr-FR" sz="1900" dirty="0"/>
              <a:t>et une variable de </a:t>
            </a:r>
            <a:r>
              <a:rPr lang="fr-FR" sz="1900" dirty="0" smtClean="0"/>
              <a:t>résultat (Target </a:t>
            </a:r>
            <a:r>
              <a:rPr lang="fr-FR" sz="1900" dirty="0"/>
              <a:t>ou </a:t>
            </a:r>
            <a:r>
              <a:rPr lang="fr-FR" sz="1900" dirty="0" smtClean="0"/>
              <a:t>variable indépendante) </a:t>
            </a:r>
            <a:r>
              <a:rPr lang="fr-FR" sz="1900" dirty="0"/>
              <a:t>ou un résultat</a:t>
            </a:r>
            <a:r>
              <a:rPr lang="fr-FR" sz="2000" dirty="0"/>
              <a:t>. </a:t>
            </a:r>
            <a:endParaRPr lang="fr-FR" sz="2000" dirty="0" smtClean="0"/>
          </a:p>
          <a:p>
            <a:endParaRPr lang="fr-FR" sz="2000" dirty="0" smtClean="0"/>
          </a:p>
          <a:p>
            <a:pPr marL="285750" indent="-285750">
              <a:buFont typeface="Wingdings" panose="05000000000000000000" pitchFamily="2" charset="2"/>
              <a:buChar char="q"/>
            </a:pPr>
            <a:r>
              <a:rPr lang="fr-FR" sz="2000" dirty="0" smtClean="0"/>
              <a:t>La </a:t>
            </a:r>
            <a:r>
              <a:rPr lang="fr-FR" sz="2000" dirty="0"/>
              <a:t>régression linéaire multiple, souvent appelée régression multiple, est une méthode statistique qui prédit le résultat </a:t>
            </a:r>
            <a:r>
              <a:rPr lang="fr-FR" sz="2000" dirty="0" smtClean="0"/>
              <a:t>d'une </a:t>
            </a:r>
            <a:r>
              <a:rPr lang="fr-FR" sz="2000" dirty="0"/>
              <a:t>variable de réponse en combinant de nombreuses variables explicatives. </a:t>
            </a:r>
            <a:endParaRPr lang="fr-FR" sz="2000" dirty="0" smtClean="0"/>
          </a:p>
          <a:p>
            <a:pPr marL="285750" indent="-285750">
              <a:buFont typeface="Wingdings" panose="05000000000000000000" pitchFamily="2" charset="2"/>
              <a:buChar char="q"/>
            </a:pPr>
            <a:endParaRPr lang="fr-FR" sz="2000" dirty="0" smtClean="0"/>
          </a:p>
          <a:p>
            <a:pPr marL="285750" indent="-285750">
              <a:buFont typeface="Wingdings" panose="05000000000000000000" pitchFamily="2" charset="2"/>
              <a:buChar char="q"/>
            </a:pPr>
            <a:r>
              <a:rPr lang="fr-FR" sz="1900" dirty="0" smtClean="0"/>
              <a:t>La </a:t>
            </a:r>
            <a:r>
              <a:rPr lang="fr-FR" sz="1900" dirty="0"/>
              <a:t>régression multiple est une variante de la régression </a:t>
            </a:r>
            <a:r>
              <a:rPr lang="fr-FR" sz="1900" dirty="0" smtClean="0"/>
              <a:t>linéaire </a:t>
            </a:r>
            <a:r>
              <a:rPr lang="fr-FR" sz="1900" dirty="0"/>
              <a:t>dans laquelle une seule variable explicative est utilisée</a:t>
            </a:r>
            <a:endParaRPr lang="en-US" sz="1900"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5289626"/>
            <a:ext cx="4987440" cy="600340"/>
          </a:xfrm>
          <a:prstGeom prst="rect">
            <a:avLst/>
          </a:prstGeom>
        </p:spPr>
      </p:pic>
      <p:sp>
        <p:nvSpPr>
          <p:cNvPr id="9" name="Rectangle 8"/>
          <p:cNvSpPr/>
          <p:nvPr/>
        </p:nvSpPr>
        <p:spPr>
          <a:xfrm>
            <a:off x="6332626" y="4474018"/>
            <a:ext cx="5442696" cy="1631216"/>
          </a:xfrm>
          <a:prstGeom prst="rect">
            <a:avLst/>
          </a:prstGeom>
        </p:spPr>
        <p:txBody>
          <a:bodyPr wrap="square">
            <a:spAutoFit/>
          </a:bodyPr>
          <a:lstStyle/>
          <a:p>
            <a:r>
              <a:rPr lang="fr-FR" sz="2000" dirty="0"/>
              <a:t>ici, </a:t>
            </a:r>
            <a:r>
              <a:rPr lang="fr-FR" sz="2000" b="1" dirty="0"/>
              <a:t>y</a:t>
            </a:r>
            <a:r>
              <a:rPr lang="fr-FR" sz="2000" dirty="0"/>
              <a:t> est la variable dépendante.</a:t>
            </a:r>
          </a:p>
          <a:p>
            <a:endParaRPr lang="fr-FR" sz="2000" dirty="0"/>
          </a:p>
          <a:p>
            <a:r>
              <a:rPr lang="fr-FR" sz="2000" b="1" dirty="0"/>
              <a:t>x</a:t>
            </a:r>
            <a:r>
              <a:rPr lang="fr-FR" sz="2000" b="1" baseline="-25000" dirty="0"/>
              <a:t>1</a:t>
            </a:r>
            <a:r>
              <a:rPr lang="fr-FR" sz="2000" dirty="0"/>
              <a:t>, </a:t>
            </a:r>
            <a:r>
              <a:rPr lang="fr-FR" sz="2000" b="1" dirty="0"/>
              <a:t>x</a:t>
            </a:r>
            <a:r>
              <a:rPr lang="fr-FR" sz="2000" b="1" baseline="-25000" dirty="0"/>
              <a:t>2</a:t>
            </a:r>
            <a:r>
              <a:rPr lang="fr-FR" sz="2000" dirty="0"/>
              <a:t>,</a:t>
            </a:r>
            <a:r>
              <a:rPr lang="fr-FR" sz="2000" b="1" dirty="0"/>
              <a:t> x</a:t>
            </a:r>
            <a:r>
              <a:rPr lang="fr-FR" sz="2000" b="1" baseline="-25000" dirty="0"/>
              <a:t>3</a:t>
            </a:r>
            <a:r>
              <a:rPr lang="fr-FR" sz="2000" dirty="0"/>
              <a:t>,… sont des variables indépendantes.</a:t>
            </a:r>
          </a:p>
          <a:p>
            <a:r>
              <a:rPr lang="fr-FR" sz="2000" b="1" dirty="0"/>
              <a:t>b</a:t>
            </a:r>
            <a:r>
              <a:rPr lang="fr-FR" sz="2000" b="1" baseline="-25000" dirty="0"/>
              <a:t>0</a:t>
            </a:r>
            <a:r>
              <a:rPr lang="fr-FR" sz="2000" dirty="0"/>
              <a:t> = interception de la droite.</a:t>
            </a:r>
          </a:p>
          <a:p>
            <a:r>
              <a:rPr lang="fr-FR" sz="2000" b="1" dirty="0"/>
              <a:t>b</a:t>
            </a:r>
            <a:r>
              <a:rPr lang="fr-FR" sz="2000" b="1" baseline="-25000" dirty="0"/>
              <a:t>1</a:t>
            </a:r>
            <a:r>
              <a:rPr lang="fr-FR" sz="2000" dirty="0"/>
              <a:t>, </a:t>
            </a:r>
            <a:r>
              <a:rPr lang="fr-FR" sz="2000" b="1" dirty="0"/>
              <a:t>b</a:t>
            </a:r>
            <a:r>
              <a:rPr lang="fr-FR" sz="2000" b="1" baseline="-25000" dirty="0"/>
              <a:t>2</a:t>
            </a:r>
            <a:r>
              <a:rPr lang="fr-FR" sz="2000" dirty="0"/>
              <a:t>, … sont des coefficients.</a:t>
            </a:r>
            <a:endParaRPr lang="en-US" sz="2000" dirty="0"/>
          </a:p>
        </p:txBody>
      </p:sp>
      <p:sp>
        <p:nvSpPr>
          <p:cNvPr id="11" name="Rectangle 10"/>
          <p:cNvSpPr/>
          <p:nvPr/>
        </p:nvSpPr>
        <p:spPr>
          <a:xfrm>
            <a:off x="3886200" y="1322157"/>
            <a:ext cx="4870564" cy="388696"/>
          </a:xfrm>
          <a:prstGeom prst="rect">
            <a:avLst/>
          </a:prstGeom>
        </p:spPr>
        <p:txBody>
          <a:bodyPr wrap="none">
            <a:spAutoFit/>
          </a:bodyPr>
          <a:lstStyle/>
          <a:p>
            <a:pPr>
              <a:lnSpc>
                <a:spcPct val="107000"/>
              </a:lnSpc>
              <a:spcAft>
                <a:spcPts val="800"/>
              </a:spcAft>
            </a:pPr>
            <a:r>
              <a:rPr lang="fr-FR" b="1" kern="0" spc="-120" dirty="0" smtClean="0">
                <a:solidFill>
                  <a:schemeClr val="accent6">
                    <a:lumMod val="75000"/>
                  </a:schemeClr>
                </a:solidFill>
                <a:latin typeface="+mj-ea"/>
                <a:cs typeface="Arial" panose="020B0604020202020204" pitchFamily="34" charset="0"/>
              </a:rPr>
              <a:t>3.1.1 Introduction </a:t>
            </a:r>
            <a:r>
              <a:rPr lang="fr-FR" b="1" kern="0" spc="-120" dirty="0">
                <a:solidFill>
                  <a:schemeClr val="accent6">
                    <a:lumMod val="75000"/>
                  </a:schemeClr>
                </a:solidFill>
                <a:latin typeface="+mj-ea"/>
                <a:cs typeface="Arial" panose="020B0604020202020204" pitchFamily="34" charset="0"/>
              </a:rPr>
              <a:t>à la régression linéaire multiple </a:t>
            </a:r>
          </a:p>
        </p:txBody>
      </p:sp>
    </p:spTree>
    <p:extLst>
      <p:ext uri="{BB962C8B-B14F-4D97-AF65-F5344CB8AC3E}">
        <p14:creationId xmlns:p14="http://schemas.microsoft.com/office/powerpoint/2010/main" val="3775393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4" name="Rectangle 23"/>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25" name="Picture 2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6600" y="609602"/>
            <a:ext cx="998626" cy="1054014"/>
          </a:xfrm>
          <a:prstGeom prst="rect">
            <a:avLst/>
          </a:prstGeom>
        </p:spPr>
      </p:pic>
      <p:sp>
        <p:nvSpPr>
          <p:cNvPr id="26" name="Rectangle 25"/>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27" name="Rectangle 26"/>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28"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29"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30" name="Rectangle 29"/>
          <p:cNvSpPr/>
          <p:nvPr/>
        </p:nvSpPr>
        <p:spPr>
          <a:xfrm>
            <a:off x="160481" y="1452638"/>
            <a:ext cx="11955319" cy="1831271"/>
          </a:xfrm>
          <a:prstGeom prst="rect">
            <a:avLst/>
          </a:prstGeom>
        </p:spPr>
        <p:txBody>
          <a:bodyPr wrap="square">
            <a:spAutoFit/>
          </a:bodyPr>
          <a:lstStyle/>
          <a:p>
            <a:r>
              <a:rPr lang="fr-FR" b="1" kern="0" spc="-120" dirty="0" smtClean="0">
                <a:solidFill>
                  <a:schemeClr val="accent6">
                    <a:lumMod val="75000"/>
                  </a:schemeClr>
                </a:solidFill>
                <a:latin typeface="+mj-ea"/>
                <a:cs typeface="Arial" panose="020B0604020202020204" pitchFamily="34" charset="0"/>
              </a:rPr>
              <a:t>3.2.2. Métriques </a:t>
            </a:r>
            <a:r>
              <a:rPr lang="fr-FR" b="1" kern="0" spc="-120" dirty="0">
                <a:solidFill>
                  <a:schemeClr val="accent6">
                    <a:lumMod val="75000"/>
                  </a:schemeClr>
                </a:solidFill>
                <a:latin typeface="+mj-ea"/>
                <a:cs typeface="Arial" panose="020B0604020202020204" pitchFamily="34" charset="0"/>
              </a:rPr>
              <a:t>de classification dans </a:t>
            </a:r>
            <a:r>
              <a:rPr lang="fr-FR" b="1" kern="0" spc="-120" dirty="0" smtClean="0">
                <a:solidFill>
                  <a:schemeClr val="accent6">
                    <a:lumMod val="75000"/>
                  </a:schemeClr>
                </a:solidFill>
                <a:latin typeface="+mj-ea"/>
                <a:cs typeface="Arial" panose="020B0604020202020204" pitchFamily="34" charset="0"/>
              </a:rPr>
              <a:t>le Machine Learning</a:t>
            </a:r>
          </a:p>
          <a:p>
            <a:endParaRPr lang="fr-FR" dirty="0"/>
          </a:p>
          <a:p>
            <a:r>
              <a:rPr lang="fr-FR" sz="2000" b="1" kern="0" spc="-120" dirty="0">
                <a:latin typeface="+mj-ea"/>
                <a:cs typeface="Arial" panose="020B0604020202020204" pitchFamily="34" charset="0"/>
              </a:rPr>
              <a:t>2</a:t>
            </a:r>
            <a:r>
              <a:rPr lang="fr-FR" sz="2000" b="1" kern="0" spc="-120" dirty="0" smtClean="0">
                <a:latin typeface="+mj-ea"/>
                <a:cs typeface="Arial" panose="020B0604020202020204" pitchFamily="34" charset="0"/>
              </a:rPr>
              <a:t>. </a:t>
            </a:r>
            <a:r>
              <a:rPr lang="fr-FR" sz="2000" b="1" kern="0" spc="-120" dirty="0">
                <a:latin typeface="+mj-ea"/>
                <a:cs typeface="Arial" panose="020B0604020202020204" pitchFamily="34" charset="0"/>
              </a:rPr>
              <a:t>M</a:t>
            </a:r>
            <a:r>
              <a:rPr lang="fr-FR" sz="2000" b="1" kern="0" spc="-120" dirty="0" smtClean="0">
                <a:latin typeface="+mj-ea"/>
                <a:cs typeface="Arial" panose="020B0604020202020204" pitchFamily="34" charset="0"/>
              </a:rPr>
              <a:t>étriques dérivées </a:t>
            </a:r>
            <a:r>
              <a:rPr lang="fr-FR" sz="2000" b="1" kern="0" spc="-120" dirty="0">
                <a:latin typeface="+mj-ea"/>
                <a:cs typeface="Arial" panose="020B0604020202020204" pitchFamily="34" charset="0"/>
              </a:rPr>
              <a:t>de la matrice de </a:t>
            </a:r>
            <a:r>
              <a:rPr lang="fr-FR" sz="2000" b="1" kern="0" spc="-120" dirty="0" smtClean="0">
                <a:latin typeface="+mj-ea"/>
                <a:cs typeface="Arial" panose="020B0604020202020204" pitchFamily="34" charset="0"/>
              </a:rPr>
              <a:t>confusion</a:t>
            </a:r>
          </a:p>
          <a:p>
            <a:endParaRPr lang="fr-FR" sz="2000" b="1" kern="0" spc="-120" dirty="0">
              <a:latin typeface="+mj-ea"/>
              <a:cs typeface="Arial" panose="020B0604020202020204" pitchFamily="34" charset="0"/>
            </a:endParaRPr>
          </a:p>
          <a:p>
            <a:pPr marL="342900" indent="-342900">
              <a:buFont typeface="Wingdings" panose="05000000000000000000" pitchFamily="2" charset="2"/>
              <a:buChar char="ü"/>
            </a:pPr>
            <a:r>
              <a:rPr lang="fr-FR" sz="2000" b="1" kern="0" spc="-120" dirty="0" err="1" smtClean="0">
                <a:latin typeface="+mj-ea"/>
                <a:cs typeface="Arial" panose="020B0604020202020204" pitchFamily="34" charset="0"/>
              </a:rPr>
              <a:t>Recall</a:t>
            </a:r>
            <a:r>
              <a:rPr lang="fr-FR" sz="1700" dirty="0"/>
              <a:t> : La proportion de </a:t>
            </a:r>
            <a:r>
              <a:rPr lang="fr-FR" sz="1700" dirty="0" smtClean="0"/>
              <a:t>vraies positives </a:t>
            </a:r>
            <a:r>
              <a:rPr lang="fr-FR" sz="1700" dirty="0"/>
              <a:t>parmi </a:t>
            </a:r>
            <a:r>
              <a:rPr lang="fr-FR" sz="1700" dirty="0" smtClean="0"/>
              <a:t>toutes </a:t>
            </a:r>
            <a:r>
              <a:rPr lang="fr-FR" sz="1700" dirty="0"/>
              <a:t>les </a:t>
            </a:r>
            <a:r>
              <a:rPr lang="fr-FR" sz="1700" dirty="0" smtClean="0"/>
              <a:t>positives réelles </a:t>
            </a:r>
            <a:r>
              <a:rPr lang="fr-FR" sz="1700" dirty="0"/>
              <a:t>(c'est-à-dire combien de personnes « diabétiques » </a:t>
            </a:r>
            <a:endParaRPr lang="fr-FR" sz="1700" dirty="0" smtClean="0"/>
          </a:p>
          <a:p>
            <a:r>
              <a:rPr lang="fr-FR" sz="1700" dirty="0"/>
              <a:t> </a:t>
            </a:r>
            <a:r>
              <a:rPr lang="fr-FR" sz="1700" dirty="0" smtClean="0"/>
              <a:t>     réelles </a:t>
            </a:r>
            <a:r>
              <a:rPr lang="fr-FR" sz="1700" dirty="0"/>
              <a:t>ont été correctement identifiées).</a:t>
            </a:r>
            <a:endParaRPr lang="en-US" sz="1700" dirty="0"/>
          </a:p>
        </p:txBody>
      </p:sp>
      <p:graphicFrame>
        <p:nvGraphicFramePr>
          <p:cNvPr id="31" name="Table 30"/>
          <p:cNvGraphicFramePr>
            <a:graphicFrameLocks noGrp="1"/>
          </p:cNvGraphicFramePr>
          <p:nvPr>
            <p:extLst>
              <p:ext uri="{D42A27DB-BD31-4B8C-83A1-F6EECF244321}">
                <p14:modId xmlns:p14="http://schemas.microsoft.com/office/powerpoint/2010/main" val="2600665558"/>
              </p:ext>
            </p:extLst>
          </p:nvPr>
        </p:nvGraphicFramePr>
        <p:xfrm>
          <a:off x="5257800" y="3022298"/>
          <a:ext cx="6858000" cy="1365152"/>
        </p:xfrm>
        <a:graphic>
          <a:graphicData uri="http://schemas.openxmlformats.org/drawingml/2006/table">
            <a:tbl>
              <a:tblPr firstRow="1" bandRow="1">
                <a:tableStyleId>{93296810-A885-4BE3-A3E7-6D5BEEA58F35}</a:tableStyleId>
              </a:tblPr>
              <a:tblGrid>
                <a:gridCol w="2449285">
                  <a:extLst>
                    <a:ext uri="{9D8B030D-6E8A-4147-A177-3AD203B41FA5}">
                      <a16:colId xmlns:a16="http://schemas.microsoft.com/office/drawing/2014/main" val="2474144694"/>
                    </a:ext>
                  </a:extLst>
                </a:gridCol>
                <a:gridCol w="2149609">
                  <a:extLst>
                    <a:ext uri="{9D8B030D-6E8A-4147-A177-3AD203B41FA5}">
                      <a16:colId xmlns:a16="http://schemas.microsoft.com/office/drawing/2014/main" val="3657512128"/>
                    </a:ext>
                  </a:extLst>
                </a:gridCol>
                <a:gridCol w="2259106">
                  <a:extLst>
                    <a:ext uri="{9D8B030D-6E8A-4147-A177-3AD203B41FA5}">
                      <a16:colId xmlns:a16="http://schemas.microsoft.com/office/drawing/2014/main" val="1167885379"/>
                    </a:ext>
                  </a:extLst>
                </a:gridCol>
              </a:tblGrid>
              <a:tr h="402608">
                <a:tc>
                  <a:txBody>
                    <a:bodyPr/>
                    <a:lstStyle/>
                    <a:p>
                      <a:endParaRPr lang="en-US" sz="1400" b="1" dirty="0"/>
                    </a:p>
                  </a:txBody>
                  <a:tcPr/>
                </a:tc>
                <a:tc>
                  <a:txBody>
                    <a:bodyPr/>
                    <a:lstStyle/>
                    <a:p>
                      <a:r>
                        <a:rPr lang="en-US" sz="1400" b="1" dirty="0" err="1" smtClean="0">
                          <a:solidFill>
                            <a:schemeClr val="tx1"/>
                          </a:solidFill>
                        </a:rPr>
                        <a:t>Prédite</a:t>
                      </a:r>
                      <a:r>
                        <a:rPr lang="en-US" sz="1400" b="1" dirty="0" smtClean="0">
                          <a:solidFill>
                            <a:schemeClr val="tx1"/>
                          </a:solidFill>
                        </a:rPr>
                        <a:t> : </a:t>
                      </a:r>
                      <a:r>
                        <a:rPr lang="fr-FR" sz="1400" b="1" dirty="0" smtClean="0">
                          <a:solidFill>
                            <a:schemeClr val="tx1"/>
                          </a:solidFill>
                        </a:rPr>
                        <a:t>Diabétique</a:t>
                      </a:r>
                      <a:r>
                        <a:rPr lang="en-US" sz="1400" b="1" dirty="0" smtClean="0">
                          <a:solidFill>
                            <a:schemeClr val="tx1"/>
                          </a:solidFill>
                        </a:rPr>
                        <a:t> (1)</a:t>
                      </a:r>
                      <a:endParaRPr lang="en-US" sz="1400" b="1" dirty="0">
                        <a:solidFill>
                          <a:schemeClr val="tx1"/>
                        </a:solidFill>
                      </a:endParaRPr>
                    </a:p>
                  </a:txBody>
                  <a:tcPr/>
                </a:tc>
                <a:tc>
                  <a:txBody>
                    <a:bodyPr/>
                    <a:lstStyle/>
                    <a:p>
                      <a:r>
                        <a:rPr lang="en-US" sz="1400" b="1" dirty="0" err="1" smtClean="0">
                          <a:solidFill>
                            <a:schemeClr val="tx1"/>
                          </a:solidFill>
                        </a:rPr>
                        <a:t>Prédite</a:t>
                      </a:r>
                      <a:r>
                        <a:rPr lang="en-US" sz="1400" b="1" dirty="0" smtClean="0">
                          <a:solidFill>
                            <a:schemeClr val="tx1"/>
                          </a:solidFill>
                        </a:rPr>
                        <a:t> : Non</a:t>
                      </a:r>
                      <a:r>
                        <a:rPr lang="en-US" sz="1400" b="1" baseline="0" dirty="0" smtClean="0">
                          <a:solidFill>
                            <a:schemeClr val="tx1"/>
                          </a:solidFill>
                        </a:rPr>
                        <a:t> </a:t>
                      </a:r>
                      <a:r>
                        <a:rPr lang="fr-FR" sz="1400" b="1" dirty="0" smtClean="0">
                          <a:solidFill>
                            <a:schemeClr val="tx1"/>
                          </a:solidFill>
                        </a:rPr>
                        <a:t>Diabétique</a:t>
                      </a:r>
                      <a:r>
                        <a:rPr lang="en-US" sz="1400" b="1" dirty="0" smtClean="0">
                          <a:solidFill>
                            <a:schemeClr val="tx1"/>
                          </a:solidFill>
                        </a:rPr>
                        <a:t> (0)</a:t>
                      </a:r>
                      <a:endParaRPr lang="en-US" sz="1400" b="1" dirty="0">
                        <a:solidFill>
                          <a:schemeClr val="tx1"/>
                        </a:solidFill>
                      </a:endParaRPr>
                    </a:p>
                  </a:txBody>
                  <a:tcPr/>
                </a:tc>
                <a:extLst>
                  <a:ext uri="{0D108BD9-81ED-4DB2-BD59-A6C34878D82A}">
                    <a16:rowId xmlns:a16="http://schemas.microsoft.com/office/drawing/2014/main" val="2039593791"/>
                  </a:ext>
                </a:extLst>
              </a:tr>
              <a:tr h="481272">
                <a:tc>
                  <a:txBody>
                    <a:bodyPr/>
                    <a:lstStyle/>
                    <a:p>
                      <a:r>
                        <a:rPr lang="en-US" sz="1400" b="1" dirty="0" err="1" smtClean="0"/>
                        <a:t>Réelle</a:t>
                      </a:r>
                      <a:r>
                        <a:rPr lang="en-US" sz="1400" b="1" dirty="0" smtClean="0"/>
                        <a:t> : </a:t>
                      </a:r>
                      <a:r>
                        <a:rPr lang="fr-FR" sz="1400" b="1" dirty="0" smtClean="0"/>
                        <a:t>Diabétique</a:t>
                      </a:r>
                      <a:r>
                        <a:rPr lang="en-US" sz="1400" b="1" dirty="0" smtClean="0"/>
                        <a:t> (1)</a:t>
                      </a:r>
                      <a:endParaRPr lang="en-US" sz="1400" b="1" dirty="0"/>
                    </a:p>
                  </a:txBody>
                  <a:tcPr/>
                </a:tc>
                <a:tc>
                  <a:txBody>
                    <a:bodyPr/>
                    <a:lstStyle/>
                    <a:p>
                      <a:r>
                        <a:rPr lang="en-US" sz="1400" b="1" dirty="0" smtClean="0"/>
                        <a:t>80 (TP)</a:t>
                      </a:r>
                      <a:endParaRPr lang="en-US" sz="1400" b="1" dirty="0"/>
                    </a:p>
                  </a:txBody>
                  <a:tcPr/>
                </a:tc>
                <a:tc>
                  <a:txBody>
                    <a:bodyPr/>
                    <a:lstStyle/>
                    <a:p>
                      <a:r>
                        <a:rPr lang="en-US" sz="1400" b="1" dirty="0" smtClean="0"/>
                        <a:t>10 (FN)</a:t>
                      </a:r>
                      <a:endParaRPr lang="en-US" sz="1400" b="1" dirty="0"/>
                    </a:p>
                  </a:txBody>
                  <a:tcPr/>
                </a:tc>
                <a:extLst>
                  <a:ext uri="{0D108BD9-81ED-4DB2-BD59-A6C34878D82A}">
                    <a16:rowId xmlns:a16="http://schemas.microsoft.com/office/drawing/2014/main" val="136646576"/>
                  </a:ext>
                </a:extLst>
              </a:tr>
              <a:tr h="481272">
                <a:tc>
                  <a:txBody>
                    <a:bodyPr/>
                    <a:lstStyle/>
                    <a:p>
                      <a:r>
                        <a:rPr lang="en-US" sz="1400" b="1" dirty="0" err="1" smtClean="0"/>
                        <a:t>Réelle</a:t>
                      </a:r>
                      <a:r>
                        <a:rPr lang="en-US" sz="1400" b="1" dirty="0" smtClean="0"/>
                        <a:t> : Non </a:t>
                      </a:r>
                      <a:r>
                        <a:rPr lang="fr-FR" sz="1400" b="1" dirty="0" smtClean="0"/>
                        <a:t>Diabétique </a:t>
                      </a:r>
                      <a:r>
                        <a:rPr lang="en-US" sz="1400" b="1" dirty="0" smtClean="0"/>
                        <a:t>(0)</a:t>
                      </a:r>
                      <a:endParaRPr lang="en-US" sz="1400" b="1" dirty="0"/>
                    </a:p>
                  </a:txBody>
                  <a:tcPr/>
                </a:tc>
                <a:tc>
                  <a:txBody>
                    <a:bodyPr/>
                    <a:lstStyle/>
                    <a:p>
                      <a:r>
                        <a:rPr lang="en-US" sz="1400" b="1" dirty="0" smtClean="0"/>
                        <a:t>15 (FP)</a:t>
                      </a:r>
                      <a:endParaRPr lang="en-US" sz="1400" b="1" dirty="0"/>
                    </a:p>
                  </a:txBody>
                  <a:tcPr/>
                </a:tc>
                <a:tc>
                  <a:txBody>
                    <a:bodyPr/>
                    <a:lstStyle/>
                    <a:p>
                      <a:r>
                        <a:rPr lang="en-US" sz="1400" b="1" dirty="0" smtClean="0"/>
                        <a:t>95 (TN)</a:t>
                      </a:r>
                      <a:endParaRPr lang="en-US" sz="1400" b="1" dirty="0"/>
                    </a:p>
                  </a:txBody>
                  <a:tcPr/>
                </a:tc>
                <a:extLst>
                  <a:ext uri="{0D108BD9-81ED-4DB2-BD59-A6C34878D82A}">
                    <a16:rowId xmlns:a16="http://schemas.microsoft.com/office/drawing/2014/main" val="578835563"/>
                  </a:ext>
                </a:extLst>
              </a:tr>
            </a:tbl>
          </a:graphicData>
        </a:graphic>
      </p:graphicFrame>
      <p:sp>
        <p:nvSpPr>
          <p:cNvPr id="32" name="Rectangle 31"/>
          <p:cNvSpPr/>
          <p:nvPr/>
        </p:nvSpPr>
        <p:spPr>
          <a:xfrm>
            <a:off x="201060" y="4547173"/>
            <a:ext cx="9867900" cy="369332"/>
          </a:xfrm>
          <a:prstGeom prst="rect">
            <a:avLst/>
          </a:prstGeom>
        </p:spPr>
        <p:txBody>
          <a:bodyPr wrap="square">
            <a:spAutoFit/>
          </a:bodyPr>
          <a:lstStyle/>
          <a:p>
            <a:pPr marL="285750" indent="-285750">
              <a:buFont typeface="Wingdings" panose="05000000000000000000" pitchFamily="2" charset="2"/>
              <a:buChar char="Ø"/>
            </a:pPr>
            <a:r>
              <a:rPr lang="fr-FR" dirty="0"/>
              <a:t>Sur la base de notre exemple, </a:t>
            </a:r>
            <a:r>
              <a:rPr lang="fr-FR" dirty="0" smtClean="0"/>
              <a:t>le </a:t>
            </a:r>
            <a:r>
              <a:rPr lang="fr-FR" b="1" dirty="0" err="1" smtClean="0"/>
              <a:t>recall</a:t>
            </a:r>
            <a:r>
              <a:rPr lang="fr-FR" dirty="0" smtClean="0"/>
              <a:t> </a:t>
            </a:r>
            <a:r>
              <a:rPr lang="fr-FR" dirty="0"/>
              <a:t>peut être calculée comme suit :</a:t>
            </a:r>
            <a:endParaRPr lang="en-US" dirty="0"/>
          </a:p>
        </p:txBody>
      </p:sp>
      <mc:AlternateContent xmlns:mc="http://schemas.openxmlformats.org/markup-compatibility/2006" xmlns:a14="http://schemas.microsoft.com/office/drawing/2010/main">
        <mc:Choice Requires="a14">
          <p:sp>
            <p:nvSpPr>
              <p:cNvPr id="33" name="TextBox 32"/>
              <p:cNvSpPr txBox="1"/>
              <p:nvPr/>
            </p:nvSpPr>
            <p:spPr>
              <a:xfrm>
                <a:off x="691393" y="5285941"/>
                <a:ext cx="4917372" cy="583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𝑅𝑒𝑐𝑎𝑙𝑙</m:t>
                      </m:r>
                      <m:r>
                        <a:rPr lang="en-US" sz="2000" i="1"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80</m:t>
                          </m:r>
                        </m:num>
                        <m:den>
                          <m:r>
                            <a:rPr lang="en-US" sz="2000" b="0" i="1" smtClean="0">
                              <a:latin typeface="Cambria Math" panose="02040503050406030204" pitchFamily="18" charset="0"/>
                            </a:rPr>
                            <m:t>80+10</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80</m:t>
                          </m:r>
                        </m:num>
                        <m:den>
                          <m:r>
                            <a:rPr lang="en-US" sz="2000" b="0" i="1" smtClean="0">
                              <a:latin typeface="Cambria Math" panose="02040503050406030204" pitchFamily="18" charset="0"/>
                            </a:rPr>
                            <m:t>90</m:t>
                          </m:r>
                        </m:den>
                      </m:f>
                      <m:r>
                        <a:rPr lang="en-US" sz="2000" b="0" i="1" smtClean="0">
                          <a:latin typeface="Cambria Math" panose="02040503050406030204" pitchFamily="18" charset="0"/>
                        </a:rPr>
                        <m:t>=0.889 </m:t>
                      </m:r>
                      <m:r>
                        <a:rPr lang="en-US" sz="2000" b="0" i="1" smtClean="0">
                          <a:latin typeface="Cambria Math" panose="02040503050406030204" pitchFamily="18" charset="0"/>
                        </a:rPr>
                        <m:t>𝑜𝑢</m:t>
                      </m:r>
                      <m:r>
                        <a:rPr lang="en-US" sz="2000" b="0" i="1" smtClean="0">
                          <a:latin typeface="Cambria Math" panose="02040503050406030204" pitchFamily="18" charset="0"/>
                        </a:rPr>
                        <m:t> </m:t>
                      </m:r>
                      <m:r>
                        <a:rPr lang="en-US" sz="2000" b="1" i="1" smtClean="0">
                          <a:latin typeface="Cambria Math" panose="02040503050406030204" pitchFamily="18" charset="0"/>
                        </a:rPr>
                        <m:t>𝟖𝟖</m:t>
                      </m:r>
                      <m:r>
                        <a:rPr lang="en-US" sz="2000" b="1" i="1" smtClean="0">
                          <a:latin typeface="Cambria Math" panose="02040503050406030204" pitchFamily="18" charset="0"/>
                        </a:rPr>
                        <m:t>.</m:t>
                      </m:r>
                      <m:r>
                        <a:rPr lang="en-US" sz="2000" b="1" i="1" smtClean="0">
                          <a:latin typeface="Cambria Math" panose="02040503050406030204" pitchFamily="18" charset="0"/>
                        </a:rPr>
                        <m:t>𝟗</m:t>
                      </m:r>
                      <m:r>
                        <a:rPr lang="en-US" sz="2000" b="1" i="1" smtClean="0">
                          <a:latin typeface="Cambria Math" panose="02040503050406030204" pitchFamily="18" charset="0"/>
                        </a:rPr>
                        <m:t>%</m:t>
                      </m:r>
                    </m:oMath>
                  </m:oMathPara>
                </a14:m>
                <a:endParaRPr lang="en-US" sz="2000" b="1" dirty="0"/>
              </a:p>
            </p:txBody>
          </p:sp>
        </mc:Choice>
        <mc:Fallback xmlns="">
          <p:sp>
            <p:nvSpPr>
              <p:cNvPr id="33" name="TextBox 32"/>
              <p:cNvSpPr txBox="1">
                <a:spLocks noRot="1" noChangeAspect="1" noMove="1" noResize="1" noEditPoints="1" noAdjustHandles="1" noChangeArrowheads="1" noChangeShapeType="1" noTextEdit="1"/>
              </p:cNvSpPr>
              <p:nvPr/>
            </p:nvSpPr>
            <p:spPr>
              <a:xfrm>
                <a:off x="691393" y="5285941"/>
                <a:ext cx="4917372" cy="5833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691393" y="3443295"/>
                <a:ext cx="2191306" cy="581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𝑹𝒆𝒄𝒂𝒍𝒍</m:t>
                      </m:r>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𝑻𝑷</m:t>
                          </m:r>
                        </m:num>
                        <m:den>
                          <m:r>
                            <a:rPr lang="en-US" sz="2000" b="1" i="1" smtClean="0">
                              <a:latin typeface="Cambria Math" panose="02040503050406030204" pitchFamily="18" charset="0"/>
                            </a:rPr>
                            <m:t>𝑻𝑷</m:t>
                          </m:r>
                          <m:r>
                            <a:rPr lang="en-US" sz="2000" b="1" i="1" smtClean="0">
                              <a:latin typeface="Cambria Math" panose="02040503050406030204" pitchFamily="18" charset="0"/>
                            </a:rPr>
                            <m:t>+</m:t>
                          </m:r>
                          <m:r>
                            <a:rPr lang="en-US" sz="2000" b="1" i="1" smtClean="0">
                              <a:latin typeface="Cambria Math" panose="02040503050406030204" pitchFamily="18" charset="0"/>
                            </a:rPr>
                            <m:t>𝑭𝑵</m:t>
                          </m:r>
                        </m:den>
                      </m:f>
                    </m:oMath>
                  </m:oMathPara>
                </a14:m>
                <a:endParaRPr lang="en-US" sz="2000" b="1" dirty="0"/>
              </a:p>
            </p:txBody>
          </p:sp>
        </mc:Choice>
        <mc:Fallback xmlns="">
          <p:sp>
            <p:nvSpPr>
              <p:cNvPr id="34" name="TextBox 33"/>
              <p:cNvSpPr txBox="1">
                <a:spLocks noRot="1" noChangeAspect="1" noMove="1" noResize="1" noEditPoints="1" noAdjustHandles="1" noChangeArrowheads="1" noChangeShapeType="1" noTextEdit="1"/>
              </p:cNvSpPr>
              <p:nvPr/>
            </p:nvSpPr>
            <p:spPr>
              <a:xfrm>
                <a:off x="691393" y="3443295"/>
                <a:ext cx="2191306" cy="58137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240367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5" name="Rectangle 24"/>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26" name="Picture 2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6600" y="609602"/>
            <a:ext cx="998626" cy="1054014"/>
          </a:xfrm>
          <a:prstGeom prst="rect">
            <a:avLst/>
          </a:prstGeom>
        </p:spPr>
      </p:pic>
      <p:sp>
        <p:nvSpPr>
          <p:cNvPr id="27" name="Rectangle 26"/>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28" name="Rectangle 27"/>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29"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30"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31" name="Rectangle 30"/>
          <p:cNvSpPr/>
          <p:nvPr/>
        </p:nvSpPr>
        <p:spPr>
          <a:xfrm>
            <a:off x="160481" y="1452638"/>
            <a:ext cx="11955319" cy="1569660"/>
          </a:xfrm>
          <a:prstGeom prst="rect">
            <a:avLst/>
          </a:prstGeom>
        </p:spPr>
        <p:txBody>
          <a:bodyPr wrap="square">
            <a:spAutoFit/>
          </a:bodyPr>
          <a:lstStyle/>
          <a:p>
            <a:r>
              <a:rPr lang="fr-FR" b="1" kern="0" spc="-120" dirty="0" smtClean="0">
                <a:solidFill>
                  <a:schemeClr val="accent6">
                    <a:lumMod val="75000"/>
                  </a:schemeClr>
                </a:solidFill>
                <a:latin typeface="+mj-ea"/>
                <a:cs typeface="Arial" panose="020B0604020202020204" pitchFamily="34" charset="0"/>
              </a:rPr>
              <a:t>3.2.2. Métriques </a:t>
            </a:r>
            <a:r>
              <a:rPr lang="fr-FR" b="1" kern="0" spc="-120" dirty="0">
                <a:solidFill>
                  <a:schemeClr val="accent6">
                    <a:lumMod val="75000"/>
                  </a:schemeClr>
                </a:solidFill>
                <a:latin typeface="+mj-ea"/>
                <a:cs typeface="Arial" panose="020B0604020202020204" pitchFamily="34" charset="0"/>
              </a:rPr>
              <a:t>de classification dans </a:t>
            </a:r>
            <a:r>
              <a:rPr lang="fr-FR" b="1" kern="0" spc="-120" dirty="0" smtClean="0">
                <a:solidFill>
                  <a:schemeClr val="accent6">
                    <a:lumMod val="75000"/>
                  </a:schemeClr>
                </a:solidFill>
                <a:latin typeface="+mj-ea"/>
                <a:cs typeface="Arial" panose="020B0604020202020204" pitchFamily="34" charset="0"/>
              </a:rPr>
              <a:t>le Machine Learning</a:t>
            </a:r>
          </a:p>
          <a:p>
            <a:endParaRPr lang="fr-FR" dirty="0"/>
          </a:p>
          <a:p>
            <a:r>
              <a:rPr lang="fr-FR" sz="2000" b="1" kern="0" spc="-120" dirty="0">
                <a:latin typeface="+mj-ea"/>
                <a:cs typeface="Arial" panose="020B0604020202020204" pitchFamily="34" charset="0"/>
              </a:rPr>
              <a:t>2</a:t>
            </a:r>
            <a:r>
              <a:rPr lang="fr-FR" sz="2000" b="1" kern="0" spc="-120" dirty="0" smtClean="0">
                <a:latin typeface="+mj-ea"/>
                <a:cs typeface="Arial" panose="020B0604020202020204" pitchFamily="34" charset="0"/>
              </a:rPr>
              <a:t>. </a:t>
            </a:r>
            <a:r>
              <a:rPr lang="fr-FR" sz="2000" b="1" kern="0" spc="-120" dirty="0">
                <a:latin typeface="+mj-ea"/>
                <a:cs typeface="Arial" panose="020B0604020202020204" pitchFamily="34" charset="0"/>
              </a:rPr>
              <a:t>M</a:t>
            </a:r>
            <a:r>
              <a:rPr lang="fr-FR" sz="2000" b="1" kern="0" spc="-120" dirty="0" smtClean="0">
                <a:latin typeface="+mj-ea"/>
                <a:cs typeface="Arial" panose="020B0604020202020204" pitchFamily="34" charset="0"/>
              </a:rPr>
              <a:t>étriques dérivées </a:t>
            </a:r>
            <a:r>
              <a:rPr lang="fr-FR" sz="2000" b="1" kern="0" spc="-120" dirty="0">
                <a:latin typeface="+mj-ea"/>
                <a:cs typeface="Arial" panose="020B0604020202020204" pitchFamily="34" charset="0"/>
              </a:rPr>
              <a:t>de la matrice de </a:t>
            </a:r>
            <a:r>
              <a:rPr lang="fr-FR" sz="2000" b="1" kern="0" spc="-120" dirty="0" smtClean="0">
                <a:latin typeface="+mj-ea"/>
                <a:cs typeface="Arial" panose="020B0604020202020204" pitchFamily="34" charset="0"/>
              </a:rPr>
              <a:t>confusion</a:t>
            </a:r>
          </a:p>
          <a:p>
            <a:endParaRPr lang="fr-FR" sz="2000" b="1" kern="0" spc="-120" dirty="0">
              <a:latin typeface="+mj-ea"/>
              <a:cs typeface="Arial" panose="020B0604020202020204" pitchFamily="34" charset="0"/>
            </a:endParaRPr>
          </a:p>
          <a:p>
            <a:pPr marL="342900" indent="-342900">
              <a:buFont typeface="Wingdings" panose="05000000000000000000" pitchFamily="2" charset="2"/>
              <a:buChar char="ü"/>
            </a:pPr>
            <a:r>
              <a:rPr lang="fr-FR" sz="2000" b="1" kern="0" spc="-120" dirty="0" smtClean="0">
                <a:latin typeface="+mj-ea"/>
                <a:cs typeface="Arial" panose="020B0604020202020204" pitchFamily="34" charset="0"/>
              </a:rPr>
              <a:t>F1-Score</a:t>
            </a:r>
            <a:r>
              <a:rPr lang="fr-FR" sz="1700" dirty="0"/>
              <a:t> : La moyenne harmonique de la précision et du rappel, équilibrant les deux mesures.</a:t>
            </a:r>
            <a:endParaRPr lang="en-US" sz="1700" dirty="0"/>
          </a:p>
        </p:txBody>
      </p:sp>
      <p:graphicFrame>
        <p:nvGraphicFramePr>
          <p:cNvPr id="32" name="Table 31"/>
          <p:cNvGraphicFramePr>
            <a:graphicFrameLocks noGrp="1"/>
          </p:cNvGraphicFramePr>
          <p:nvPr>
            <p:extLst>
              <p:ext uri="{D42A27DB-BD31-4B8C-83A1-F6EECF244321}">
                <p14:modId xmlns:p14="http://schemas.microsoft.com/office/powerpoint/2010/main" val="1926601005"/>
              </p:ext>
            </p:extLst>
          </p:nvPr>
        </p:nvGraphicFramePr>
        <p:xfrm>
          <a:off x="5257800" y="3022298"/>
          <a:ext cx="6858000" cy="1365152"/>
        </p:xfrm>
        <a:graphic>
          <a:graphicData uri="http://schemas.openxmlformats.org/drawingml/2006/table">
            <a:tbl>
              <a:tblPr firstRow="1" bandRow="1">
                <a:tableStyleId>{93296810-A885-4BE3-A3E7-6D5BEEA58F35}</a:tableStyleId>
              </a:tblPr>
              <a:tblGrid>
                <a:gridCol w="2449285">
                  <a:extLst>
                    <a:ext uri="{9D8B030D-6E8A-4147-A177-3AD203B41FA5}">
                      <a16:colId xmlns:a16="http://schemas.microsoft.com/office/drawing/2014/main" val="2474144694"/>
                    </a:ext>
                  </a:extLst>
                </a:gridCol>
                <a:gridCol w="2149609">
                  <a:extLst>
                    <a:ext uri="{9D8B030D-6E8A-4147-A177-3AD203B41FA5}">
                      <a16:colId xmlns:a16="http://schemas.microsoft.com/office/drawing/2014/main" val="3657512128"/>
                    </a:ext>
                  </a:extLst>
                </a:gridCol>
                <a:gridCol w="2259106">
                  <a:extLst>
                    <a:ext uri="{9D8B030D-6E8A-4147-A177-3AD203B41FA5}">
                      <a16:colId xmlns:a16="http://schemas.microsoft.com/office/drawing/2014/main" val="1167885379"/>
                    </a:ext>
                  </a:extLst>
                </a:gridCol>
              </a:tblGrid>
              <a:tr h="402608">
                <a:tc>
                  <a:txBody>
                    <a:bodyPr/>
                    <a:lstStyle/>
                    <a:p>
                      <a:endParaRPr lang="en-US" sz="1400" b="1" dirty="0"/>
                    </a:p>
                  </a:txBody>
                  <a:tcPr/>
                </a:tc>
                <a:tc>
                  <a:txBody>
                    <a:bodyPr/>
                    <a:lstStyle/>
                    <a:p>
                      <a:r>
                        <a:rPr lang="en-US" sz="1400" b="1" dirty="0" err="1" smtClean="0">
                          <a:solidFill>
                            <a:schemeClr val="tx1"/>
                          </a:solidFill>
                        </a:rPr>
                        <a:t>Prédite</a:t>
                      </a:r>
                      <a:r>
                        <a:rPr lang="en-US" sz="1400" b="1" dirty="0" smtClean="0">
                          <a:solidFill>
                            <a:schemeClr val="tx1"/>
                          </a:solidFill>
                        </a:rPr>
                        <a:t> : </a:t>
                      </a:r>
                      <a:r>
                        <a:rPr lang="fr-FR" sz="1400" b="1" dirty="0" smtClean="0">
                          <a:solidFill>
                            <a:schemeClr val="tx1"/>
                          </a:solidFill>
                        </a:rPr>
                        <a:t>Diabétique</a:t>
                      </a:r>
                      <a:r>
                        <a:rPr lang="en-US" sz="1400" b="1" dirty="0" smtClean="0">
                          <a:solidFill>
                            <a:schemeClr val="tx1"/>
                          </a:solidFill>
                        </a:rPr>
                        <a:t> (1)</a:t>
                      </a:r>
                      <a:endParaRPr lang="en-US" sz="1400" b="1" dirty="0">
                        <a:solidFill>
                          <a:schemeClr val="tx1"/>
                        </a:solidFill>
                      </a:endParaRPr>
                    </a:p>
                  </a:txBody>
                  <a:tcPr/>
                </a:tc>
                <a:tc>
                  <a:txBody>
                    <a:bodyPr/>
                    <a:lstStyle/>
                    <a:p>
                      <a:r>
                        <a:rPr lang="en-US" sz="1400" b="1" dirty="0" err="1" smtClean="0">
                          <a:solidFill>
                            <a:schemeClr val="tx1"/>
                          </a:solidFill>
                        </a:rPr>
                        <a:t>Prédite</a:t>
                      </a:r>
                      <a:r>
                        <a:rPr lang="en-US" sz="1400" b="1" dirty="0" smtClean="0">
                          <a:solidFill>
                            <a:schemeClr val="tx1"/>
                          </a:solidFill>
                        </a:rPr>
                        <a:t> : Non</a:t>
                      </a:r>
                      <a:r>
                        <a:rPr lang="en-US" sz="1400" b="1" baseline="0" dirty="0" smtClean="0">
                          <a:solidFill>
                            <a:schemeClr val="tx1"/>
                          </a:solidFill>
                        </a:rPr>
                        <a:t> </a:t>
                      </a:r>
                      <a:r>
                        <a:rPr lang="fr-FR" sz="1400" b="1" dirty="0" smtClean="0">
                          <a:solidFill>
                            <a:schemeClr val="tx1"/>
                          </a:solidFill>
                        </a:rPr>
                        <a:t>Diabétique</a:t>
                      </a:r>
                      <a:r>
                        <a:rPr lang="en-US" sz="1400" b="1" dirty="0" smtClean="0">
                          <a:solidFill>
                            <a:schemeClr val="tx1"/>
                          </a:solidFill>
                        </a:rPr>
                        <a:t> (0)</a:t>
                      </a:r>
                      <a:endParaRPr lang="en-US" sz="1400" b="1" dirty="0">
                        <a:solidFill>
                          <a:schemeClr val="tx1"/>
                        </a:solidFill>
                      </a:endParaRPr>
                    </a:p>
                  </a:txBody>
                  <a:tcPr/>
                </a:tc>
                <a:extLst>
                  <a:ext uri="{0D108BD9-81ED-4DB2-BD59-A6C34878D82A}">
                    <a16:rowId xmlns:a16="http://schemas.microsoft.com/office/drawing/2014/main" val="2039593791"/>
                  </a:ext>
                </a:extLst>
              </a:tr>
              <a:tr h="481272">
                <a:tc>
                  <a:txBody>
                    <a:bodyPr/>
                    <a:lstStyle/>
                    <a:p>
                      <a:r>
                        <a:rPr lang="en-US" sz="1400" b="1" dirty="0" err="1" smtClean="0"/>
                        <a:t>Réelle</a:t>
                      </a:r>
                      <a:r>
                        <a:rPr lang="en-US" sz="1400" b="1" dirty="0" smtClean="0"/>
                        <a:t> : </a:t>
                      </a:r>
                      <a:r>
                        <a:rPr lang="fr-FR" sz="1400" b="1" dirty="0" smtClean="0"/>
                        <a:t>Diabétique</a:t>
                      </a:r>
                      <a:r>
                        <a:rPr lang="en-US" sz="1400" b="1" dirty="0" smtClean="0"/>
                        <a:t> (1)</a:t>
                      </a:r>
                      <a:endParaRPr lang="en-US" sz="1400" b="1" dirty="0"/>
                    </a:p>
                  </a:txBody>
                  <a:tcPr/>
                </a:tc>
                <a:tc>
                  <a:txBody>
                    <a:bodyPr/>
                    <a:lstStyle/>
                    <a:p>
                      <a:r>
                        <a:rPr lang="en-US" sz="1400" b="1" dirty="0" smtClean="0"/>
                        <a:t>80 (TP)</a:t>
                      </a:r>
                      <a:endParaRPr lang="en-US" sz="1400" b="1" dirty="0"/>
                    </a:p>
                  </a:txBody>
                  <a:tcPr/>
                </a:tc>
                <a:tc>
                  <a:txBody>
                    <a:bodyPr/>
                    <a:lstStyle/>
                    <a:p>
                      <a:r>
                        <a:rPr lang="en-US" sz="1400" b="1" dirty="0" smtClean="0"/>
                        <a:t>10 (FN)</a:t>
                      </a:r>
                      <a:endParaRPr lang="en-US" sz="1400" b="1" dirty="0"/>
                    </a:p>
                  </a:txBody>
                  <a:tcPr/>
                </a:tc>
                <a:extLst>
                  <a:ext uri="{0D108BD9-81ED-4DB2-BD59-A6C34878D82A}">
                    <a16:rowId xmlns:a16="http://schemas.microsoft.com/office/drawing/2014/main" val="136646576"/>
                  </a:ext>
                </a:extLst>
              </a:tr>
              <a:tr h="481272">
                <a:tc>
                  <a:txBody>
                    <a:bodyPr/>
                    <a:lstStyle/>
                    <a:p>
                      <a:r>
                        <a:rPr lang="en-US" sz="1400" b="1" dirty="0" err="1" smtClean="0"/>
                        <a:t>Réelle</a:t>
                      </a:r>
                      <a:r>
                        <a:rPr lang="en-US" sz="1400" b="1" dirty="0" smtClean="0"/>
                        <a:t> : Non </a:t>
                      </a:r>
                      <a:r>
                        <a:rPr lang="fr-FR" sz="1400" b="1" dirty="0" smtClean="0"/>
                        <a:t>Diabétique </a:t>
                      </a:r>
                      <a:r>
                        <a:rPr lang="en-US" sz="1400" b="1" dirty="0" smtClean="0"/>
                        <a:t>(0)</a:t>
                      </a:r>
                      <a:endParaRPr lang="en-US" sz="1400" b="1" dirty="0"/>
                    </a:p>
                  </a:txBody>
                  <a:tcPr/>
                </a:tc>
                <a:tc>
                  <a:txBody>
                    <a:bodyPr/>
                    <a:lstStyle/>
                    <a:p>
                      <a:r>
                        <a:rPr lang="en-US" sz="1400" b="1" dirty="0" smtClean="0"/>
                        <a:t>15 (FP)</a:t>
                      </a:r>
                      <a:endParaRPr lang="en-US" sz="1400" b="1" dirty="0"/>
                    </a:p>
                  </a:txBody>
                  <a:tcPr/>
                </a:tc>
                <a:tc>
                  <a:txBody>
                    <a:bodyPr/>
                    <a:lstStyle/>
                    <a:p>
                      <a:r>
                        <a:rPr lang="en-US" sz="1400" b="1" dirty="0" smtClean="0"/>
                        <a:t>95 (TN)</a:t>
                      </a:r>
                      <a:endParaRPr lang="en-US" sz="1400" b="1" dirty="0"/>
                    </a:p>
                  </a:txBody>
                  <a:tcPr/>
                </a:tc>
                <a:extLst>
                  <a:ext uri="{0D108BD9-81ED-4DB2-BD59-A6C34878D82A}">
                    <a16:rowId xmlns:a16="http://schemas.microsoft.com/office/drawing/2014/main" val="578835563"/>
                  </a:ext>
                </a:extLst>
              </a:tr>
            </a:tbl>
          </a:graphicData>
        </a:graphic>
      </p:graphicFrame>
      <p:sp>
        <p:nvSpPr>
          <p:cNvPr id="33" name="Rectangle 32"/>
          <p:cNvSpPr/>
          <p:nvPr/>
        </p:nvSpPr>
        <p:spPr>
          <a:xfrm>
            <a:off x="201060" y="4547173"/>
            <a:ext cx="9867900" cy="369332"/>
          </a:xfrm>
          <a:prstGeom prst="rect">
            <a:avLst/>
          </a:prstGeom>
        </p:spPr>
        <p:txBody>
          <a:bodyPr wrap="square">
            <a:spAutoFit/>
          </a:bodyPr>
          <a:lstStyle/>
          <a:p>
            <a:pPr marL="285750" indent="-285750">
              <a:buFont typeface="Wingdings" panose="05000000000000000000" pitchFamily="2" charset="2"/>
              <a:buChar char="Ø"/>
            </a:pPr>
            <a:r>
              <a:rPr lang="fr-FR" dirty="0"/>
              <a:t>Sur la base de notre exemple, </a:t>
            </a:r>
            <a:r>
              <a:rPr lang="fr-FR" dirty="0" smtClean="0"/>
              <a:t>le </a:t>
            </a:r>
            <a:r>
              <a:rPr lang="fr-FR" b="1" dirty="0" err="1" smtClean="0"/>
              <a:t>recall</a:t>
            </a:r>
            <a:r>
              <a:rPr lang="fr-FR" dirty="0" smtClean="0"/>
              <a:t> </a:t>
            </a:r>
            <a:r>
              <a:rPr lang="fr-FR" dirty="0"/>
              <a:t>peut être calculée comme suit :</a:t>
            </a:r>
            <a:endParaRPr lang="en-US" dirty="0"/>
          </a:p>
        </p:txBody>
      </p:sp>
      <mc:AlternateContent xmlns:mc="http://schemas.openxmlformats.org/markup-compatibility/2006" xmlns:a14="http://schemas.microsoft.com/office/drawing/2010/main">
        <mc:Choice Requires="a14">
          <p:sp>
            <p:nvSpPr>
              <p:cNvPr id="34" name="TextBox 33"/>
              <p:cNvSpPr txBox="1"/>
              <p:nvPr/>
            </p:nvSpPr>
            <p:spPr>
              <a:xfrm>
                <a:off x="691393" y="5285941"/>
                <a:ext cx="10347513" cy="5896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𝐹</m:t>
                      </m:r>
                      <m:r>
                        <a:rPr lang="en-US" sz="2000" b="0" i="1" smtClean="0">
                          <a:latin typeface="Cambria Math" panose="02040503050406030204" pitchFamily="18" charset="0"/>
                        </a:rPr>
                        <m:t>1−</m:t>
                      </m:r>
                      <m:r>
                        <a:rPr lang="en-US" sz="2000" b="0" i="1" smtClean="0">
                          <a:latin typeface="Cambria Math" panose="02040503050406030204" pitchFamily="18" charset="0"/>
                        </a:rPr>
                        <m:t>𝑆𝑐𝑜𝑟𝑒</m:t>
                      </m:r>
                      <m:r>
                        <a:rPr lang="en-US" sz="2000" i="1" smtClean="0">
                          <a:latin typeface="Cambria Math" panose="02040503050406030204" pitchFamily="18" charset="0"/>
                        </a:rPr>
                        <m:t>=</m:t>
                      </m:r>
                      <m:r>
                        <a:rPr lang="en-US" sz="2000" b="0" i="1" smtClean="0">
                          <a:latin typeface="Cambria Math" panose="02040503050406030204" pitchFamily="18" charset="0"/>
                        </a:rPr>
                        <m:t>2∗</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0.842 ∗0.889</m:t>
                          </m:r>
                        </m:num>
                        <m:den>
                          <m:r>
                            <a:rPr lang="en-US" sz="2000" b="0" i="1" smtClean="0">
                              <a:latin typeface="Cambria Math" panose="02040503050406030204" pitchFamily="18" charset="0"/>
                            </a:rPr>
                            <m:t>0.842+0.889</m:t>
                          </m:r>
                        </m:den>
                      </m:f>
                      <m:r>
                        <a:rPr lang="en-US" sz="2000" b="0" i="1" smtClean="0">
                          <a:latin typeface="Cambria Math" panose="02040503050406030204" pitchFamily="18" charset="0"/>
                        </a:rPr>
                        <m:t>=2∗</m:t>
                      </m:r>
                      <m:f>
                        <m:fPr>
                          <m:ctrlPr>
                            <a:rPr lang="en-US" sz="2000" i="1">
                              <a:latin typeface="Cambria Math" panose="02040503050406030204" pitchFamily="18" charset="0"/>
                            </a:rPr>
                          </m:ctrlPr>
                        </m:fPr>
                        <m:num>
                          <m:r>
                            <a:rPr lang="en-US" sz="2000" b="0" i="1" smtClean="0">
                              <a:latin typeface="Cambria Math" panose="02040503050406030204" pitchFamily="18" charset="0"/>
                            </a:rPr>
                            <m:t>0.748538</m:t>
                          </m:r>
                        </m:num>
                        <m:den>
                          <m:r>
                            <a:rPr lang="en-US" sz="2000" b="0" i="1" smtClean="0">
                              <a:latin typeface="Cambria Math" panose="02040503050406030204" pitchFamily="18" charset="0"/>
                            </a:rPr>
                            <m:t>1.731</m:t>
                          </m:r>
                        </m:den>
                      </m:f>
                      <m:r>
                        <a:rPr lang="en-US" sz="2000" b="0" i="1" smtClean="0">
                          <a:latin typeface="Cambria Math" panose="02040503050406030204" pitchFamily="18" charset="0"/>
                        </a:rPr>
                        <m:t>=2∗0.4324=0.8648 </m:t>
                      </m:r>
                      <m:r>
                        <a:rPr lang="en-US" sz="2000" b="0" i="1" smtClean="0">
                          <a:latin typeface="Cambria Math" panose="02040503050406030204" pitchFamily="18" charset="0"/>
                        </a:rPr>
                        <m:t>𝑜𝑢</m:t>
                      </m:r>
                      <m:r>
                        <a:rPr lang="en-US" sz="2000" b="0" i="1" smtClean="0">
                          <a:latin typeface="Cambria Math" panose="02040503050406030204" pitchFamily="18" charset="0"/>
                        </a:rPr>
                        <m:t> 86.48 </m:t>
                      </m:r>
                      <m:r>
                        <a:rPr lang="en-US" sz="2000" b="0" i="1" smtClean="0">
                          <a:latin typeface="Cambria Math" panose="02040503050406030204" pitchFamily="18" charset="0"/>
                        </a:rPr>
                        <m:t>𝑜𝑢</m:t>
                      </m:r>
                      <m:r>
                        <a:rPr lang="en-US" sz="2000" b="1" i="1" smtClean="0">
                          <a:latin typeface="Cambria Math" panose="02040503050406030204" pitchFamily="18" charset="0"/>
                        </a:rPr>
                        <m:t> </m:t>
                      </m:r>
                      <m:r>
                        <a:rPr lang="en-US" sz="2000" b="1" i="1">
                          <a:latin typeface="Cambria Math" panose="02040503050406030204" pitchFamily="18" charset="0"/>
                        </a:rPr>
                        <m:t>𝟖𝟔</m:t>
                      </m:r>
                      <m:r>
                        <a:rPr lang="en-US" sz="2000" b="1" i="1">
                          <a:latin typeface="Cambria Math" panose="02040503050406030204" pitchFamily="18" charset="0"/>
                        </a:rPr>
                        <m:t>.</m:t>
                      </m:r>
                      <m:r>
                        <a:rPr lang="en-US" sz="2000" b="1" i="1" smtClean="0">
                          <a:latin typeface="Cambria Math" panose="02040503050406030204" pitchFamily="18" charset="0"/>
                        </a:rPr>
                        <m:t>𝟓</m:t>
                      </m:r>
                      <m:r>
                        <a:rPr lang="en-US" sz="2000" b="1" i="1" smtClean="0">
                          <a:latin typeface="Cambria Math" panose="02040503050406030204" pitchFamily="18" charset="0"/>
                        </a:rPr>
                        <m:t>%</m:t>
                      </m:r>
                    </m:oMath>
                  </m:oMathPara>
                </a14:m>
                <a:endParaRPr lang="en-US" sz="2000" b="1" dirty="0"/>
              </a:p>
            </p:txBody>
          </p:sp>
        </mc:Choice>
        <mc:Fallback xmlns="">
          <p:sp>
            <p:nvSpPr>
              <p:cNvPr id="34" name="TextBox 33"/>
              <p:cNvSpPr txBox="1">
                <a:spLocks noRot="1" noChangeAspect="1" noMove="1" noResize="1" noEditPoints="1" noAdjustHandles="1" noChangeArrowheads="1" noChangeShapeType="1" noTextEdit="1"/>
              </p:cNvSpPr>
              <p:nvPr/>
            </p:nvSpPr>
            <p:spPr>
              <a:xfrm>
                <a:off x="691393" y="5285941"/>
                <a:ext cx="10347513" cy="58964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91393" y="3443295"/>
                <a:ext cx="4429482" cy="589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𝑭</m:t>
                      </m:r>
                      <m:r>
                        <a:rPr lang="en-US" sz="2000" b="1" i="1" smtClean="0">
                          <a:latin typeface="Cambria Math" panose="02040503050406030204" pitchFamily="18" charset="0"/>
                        </a:rPr>
                        <m:t>𝟏</m:t>
                      </m:r>
                      <m:r>
                        <a:rPr lang="en-US" sz="2000" b="1" i="1" smtClean="0">
                          <a:latin typeface="Cambria Math" panose="02040503050406030204" pitchFamily="18" charset="0"/>
                        </a:rPr>
                        <m:t>−</m:t>
                      </m:r>
                      <m:r>
                        <a:rPr lang="en-US" sz="2000" b="1" i="1" smtClean="0">
                          <a:latin typeface="Cambria Math" panose="02040503050406030204" pitchFamily="18" charset="0"/>
                        </a:rPr>
                        <m:t>𝑺𝒄𝒐𝒓𝒆</m:t>
                      </m:r>
                      <m:r>
                        <a:rPr lang="en-US" sz="2000" b="1" i="1" smtClean="0">
                          <a:latin typeface="Cambria Math" panose="02040503050406030204" pitchFamily="18" charset="0"/>
                        </a:rPr>
                        <m:t>=</m:t>
                      </m:r>
                      <m:r>
                        <a:rPr lang="en-US" sz="2000" b="1" i="1" smtClean="0">
                          <a:latin typeface="Cambria Math" panose="02040503050406030204" pitchFamily="18" charset="0"/>
                        </a:rPr>
                        <m:t>𝟐</m:t>
                      </m:r>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𝑷𝒓𝒆𝒄𝒊𝒔𝒊𝒐𝒏</m:t>
                          </m:r>
                          <m:r>
                            <a:rPr lang="en-US" sz="2000" b="1" i="1" smtClean="0">
                              <a:latin typeface="Cambria Math" panose="02040503050406030204" pitchFamily="18" charset="0"/>
                            </a:rPr>
                            <m:t>∗</m:t>
                          </m:r>
                          <m:r>
                            <a:rPr lang="en-US" sz="2000" b="1" i="1" smtClean="0">
                              <a:latin typeface="Cambria Math" panose="02040503050406030204" pitchFamily="18" charset="0"/>
                            </a:rPr>
                            <m:t>𝑹𝒆𝒄𝒂𝒍𝒍</m:t>
                          </m:r>
                        </m:num>
                        <m:den>
                          <m:r>
                            <a:rPr lang="en-US" sz="2000" b="1" i="1" smtClean="0">
                              <a:latin typeface="Cambria Math" panose="02040503050406030204" pitchFamily="18" charset="0"/>
                            </a:rPr>
                            <m:t>𝑷𝒓𝒆𝒄𝒊𝒔𝒊𝒐𝒏</m:t>
                          </m:r>
                          <m:r>
                            <a:rPr lang="en-US" sz="2000" b="1" i="1" smtClean="0">
                              <a:latin typeface="Cambria Math" panose="02040503050406030204" pitchFamily="18" charset="0"/>
                            </a:rPr>
                            <m:t>+</m:t>
                          </m:r>
                          <m:r>
                            <a:rPr lang="en-US" sz="2000" b="1" i="1" smtClean="0">
                              <a:latin typeface="Cambria Math" panose="02040503050406030204" pitchFamily="18" charset="0"/>
                            </a:rPr>
                            <m:t>𝑹𝒆𝒄𝒂𝒍𝒍</m:t>
                          </m:r>
                        </m:den>
                      </m:f>
                    </m:oMath>
                  </m:oMathPara>
                </a14:m>
                <a:endParaRPr lang="en-US" sz="2000" b="1" dirty="0"/>
              </a:p>
            </p:txBody>
          </p:sp>
        </mc:Choice>
        <mc:Fallback xmlns="">
          <p:sp>
            <p:nvSpPr>
              <p:cNvPr id="35" name="TextBox 34"/>
              <p:cNvSpPr txBox="1">
                <a:spLocks noRot="1" noChangeAspect="1" noMove="1" noResize="1" noEditPoints="1" noAdjustHandles="1" noChangeArrowheads="1" noChangeShapeType="1" noTextEdit="1"/>
              </p:cNvSpPr>
              <p:nvPr/>
            </p:nvSpPr>
            <p:spPr>
              <a:xfrm>
                <a:off x="691393" y="3443295"/>
                <a:ext cx="4429482" cy="58977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974597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0" name="Rectangle 19"/>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21" name="Picture 2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22" name="Rectangle 21"/>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23" name="Rectangle 22"/>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24"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25"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6" name="Rectangle 25"/>
          <p:cNvSpPr/>
          <p:nvPr/>
        </p:nvSpPr>
        <p:spPr>
          <a:xfrm>
            <a:off x="174336" y="1555072"/>
            <a:ext cx="11944350" cy="367216"/>
          </a:xfrm>
          <a:prstGeom prst="rect">
            <a:avLst/>
          </a:prstGeom>
        </p:spPr>
        <p:txBody>
          <a:bodyPr wrap="square">
            <a:spAutoFit/>
          </a:bodyPr>
          <a:lstStyle/>
          <a:p>
            <a:pPr marL="342900" indent="-342900">
              <a:lnSpc>
                <a:spcPct val="107000"/>
              </a:lnSpc>
              <a:spcAft>
                <a:spcPts val="800"/>
              </a:spcAft>
              <a:buFontTx/>
              <a:buChar char="-"/>
            </a:pPr>
            <a:r>
              <a:rPr lang="fr-FR" b="1" kern="0" spc="-120" dirty="0" smtClean="0">
                <a:solidFill>
                  <a:schemeClr val="accent6">
                    <a:lumMod val="75000"/>
                  </a:schemeClr>
                </a:solidFill>
                <a:latin typeface="+mj-ea"/>
                <a:cs typeface="Arial" panose="020B0604020202020204" pitchFamily="34" charset="0"/>
              </a:rPr>
              <a:t>3.2.3. </a:t>
            </a:r>
            <a:r>
              <a:rPr lang="fr-FR" b="1" kern="0" spc="-120" dirty="0">
                <a:solidFill>
                  <a:schemeClr val="accent6">
                    <a:lumMod val="75000"/>
                  </a:schemeClr>
                </a:solidFill>
                <a:latin typeface="+mj-ea"/>
                <a:cs typeface="Arial" panose="020B0604020202020204" pitchFamily="34" charset="0"/>
              </a:rPr>
              <a:t>Prédiction de l'approbation des prêts à l'aide de Machine </a:t>
            </a:r>
            <a:r>
              <a:rPr lang="fr-FR" b="1" kern="0" spc="-120" dirty="0" smtClean="0">
                <a:solidFill>
                  <a:schemeClr val="accent6">
                    <a:lumMod val="75000"/>
                  </a:schemeClr>
                </a:solidFill>
                <a:latin typeface="+mj-ea"/>
                <a:cs typeface="Arial" panose="020B0604020202020204" pitchFamily="34" charset="0"/>
              </a:rPr>
              <a:t>Learning</a:t>
            </a:r>
            <a:endParaRPr lang="fr-FR" b="1" kern="0" spc="-120" dirty="0">
              <a:solidFill>
                <a:schemeClr val="accent6">
                  <a:lumMod val="75000"/>
                </a:schemeClr>
              </a:solidFill>
              <a:latin typeface="+mj-ea"/>
              <a:cs typeface="Arial" panose="020B0604020202020204" pitchFamily="34" charset="0"/>
            </a:endParaRPr>
          </a:p>
        </p:txBody>
      </p:sp>
      <p:sp>
        <p:nvSpPr>
          <p:cNvPr id="28" name="Rectangle 27"/>
          <p:cNvSpPr/>
          <p:nvPr/>
        </p:nvSpPr>
        <p:spPr>
          <a:xfrm>
            <a:off x="304800" y="1955174"/>
            <a:ext cx="11658600" cy="3908762"/>
          </a:xfrm>
          <a:prstGeom prst="rect">
            <a:avLst/>
          </a:prstGeom>
        </p:spPr>
        <p:txBody>
          <a:bodyPr wrap="square">
            <a:spAutoFit/>
          </a:bodyPr>
          <a:lstStyle/>
          <a:p>
            <a:pPr marL="285750" indent="-285750">
              <a:buFont typeface="Wingdings" panose="05000000000000000000" pitchFamily="2" charset="2"/>
              <a:buChar char="q"/>
            </a:pPr>
            <a:r>
              <a:rPr lang="fr-FR" sz="2000" dirty="0"/>
              <a:t>Les prêts sont la principale exigence du monde moderne. </a:t>
            </a:r>
            <a:endParaRPr lang="fr-FR" sz="2000" dirty="0" smtClean="0"/>
          </a:p>
          <a:p>
            <a:pPr marL="285750" indent="-285750">
              <a:buFont typeface="Wingdings" panose="05000000000000000000" pitchFamily="2" charset="2"/>
              <a:buChar char="q"/>
            </a:pPr>
            <a:r>
              <a:rPr lang="fr-FR" sz="2000" dirty="0" smtClean="0"/>
              <a:t>Ce </a:t>
            </a:r>
            <a:r>
              <a:rPr lang="fr-FR" sz="2000" dirty="0"/>
              <a:t>n'est que grâce à cela que les banques obtiennent une </a:t>
            </a:r>
            <a:r>
              <a:rPr lang="fr-FR" sz="2000" dirty="0" smtClean="0"/>
              <a:t>part </a:t>
            </a:r>
            <a:r>
              <a:rPr lang="fr-FR" sz="2000" dirty="0"/>
              <a:t>importante du bénéfice total. </a:t>
            </a:r>
            <a:endParaRPr lang="fr-FR" sz="2000" dirty="0" smtClean="0"/>
          </a:p>
          <a:p>
            <a:pPr marL="285750" indent="-285750">
              <a:buFont typeface="Wingdings" panose="05000000000000000000" pitchFamily="2" charset="2"/>
              <a:buChar char="q"/>
            </a:pPr>
            <a:r>
              <a:rPr lang="fr-FR" sz="2000" dirty="0" smtClean="0"/>
              <a:t>Il </a:t>
            </a:r>
            <a:r>
              <a:rPr lang="fr-FR" sz="2000" dirty="0"/>
              <a:t>est avantageux pour les étudiants de gérer leurs frais d'éducation et de subsistance, et pour les personnes d'acheter </a:t>
            </a:r>
            <a:r>
              <a:rPr lang="fr-FR" sz="2000" dirty="0" smtClean="0"/>
              <a:t>tout </a:t>
            </a:r>
            <a:r>
              <a:rPr lang="fr-FR" sz="2000" dirty="0"/>
              <a:t>type de luxe comme des maisons, des voitures, etc.</a:t>
            </a:r>
          </a:p>
          <a:p>
            <a:endParaRPr lang="fr-FR" sz="2000" dirty="0"/>
          </a:p>
          <a:p>
            <a:r>
              <a:rPr lang="fr-FR" sz="2000" dirty="0"/>
              <a:t>Mais lorsqu'il s'agit de décider si le profil du candidat est pertinent pour obtenir un prêt ou non, les banques </a:t>
            </a:r>
            <a:endParaRPr lang="fr-FR" sz="2000" dirty="0" smtClean="0"/>
          </a:p>
          <a:p>
            <a:r>
              <a:rPr lang="fr-FR" sz="2000" dirty="0" smtClean="0"/>
              <a:t>doivent </a:t>
            </a:r>
            <a:r>
              <a:rPr lang="fr-FR" sz="2000" dirty="0"/>
              <a:t>tenir compte de </a:t>
            </a:r>
            <a:r>
              <a:rPr lang="fr-FR" sz="2000" dirty="0" smtClean="0"/>
              <a:t>nombreux </a:t>
            </a:r>
            <a:r>
              <a:rPr lang="fr-FR" sz="2000" dirty="0"/>
              <a:t>aspects.</a:t>
            </a:r>
          </a:p>
          <a:p>
            <a:endParaRPr lang="fr-FR" sz="2000" dirty="0"/>
          </a:p>
          <a:p>
            <a:r>
              <a:rPr lang="fr-FR" sz="2000" dirty="0"/>
              <a:t>Nous allons donc ici utiliser l'apprentissage automatique avec Python pour faciliter leur travail et prédire si le </a:t>
            </a:r>
            <a:endParaRPr lang="fr-FR" sz="2000" dirty="0" smtClean="0"/>
          </a:p>
          <a:p>
            <a:r>
              <a:rPr lang="fr-FR" sz="2000" dirty="0" smtClean="0"/>
              <a:t>profil </a:t>
            </a:r>
            <a:r>
              <a:rPr lang="fr-FR" sz="2000" dirty="0"/>
              <a:t>du candidat est pertinent ou non en utilisant des fonctionnalités clés telles que l'état matrimonial, </a:t>
            </a:r>
            <a:endParaRPr lang="fr-FR" sz="2000" dirty="0" smtClean="0"/>
          </a:p>
          <a:p>
            <a:r>
              <a:rPr lang="fr-FR" sz="2000" dirty="0" smtClean="0"/>
              <a:t>l'éducation</a:t>
            </a:r>
            <a:r>
              <a:rPr lang="fr-FR" sz="2000" dirty="0"/>
              <a:t>, le revenu du candidat, l'historique de </a:t>
            </a:r>
            <a:r>
              <a:rPr lang="fr-FR" sz="2000" dirty="0" smtClean="0"/>
              <a:t>crédit, etc.</a:t>
            </a:r>
          </a:p>
          <a:p>
            <a:pPr marL="285750" indent="-285750">
              <a:buFont typeface="Wingdings" panose="05000000000000000000" pitchFamily="2" charset="2"/>
              <a:buChar char="q"/>
            </a:pPr>
            <a:endParaRPr lang="fr-FR" sz="1400" dirty="0" smtClean="0"/>
          </a:p>
          <a:p>
            <a:endParaRPr lang="fr-FR" sz="1400" dirty="0"/>
          </a:p>
        </p:txBody>
      </p:sp>
    </p:spTree>
    <p:extLst>
      <p:ext uri="{BB962C8B-B14F-4D97-AF65-F5344CB8AC3E}">
        <p14:creationId xmlns:p14="http://schemas.microsoft.com/office/powerpoint/2010/main" val="33467553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1" name="Rectangle 20"/>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22" name="Picture 2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23" name="Rectangle 22"/>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24" name="Rectangle 23"/>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25"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26"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27" name="Rectangle 26"/>
          <p:cNvSpPr/>
          <p:nvPr/>
        </p:nvSpPr>
        <p:spPr>
          <a:xfrm>
            <a:off x="174336" y="1555072"/>
            <a:ext cx="11944350" cy="367216"/>
          </a:xfrm>
          <a:prstGeom prst="rect">
            <a:avLst/>
          </a:prstGeom>
        </p:spPr>
        <p:txBody>
          <a:bodyPr wrap="square">
            <a:spAutoFit/>
          </a:bodyPr>
          <a:lstStyle/>
          <a:p>
            <a:pPr marL="342900" indent="-342900">
              <a:lnSpc>
                <a:spcPct val="107000"/>
              </a:lnSpc>
              <a:spcAft>
                <a:spcPts val="800"/>
              </a:spcAft>
              <a:buFontTx/>
              <a:buChar char="-"/>
            </a:pPr>
            <a:r>
              <a:rPr lang="fr-FR" b="1" kern="0" spc="-120" dirty="0" smtClean="0">
                <a:solidFill>
                  <a:schemeClr val="accent6">
                    <a:lumMod val="75000"/>
                  </a:schemeClr>
                </a:solidFill>
                <a:latin typeface="+mj-ea"/>
                <a:cs typeface="Arial" panose="020B0604020202020204" pitchFamily="34" charset="0"/>
              </a:rPr>
              <a:t>3.2.3. </a:t>
            </a:r>
            <a:r>
              <a:rPr lang="fr-FR" b="1" kern="0" spc="-120" dirty="0">
                <a:solidFill>
                  <a:schemeClr val="accent6">
                    <a:lumMod val="75000"/>
                  </a:schemeClr>
                </a:solidFill>
                <a:latin typeface="+mj-ea"/>
                <a:cs typeface="Arial" panose="020B0604020202020204" pitchFamily="34" charset="0"/>
              </a:rPr>
              <a:t>Prédiction de l'approbation des prêts à l'aide de Machine </a:t>
            </a:r>
            <a:r>
              <a:rPr lang="fr-FR" b="1" kern="0" spc="-120" dirty="0" smtClean="0">
                <a:solidFill>
                  <a:schemeClr val="accent6">
                    <a:lumMod val="75000"/>
                  </a:schemeClr>
                </a:solidFill>
                <a:latin typeface="+mj-ea"/>
                <a:cs typeface="Arial" panose="020B0604020202020204" pitchFamily="34" charset="0"/>
              </a:rPr>
              <a:t>Learning</a:t>
            </a:r>
            <a:endParaRPr lang="fr-FR" b="1" kern="0" spc="-120" dirty="0">
              <a:solidFill>
                <a:schemeClr val="accent6">
                  <a:lumMod val="75000"/>
                </a:schemeClr>
              </a:solidFill>
              <a:latin typeface="+mj-ea"/>
              <a:cs typeface="Arial" panose="020B0604020202020204" pitchFamily="34" charset="0"/>
            </a:endParaRPr>
          </a:p>
        </p:txBody>
      </p:sp>
      <p:sp>
        <p:nvSpPr>
          <p:cNvPr id="28" name="Rectangle 27"/>
          <p:cNvSpPr/>
          <p:nvPr/>
        </p:nvSpPr>
        <p:spPr>
          <a:xfrm>
            <a:off x="304800" y="1955174"/>
            <a:ext cx="11658600" cy="4185761"/>
          </a:xfrm>
          <a:prstGeom prst="rect">
            <a:avLst/>
          </a:prstGeom>
        </p:spPr>
        <p:txBody>
          <a:bodyPr wrap="square">
            <a:spAutoFit/>
          </a:bodyPr>
          <a:lstStyle/>
          <a:p>
            <a:pPr marL="285750" indent="-285750">
              <a:buFont typeface="Wingdings" panose="05000000000000000000" pitchFamily="2" charset="2"/>
              <a:buChar char="q"/>
            </a:pPr>
            <a:r>
              <a:rPr lang="fr-FR" dirty="0" smtClean="0"/>
              <a:t>Étapes </a:t>
            </a:r>
            <a:r>
              <a:rPr lang="fr-FR" dirty="0"/>
              <a:t>à suivre </a:t>
            </a:r>
            <a:r>
              <a:rPr lang="fr-FR" dirty="0" smtClean="0"/>
              <a:t>:</a:t>
            </a:r>
          </a:p>
          <a:p>
            <a:endParaRPr lang="fr-FR" dirty="0"/>
          </a:p>
          <a:p>
            <a:pPr>
              <a:lnSpc>
                <a:spcPct val="150000"/>
              </a:lnSpc>
            </a:pPr>
            <a:r>
              <a:rPr lang="fr-FR" dirty="0" smtClean="0"/>
              <a:t>1. </a:t>
            </a:r>
            <a:r>
              <a:rPr lang="fr-FR" b="1" dirty="0" smtClean="0"/>
              <a:t>Collecte </a:t>
            </a:r>
            <a:r>
              <a:rPr lang="fr-FR" b="1" dirty="0"/>
              <a:t>de données</a:t>
            </a:r>
            <a:r>
              <a:rPr lang="fr-FR" dirty="0"/>
              <a:t> : </a:t>
            </a:r>
            <a:r>
              <a:rPr lang="fr-FR" dirty="0" smtClean="0"/>
              <a:t>Collectez </a:t>
            </a:r>
            <a:r>
              <a:rPr lang="fr-FR" dirty="0"/>
              <a:t>des données avec des résultats étiquetés.</a:t>
            </a:r>
          </a:p>
          <a:p>
            <a:pPr>
              <a:lnSpc>
                <a:spcPct val="150000"/>
              </a:lnSpc>
            </a:pPr>
            <a:r>
              <a:rPr lang="fr-FR" dirty="0" smtClean="0"/>
              <a:t>2. </a:t>
            </a:r>
            <a:r>
              <a:rPr lang="fr-FR" b="1" dirty="0" smtClean="0"/>
              <a:t>Prétraitement </a:t>
            </a:r>
            <a:r>
              <a:rPr lang="fr-FR" b="1" dirty="0"/>
              <a:t>des données</a:t>
            </a:r>
            <a:r>
              <a:rPr lang="fr-FR" dirty="0"/>
              <a:t> : </a:t>
            </a:r>
            <a:r>
              <a:rPr lang="fr-FR" dirty="0" smtClean="0"/>
              <a:t>Nettoyez </a:t>
            </a:r>
            <a:r>
              <a:rPr lang="fr-FR" dirty="0"/>
              <a:t>les données, gérez les valeurs manquantes, normalisez les caractéristiques et </a:t>
            </a:r>
            <a:endParaRPr lang="fr-FR" dirty="0" smtClean="0"/>
          </a:p>
          <a:p>
            <a:pPr>
              <a:lnSpc>
                <a:spcPct val="150000"/>
              </a:lnSpc>
            </a:pPr>
            <a:r>
              <a:rPr lang="fr-FR" dirty="0" smtClean="0"/>
              <a:t>divisez-les </a:t>
            </a:r>
            <a:r>
              <a:rPr lang="fr-FR" dirty="0"/>
              <a:t>en </a:t>
            </a:r>
            <a:r>
              <a:rPr lang="fr-FR" dirty="0" smtClean="0"/>
              <a:t>données </a:t>
            </a:r>
            <a:r>
              <a:rPr lang="fr-FR" dirty="0"/>
              <a:t>d'entraînement et de test.</a:t>
            </a:r>
          </a:p>
          <a:p>
            <a:pPr>
              <a:lnSpc>
                <a:spcPct val="150000"/>
              </a:lnSpc>
            </a:pPr>
            <a:r>
              <a:rPr lang="fr-FR" dirty="0" smtClean="0"/>
              <a:t>3. </a:t>
            </a:r>
            <a:r>
              <a:rPr lang="fr-FR" b="1" dirty="0" smtClean="0"/>
              <a:t>Sélection </a:t>
            </a:r>
            <a:r>
              <a:rPr lang="fr-FR" b="1" dirty="0"/>
              <a:t>du modèle</a:t>
            </a:r>
            <a:r>
              <a:rPr lang="fr-FR" dirty="0"/>
              <a:t> : choisissez un algorithme de classification binaire.</a:t>
            </a:r>
          </a:p>
          <a:p>
            <a:pPr>
              <a:lnSpc>
                <a:spcPct val="150000"/>
              </a:lnSpc>
            </a:pPr>
            <a:r>
              <a:rPr lang="fr-FR" dirty="0" smtClean="0"/>
              <a:t>4. </a:t>
            </a:r>
            <a:r>
              <a:rPr lang="fr-FR" b="1" dirty="0" smtClean="0"/>
              <a:t>Entraînement</a:t>
            </a:r>
            <a:r>
              <a:rPr lang="fr-FR" dirty="0"/>
              <a:t> : </a:t>
            </a:r>
            <a:r>
              <a:rPr lang="fr-FR" dirty="0" smtClean="0"/>
              <a:t>Entraînez </a:t>
            </a:r>
            <a:r>
              <a:rPr lang="fr-FR" dirty="0"/>
              <a:t>le modèle à l'aide des données d'entraînement</a:t>
            </a:r>
            <a:r>
              <a:rPr lang="fr-FR" dirty="0" smtClean="0"/>
              <a:t>.</a:t>
            </a:r>
          </a:p>
          <a:p>
            <a:pPr>
              <a:lnSpc>
                <a:spcPct val="150000"/>
              </a:lnSpc>
            </a:pPr>
            <a:r>
              <a:rPr lang="fr-FR" dirty="0"/>
              <a:t>5</a:t>
            </a:r>
            <a:r>
              <a:rPr lang="fr-FR" dirty="0" smtClean="0"/>
              <a:t>. </a:t>
            </a:r>
            <a:r>
              <a:rPr lang="fr-FR" b="1" dirty="0"/>
              <a:t>Prédiction</a:t>
            </a:r>
            <a:r>
              <a:rPr lang="fr-FR" dirty="0"/>
              <a:t> : Utilisez le modèle entraîné pour faire des prédictions sur de nouvelles données</a:t>
            </a:r>
            <a:r>
              <a:rPr lang="fr-FR" dirty="0" smtClean="0"/>
              <a:t>.</a:t>
            </a:r>
            <a:endParaRPr lang="fr-FR" dirty="0"/>
          </a:p>
          <a:p>
            <a:pPr>
              <a:lnSpc>
                <a:spcPct val="150000"/>
              </a:lnSpc>
            </a:pPr>
            <a:r>
              <a:rPr lang="fr-FR" dirty="0"/>
              <a:t>6</a:t>
            </a:r>
            <a:r>
              <a:rPr lang="fr-FR" dirty="0" smtClean="0"/>
              <a:t>. </a:t>
            </a:r>
            <a:r>
              <a:rPr lang="fr-FR" b="1" dirty="0" smtClean="0"/>
              <a:t>Évaluation</a:t>
            </a:r>
            <a:r>
              <a:rPr lang="fr-FR" dirty="0"/>
              <a:t> : </a:t>
            </a:r>
            <a:r>
              <a:rPr lang="fr-FR" dirty="0" smtClean="0"/>
              <a:t>Utilisez </a:t>
            </a:r>
            <a:r>
              <a:rPr lang="fr-FR" dirty="0"/>
              <a:t>les données de test pour évaluer les performances à l'aide de mesures telles que l'exactitude, </a:t>
            </a:r>
            <a:endParaRPr lang="fr-FR" dirty="0" smtClean="0"/>
          </a:p>
          <a:p>
            <a:pPr>
              <a:lnSpc>
                <a:spcPct val="150000"/>
              </a:lnSpc>
            </a:pPr>
            <a:r>
              <a:rPr lang="fr-FR" dirty="0" smtClean="0"/>
              <a:t>la </a:t>
            </a:r>
            <a:r>
              <a:rPr lang="fr-FR" dirty="0"/>
              <a:t>précision, le rappel, etc</a:t>
            </a:r>
            <a:r>
              <a:rPr lang="fr-FR" dirty="0" smtClean="0"/>
              <a:t>.</a:t>
            </a:r>
          </a:p>
          <a:p>
            <a:endParaRPr lang="fr-FR" sz="1400" dirty="0"/>
          </a:p>
        </p:txBody>
      </p:sp>
    </p:spTree>
    <p:extLst>
      <p:ext uri="{BB962C8B-B14F-4D97-AF65-F5344CB8AC3E}">
        <p14:creationId xmlns:p14="http://schemas.microsoft.com/office/powerpoint/2010/main" val="42054025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Rectangle 5"/>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8" name="Rectangle 7"/>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0"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1"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dirty="0" smtClean="0"/>
              <a:t>Cours-ML-</a:t>
            </a:r>
            <a:r>
              <a:rPr lang="en-US" dirty="0" err="1" smtClean="0"/>
              <a:t>Dahouda</a:t>
            </a:r>
            <a:r>
              <a:rPr lang="en-US" dirty="0" smtClean="0"/>
              <a:t> M., Ph.D.</a:t>
            </a:r>
            <a:endParaRPr lang="en-US" dirty="0"/>
          </a:p>
        </p:txBody>
      </p:sp>
      <p:sp>
        <p:nvSpPr>
          <p:cNvPr id="13" name="Rectangle 12"/>
          <p:cNvSpPr/>
          <p:nvPr/>
        </p:nvSpPr>
        <p:spPr>
          <a:xfrm>
            <a:off x="288030" y="2052746"/>
            <a:ext cx="11751570" cy="338554"/>
          </a:xfrm>
          <a:prstGeom prst="rect">
            <a:avLst/>
          </a:prstGeom>
        </p:spPr>
        <p:txBody>
          <a:bodyPr wrap="square">
            <a:spAutoFit/>
          </a:bodyPr>
          <a:lstStyle/>
          <a:p>
            <a:endParaRPr lang="fr-FR" sz="1600" dirty="0"/>
          </a:p>
        </p:txBody>
      </p:sp>
      <p:sp>
        <p:nvSpPr>
          <p:cNvPr id="15" name="Rectangle 14"/>
          <p:cNvSpPr/>
          <p:nvPr/>
        </p:nvSpPr>
        <p:spPr>
          <a:xfrm>
            <a:off x="201060" y="1874156"/>
            <a:ext cx="6494085" cy="369332"/>
          </a:xfrm>
          <a:prstGeom prst="rect">
            <a:avLst/>
          </a:prstGeom>
        </p:spPr>
        <p:txBody>
          <a:bodyPr wrap="none">
            <a:spAutoFit/>
          </a:bodyPr>
          <a:lstStyle/>
          <a:p>
            <a:r>
              <a:rPr lang="fr-FR" b="1" dirty="0">
                <a:latin typeface="system-ui"/>
              </a:rPr>
              <a:t>Étape 1 : Importer les packages </a:t>
            </a:r>
            <a:r>
              <a:rPr lang="fr-FR" b="1" dirty="0" smtClean="0">
                <a:latin typeface="system-ui"/>
              </a:rPr>
              <a:t>nécessaires </a:t>
            </a:r>
            <a:r>
              <a:rPr lang="fr-FR" b="1" smtClean="0">
                <a:latin typeface="system-ui"/>
              </a:rPr>
              <a:t>et </a:t>
            </a:r>
            <a:r>
              <a:rPr lang="fr-FR" b="1" smtClean="0">
                <a:latin typeface="system-ui"/>
              </a:rPr>
              <a:t> </a:t>
            </a:r>
            <a:r>
              <a:rPr lang="fr-FR" b="1" dirty="0" smtClean="0">
                <a:latin typeface="system-ui"/>
              </a:rPr>
              <a:t>la </a:t>
            </a:r>
            <a:r>
              <a:rPr lang="fr-FR" b="1" dirty="0" err="1" smtClean="0">
                <a:latin typeface="system-ui"/>
              </a:rPr>
              <a:t>dataset</a:t>
            </a:r>
            <a:endParaRPr lang="fr-FR" b="1" i="0" dirty="0">
              <a:effectLst/>
              <a:latin typeface="system-ui"/>
            </a:endParaRPr>
          </a:p>
        </p:txBody>
      </p:sp>
      <p:sp>
        <p:nvSpPr>
          <p:cNvPr id="17" name="Rectangle 16"/>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18" name="Rectangle 17"/>
          <p:cNvSpPr/>
          <p:nvPr/>
        </p:nvSpPr>
        <p:spPr>
          <a:xfrm>
            <a:off x="174336" y="1555072"/>
            <a:ext cx="11944350" cy="367216"/>
          </a:xfrm>
          <a:prstGeom prst="rect">
            <a:avLst/>
          </a:prstGeom>
        </p:spPr>
        <p:txBody>
          <a:bodyPr wrap="square">
            <a:spAutoFit/>
          </a:bodyPr>
          <a:lstStyle/>
          <a:p>
            <a:pPr marL="342900" indent="-342900">
              <a:lnSpc>
                <a:spcPct val="107000"/>
              </a:lnSpc>
              <a:spcAft>
                <a:spcPts val="800"/>
              </a:spcAft>
              <a:buFontTx/>
              <a:buChar char="-"/>
            </a:pPr>
            <a:r>
              <a:rPr lang="fr-FR" b="1" kern="0" spc="-120" dirty="0" smtClean="0">
                <a:solidFill>
                  <a:schemeClr val="accent6">
                    <a:lumMod val="75000"/>
                  </a:schemeClr>
                </a:solidFill>
                <a:latin typeface="+mj-ea"/>
                <a:cs typeface="Arial" panose="020B0604020202020204" pitchFamily="34" charset="0"/>
              </a:rPr>
              <a:t>3.2.3. </a:t>
            </a:r>
            <a:r>
              <a:rPr lang="fr-FR" b="1" kern="0" spc="-120" dirty="0">
                <a:solidFill>
                  <a:schemeClr val="accent6">
                    <a:lumMod val="75000"/>
                  </a:schemeClr>
                </a:solidFill>
                <a:latin typeface="+mj-ea"/>
                <a:cs typeface="Arial" panose="020B0604020202020204" pitchFamily="34" charset="0"/>
              </a:rPr>
              <a:t>Prédiction de l'approbation des prêts à l'aide de Machine </a:t>
            </a:r>
            <a:r>
              <a:rPr lang="fr-FR" b="1" kern="0" spc="-120" dirty="0" smtClean="0">
                <a:solidFill>
                  <a:schemeClr val="accent6">
                    <a:lumMod val="75000"/>
                  </a:schemeClr>
                </a:solidFill>
                <a:latin typeface="+mj-ea"/>
                <a:cs typeface="Arial" panose="020B0604020202020204" pitchFamily="34" charset="0"/>
              </a:rPr>
              <a:t>Learning</a:t>
            </a:r>
            <a:endParaRPr lang="fr-FR" b="1" kern="0" spc="-120" dirty="0">
              <a:solidFill>
                <a:schemeClr val="accent6">
                  <a:lumMod val="75000"/>
                </a:schemeClr>
              </a:solidFill>
              <a:latin typeface="+mj-ea"/>
              <a:cs typeface="Arial" panose="020B0604020202020204" pitchFamily="34" charset="0"/>
            </a:endParaRPr>
          </a:p>
        </p:txBody>
      </p:sp>
      <p:pic>
        <p:nvPicPr>
          <p:cNvPr id="20" name="Picture 1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30" y="2327494"/>
            <a:ext cx="4512570" cy="1955615"/>
          </a:xfrm>
          <a:prstGeom prst="rect">
            <a:avLst/>
          </a:prstGeom>
        </p:spPr>
      </p:pic>
      <p:grpSp>
        <p:nvGrpSpPr>
          <p:cNvPr id="23" name="Group 22"/>
          <p:cNvGrpSpPr/>
          <p:nvPr/>
        </p:nvGrpSpPr>
        <p:grpSpPr>
          <a:xfrm>
            <a:off x="381000" y="4293422"/>
            <a:ext cx="10714649" cy="1808789"/>
            <a:chOff x="381000" y="4024577"/>
            <a:chExt cx="10714649" cy="1808789"/>
          </a:xfrm>
        </p:grpSpPr>
        <p:pic>
          <p:nvPicPr>
            <p:cNvPr id="21" name="Picture 20"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024577"/>
              <a:ext cx="9480102" cy="1798476"/>
            </a:xfrm>
            <a:prstGeom prst="rect">
              <a:avLst/>
            </a:prstGeom>
          </p:spPr>
        </p:pic>
        <p:pic>
          <p:nvPicPr>
            <p:cNvPr id="22" name="Picture 21"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26555" y="4034890"/>
              <a:ext cx="2469094" cy="1798476"/>
            </a:xfrm>
            <a:prstGeom prst="rect">
              <a:avLst/>
            </a:prstGeom>
          </p:spPr>
        </p:pic>
      </p:grpSp>
      <p:pic>
        <p:nvPicPr>
          <p:cNvPr id="24" name="Picture 23"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20177" y="2245035"/>
            <a:ext cx="5835718" cy="1905366"/>
          </a:xfrm>
          <a:prstGeom prst="rect">
            <a:avLst/>
          </a:prstGeom>
        </p:spPr>
      </p:pic>
    </p:spTree>
    <p:extLst>
      <p:ext uri="{BB962C8B-B14F-4D97-AF65-F5344CB8AC3E}">
        <p14:creationId xmlns:p14="http://schemas.microsoft.com/office/powerpoint/2010/main" val="20899240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Rectangle 6"/>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5862" y="609602"/>
            <a:ext cx="799363" cy="843699"/>
          </a:xfrm>
          <a:prstGeom prst="rect">
            <a:avLst/>
          </a:prstGeom>
        </p:spPr>
      </p:pic>
      <p:sp>
        <p:nvSpPr>
          <p:cNvPr id="9" name="Rectangle 8"/>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0"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1"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dirty="0" smtClean="0"/>
              <a:t>Cours-ML-</a:t>
            </a:r>
            <a:r>
              <a:rPr lang="en-US" dirty="0" err="1" smtClean="0"/>
              <a:t>Dahouda</a:t>
            </a:r>
            <a:r>
              <a:rPr lang="en-US" dirty="0" smtClean="0"/>
              <a:t> M., Ph.D.</a:t>
            </a:r>
            <a:endParaRPr lang="en-US" dirty="0"/>
          </a:p>
        </p:txBody>
      </p:sp>
      <p:sp>
        <p:nvSpPr>
          <p:cNvPr id="12" name="Rectangle 11"/>
          <p:cNvSpPr/>
          <p:nvPr/>
        </p:nvSpPr>
        <p:spPr>
          <a:xfrm>
            <a:off x="288030" y="2052746"/>
            <a:ext cx="11751570" cy="338554"/>
          </a:xfrm>
          <a:prstGeom prst="rect">
            <a:avLst/>
          </a:prstGeom>
        </p:spPr>
        <p:txBody>
          <a:bodyPr wrap="square">
            <a:spAutoFit/>
          </a:bodyPr>
          <a:lstStyle/>
          <a:p>
            <a:endParaRPr lang="fr-FR" sz="1600" dirty="0"/>
          </a:p>
        </p:txBody>
      </p:sp>
      <p:sp>
        <p:nvSpPr>
          <p:cNvPr id="13" name="Rectangle 12"/>
          <p:cNvSpPr/>
          <p:nvPr/>
        </p:nvSpPr>
        <p:spPr>
          <a:xfrm>
            <a:off x="201060" y="1874156"/>
            <a:ext cx="3802901" cy="369332"/>
          </a:xfrm>
          <a:prstGeom prst="rect">
            <a:avLst/>
          </a:prstGeom>
        </p:spPr>
        <p:txBody>
          <a:bodyPr wrap="none">
            <a:spAutoFit/>
          </a:bodyPr>
          <a:lstStyle/>
          <a:p>
            <a:r>
              <a:rPr lang="fr-FR" b="1" dirty="0">
                <a:latin typeface="system-ui"/>
              </a:rPr>
              <a:t>Étape </a:t>
            </a:r>
            <a:r>
              <a:rPr lang="fr-FR" b="1" dirty="0" smtClean="0">
                <a:latin typeface="system-ui"/>
              </a:rPr>
              <a:t>2 </a:t>
            </a:r>
            <a:r>
              <a:rPr lang="fr-FR" b="1" dirty="0">
                <a:latin typeface="system-ui"/>
              </a:rPr>
              <a:t>: </a:t>
            </a:r>
            <a:r>
              <a:rPr lang="fr-FR" b="1" dirty="0"/>
              <a:t>Prétraitement des données</a:t>
            </a:r>
            <a:endParaRPr lang="fr-FR" b="1" i="0" dirty="0">
              <a:effectLst/>
              <a:latin typeface="system-ui"/>
            </a:endParaRPr>
          </a:p>
        </p:txBody>
      </p:sp>
      <p:sp>
        <p:nvSpPr>
          <p:cNvPr id="14" name="Rectangle 13"/>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15" name="Rectangle 14"/>
          <p:cNvSpPr/>
          <p:nvPr/>
        </p:nvSpPr>
        <p:spPr>
          <a:xfrm>
            <a:off x="174336" y="1555072"/>
            <a:ext cx="11944350" cy="367216"/>
          </a:xfrm>
          <a:prstGeom prst="rect">
            <a:avLst/>
          </a:prstGeom>
        </p:spPr>
        <p:txBody>
          <a:bodyPr wrap="square">
            <a:spAutoFit/>
          </a:bodyPr>
          <a:lstStyle/>
          <a:p>
            <a:pPr marL="342900" indent="-342900">
              <a:lnSpc>
                <a:spcPct val="107000"/>
              </a:lnSpc>
              <a:spcAft>
                <a:spcPts val="800"/>
              </a:spcAft>
              <a:buFontTx/>
              <a:buChar char="-"/>
            </a:pPr>
            <a:r>
              <a:rPr lang="fr-FR" b="1" kern="0" spc="-120" dirty="0" smtClean="0">
                <a:solidFill>
                  <a:schemeClr val="accent6">
                    <a:lumMod val="75000"/>
                  </a:schemeClr>
                </a:solidFill>
                <a:latin typeface="+mj-ea"/>
                <a:cs typeface="Arial" panose="020B0604020202020204" pitchFamily="34" charset="0"/>
              </a:rPr>
              <a:t>3.2.3. </a:t>
            </a:r>
            <a:r>
              <a:rPr lang="fr-FR" b="1" kern="0" spc="-120" dirty="0">
                <a:solidFill>
                  <a:schemeClr val="accent6">
                    <a:lumMod val="75000"/>
                  </a:schemeClr>
                </a:solidFill>
                <a:latin typeface="+mj-ea"/>
                <a:cs typeface="Arial" panose="020B0604020202020204" pitchFamily="34" charset="0"/>
              </a:rPr>
              <a:t>Prédiction de l'approbation des prêts à l'aide de Machine </a:t>
            </a:r>
            <a:r>
              <a:rPr lang="fr-FR" b="1" kern="0" spc="-120" dirty="0" smtClean="0">
                <a:solidFill>
                  <a:schemeClr val="accent6">
                    <a:lumMod val="75000"/>
                  </a:schemeClr>
                </a:solidFill>
                <a:latin typeface="+mj-ea"/>
                <a:cs typeface="Arial" panose="020B0604020202020204" pitchFamily="34" charset="0"/>
              </a:rPr>
              <a:t>Learning</a:t>
            </a:r>
            <a:endParaRPr lang="fr-FR" b="1" kern="0" spc="-120" dirty="0">
              <a:solidFill>
                <a:schemeClr val="accent6">
                  <a:lumMod val="75000"/>
                </a:schemeClr>
              </a:solidFill>
              <a:latin typeface="+mj-ea"/>
              <a:cs typeface="Arial" panose="020B0604020202020204" pitchFamily="34" charset="0"/>
            </a:endParaRPr>
          </a:p>
        </p:txBody>
      </p:sp>
      <p:pic>
        <p:nvPicPr>
          <p:cNvPr id="22" name="Picture 21" descr="Screen Clipping"/>
          <p:cNvPicPr>
            <a:picLocks noChangeAspect="1"/>
          </p:cNvPicPr>
          <p:nvPr/>
        </p:nvPicPr>
        <p:blipFill rotWithShape="1">
          <a:blip r:embed="rId3">
            <a:extLst>
              <a:ext uri="{28A0092B-C50C-407E-A947-70E740481C1C}">
                <a14:useLocalDpi xmlns:a14="http://schemas.microsoft.com/office/drawing/2010/main" val="0"/>
              </a:ext>
            </a:extLst>
          </a:blip>
          <a:srcRect l="6185"/>
          <a:stretch/>
        </p:blipFill>
        <p:spPr>
          <a:xfrm>
            <a:off x="221113" y="2159743"/>
            <a:ext cx="3467420" cy="3276884"/>
          </a:xfrm>
          <a:prstGeom prst="rect">
            <a:avLst/>
          </a:prstGeom>
        </p:spPr>
      </p:pic>
      <p:pic>
        <p:nvPicPr>
          <p:cNvPr id="23" name="Picture 2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0878" y="2132815"/>
            <a:ext cx="2232848" cy="3349273"/>
          </a:xfrm>
          <a:prstGeom prst="rect">
            <a:avLst/>
          </a:prstGeom>
        </p:spPr>
      </p:pic>
      <p:pic>
        <p:nvPicPr>
          <p:cNvPr id="24" name="Picture 2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8198" y="1874156"/>
            <a:ext cx="5008002" cy="4415863"/>
          </a:xfrm>
          <a:prstGeom prst="rect">
            <a:avLst/>
          </a:prstGeom>
        </p:spPr>
      </p:pic>
    </p:spTree>
    <p:extLst>
      <p:ext uri="{BB962C8B-B14F-4D97-AF65-F5344CB8AC3E}">
        <p14:creationId xmlns:p14="http://schemas.microsoft.com/office/powerpoint/2010/main" val="24277814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Rectangle 7"/>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5862" y="609602"/>
            <a:ext cx="799363" cy="843699"/>
          </a:xfrm>
          <a:prstGeom prst="rect">
            <a:avLst/>
          </a:prstGeom>
        </p:spPr>
      </p:pic>
      <p:sp>
        <p:nvSpPr>
          <p:cNvPr id="10" name="Rectangle 9"/>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1"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2"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dirty="0" smtClean="0"/>
              <a:t>Cours-ML-</a:t>
            </a:r>
            <a:r>
              <a:rPr lang="en-US" dirty="0" err="1" smtClean="0"/>
              <a:t>Dahouda</a:t>
            </a:r>
            <a:r>
              <a:rPr lang="en-US" dirty="0" smtClean="0"/>
              <a:t> M., Ph.D.</a:t>
            </a:r>
            <a:endParaRPr lang="en-US" dirty="0"/>
          </a:p>
        </p:txBody>
      </p:sp>
      <p:sp>
        <p:nvSpPr>
          <p:cNvPr id="13" name="Rectangle 12"/>
          <p:cNvSpPr/>
          <p:nvPr/>
        </p:nvSpPr>
        <p:spPr>
          <a:xfrm>
            <a:off x="288030" y="2052746"/>
            <a:ext cx="11751570" cy="338554"/>
          </a:xfrm>
          <a:prstGeom prst="rect">
            <a:avLst/>
          </a:prstGeom>
        </p:spPr>
        <p:txBody>
          <a:bodyPr wrap="square">
            <a:spAutoFit/>
          </a:bodyPr>
          <a:lstStyle/>
          <a:p>
            <a:endParaRPr lang="fr-FR" sz="1600" dirty="0"/>
          </a:p>
        </p:txBody>
      </p:sp>
      <p:sp>
        <p:nvSpPr>
          <p:cNvPr id="14" name="Rectangle 13"/>
          <p:cNvSpPr/>
          <p:nvPr/>
        </p:nvSpPr>
        <p:spPr>
          <a:xfrm>
            <a:off x="201060" y="1874156"/>
            <a:ext cx="3802901" cy="369332"/>
          </a:xfrm>
          <a:prstGeom prst="rect">
            <a:avLst/>
          </a:prstGeom>
        </p:spPr>
        <p:txBody>
          <a:bodyPr wrap="none">
            <a:spAutoFit/>
          </a:bodyPr>
          <a:lstStyle/>
          <a:p>
            <a:r>
              <a:rPr lang="fr-FR" b="1" dirty="0">
                <a:latin typeface="system-ui"/>
              </a:rPr>
              <a:t>Étape </a:t>
            </a:r>
            <a:r>
              <a:rPr lang="fr-FR" b="1" dirty="0" smtClean="0">
                <a:latin typeface="system-ui"/>
              </a:rPr>
              <a:t>2 </a:t>
            </a:r>
            <a:r>
              <a:rPr lang="fr-FR" b="1" dirty="0">
                <a:latin typeface="system-ui"/>
              </a:rPr>
              <a:t>: </a:t>
            </a:r>
            <a:r>
              <a:rPr lang="fr-FR" b="1" dirty="0"/>
              <a:t>Prétraitement des données</a:t>
            </a:r>
            <a:endParaRPr lang="fr-FR" b="1" i="0" dirty="0">
              <a:effectLst/>
              <a:latin typeface="system-ui"/>
            </a:endParaRPr>
          </a:p>
        </p:txBody>
      </p:sp>
      <p:sp>
        <p:nvSpPr>
          <p:cNvPr id="15" name="Rectangle 14"/>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16" name="Rectangle 15"/>
          <p:cNvSpPr/>
          <p:nvPr/>
        </p:nvSpPr>
        <p:spPr>
          <a:xfrm>
            <a:off x="174336" y="1555072"/>
            <a:ext cx="11944350" cy="367216"/>
          </a:xfrm>
          <a:prstGeom prst="rect">
            <a:avLst/>
          </a:prstGeom>
        </p:spPr>
        <p:txBody>
          <a:bodyPr wrap="square">
            <a:spAutoFit/>
          </a:bodyPr>
          <a:lstStyle/>
          <a:p>
            <a:pPr marL="342900" indent="-342900">
              <a:lnSpc>
                <a:spcPct val="107000"/>
              </a:lnSpc>
              <a:spcAft>
                <a:spcPts val="800"/>
              </a:spcAft>
              <a:buFontTx/>
              <a:buChar char="-"/>
            </a:pPr>
            <a:r>
              <a:rPr lang="fr-FR" b="1" kern="0" spc="-120" dirty="0" smtClean="0">
                <a:solidFill>
                  <a:schemeClr val="accent6">
                    <a:lumMod val="75000"/>
                  </a:schemeClr>
                </a:solidFill>
                <a:latin typeface="+mj-ea"/>
                <a:cs typeface="Arial" panose="020B0604020202020204" pitchFamily="34" charset="0"/>
              </a:rPr>
              <a:t>3.2.3. </a:t>
            </a:r>
            <a:r>
              <a:rPr lang="fr-FR" b="1" kern="0" spc="-120" dirty="0">
                <a:solidFill>
                  <a:schemeClr val="accent6">
                    <a:lumMod val="75000"/>
                  </a:schemeClr>
                </a:solidFill>
                <a:latin typeface="+mj-ea"/>
                <a:cs typeface="Arial" panose="020B0604020202020204" pitchFamily="34" charset="0"/>
              </a:rPr>
              <a:t>Prédiction de l'approbation des prêts à l'aide de Machine </a:t>
            </a:r>
            <a:r>
              <a:rPr lang="fr-FR" b="1" kern="0" spc="-120" dirty="0" smtClean="0">
                <a:solidFill>
                  <a:schemeClr val="accent6">
                    <a:lumMod val="75000"/>
                  </a:schemeClr>
                </a:solidFill>
                <a:latin typeface="+mj-ea"/>
                <a:cs typeface="Arial" panose="020B0604020202020204" pitchFamily="34" charset="0"/>
              </a:rPr>
              <a:t>Learning</a:t>
            </a:r>
            <a:endParaRPr lang="fr-FR" b="1" kern="0" spc="-120" dirty="0">
              <a:solidFill>
                <a:schemeClr val="accent6">
                  <a:lumMod val="75000"/>
                </a:schemeClr>
              </a:solidFill>
              <a:latin typeface="+mj-ea"/>
              <a:cs typeface="Arial" panose="020B0604020202020204" pitchFamily="34" charset="0"/>
            </a:endParaRPr>
          </a:p>
        </p:txBody>
      </p:sp>
      <p:pic>
        <p:nvPicPr>
          <p:cNvPr id="20" name="Picture 1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88" y="2506289"/>
            <a:ext cx="2692613" cy="3032943"/>
          </a:xfrm>
          <a:prstGeom prst="rect">
            <a:avLst/>
          </a:prstGeom>
        </p:spPr>
      </p:pic>
      <p:pic>
        <p:nvPicPr>
          <p:cNvPr id="21" name="Picture 20"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8671" y="2394687"/>
            <a:ext cx="4151869" cy="1082134"/>
          </a:xfrm>
          <a:prstGeom prst="rect">
            <a:avLst/>
          </a:prstGeom>
        </p:spPr>
      </p:pic>
      <p:pic>
        <p:nvPicPr>
          <p:cNvPr id="22" name="Picture 21"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7398" y="2239413"/>
            <a:ext cx="3890202" cy="3983942"/>
          </a:xfrm>
          <a:prstGeom prst="rect">
            <a:avLst/>
          </a:prstGeom>
        </p:spPr>
      </p:pic>
      <p:pic>
        <p:nvPicPr>
          <p:cNvPr id="24" name="Picture 23"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2608" y="3623422"/>
            <a:ext cx="2069584" cy="2385267"/>
          </a:xfrm>
          <a:prstGeom prst="rect">
            <a:avLst/>
          </a:prstGeom>
        </p:spPr>
      </p:pic>
    </p:spTree>
    <p:extLst>
      <p:ext uri="{BB962C8B-B14F-4D97-AF65-F5344CB8AC3E}">
        <p14:creationId xmlns:p14="http://schemas.microsoft.com/office/powerpoint/2010/main" val="18914390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Rectangle 8"/>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5862" y="609602"/>
            <a:ext cx="799363" cy="843699"/>
          </a:xfrm>
          <a:prstGeom prst="rect">
            <a:avLst/>
          </a:prstGeom>
        </p:spPr>
      </p:pic>
      <p:sp>
        <p:nvSpPr>
          <p:cNvPr id="11" name="Rectangle 10"/>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2"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3"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dirty="0" smtClean="0"/>
              <a:t>Cours-ML-</a:t>
            </a:r>
            <a:r>
              <a:rPr lang="en-US" dirty="0" err="1" smtClean="0"/>
              <a:t>Dahouda</a:t>
            </a:r>
            <a:r>
              <a:rPr lang="en-US" dirty="0" smtClean="0"/>
              <a:t> M., Ph.D.</a:t>
            </a:r>
            <a:endParaRPr lang="en-US" dirty="0"/>
          </a:p>
        </p:txBody>
      </p:sp>
      <p:sp>
        <p:nvSpPr>
          <p:cNvPr id="14" name="Rectangle 13"/>
          <p:cNvSpPr/>
          <p:nvPr/>
        </p:nvSpPr>
        <p:spPr>
          <a:xfrm>
            <a:off x="288030" y="2052746"/>
            <a:ext cx="11751570" cy="338554"/>
          </a:xfrm>
          <a:prstGeom prst="rect">
            <a:avLst/>
          </a:prstGeom>
        </p:spPr>
        <p:txBody>
          <a:bodyPr wrap="square">
            <a:spAutoFit/>
          </a:bodyPr>
          <a:lstStyle/>
          <a:p>
            <a:endParaRPr lang="fr-FR" sz="1600" dirty="0"/>
          </a:p>
        </p:txBody>
      </p:sp>
      <p:sp>
        <p:nvSpPr>
          <p:cNvPr id="15" name="Rectangle 14"/>
          <p:cNvSpPr/>
          <p:nvPr/>
        </p:nvSpPr>
        <p:spPr>
          <a:xfrm>
            <a:off x="201060" y="1874156"/>
            <a:ext cx="3802901" cy="369332"/>
          </a:xfrm>
          <a:prstGeom prst="rect">
            <a:avLst/>
          </a:prstGeom>
        </p:spPr>
        <p:txBody>
          <a:bodyPr wrap="none">
            <a:spAutoFit/>
          </a:bodyPr>
          <a:lstStyle/>
          <a:p>
            <a:r>
              <a:rPr lang="fr-FR" b="1" dirty="0">
                <a:latin typeface="system-ui"/>
              </a:rPr>
              <a:t>Étape </a:t>
            </a:r>
            <a:r>
              <a:rPr lang="fr-FR" b="1" dirty="0" smtClean="0">
                <a:latin typeface="system-ui"/>
              </a:rPr>
              <a:t>2 </a:t>
            </a:r>
            <a:r>
              <a:rPr lang="fr-FR" b="1" dirty="0">
                <a:latin typeface="system-ui"/>
              </a:rPr>
              <a:t>: </a:t>
            </a:r>
            <a:r>
              <a:rPr lang="fr-FR" b="1" dirty="0"/>
              <a:t>Prétraitement des données</a:t>
            </a:r>
            <a:endParaRPr lang="fr-FR" b="1" i="0" dirty="0">
              <a:effectLst/>
              <a:latin typeface="system-ui"/>
            </a:endParaRPr>
          </a:p>
        </p:txBody>
      </p:sp>
      <p:sp>
        <p:nvSpPr>
          <p:cNvPr id="16" name="Rectangle 15"/>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17" name="Rectangle 16"/>
          <p:cNvSpPr/>
          <p:nvPr/>
        </p:nvSpPr>
        <p:spPr>
          <a:xfrm>
            <a:off x="174336" y="1555072"/>
            <a:ext cx="11944350" cy="367216"/>
          </a:xfrm>
          <a:prstGeom prst="rect">
            <a:avLst/>
          </a:prstGeom>
        </p:spPr>
        <p:txBody>
          <a:bodyPr wrap="square">
            <a:spAutoFit/>
          </a:bodyPr>
          <a:lstStyle/>
          <a:p>
            <a:pPr marL="342900" indent="-342900">
              <a:lnSpc>
                <a:spcPct val="107000"/>
              </a:lnSpc>
              <a:spcAft>
                <a:spcPts val="800"/>
              </a:spcAft>
              <a:buFontTx/>
              <a:buChar char="-"/>
            </a:pPr>
            <a:r>
              <a:rPr lang="fr-FR" b="1" kern="0" spc="-120" dirty="0" smtClean="0">
                <a:solidFill>
                  <a:schemeClr val="accent6">
                    <a:lumMod val="75000"/>
                  </a:schemeClr>
                </a:solidFill>
                <a:latin typeface="+mj-ea"/>
                <a:cs typeface="Arial" panose="020B0604020202020204" pitchFamily="34" charset="0"/>
              </a:rPr>
              <a:t>3.2.3. </a:t>
            </a:r>
            <a:r>
              <a:rPr lang="fr-FR" b="1" kern="0" spc="-120" dirty="0">
                <a:solidFill>
                  <a:schemeClr val="accent6">
                    <a:lumMod val="75000"/>
                  </a:schemeClr>
                </a:solidFill>
                <a:latin typeface="+mj-ea"/>
                <a:cs typeface="Arial" panose="020B0604020202020204" pitchFamily="34" charset="0"/>
              </a:rPr>
              <a:t>Prédiction de l'approbation des prêts à l'aide de Machine </a:t>
            </a:r>
            <a:r>
              <a:rPr lang="fr-FR" b="1" kern="0" spc="-120" dirty="0" smtClean="0">
                <a:solidFill>
                  <a:schemeClr val="accent6">
                    <a:lumMod val="75000"/>
                  </a:schemeClr>
                </a:solidFill>
                <a:latin typeface="+mj-ea"/>
                <a:cs typeface="Arial" panose="020B0604020202020204" pitchFamily="34" charset="0"/>
              </a:rPr>
              <a:t>Learning</a:t>
            </a:r>
            <a:endParaRPr lang="fr-FR" b="1" kern="0" spc="-120" dirty="0">
              <a:solidFill>
                <a:schemeClr val="accent6">
                  <a:lumMod val="75000"/>
                </a:schemeClr>
              </a:solidFill>
              <a:latin typeface="+mj-ea"/>
              <a:cs typeface="Arial" panose="020B0604020202020204" pitchFamily="34" charset="0"/>
            </a:endParaRPr>
          </a:p>
        </p:txBody>
      </p:sp>
      <p:grpSp>
        <p:nvGrpSpPr>
          <p:cNvPr id="22" name="Group 21"/>
          <p:cNvGrpSpPr/>
          <p:nvPr/>
        </p:nvGrpSpPr>
        <p:grpSpPr>
          <a:xfrm>
            <a:off x="288030" y="2211354"/>
            <a:ext cx="10714649" cy="1808789"/>
            <a:chOff x="381000" y="4024577"/>
            <a:chExt cx="10714649" cy="1808789"/>
          </a:xfrm>
        </p:grpSpPr>
        <p:pic>
          <p:nvPicPr>
            <p:cNvPr id="23" name="Picture 2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024577"/>
              <a:ext cx="9480102" cy="1798476"/>
            </a:xfrm>
            <a:prstGeom prst="rect">
              <a:avLst/>
            </a:prstGeom>
          </p:spPr>
        </p:pic>
        <p:pic>
          <p:nvPicPr>
            <p:cNvPr id="24" name="Picture 2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6555" y="4034890"/>
              <a:ext cx="2469094" cy="1798476"/>
            </a:xfrm>
            <a:prstGeom prst="rect">
              <a:avLst/>
            </a:prstGeom>
          </p:spPr>
        </p:pic>
      </p:grpSp>
      <p:pic>
        <p:nvPicPr>
          <p:cNvPr id="25" name="Picture 2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030" y="4076797"/>
            <a:ext cx="4305673" cy="762066"/>
          </a:xfrm>
          <a:prstGeom prst="rect">
            <a:avLst/>
          </a:prstGeom>
        </p:spPr>
      </p:pic>
      <p:pic>
        <p:nvPicPr>
          <p:cNvPr id="26" name="Picture 25" descr="Screen Clipping"/>
          <p:cNvPicPr>
            <a:picLocks noChangeAspect="1"/>
          </p:cNvPicPr>
          <p:nvPr/>
        </p:nvPicPr>
        <p:blipFill rotWithShape="1">
          <a:blip r:embed="rId6">
            <a:extLst>
              <a:ext uri="{28A0092B-C50C-407E-A947-70E740481C1C}">
                <a14:useLocalDpi xmlns:a14="http://schemas.microsoft.com/office/drawing/2010/main" val="0"/>
              </a:ext>
            </a:extLst>
          </a:blip>
          <a:srcRect r="1286"/>
          <a:stretch/>
        </p:blipFill>
        <p:spPr>
          <a:xfrm>
            <a:off x="4800601" y="4337222"/>
            <a:ext cx="6477000" cy="1592718"/>
          </a:xfrm>
          <a:prstGeom prst="rect">
            <a:avLst/>
          </a:prstGeom>
        </p:spPr>
      </p:pic>
      <p:pic>
        <p:nvPicPr>
          <p:cNvPr id="27" name="Picture 26" descr="Screen Clipping"/>
          <p:cNvPicPr>
            <a:picLocks noChangeAspect="1"/>
          </p:cNvPicPr>
          <p:nvPr/>
        </p:nvPicPr>
        <p:blipFill rotWithShape="1">
          <a:blip r:embed="rId7">
            <a:extLst>
              <a:ext uri="{28A0092B-C50C-407E-A947-70E740481C1C}">
                <a14:useLocalDpi xmlns:a14="http://schemas.microsoft.com/office/drawing/2010/main" val="0"/>
              </a:ext>
            </a:extLst>
          </a:blip>
          <a:srcRect r="3448"/>
          <a:stretch/>
        </p:blipFill>
        <p:spPr>
          <a:xfrm>
            <a:off x="304645" y="4825742"/>
            <a:ext cx="4267355" cy="1816076"/>
          </a:xfrm>
          <a:prstGeom prst="rect">
            <a:avLst/>
          </a:prstGeom>
        </p:spPr>
      </p:pic>
    </p:spTree>
    <p:extLst>
      <p:ext uri="{BB962C8B-B14F-4D97-AF65-F5344CB8AC3E}">
        <p14:creationId xmlns:p14="http://schemas.microsoft.com/office/powerpoint/2010/main" val="2330481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Rectangle 9"/>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5862" y="609602"/>
            <a:ext cx="799363" cy="843699"/>
          </a:xfrm>
          <a:prstGeom prst="rect">
            <a:avLst/>
          </a:prstGeom>
        </p:spPr>
      </p:pic>
      <p:sp>
        <p:nvSpPr>
          <p:cNvPr id="12" name="Rectangle 11"/>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3"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4"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dirty="0" smtClean="0"/>
              <a:t>Cours-ML-</a:t>
            </a:r>
            <a:r>
              <a:rPr lang="en-US" dirty="0" err="1" smtClean="0"/>
              <a:t>Dahouda</a:t>
            </a:r>
            <a:r>
              <a:rPr lang="en-US" dirty="0" smtClean="0"/>
              <a:t> M., Ph.D.</a:t>
            </a:r>
            <a:endParaRPr lang="en-US" dirty="0"/>
          </a:p>
        </p:txBody>
      </p:sp>
      <p:sp>
        <p:nvSpPr>
          <p:cNvPr id="16" name="Rectangle 15"/>
          <p:cNvSpPr/>
          <p:nvPr/>
        </p:nvSpPr>
        <p:spPr>
          <a:xfrm>
            <a:off x="201060" y="1874156"/>
            <a:ext cx="7399911" cy="369332"/>
          </a:xfrm>
          <a:prstGeom prst="rect">
            <a:avLst/>
          </a:prstGeom>
        </p:spPr>
        <p:txBody>
          <a:bodyPr wrap="none">
            <a:spAutoFit/>
          </a:bodyPr>
          <a:lstStyle/>
          <a:p>
            <a:r>
              <a:rPr lang="fr-FR" b="1" dirty="0">
                <a:latin typeface="system-ui"/>
              </a:rPr>
              <a:t>Étape </a:t>
            </a:r>
            <a:r>
              <a:rPr lang="fr-FR" b="1" dirty="0" smtClean="0">
                <a:latin typeface="system-ui"/>
              </a:rPr>
              <a:t>2 </a:t>
            </a:r>
            <a:r>
              <a:rPr lang="fr-FR" b="1" dirty="0">
                <a:latin typeface="system-ui"/>
              </a:rPr>
              <a:t>: </a:t>
            </a:r>
            <a:r>
              <a:rPr lang="fr-FR" b="1" dirty="0"/>
              <a:t>Prétraitement des </a:t>
            </a:r>
            <a:r>
              <a:rPr lang="fr-FR" b="1" dirty="0" smtClean="0"/>
              <a:t>données : Matrice de corrélation des variables</a:t>
            </a:r>
            <a:endParaRPr lang="fr-FR" b="1" i="0" dirty="0">
              <a:effectLst/>
              <a:latin typeface="system-ui"/>
            </a:endParaRPr>
          </a:p>
        </p:txBody>
      </p:sp>
      <p:sp>
        <p:nvSpPr>
          <p:cNvPr id="17" name="Rectangle 16"/>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18" name="Rectangle 17"/>
          <p:cNvSpPr/>
          <p:nvPr/>
        </p:nvSpPr>
        <p:spPr>
          <a:xfrm>
            <a:off x="174336" y="1555072"/>
            <a:ext cx="11944350" cy="367216"/>
          </a:xfrm>
          <a:prstGeom prst="rect">
            <a:avLst/>
          </a:prstGeom>
        </p:spPr>
        <p:txBody>
          <a:bodyPr wrap="square">
            <a:spAutoFit/>
          </a:bodyPr>
          <a:lstStyle/>
          <a:p>
            <a:pPr marL="342900" indent="-342900">
              <a:lnSpc>
                <a:spcPct val="107000"/>
              </a:lnSpc>
              <a:spcAft>
                <a:spcPts val="800"/>
              </a:spcAft>
              <a:buFontTx/>
              <a:buChar char="-"/>
            </a:pPr>
            <a:r>
              <a:rPr lang="fr-FR" b="1" kern="0" spc="-120" dirty="0" smtClean="0">
                <a:solidFill>
                  <a:schemeClr val="accent6">
                    <a:lumMod val="75000"/>
                  </a:schemeClr>
                </a:solidFill>
                <a:latin typeface="+mj-ea"/>
                <a:cs typeface="Arial" panose="020B0604020202020204" pitchFamily="34" charset="0"/>
              </a:rPr>
              <a:t>3.2.3. </a:t>
            </a:r>
            <a:r>
              <a:rPr lang="fr-FR" b="1" kern="0" spc="-120" dirty="0">
                <a:solidFill>
                  <a:schemeClr val="accent6">
                    <a:lumMod val="75000"/>
                  </a:schemeClr>
                </a:solidFill>
                <a:latin typeface="+mj-ea"/>
                <a:cs typeface="Arial" panose="020B0604020202020204" pitchFamily="34" charset="0"/>
              </a:rPr>
              <a:t>Prédiction de l'approbation des prêts à l'aide de Machine </a:t>
            </a:r>
            <a:r>
              <a:rPr lang="fr-FR" b="1" kern="0" spc="-120" dirty="0" smtClean="0">
                <a:solidFill>
                  <a:schemeClr val="accent6">
                    <a:lumMod val="75000"/>
                  </a:schemeClr>
                </a:solidFill>
                <a:latin typeface="+mj-ea"/>
                <a:cs typeface="Arial" panose="020B0604020202020204" pitchFamily="34" charset="0"/>
              </a:rPr>
              <a:t>Learning</a:t>
            </a:r>
            <a:endParaRPr lang="fr-FR" b="1" kern="0" spc="-120" dirty="0">
              <a:solidFill>
                <a:schemeClr val="accent6">
                  <a:lumMod val="75000"/>
                </a:schemeClr>
              </a:solidFill>
              <a:latin typeface="+mj-ea"/>
              <a:cs typeface="Arial" panose="020B0604020202020204" pitchFamily="34" charset="0"/>
            </a:endParaRPr>
          </a:p>
        </p:txBody>
      </p:sp>
      <p:pic>
        <p:nvPicPr>
          <p:cNvPr id="25" name="Picture 2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060" y="2272421"/>
            <a:ext cx="7235572" cy="4116692"/>
          </a:xfrm>
          <a:prstGeom prst="rect">
            <a:avLst/>
          </a:prstGeom>
        </p:spPr>
      </p:pic>
      <p:pic>
        <p:nvPicPr>
          <p:cNvPr id="26" name="Picture 2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200" y="2315463"/>
            <a:ext cx="4209338" cy="3515313"/>
          </a:xfrm>
          <a:prstGeom prst="rect">
            <a:avLst/>
          </a:prstGeom>
        </p:spPr>
      </p:pic>
    </p:spTree>
    <p:extLst>
      <p:ext uri="{BB962C8B-B14F-4D97-AF65-F5344CB8AC3E}">
        <p14:creationId xmlns:p14="http://schemas.microsoft.com/office/powerpoint/2010/main" val="20227901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Rectangle 10"/>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5862" y="609602"/>
            <a:ext cx="799363" cy="843699"/>
          </a:xfrm>
          <a:prstGeom prst="rect">
            <a:avLst/>
          </a:prstGeom>
        </p:spPr>
      </p:pic>
      <p:sp>
        <p:nvSpPr>
          <p:cNvPr id="13" name="Rectangle 12"/>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4"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5"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dirty="0" smtClean="0"/>
              <a:t>Cours-ML-</a:t>
            </a:r>
            <a:r>
              <a:rPr lang="en-US" dirty="0" err="1" smtClean="0"/>
              <a:t>Dahouda</a:t>
            </a:r>
            <a:r>
              <a:rPr lang="en-US" dirty="0" smtClean="0"/>
              <a:t> M., Ph.D.</a:t>
            </a:r>
            <a:endParaRPr lang="en-US" dirty="0"/>
          </a:p>
        </p:txBody>
      </p:sp>
      <p:sp>
        <p:nvSpPr>
          <p:cNvPr id="16" name="Rectangle 15"/>
          <p:cNvSpPr/>
          <p:nvPr/>
        </p:nvSpPr>
        <p:spPr>
          <a:xfrm>
            <a:off x="201060" y="1874156"/>
            <a:ext cx="7161897" cy="369332"/>
          </a:xfrm>
          <a:prstGeom prst="rect">
            <a:avLst/>
          </a:prstGeom>
        </p:spPr>
        <p:txBody>
          <a:bodyPr wrap="none">
            <a:spAutoFit/>
          </a:bodyPr>
          <a:lstStyle/>
          <a:p>
            <a:r>
              <a:rPr lang="fr-FR" b="1" dirty="0">
                <a:latin typeface="system-ui"/>
              </a:rPr>
              <a:t>Étape </a:t>
            </a:r>
            <a:r>
              <a:rPr lang="fr-FR" b="1" dirty="0" smtClean="0">
                <a:latin typeface="system-ui"/>
              </a:rPr>
              <a:t>2 </a:t>
            </a:r>
            <a:r>
              <a:rPr lang="fr-FR" b="1" dirty="0">
                <a:latin typeface="system-ui"/>
              </a:rPr>
              <a:t>: </a:t>
            </a:r>
            <a:r>
              <a:rPr lang="fr-FR" b="1" dirty="0"/>
              <a:t>Prétraitement des données </a:t>
            </a:r>
            <a:r>
              <a:rPr lang="fr-FR" b="1" dirty="0" smtClean="0"/>
              <a:t>: Diviser de l’ensemble </a:t>
            </a:r>
            <a:r>
              <a:rPr lang="fr-FR" b="1" dirty="0"/>
              <a:t>de données</a:t>
            </a:r>
            <a:endParaRPr lang="fr-FR" b="1" i="0" dirty="0">
              <a:effectLst/>
              <a:latin typeface="system-ui"/>
            </a:endParaRPr>
          </a:p>
        </p:txBody>
      </p:sp>
      <p:sp>
        <p:nvSpPr>
          <p:cNvPr id="17" name="Rectangle 16"/>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18" name="Rectangle 17"/>
          <p:cNvSpPr/>
          <p:nvPr/>
        </p:nvSpPr>
        <p:spPr>
          <a:xfrm>
            <a:off x="174336" y="1555072"/>
            <a:ext cx="11944350" cy="367216"/>
          </a:xfrm>
          <a:prstGeom prst="rect">
            <a:avLst/>
          </a:prstGeom>
        </p:spPr>
        <p:txBody>
          <a:bodyPr wrap="square">
            <a:spAutoFit/>
          </a:bodyPr>
          <a:lstStyle/>
          <a:p>
            <a:pPr marL="342900" indent="-342900">
              <a:lnSpc>
                <a:spcPct val="107000"/>
              </a:lnSpc>
              <a:spcAft>
                <a:spcPts val="800"/>
              </a:spcAft>
              <a:buFontTx/>
              <a:buChar char="-"/>
            </a:pPr>
            <a:r>
              <a:rPr lang="fr-FR" b="1" kern="0" spc="-120" dirty="0" smtClean="0">
                <a:solidFill>
                  <a:schemeClr val="accent6">
                    <a:lumMod val="75000"/>
                  </a:schemeClr>
                </a:solidFill>
                <a:latin typeface="+mj-ea"/>
                <a:cs typeface="Arial" panose="020B0604020202020204" pitchFamily="34" charset="0"/>
              </a:rPr>
              <a:t>3.2.3. </a:t>
            </a:r>
            <a:r>
              <a:rPr lang="fr-FR" b="1" kern="0" spc="-120" dirty="0">
                <a:solidFill>
                  <a:schemeClr val="accent6">
                    <a:lumMod val="75000"/>
                  </a:schemeClr>
                </a:solidFill>
                <a:latin typeface="+mj-ea"/>
                <a:cs typeface="Arial" panose="020B0604020202020204" pitchFamily="34" charset="0"/>
              </a:rPr>
              <a:t>Prédiction de l'approbation des prêts à l'aide de Machine </a:t>
            </a:r>
            <a:r>
              <a:rPr lang="fr-FR" b="1" kern="0" spc="-120" dirty="0" smtClean="0">
                <a:solidFill>
                  <a:schemeClr val="accent6">
                    <a:lumMod val="75000"/>
                  </a:schemeClr>
                </a:solidFill>
                <a:latin typeface="+mj-ea"/>
                <a:cs typeface="Arial" panose="020B0604020202020204" pitchFamily="34" charset="0"/>
              </a:rPr>
              <a:t>Learning</a:t>
            </a:r>
            <a:endParaRPr lang="fr-FR" b="1" kern="0" spc="-120" dirty="0">
              <a:solidFill>
                <a:schemeClr val="accent6">
                  <a:lumMod val="75000"/>
                </a:schemeClr>
              </a:solidFill>
              <a:latin typeface="+mj-ea"/>
              <a:cs typeface="Arial" panose="020B0604020202020204" pitchFamily="34" charset="0"/>
            </a:endParaRPr>
          </a:p>
        </p:txBody>
      </p:sp>
      <p:pic>
        <p:nvPicPr>
          <p:cNvPr id="21" name="Picture 2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377690"/>
            <a:ext cx="9359780" cy="4175509"/>
          </a:xfrm>
          <a:prstGeom prst="rect">
            <a:avLst/>
          </a:prstGeom>
        </p:spPr>
      </p:pic>
    </p:spTree>
    <p:extLst>
      <p:ext uri="{BB962C8B-B14F-4D97-AF65-F5344CB8AC3E}">
        <p14:creationId xmlns:p14="http://schemas.microsoft.com/office/powerpoint/2010/main" val="2494890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Rectangle 2"/>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5" name="Rectangle 4"/>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6" name="Rectangle 5"/>
          <p:cNvSpPr/>
          <p:nvPr/>
        </p:nvSpPr>
        <p:spPr>
          <a:xfrm>
            <a:off x="184896" y="990800"/>
            <a:ext cx="3701304" cy="923330"/>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3.1 </a:t>
            </a: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Régression linéaire </a:t>
            </a:r>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Multiple:</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endParaRPr lang="en-US" sz="1400" b="1" kern="0" spc="-120" dirty="0">
              <a:solidFill>
                <a:schemeClr val="accent6">
                  <a:lumMod val="75000"/>
                </a:schemeClr>
              </a:solidFill>
              <a:latin typeface="+mj-ea"/>
              <a:cs typeface="Arial" panose="020B0604020202020204" pitchFamily="34" charset="0"/>
            </a:endParaRPr>
          </a:p>
        </p:txBody>
      </p:sp>
      <p:sp>
        <p:nvSpPr>
          <p:cNvPr id="7"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8"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Rectangle 8"/>
          <p:cNvSpPr/>
          <p:nvPr/>
        </p:nvSpPr>
        <p:spPr>
          <a:xfrm>
            <a:off x="184896" y="1663516"/>
            <a:ext cx="11590426" cy="369332"/>
          </a:xfrm>
          <a:prstGeom prst="rect">
            <a:avLst/>
          </a:prstGeom>
        </p:spPr>
        <p:txBody>
          <a:bodyPr wrap="square">
            <a:spAutoFit/>
          </a:bodyPr>
          <a:lstStyle/>
          <a:p>
            <a:pPr marL="285750" indent="-285750">
              <a:buFont typeface="Wingdings" panose="05000000000000000000" pitchFamily="2" charset="2"/>
              <a:buChar char="q"/>
            </a:pPr>
            <a:r>
              <a:rPr lang="fr-FR" dirty="0" smtClean="0"/>
              <a:t>La </a:t>
            </a:r>
            <a:r>
              <a:rPr lang="fr-FR" dirty="0"/>
              <a:t>régression multiple est une variante de la régression </a:t>
            </a:r>
            <a:r>
              <a:rPr lang="fr-FR" dirty="0" smtClean="0"/>
              <a:t>linéaire </a:t>
            </a:r>
            <a:r>
              <a:rPr lang="fr-FR" dirty="0"/>
              <a:t>dans laquelle une seule variable explicative est utilisée</a:t>
            </a:r>
            <a:endParaRPr lang="en-US" dirty="0"/>
          </a:p>
        </p:txBody>
      </p:sp>
      <p:pic>
        <p:nvPicPr>
          <p:cNvPr id="10" name="Picture 9" descr="Screen Clipping"/>
          <p:cNvPicPr>
            <a:picLocks noChangeAspect="1"/>
          </p:cNvPicPr>
          <p:nvPr/>
        </p:nvPicPr>
        <p:blipFill rotWithShape="1">
          <a:blip r:embed="rId3">
            <a:extLst>
              <a:ext uri="{28A0092B-C50C-407E-A947-70E740481C1C}">
                <a14:useLocalDpi xmlns:a14="http://schemas.microsoft.com/office/drawing/2010/main" val="0"/>
              </a:ext>
            </a:extLst>
          </a:blip>
          <a:srcRect l="2453" t="11102"/>
          <a:stretch/>
        </p:blipFill>
        <p:spPr>
          <a:xfrm>
            <a:off x="210296" y="3112210"/>
            <a:ext cx="6858000" cy="2848435"/>
          </a:xfrm>
          <a:prstGeom prst="rect">
            <a:avLst/>
          </a:prstGeom>
        </p:spPr>
      </p:pic>
      <p:pic>
        <p:nvPicPr>
          <p:cNvPr id="11" name="Picture 10"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0109" y="2512703"/>
            <a:ext cx="4987440" cy="600340"/>
          </a:xfrm>
          <a:prstGeom prst="rect">
            <a:avLst/>
          </a:prstGeom>
        </p:spPr>
      </p:pic>
      <p:sp>
        <p:nvSpPr>
          <p:cNvPr id="12" name="Rectangle 11"/>
          <p:cNvSpPr/>
          <p:nvPr/>
        </p:nvSpPr>
        <p:spPr>
          <a:xfrm>
            <a:off x="7138330" y="3592898"/>
            <a:ext cx="4756896" cy="1477328"/>
          </a:xfrm>
          <a:prstGeom prst="rect">
            <a:avLst/>
          </a:prstGeom>
        </p:spPr>
        <p:txBody>
          <a:bodyPr wrap="square">
            <a:spAutoFit/>
          </a:bodyPr>
          <a:lstStyle/>
          <a:p>
            <a:r>
              <a:rPr lang="fr-FR" dirty="0"/>
              <a:t>ici, </a:t>
            </a:r>
            <a:r>
              <a:rPr lang="fr-FR" b="1" dirty="0"/>
              <a:t>y</a:t>
            </a:r>
            <a:r>
              <a:rPr lang="fr-FR" dirty="0"/>
              <a:t> est la variable dépendante.</a:t>
            </a:r>
          </a:p>
          <a:p>
            <a:endParaRPr lang="fr-FR" dirty="0"/>
          </a:p>
          <a:p>
            <a:r>
              <a:rPr lang="fr-FR" b="1" dirty="0"/>
              <a:t>x</a:t>
            </a:r>
            <a:r>
              <a:rPr lang="fr-FR" b="1" baseline="-25000" dirty="0"/>
              <a:t>1</a:t>
            </a:r>
            <a:r>
              <a:rPr lang="fr-FR" dirty="0"/>
              <a:t>, </a:t>
            </a:r>
            <a:r>
              <a:rPr lang="fr-FR" b="1" dirty="0"/>
              <a:t>x</a:t>
            </a:r>
            <a:r>
              <a:rPr lang="fr-FR" b="1" baseline="-25000" dirty="0"/>
              <a:t>2</a:t>
            </a:r>
            <a:r>
              <a:rPr lang="fr-FR" dirty="0"/>
              <a:t>,</a:t>
            </a:r>
            <a:r>
              <a:rPr lang="fr-FR" b="1" dirty="0"/>
              <a:t> x</a:t>
            </a:r>
            <a:r>
              <a:rPr lang="fr-FR" b="1" baseline="-25000" dirty="0"/>
              <a:t>3</a:t>
            </a:r>
            <a:r>
              <a:rPr lang="fr-FR" dirty="0"/>
              <a:t>,… sont des variables indépendantes.</a:t>
            </a:r>
          </a:p>
          <a:p>
            <a:r>
              <a:rPr lang="fr-FR" b="1" dirty="0"/>
              <a:t>b</a:t>
            </a:r>
            <a:r>
              <a:rPr lang="fr-FR" b="1" baseline="-25000" dirty="0"/>
              <a:t>0</a:t>
            </a:r>
            <a:r>
              <a:rPr lang="fr-FR" dirty="0"/>
              <a:t> = interception de la droite.</a:t>
            </a:r>
          </a:p>
          <a:p>
            <a:r>
              <a:rPr lang="fr-FR" b="1" dirty="0"/>
              <a:t>b</a:t>
            </a:r>
            <a:r>
              <a:rPr lang="fr-FR" b="1" baseline="-25000" dirty="0"/>
              <a:t>1</a:t>
            </a:r>
            <a:r>
              <a:rPr lang="fr-FR" dirty="0"/>
              <a:t>, </a:t>
            </a:r>
            <a:r>
              <a:rPr lang="fr-FR" b="1" dirty="0"/>
              <a:t>b</a:t>
            </a:r>
            <a:r>
              <a:rPr lang="fr-FR" b="1" baseline="-25000" dirty="0"/>
              <a:t>2</a:t>
            </a:r>
            <a:r>
              <a:rPr lang="fr-FR" dirty="0"/>
              <a:t>, … sont des coefficients.</a:t>
            </a:r>
            <a:endParaRPr lang="en-US" dirty="0"/>
          </a:p>
        </p:txBody>
      </p:sp>
      <p:sp>
        <p:nvSpPr>
          <p:cNvPr id="13" name="Rectangle 12"/>
          <p:cNvSpPr/>
          <p:nvPr/>
        </p:nvSpPr>
        <p:spPr>
          <a:xfrm>
            <a:off x="304800" y="2447787"/>
            <a:ext cx="3152786" cy="400110"/>
          </a:xfrm>
          <a:prstGeom prst="rect">
            <a:avLst/>
          </a:prstGeom>
        </p:spPr>
        <p:txBody>
          <a:bodyPr wrap="none">
            <a:spAutoFit/>
          </a:bodyPr>
          <a:lstStyle/>
          <a:p>
            <a:r>
              <a:rPr lang="en-US" sz="2000" b="1" kern="0" spc="-120" dirty="0">
                <a:latin typeface="+mj-ea"/>
                <a:cs typeface="Arial" panose="020B0604020202020204" pitchFamily="34" charset="0"/>
              </a:rPr>
              <a:t>Formulation Mathématique</a:t>
            </a:r>
            <a:r>
              <a:rPr lang="en-US" dirty="0" smtClean="0"/>
              <a:t>:</a:t>
            </a:r>
            <a:endParaRPr lang="en-US" dirty="0"/>
          </a:p>
        </p:txBody>
      </p:sp>
      <p:sp>
        <p:nvSpPr>
          <p:cNvPr id="14" name="Rectangle 13"/>
          <p:cNvSpPr/>
          <p:nvPr/>
        </p:nvSpPr>
        <p:spPr>
          <a:xfrm>
            <a:off x="3886200" y="1322157"/>
            <a:ext cx="4870564" cy="388696"/>
          </a:xfrm>
          <a:prstGeom prst="rect">
            <a:avLst/>
          </a:prstGeom>
        </p:spPr>
        <p:txBody>
          <a:bodyPr wrap="none">
            <a:spAutoFit/>
          </a:bodyPr>
          <a:lstStyle/>
          <a:p>
            <a:pPr>
              <a:lnSpc>
                <a:spcPct val="107000"/>
              </a:lnSpc>
              <a:spcAft>
                <a:spcPts val="800"/>
              </a:spcAft>
            </a:pPr>
            <a:r>
              <a:rPr lang="fr-FR" b="1" kern="0" spc="-120" dirty="0" smtClean="0">
                <a:solidFill>
                  <a:schemeClr val="accent6">
                    <a:lumMod val="75000"/>
                  </a:schemeClr>
                </a:solidFill>
                <a:latin typeface="+mj-ea"/>
                <a:cs typeface="Arial" panose="020B0604020202020204" pitchFamily="34" charset="0"/>
              </a:rPr>
              <a:t>3.1.1 Introduction </a:t>
            </a:r>
            <a:r>
              <a:rPr lang="fr-FR" b="1" kern="0" spc="-120" dirty="0">
                <a:solidFill>
                  <a:schemeClr val="accent6">
                    <a:lumMod val="75000"/>
                  </a:schemeClr>
                </a:solidFill>
                <a:latin typeface="+mj-ea"/>
                <a:cs typeface="Arial" panose="020B0604020202020204" pitchFamily="34" charset="0"/>
              </a:rPr>
              <a:t>à la régression linéaire multiple </a:t>
            </a:r>
          </a:p>
        </p:txBody>
      </p:sp>
    </p:spTree>
    <p:extLst>
      <p:ext uri="{BB962C8B-B14F-4D97-AF65-F5344CB8AC3E}">
        <p14:creationId xmlns:p14="http://schemas.microsoft.com/office/powerpoint/2010/main" val="29594503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Rectangle 11"/>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13" name="Picture 1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5862" y="609602"/>
            <a:ext cx="799363" cy="843699"/>
          </a:xfrm>
          <a:prstGeom prst="rect">
            <a:avLst/>
          </a:prstGeom>
        </p:spPr>
      </p:pic>
      <p:sp>
        <p:nvSpPr>
          <p:cNvPr id="14" name="Rectangle 13"/>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5"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6"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dirty="0" smtClean="0"/>
              <a:t>Cours-ML-</a:t>
            </a:r>
            <a:r>
              <a:rPr lang="en-US" dirty="0" err="1" smtClean="0"/>
              <a:t>Dahouda</a:t>
            </a:r>
            <a:r>
              <a:rPr lang="en-US" dirty="0" smtClean="0"/>
              <a:t> M., Ph.D.</a:t>
            </a:r>
            <a:endParaRPr lang="en-US" dirty="0"/>
          </a:p>
        </p:txBody>
      </p:sp>
      <p:sp>
        <p:nvSpPr>
          <p:cNvPr id="17" name="Rectangle 16"/>
          <p:cNvSpPr/>
          <p:nvPr/>
        </p:nvSpPr>
        <p:spPr>
          <a:xfrm>
            <a:off x="190500" y="1948996"/>
            <a:ext cx="4597092" cy="369332"/>
          </a:xfrm>
          <a:prstGeom prst="rect">
            <a:avLst/>
          </a:prstGeom>
        </p:spPr>
        <p:txBody>
          <a:bodyPr wrap="none">
            <a:spAutoFit/>
          </a:bodyPr>
          <a:lstStyle/>
          <a:p>
            <a:r>
              <a:rPr lang="fr-FR" b="1" dirty="0">
                <a:latin typeface="system-ui"/>
              </a:rPr>
              <a:t>Étape 3</a:t>
            </a:r>
            <a:r>
              <a:rPr lang="fr-FR" b="1" dirty="0" smtClean="0">
                <a:latin typeface="system-ui"/>
              </a:rPr>
              <a:t> </a:t>
            </a:r>
            <a:r>
              <a:rPr lang="fr-FR" b="1" dirty="0">
                <a:latin typeface="system-ui"/>
              </a:rPr>
              <a:t>: </a:t>
            </a:r>
            <a:r>
              <a:rPr lang="fr-FR" b="1" dirty="0"/>
              <a:t>Sélection du M</a:t>
            </a:r>
            <a:r>
              <a:rPr lang="fr-FR" b="1" dirty="0" smtClean="0"/>
              <a:t>odèle ou Algorithme</a:t>
            </a:r>
            <a:endParaRPr lang="fr-FR" b="1" i="0" dirty="0">
              <a:effectLst/>
              <a:latin typeface="system-ui"/>
            </a:endParaRPr>
          </a:p>
        </p:txBody>
      </p:sp>
      <p:sp>
        <p:nvSpPr>
          <p:cNvPr id="18" name="Rectangle 17"/>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19" name="Rectangle 18"/>
          <p:cNvSpPr/>
          <p:nvPr/>
        </p:nvSpPr>
        <p:spPr>
          <a:xfrm>
            <a:off x="174336" y="1555072"/>
            <a:ext cx="11944350" cy="367216"/>
          </a:xfrm>
          <a:prstGeom prst="rect">
            <a:avLst/>
          </a:prstGeom>
        </p:spPr>
        <p:txBody>
          <a:bodyPr wrap="square">
            <a:spAutoFit/>
          </a:bodyPr>
          <a:lstStyle/>
          <a:p>
            <a:pPr marL="342900" indent="-342900">
              <a:lnSpc>
                <a:spcPct val="107000"/>
              </a:lnSpc>
              <a:spcAft>
                <a:spcPts val="800"/>
              </a:spcAft>
              <a:buFontTx/>
              <a:buChar char="-"/>
            </a:pPr>
            <a:r>
              <a:rPr lang="fr-FR" b="1" kern="0" spc="-120" dirty="0" smtClean="0">
                <a:solidFill>
                  <a:schemeClr val="accent6">
                    <a:lumMod val="75000"/>
                  </a:schemeClr>
                </a:solidFill>
                <a:latin typeface="+mj-ea"/>
                <a:cs typeface="Arial" panose="020B0604020202020204" pitchFamily="34" charset="0"/>
              </a:rPr>
              <a:t>3.2.3. </a:t>
            </a:r>
            <a:r>
              <a:rPr lang="fr-FR" b="1" kern="0" spc="-120" dirty="0">
                <a:solidFill>
                  <a:schemeClr val="accent6">
                    <a:lumMod val="75000"/>
                  </a:schemeClr>
                </a:solidFill>
                <a:latin typeface="+mj-ea"/>
                <a:cs typeface="Arial" panose="020B0604020202020204" pitchFamily="34" charset="0"/>
              </a:rPr>
              <a:t>Prédiction de l'approbation des prêts à l'aide de Machine </a:t>
            </a:r>
            <a:r>
              <a:rPr lang="fr-FR" b="1" kern="0" spc="-120" dirty="0" smtClean="0">
                <a:solidFill>
                  <a:schemeClr val="accent6">
                    <a:lumMod val="75000"/>
                  </a:schemeClr>
                </a:solidFill>
                <a:latin typeface="+mj-ea"/>
                <a:cs typeface="Arial" panose="020B0604020202020204" pitchFamily="34" charset="0"/>
              </a:rPr>
              <a:t>Learning</a:t>
            </a:r>
            <a:endParaRPr lang="fr-FR" b="1" kern="0" spc="-120" dirty="0">
              <a:solidFill>
                <a:schemeClr val="accent6">
                  <a:lumMod val="75000"/>
                </a:schemeClr>
              </a:solidFill>
              <a:latin typeface="+mj-ea"/>
              <a:cs typeface="Arial" panose="020B0604020202020204" pitchFamily="34" charset="0"/>
            </a:endParaRPr>
          </a:p>
        </p:txBody>
      </p:sp>
      <p:sp>
        <p:nvSpPr>
          <p:cNvPr id="21" name="Rectangle 20"/>
          <p:cNvSpPr/>
          <p:nvPr/>
        </p:nvSpPr>
        <p:spPr>
          <a:xfrm>
            <a:off x="381000" y="2315463"/>
            <a:ext cx="11201400" cy="830997"/>
          </a:xfrm>
          <a:prstGeom prst="rect">
            <a:avLst/>
          </a:prstGeom>
        </p:spPr>
        <p:txBody>
          <a:bodyPr wrap="square">
            <a:spAutoFit/>
          </a:bodyPr>
          <a:lstStyle/>
          <a:p>
            <a:r>
              <a:rPr lang="fr-FR" sz="1600" dirty="0"/>
              <a:t>Lors de la sélection d'un algorithme d'apprentissage automatique supervisé, vous devez prendre en compte divers facteurs tels que la nature du problème, la taille et la qualité de l'ensemble de données, ainsi que les mesures de performances les plus pertinentes pour votre cas d'utilisation.</a:t>
            </a:r>
            <a:endParaRPr lang="en-US" sz="1600" dirty="0"/>
          </a:p>
        </p:txBody>
      </p:sp>
      <p:sp>
        <p:nvSpPr>
          <p:cNvPr id="22" name="Rectangle 21"/>
          <p:cNvSpPr/>
          <p:nvPr/>
        </p:nvSpPr>
        <p:spPr>
          <a:xfrm>
            <a:off x="381000" y="3146460"/>
            <a:ext cx="5307863" cy="369332"/>
          </a:xfrm>
          <a:prstGeom prst="rect">
            <a:avLst/>
          </a:prstGeom>
        </p:spPr>
        <p:txBody>
          <a:bodyPr wrap="none">
            <a:spAutoFit/>
          </a:bodyPr>
          <a:lstStyle/>
          <a:p>
            <a:pPr marL="285750" indent="-285750">
              <a:buFont typeface="Wingdings" panose="05000000000000000000" pitchFamily="2" charset="2"/>
              <a:buChar char="v"/>
            </a:pPr>
            <a:r>
              <a:rPr lang="fr-FR" b="1" dirty="0" smtClean="0">
                <a:latin typeface="system-ui"/>
              </a:rPr>
              <a:t>Régression </a:t>
            </a:r>
            <a:r>
              <a:rPr lang="fr-FR" b="1" dirty="0">
                <a:latin typeface="system-ui"/>
              </a:rPr>
              <a:t>logistique [</a:t>
            </a:r>
            <a:r>
              <a:rPr lang="fr-FR" b="1" dirty="0" err="1">
                <a:latin typeface="system-ui"/>
              </a:rPr>
              <a:t>Logistic</a:t>
            </a:r>
            <a:r>
              <a:rPr lang="fr-FR" b="1" dirty="0">
                <a:latin typeface="system-ui"/>
              </a:rPr>
              <a:t> </a:t>
            </a:r>
            <a:r>
              <a:rPr lang="fr-FR" b="1" dirty="0" err="1">
                <a:latin typeface="system-ui"/>
              </a:rPr>
              <a:t>Regression</a:t>
            </a:r>
            <a:r>
              <a:rPr lang="fr-FR" b="1" dirty="0">
                <a:latin typeface="system-ui"/>
              </a:rPr>
              <a:t>]</a:t>
            </a:r>
            <a:endParaRPr lang="en-US" dirty="0"/>
          </a:p>
        </p:txBody>
      </p:sp>
      <p:pic>
        <p:nvPicPr>
          <p:cNvPr id="25" name="Picture 2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43" y="3550591"/>
            <a:ext cx="5043257" cy="992274"/>
          </a:xfrm>
          <a:prstGeom prst="rect">
            <a:avLst/>
          </a:prstGeom>
        </p:spPr>
      </p:pic>
      <p:sp>
        <p:nvSpPr>
          <p:cNvPr id="26" name="Rectangle 25"/>
          <p:cNvSpPr/>
          <p:nvPr/>
        </p:nvSpPr>
        <p:spPr>
          <a:xfrm>
            <a:off x="190500" y="4577534"/>
            <a:ext cx="5025415" cy="369332"/>
          </a:xfrm>
          <a:prstGeom prst="rect">
            <a:avLst/>
          </a:prstGeom>
        </p:spPr>
        <p:txBody>
          <a:bodyPr wrap="none">
            <a:spAutoFit/>
          </a:bodyPr>
          <a:lstStyle/>
          <a:p>
            <a:r>
              <a:rPr lang="fr-FR" b="1" dirty="0">
                <a:latin typeface="system-ui"/>
              </a:rPr>
              <a:t>Étape </a:t>
            </a:r>
            <a:r>
              <a:rPr lang="fr-FR" b="1" dirty="0" smtClean="0">
                <a:latin typeface="system-ui"/>
              </a:rPr>
              <a:t>4 </a:t>
            </a:r>
            <a:r>
              <a:rPr lang="fr-FR" b="1" dirty="0">
                <a:latin typeface="system-ui"/>
              </a:rPr>
              <a:t>: </a:t>
            </a:r>
            <a:r>
              <a:rPr lang="fr-FR" b="1" dirty="0"/>
              <a:t>Entraînement du M</a:t>
            </a:r>
            <a:r>
              <a:rPr lang="fr-FR" b="1" dirty="0" smtClean="0"/>
              <a:t>odèle ou Algorithme</a:t>
            </a:r>
            <a:endParaRPr lang="fr-FR" b="1" i="0" dirty="0">
              <a:effectLst/>
              <a:latin typeface="system-ui"/>
            </a:endParaRPr>
          </a:p>
        </p:txBody>
      </p:sp>
      <p:pic>
        <p:nvPicPr>
          <p:cNvPr id="27" name="Picture 2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85" y="4949731"/>
            <a:ext cx="3549316" cy="1428209"/>
          </a:xfrm>
          <a:prstGeom prst="rect">
            <a:avLst/>
          </a:prstGeom>
        </p:spPr>
      </p:pic>
      <p:sp>
        <p:nvSpPr>
          <p:cNvPr id="28" name="Rectangle 27"/>
          <p:cNvSpPr/>
          <p:nvPr/>
        </p:nvSpPr>
        <p:spPr>
          <a:xfrm>
            <a:off x="6006165" y="2956759"/>
            <a:ext cx="3319178" cy="369332"/>
          </a:xfrm>
          <a:prstGeom prst="rect">
            <a:avLst/>
          </a:prstGeom>
        </p:spPr>
        <p:txBody>
          <a:bodyPr wrap="none">
            <a:spAutoFit/>
          </a:bodyPr>
          <a:lstStyle/>
          <a:p>
            <a:r>
              <a:rPr lang="fr-FR" b="1" dirty="0">
                <a:latin typeface="system-ui"/>
              </a:rPr>
              <a:t>Étape 5</a:t>
            </a:r>
            <a:r>
              <a:rPr lang="fr-FR" b="1" dirty="0" smtClean="0">
                <a:latin typeface="system-ui"/>
              </a:rPr>
              <a:t> </a:t>
            </a:r>
            <a:r>
              <a:rPr lang="fr-FR" b="1" dirty="0">
                <a:latin typeface="system-ui"/>
              </a:rPr>
              <a:t>: </a:t>
            </a:r>
            <a:r>
              <a:rPr lang="fr-FR" b="1" dirty="0" smtClean="0"/>
              <a:t>Prédiction de la classe</a:t>
            </a:r>
            <a:endParaRPr lang="fr-FR" b="1" i="0" dirty="0">
              <a:effectLst/>
              <a:latin typeface="system-ui"/>
            </a:endParaRPr>
          </a:p>
        </p:txBody>
      </p:sp>
      <p:pic>
        <p:nvPicPr>
          <p:cNvPr id="30" name="Picture 29"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9550" y="3384773"/>
            <a:ext cx="5445993" cy="1291974"/>
          </a:xfrm>
          <a:prstGeom prst="rect">
            <a:avLst/>
          </a:prstGeom>
        </p:spPr>
      </p:pic>
      <p:sp>
        <p:nvSpPr>
          <p:cNvPr id="31" name="Rectangle 30"/>
          <p:cNvSpPr/>
          <p:nvPr/>
        </p:nvSpPr>
        <p:spPr>
          <a:xfrm>
            <a:off x="6007482" y="4735430"/>
            <a:ext cx="2210605" cy="369332"/>
          </a:xfrm>
          <a:prstGeom prst="rect">
            <a:avLst/>
          </a:prstGeom>
        </p:spPr>
        <p:txBody>
          <a:bodyPr wrap="none">
            <a:spAutoFit/>
          </a:bodyPr>
          <a:lstStyle/>
          <a:p>
            <a:r>
              <a:rPr lang="fr-FR" b="1" dirty="0">
                <a:latin typeface="system-ui"/>
              </a:rPr>
              <a:t>Étape </a:t>
            </a:r>
            <a:r>
              <a:rPr lang="fr-FR" b="1" dirty="0" smtClean="0">
                <a:latin typeface="system-ui"/>
              </a:rPr>
              <a:t>6 </a:t>
            </a:r>
            <a:r>
              <a:rPr lang="fr-FR" b="1" dirty="0">
                <a:latin typeface="system-ui"/>
              </a:rPr>
              <a:t>: </a:t>
            </a:r>
            <a:r>
              <a:rPr lang="fr-FR" b="1" dirty="0"/>
              <a:t>Évaluation</a:t>
            </a:r>
            <a:endParaRPr lang="fr-FR" b="1" i="0" dirty="0">
              <a:effectLst/>
              <a:latin typeface="system-ui"/>
            </a:endParaRPr>
          </a:p>
        </p:txBody>
      </p:sp>
      <p:pic>
        <p:nvPicPr>
          <p:cNvPr id="32" name="Picture 31"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7482" y="5096412"/>
            <a:ext cx="6005080" cy="1186985"/>
          </a:xfrm>
          <a:prstGeom prst="rect">
            <a:avLst/>
          </a:prstGeom>
        </p:spPr>
      </p:pic>
    </p:spTree>
    <p:extLst>
      <p:ext uri="{BB962C8B-B14F-4D97-AF65-F5344CB8AC3E}">
        <p14:creationId xmlns:p14="http://schemas.microsoft.com/office/powerpoint/2010/main" val="19803676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dirty="0" smtClean="0"/>
              <a:t>Cours-ML-</a:t>
            </a:r>
            <a:r>
              <a:rPr lang="en-US" dirty="0" err="1" smtClean="0"/>
              <a:t>Dahouda</a:t>
            </a:r>
            <a:r>
              <a:rPr lang="en-US" dirty="0" smtClean="0"/>
              <a:t>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Rectangle 12"/>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14" name="Picture 1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609602"/>
            <a:ext cx="1379625" cy="1456145"/>
          </a:xfrm>
          <a:prstGeom prst="rect">
            <a:avLst/>
          </a:prstGeom>
        </p:spPr>
      </p:pic>
      <p:sp>
        <p:nvSpPr>
          <p:cNvPr id="15" name="Rectangle 14"/>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6"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7"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dirty="0" smtClean="0"/>
              <a:t>Cours-ML-</a:t>
            </a:r>
            <a:r>
              <a:rPr lang="en-US" dirty="0" err="1" smtClean="0"/>
              <a:t>Dahouda</a:t>
            </a:r>
            <a:r>
              <a:rPr lang="en-US" dirty="0" smtClean="0"/>
              <a:t> M., Ph.D.</a:t>
            </a:r>
            <a:endParaRPr lang="en-US" dirty="0"/>
          </a:p>
        </p:txBody>
      </p:sp>
      <p:sp>
        <p:nvSpPr>
          <p:cNvPr id="19" name="Rectangle 18"/>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20" name="Rectangle 19"/>
          <p:cNvSpPr/>
          <p:nvPr/>
        </p:nvSpPr>
        <p:spPr>
          <a:xfrm>
            <a:off x="174336" y="1555072"/>
            <a:ext cx="11944350" cy="367216"/>
          </a:xfrm>
          <a:prstGeom prst="rect">
            <a:avLst/>
          </a:prstGeom>
        </p:spPr>
        <p:txBody>
          <a:bodyPr wrap="square">
            <a:spAutoFit/>
          </a:bodyPr>
          <a:lstStyle/>
          <a:p>
            <a:pPr marL="342900" indent="-342900">
              <a:lnSpc>
                <a:spcPct val="107000"/>
              </a:lnSpc>
              <a:spcAft>
                <a:spcPts val="800"/>
              </a:spcAft>
              <a:buFontTx/>
              <a:buChar char="-"/>
            </a:pPr>
            <a:r>
              <a:rPr lang="fr-FR" b="1" kern="0" spc="-120" dirty="0" smtClean="0">
                <a:solidFill>
                  <a:schemeClr val="accent6">
                    <a:lumMod val="75000"/>
                  </a:schemeClr>
                </a:solidFill>
                <a:latin typeface="+mj-ea"/>
                <a:cs typeface="Arial" panose="020B0604020202020204" pitchFamily="34" charset="0"/>
              </a:rPr>
              <a:t>3.2.3. </a:t>
            </a:r>
            <a:r>
              <a:rPr lang="fr-FR" b="1" kern="0" spc="-120" dirty="0">
                <a:solidFill>
                  <a:schemeClr val="accent6">
                    <a:lumMod val="75000"/>
                  </a:schemeClr>
                </a:solidFill>
                <a:latin typeface="+mj-ea"/>
                <a:cs typeface="Arial" panose="020B0604020202020204" pitchFamily="34" charset="0"/>
              </a:rPr>
              <a:t>Prédiction de l'approbation des prêts à l'aide de Machine </a:t>
            </a:r>
            <a:r>
              <a:rPr lang="fr-FR" b="1" kern="0" spc="-120" dirty="0" smtClean="0">
                <a:solidFill>
                  <a:schemeClr val="accent6">
                    <a:lumMod val="75000"/>
                  </a:schemeClr>
                </a:solidFill>
                <a:latin typeface="+mj-ea"/>
                <a:cs typeface="Arial" panose="020B0604020202020204" pitchFamily="34" charset="0"/>
              </a:rPr>
              <a:t>Learning</a:t>
            </a:r>
            <a:endParaRPr lang="fr-FR" b="1" kern="0" spc="-120" dirty="0">
              <a:solidFill>
                <a:schemeClr val="accent6">
                  <a:lumMod val="75000"/>
                </a:schemeClr>
              </a:solidFill>
              <a:latin typeface="+mj-ea"/>
              <a:cs typeface="Arial" panose="020B0604020202020204" pitchFamily="34" charset="0"/>
            </a:endParaRPr>
          </a:p>
        </p:txBody>
      </p:sp>
      <p:sp>
        <p:nvSpPr>
          <p:cNvPr id="30" name="Rectangle 29"/>
          <p:cNvSpPr/>
          <p:nvPr/>
        </p:nvSpPr>
        <p:spPr>
          <a:xfrm>
            <a:off x="304800" y="1868104"/>
            <a:ext cx="6243119" cy="369332"/>
          </a:xfrm>
          <a:prstGeom prst="rect">
            <a:avLst/>
          </a:prstGeom>
        </p:spPr>
        <p:txBody>
          <a:bodyPr wrap="none">
            <a:spAutoFit/>
          </a:bodyPr>
          <a:lstStyle/>
          <a:p>
            <a:r>
              <a:rPr lang="fr-FR" b="1" dirty="0">
                <a:latin typeface="system-ui"/>
              </a:rPr>
              <a:t>Étape </a:t>
            </a:r>
            <a:r>
              <a:rPr lang="fr-FR" b="1" dirty="0" smtClean="0">
                <a:latin typeface="system-ui"/>
              </a:rPr>
              <a:t>6 </a:t>
            </a:r>
            <a:r>
              <a:rPr lang="fr-FR" b="1" dirty="0">
                <a:latin typeface="system-ui"/>
              </a:rPr>
              <a:t>: </a:t>
            </a:r>
            <a:r>
              <a:rPr lang="fr-FR" b="1" dirty="0" smtClean="0"/>
              <a:t>Évaluation : </a:t>
            </a:r>
            <a:r>
              <a:rPr lang="fr-FR" b="1" kern="0" spc="-120" dirty="0">
                <a:latin typeface="+mj-ea"/>
                <a:cs typeface="Arial" panose="020B0604020202020204" pitchFamily="34" charset="0"/>
              </a:rPr>
              <a:t>Matrice de Confusion [Confusion </a:t>
            </a:r>
            <a:r>
              <a:rPr lang="fr-FR" b="1" kern="0" spc="-120" dirty="0" smtClean="0">
                <a:latin typeface="+mj-ea"/>
                <a:cs typeface="Arial" panose="020B0604020202020204" pitchFamily="34" charset="0"/>
              </a:rPr>
              <a:t>Matrix]</a:t>
            </a:r>
            <a:endParaRPr lang="fr-FR" b="1" i="0" dirty="0">
              <a:effectLst/>
              <a:latin typeface="system-ui"/>
            </a:endParaRPr>
          </a:p>
        </p:txBody>
      </p:sp>
      <p:pic>
        <p:nvPicPr>
          <p:cNvPr id="32" name="Picture 3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368" y="2930046"/>
            <a:ext cx="4080263" cy="3062181"/>
          </a:xfrm>
          <a:prstGeom prst="rect">
            <a:avLst/>
          </a:prstGeom>
        </p:spPr>
      </p:pic>
      <p:pic>
        <p:nvPicPr>
          <p:cNvPr id="33" name="Picture 32" descr="Screen Clipping"/>
          <p:cNvPicPr>
            <a:picLocks noChangeAspect="1"/>
          </p:cNvPicPr>
          <p:nvPr/>
        </p:nvPicPr>
        <p:blipFill rotWithShape="1">
          <a:blip r:embed="rId5">
            <a:extLst>
              <a:ext uri="{28A0092B-C50C-407E-A947-70E740481C1C}">
                <a14:useLocalDpi xmlns:a14="http://schemas.microsoft.com/office/drawing/2010/main" val="0"/>
              </a:ext>
            </a:extLst>
          </a:blip>
          <a:srcRect b="74579"/>
          <a:stretch/>
        </p:blipFill>
        <p:spPr>
          <a:xfrm>
            <a:off x="353935" y="2564919"/>
            <a:ext cx="4267200" cy="914400"/>
          </a:xfrm>
          <a:prstGeom prst="rect">
            <a:avLst/>
          </a:prstGeom>
        </p:spPr>
      </p:pic>
      <p:pic>
        <p:nvPicPr>
          <p:cNvPr id="35" name="Picture 34" descr="Screen Clipping"/>
          <p:cNvPicPr>
            <a:picLocks noChangeAspect="1"/>
          </p:cNvPicPr>
          <p:nvPr/>
        </p:nvPicPr>
        <p:blipFill rotWithShape="1">
          <a:blip r:embed="rId6">
            <a:extLst>
              <a:ext uri="{28A0092B-C50C-407E-A947-70E740481C1C}">
                <a14:useLocalDpi xmlns:a14="http://schemas.microsoft.com/office/drawing/2010/main" val="0"/>
              </a:ext>
            </a:extLst>
          </a:blip>
          <a:srcRect t="45987" r="61804"/>
          <a:stretch/>
        </p:blipFill>
        <p:spPr>
          <a:xfrm>
            <a:off x="4817447" y="3032990"/>
            <a:ext cx="2557106" cy="1613133"/>
          </a:xfrm>
          <a:prstGeom prst="rect">
            <a:avLst/>
          </a:prstGeom>
        </p:spPr>
      </p:pic>
      <mc:AlternateContent xmlns:mc="http://schemas.openxmlformats.org/markup-compatibility/2006" xmlns:a14="http://schemas.microsoft.com/office/drawing/2010/main">
        <mc:Choice Requires="a14">
          <p:sp>
            <p:nvSpPr>
              <p:cNvPr id="36" name="TextBox 35"/>
              <p:cNvSpPr txBox="1"/>
              <p:nvPr/>
            </p:nvSpPr>
            <p:spPr>
              <a:xfrm>
                <a:off x="436300" y="2257142"/>
                <a:ext cx="4102470" cy="307777"/>
              </a:xfrm>
              <a:prstGeom prst="rect">
                <a:avLst/>
              </a:prstGeom>
              <a:noFill/>
            </p:spPr>
            <p:txBody>
              <a:bodyPr wrap="none" lIns="0" tIns="0" rIns="0" bIns="0" rtlCol="0">
                <a:spAutoFit/>
              </a:bodyPr>
              <a:lstStyle/>
              <a:p>
                <a:r>
                  <a:rPr lang="en-US" sz="2000" dirty="0" smtClean="0"/>
                  <a:t>Test Data </a:t>
                </a:r>
                <a14:m>
                  <m:oMath xmlns:m="http://schemas.openxmlformats.org/officeDocument/2006/math">
                    <m:r>
                      <a:rPr lang="en-US" sz="2000" i="1" smtClean="0">
                        <a:latin typeface="Cambria Math" panose="02040503050406030204" pitchFamily="18" charset="0"/>
                      </a:rPr>
                      <m:t>=</m:t>
                    </m:r>
                    <m:r>
                      <a:rPr lang="en-US" sz="2000" b="0" i="1" smtClean="0">
                        <a:latin typeface="Cambria Math" panose="02040503050406030204" pitchFamily="18" charset="0"/>
                      </a:rPr>
                      <m:t>35+38+161+6=240</m:t>
                    </m:r>
                  </m:oMath>
                </a14:m>
                <a:endParaRPr lang="en-US" sz="2000" b="1" dirty="0"/>
              </a:p>
            </p:txBody>
          </p:sp>
        </mc:Choice>
        <mc:Fallback xmlns="">
          <p:sp>
            <p:nvSpPr>
              <p:cNvPr id="36" name="TextBox 35"/>
              <p:cNvSpPr txBox="1">
                <a:spLocks noRot="1" noChangeAspect="1" noMove="1" noResize="1" noEditPoints="1" noAdjustHandles="1" noChangeArrowheads="1" noChangeShapeType="1" noTextEdit="1"/>
              </p:cNvSpPr>
              <p:nvPr/>
            </p:nvSpPr>
            <p:spPr>
              <a:xfrm>
                <a:off x="436300" y="2257142"/>
                <a:ext cx="4102470" cy="307777"/>
              </a:xfrm>
              <a:prstGeom prst="rect">
                <a:avLst/>
              </a:prstGeom>
              <a:blipFill>
                <a:blip r:embed="rId7"/>
                <a:stretch>
                  <a:fillRect l="-3863" t="-25490" r="-1040" b="-490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7626302" y="2564919"/>
                <a:ext cx="4198329" cy="307777"/>
              </a:xfrm>
              <a:prstGeom prst="rect">
                <a:avLst/>
              </a:prstGeom>
              <a:noFill/>
            </p:spPr>
            <p:txBody>
              <a:bodyPr wrap="none" lIns="0" tIns="0" rIns="0" bIns="0" rtlCol="0">
                <a:spAutoFit/>
              </a:bodyPr>
              <a:lstStyle/>
              <a:p>
                <a:r>
                  <a:rPr lang="en-US" sz="2000" dirty="0" smtClean="0"/>
                  <a:t>Train Data </a:t>
                </a:r>
                <a14:m>
                  <m:oMath xmlns:m="http://schemas.openxmlformats.org/officeDocument/2006/math">
                    <m:r>
                      <a:rPr lang="en-US" sz="2000" i="1" smtClean="0">
                        <a:latin typeface="Cambria Math" panose="02040503050406030204" pitchFamily="18" charset="0"/>
                      </a:rPr>
                      <m:t>=</m:t>
                    </m:r>
                    <m:r>
                      <a:rPr lang="en-US" sz="2000" b="0" i="1" smtClean="0">
                        <a:latin typeface="Cambria Math" panose="02040503050406030204" pitchFamily="18" charset="0"/>
                      </a:rPr>
                      <m:t>49+65+5+239=358</m:t>
                    </m:r>
                  </m:oMath>
                </a14:m>
                <a:endParaRPr lang="en-US" sz="2000"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7626302" y="2564919"/>
                <a:ext cx="4198329" cy="307777"/>
              </a:xfrm>
              <a:prstGeom prst="rect">
                <a:avLst/>
              </a:prstGeom>
              <a:blipFill>
                <a:blip r:embed="rId8"/>
                <a:stretch>
                  <a:fillRect l="-3628" t="-26000" r="-1161" b="-50000"/>
                </a:stretch>
              </a:blipFill>
            </p:spPr>
            <p:txBody>
              <a:bodyPr/>
              <a:lstStyle/>
              <a:p>
                <a:r>
                  <a:rPr lang="en-US">
                    <a:noFill/>
                  </a:rPr>
                  <a:t> </a:t>
                </a:r>
              </a:p>
            </p:txBody>
          </p:sp>
        </mc:Fallback>
      </mc:AlternateContent>
      <p:pic>
        <p:nvPicPr>
          <p:cNvPr id="38" name="Picture 37" descr="Screen Clipping"/>
          <p:cNvPicPr>
            <a:picLocks noChangeAspect="1"/>
          </p:cNvPicPr>
          <p:nvPr/>
        </p:nvPicPr>
        <p:blipFill rotWithShape="1">
          <a:blip r:embed="rId5">
            <a:extLst>
              <a:ext uri="{28A0092B-C50C-407E-A947-70E740481C1C}">
                <a14:useLocalDpi xmlns:a14="http://schemas.microsoft.com/office/drawing/2010/main" val="0"/>
              </a:ext>
            </a:extLst>
          </a:blip>
          <a:srcRect t="25736"/>
          <a:stretch/>
        </p:blipFill>
        <p:spPr>
          <a:xfrm>
            <a:off x="1208945" y="3293760"/>
            <a:ext cx="3329825" cy="2268840"/>
          </a:xfrm>
          <a:prstGeom prst="rect">
            <a:avLst/>
          </a:prstGeom>
        </p:spPr>
      </p:pic>
      <p:graphicFrame>
        <p:nvGraphicFramePr>
          <p:cNvPr id="39" name="Table 38"/>
          <p:cNvGraphicFramePr>
            <a:graphicFrameLocks noGrp="1"/>
          </p:cNvGraphicFramePr>
          <p:nvPr>
            <p:extLst>
              <p:ext uri="{D42A27DB-BD31-4B8C-83A1-F6EECF244321}">
                <p14:modId xmlns:p14="http://schemas.microsoft.com/office/powerpoint/2010/main" val="196638387"/>
              </p:ext>
            </p:extLst>
          </p:nvPr>
        </p:nvGraphicFramePr>
        <p:xfrm>
          <a:off x="304800" y="5643370"/>
          <a:ext cx="3581399" cy="822960"/>
        </p:xfrm>
        <a:graphic>
          <a:graphicData uri="http://schemas.openxmlformats.org/drawingml/2006/table">
            <a:tbl>
              <a:tblPr firstRow="1" bandRow="1">
                <a:tableStyleId>{93296810-A885-4BE3-A3E7-6D5BEEA58F35}</a:tableStyleId>
              </a:tblPr>
              <a:tblGrid>
                <a:gridCol w="1019835">
                  <a:extLst>
                    <a:ext uri="{9D8B030D-6E8A-4147-A177-3AD203B41FA5}">
                      <a16:colId xmlns:a16="http://schemas.microsoft.com/office/drawing/2014/main" val="2474144694"/>
                    </a:ext>
                  </a:extLst>
                </a:gridCol>
                <a:gridCol w="961365">
                  <a:extLst>
                    <a:ext uri="{9D8B030D-6E8A-4147-A177-3AD203B41FA5}">
                      <a16:colId xmlns:a16="http://schemas.microsoft.com/office/drawing/2014/main" val="3657512128"/>
                    </a:ext>
                  </a:extLst>
                </a:gridCol>
                <a:gridCol w="1600199">
                  <a:extLst>
                    <a:ext uri="{9D8B030D-6E8A-4147-A177-3AD203B41FA5}">
                      <a16:colId xmlns:a16="http://schemas.microsoft.com/office/drawing/2014/main" val="1167885379"/>
                    </a:ext>
                  </a:extLst>
                </a:gridCol>
              </a:tblGrid>
              <a:tr h="193040">
                <a:tc>
                  <a:txBody>
                    <a:bodyPr/>
                    <a:lstStyle/>
                    <a:p>
                      <a:pPr algn="ctr"/>
                      <a:endParaRPr lang="en-US" sz="1200" dirty="0"/>
                    </a:p>
                  </a:txBody>
                  <a:tcPr/>
                </a:tc>
                <a:tc>
                  <a:txBody>
                    <a:bodyPr/>
                    <a:lstStyle/>
                    <a:p>
                      <a:pPr algn="ctr"/>
                      <a:r>
                        <a:rPr lang="en-US" sz="1200" dirty="0" err="1" smtClean="0">
                          <a:solidFill>
                            <a:schemeClr val="tx1"/>
                          </a:solidFill>
                        </a:rPr>
                        <a:t>Négatif</a:t>
                      </a:r>
                      <a:r>
                        <a:rPr lang="en-US" sz="1200" dirty="0" smtClean="0">
                          <a:solidFill>
                            <a:schemeClr val="tx1"/>
                          </a:solidFill>
                        </a:rPr>
                        <a:t> (0)</a:t>
                      </a:r>
                      <a:endParaRPr lang="en-US" sz="1200" dirty="0">
                        <a:solidFill>
                          <a:schemeClr val="tx1"/>
                        </a:solidFill>
                      </a:endParaRPr>
                    </a:p>
                  </a:txBody>
                  <a:tcPr/>
                </a:tc>
                <a:tc>
                  <a:txBody>
                    <a:bodyPr/>
                    <a:lstStyle/>
                    <a:p>
                      <a:pPr algn="ctr"/>
                      <a:r>
                        <a:rPr lang="en-US" sz="1200" dirty="0" smtClean="0">
                          <a:solidFill>
                            <a:schemeClr val="tx1"/>
                          </a:solidFill>
                        </a:rPr>
                        <a:t>  Positive (1) </a:t>
                      </a:r>
                      <a:endParaRPr lang="en-US" sz="1200" dirty="0">
                        <a:solidFill>
                          <a:schemeClr val="tx1"/>
                        </a:solidFill>
                      </a:endParaRPr>
                    </a:p>
                  </a:txBody>
                  <a:tcPr/>
                </a:tc>
                <a:extLst>
                  <a:ext uri="{0D108BD9-81ED-4DB2-BD59-A6C34878D82A}">
                    <a16:rowId xmlns:a16="http://schemas.microsoft.com/office/drawing/2014/main" val="2039593791"/>
                  </a:ext>
                </a:extLst>
              </a:tr>
              <a:tr h="1930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dirty="0" err="1" smtClean="0"/>
                        <a:t>Négative</a:t>
                      </a:r>
                      <a:r>
                        <a:rPr lang="en-US" sz="1200" b="1" dirty="0" smtClean="0"/>
                        <a:t> (0)</a:t>
                      </a:r>
                    </a:p>
                  </a:txBody>
                  <a:tcPr/>
                </a:tc>
                <a:tc>
                  <a:txBody>
                    <a:bodyPr/>
                    <a:lstStyle/>
                    <a:p>
                      <a:pPr algn="ctr"/>
                      <a:r>
                        <a:rPr lang="en-US" sz="1200" dirty="0" smtClean="0"/>
                        <a:t>35 (TN)</a:t>
                      </a:r>
                      <a:endParaRPr lang="en-US" sz="1200" dirty="0"/>
                    </a:p>
                  </a:txBody>
                  <a:tcPr/>
                </a:tc>
                <a:tc>
                  <a:txBody>
                    <a:bodyPr/>
                    <a:lstStyle/>
                    <a:p>
                      <a:pPr algn="ctr"/>
                      <a:r>
                        <a:rPr lang="en-US" sz="1200" dirty="0" smtClean="0"/>
                        <a:t> 38 (FP) </a:t>
                      </a:r>
                      <a:endParaRPr lang="en-US" sz="1200" dirty="0"/>
                    </a:p>
                  </a:txBody>
                  <a:tcPr/>
                </a:tc>
                <a:extLst>
                  <a:ext uri="{0D108BD9-81ED-4DB2-BD59-A6C34878D82A}">
                    <a16:rowId xmlns:a16="http://schemas.microsoft.com/office/drawing/2014/main" val="136646576"/>
                  </a:ext>
                </a:extLst>
              </a:tr>
              <a:tr h="193040">
                <a:tc>
                  <a:txBody>
                    <a:bodyPr/>
                    <a:lstStyle/>
                    <a:p>
                      <a:pPr algn="ctr"/>
                      <a:r>
                        <a:rPr lang="en-US" sz="1200" b="1" dirty="0" smtClean="0"/>
                        <a:t>Positive (1)</a:t>
                      </a:r>
                      <a:endParaRPr lang="en-US" sz="1200" b="1" dirty="0"/>
                    </a:p>
                  </a:txBody>
                  <a:tcPr/>
                </a:tc>
                <a:tc>
                  <a:txBody>
                    <a:bodyPr/>
                    <a:lstStyle/>
                    <a:p>
                      <a:pPr algn="ctr"/>
                      <a:r>
                        <a:rPr lang="en-US" sz="1200" dirty="0" smtClean="0"/>
                        <a:t>6 (FN)</a:t>
                      </a:r>
                      <a:endParaRPr lang="en-US" sz="1200" dirty="0"/>
                    </a:p>
                  </a:txBody>
                  <a:tcPr/>
                </a:tc>
                <a:tc>
                  <a:txBody>
                    <a:bodyPr/>
                    <a:lstStyle/>
                    <a:p>
                      <a:pPr algn="ctr"/>
                      <a:r>
                        <a:rPr lang="en-US" sz="1200" dirty="0" smtClean="0"/>
                        <a:t>161 (TP)</a:t>
                      </a:r>
                      <a:endParaRPr lang="en-US" sz="1200" dirty="0"/>
                    </a:p>
                  </a:txBody>
                  <a:tcPr/>
                </a:tc>
                <a:extLst>
                  <a:ext uri="{0D108BD9-81ED-4DB2-BD59-A6C34878D82A}">
                    <a16:rowId xmlns:a16="http://schemas.microsoft.com/office/drawing/2014/main" val="578835563"/>
                  </a:ext>
                </a:extLst>
              </a:tr>
            </a:tbl>
          </a:graphicData>
        </a:graphic>
      </p:graphicFrame>
      <p:sp>
        <p:nvSpPr>
          <p:cNvPr id="40" name="Rectangle 39"/>
          <p:cNvSpPr/>
          <p:nvPr/>
        </p:nvSpPr>
        <p:spPr>
          <a:xfrm>
            <a:off x="1600200" y="6547100"/>
            <a:ext cx="761820" cy="307777"/>
          </a:xfrm>
          <a:prstGeom prst="rect">
            <a:avLst/>
          </a:prstGeom>
        </p:spPr>
        <p:txBody>
          <a:bodyPr wrap="square">
            <a:spAutoFit/>
          </a:bodyPr>
          <a:lstStyle/>
          <a:p>
            <a:r>
              <a:rPr lang="en-US" sz="1400" b="1" kern="0" spc="-120" dirty="0" err="1" smtClean="0">
                <a:latin typeface="+mj-ea"/>
                <a:cs typeface="Arial" panose="020B0604020202020204" pitchFamily="34" charset="0"/>
              </a:rPr>
              <a:t>Prédite</a:t>
            </a:r>
            <a:endParaRPr lang="en-US" sz="1400" b="1" kern="0" spc="-120" dirty="0">
              <a:latin typeface="+mj-ea"/>
              <a:cs typeface="Arial" panose="020B0604020202020204" pitchFamily="34" charset="0"/>
            </a:endParaRPr>
          </a:p>
        </p:txBody>
      </p:sp>
      <p:sp>
        <p:nvSpPr>
          <p:cNvPr id="41" name="Rectangle 40"/>
          <p:cNvSpPr/>
          <p:nvPr/>
        </p:nvSpPr>
        <p:spPr>
          <a:xfrm rot="16200000">
            <a:off x="-137751" y="5992401"/>
            <a:ext cx="619721" cy="307777"/>
          </a:xfrm>
          <a:prstGeom prst="rect">
            <a:avLst/>
          </a:prstGeom>
        </p:spPr>
        <p:txBody>
          <a:bodyPr wrap="none">
            <a:spAutoFit/>
          </a:bodyPr>
          <a:lstStyle/>
          <a:p>
            <a:r>
              <a:rPr lang="en-US" sz="1400" b="1" kern="0" spc="-120" dirty="0" err="1" smtClean="0">
                <a:latin typeface="+mj-ea"/>
                <a:cs typeface="Arial" panose="020B0604020202020204" pitchFamily="34" charset="0"/>
              </a:rPr>
              <a:t>Reelle</a:t>
            </a:r>
            <a:endParaRPr lang="en-US" sz="1400" b="1" kern="0" spc="-120" dirty="0">
              <a:latin typeface="+mj-ea"/>
              <a:cs typeface="Arial" panose="020B0604020202020204" pitchFamily="34" charset="0"/>
            </a:endParaRPr>
          </a:p>
        </p:txBody>
      </p:sp>
      <mc:AlternateContent xmlns:mc="http://schemas.openxmlformats.org/markup-compatibility/2006" xmlns:a14="http://schemas.microsoft.com/office/drawing/2010/main">
        <mc:Choice Requires="a14">
          <p:sp>
            <p:nvSpPr>
              <p:cNvPr id="42" name="TextBox 41"/>
              <p:cNvSpPr txBox="1"/>
              <p:nvPr/>
            </p:nvSpPr>
            <p:spPr>
              <a:xfrm>
                <a:off x="4051755" y="5799271"/>
                <a:ext cx="3850541" cy="353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𝐴𝑐𝑐𝑢𝑟𝑎𝑐𝑦</m:t>
                      </m:r>
                      <m:r>
                        <a:rPr lang="en-US" sz="1200" i="1" smtClean="0">
                          <a:latin typeface="Cambria Math" panose="02040503050406030204" pitchFamily="18" charset="0"/>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161+35</m:t>
                          </m:r>
                        </m:num>
                        <m:den>
                          <m:r>
                            <a:rPr lang="en-US" sz="1200" b="0" i="1" smtClean="0">
                              <a:latin typeface="Cambria Math" panose="02040503050406030204" pitchFamily="18" charset="0"/>
                            </a:rPr>
                            <m:t>161+35+38+6</m:t>
                          </m:r>
                        </m:den>
                      </m:f>
                      <m:r>
                        <a:rPr lang="en-US" sz="1200" b="0" i="1" smtClean="0">
                          <a:latin typeface="Cambria Math" panose="02040503050406030204" pitchFamily="18" charset="0"/>
                        </a:rPr>
                        <m:t>=</m:t>
                      </m:r>
                      <m:f>
                        <m:fPr>
                          <m:ctrlPr>
                            <a:rPr lang="en-US" sz="1200" i="1">
                              <a:latin typeface="Cambria Math" panose="02040503050406030204" pitchFamily="18" charset="0"/>
                            </a:rPr>
                          </m:ctrlPr>
                        </m:fPr>
                        <m:num>
                          <m:r>
                            <a:rPr lang="en-US" sz="1200" b="0" i="1" smtClean="0">
                              <a:latin typeface="Cambria Math" panose="02040503050406030204" pitchFamily="18" charset="0"/>
                            </a:rPr>
                            <m:t>196</m:t>
                          </m:r>
                        </m:num>
                        <m:den>
                          <m:r>
                            <a:rPr lang="en-US" sz="1200" b="0" i="1" smtClean="0">
                              <a:latin typeface="Cambria Math" panose="02040503050406030204" pitchFamily="18" charset="0"/>
                            </a:rPr>
                            <m:t>240</m:t>
                          </m:r>
                        </m:den>
                      </m:f>
                      <m:r>
                        <a:rPr lang="en-US" sz="1200" b="0" i="1" smtClean="0">
                          <a:latin typeface="Cambria Math" panose="02040503050406030204" pitchFamily="18" charset="0"/>
                        </a:rPr>
                        <m:t>=0.816 </m:t>
                      </m:r>
                      <m:r>
                        <a:rPr lang="en-US" sz="1200" b="0" i="1" smtClean="0">
                          <a:latin typeface="Cambria Math" panose="02040503050406030204" pitchFamily="18" charset="0"/>
                        </a:rPr>
                        <m:t>𝑜𝑢</m:t>
                      </m:r>
                      <m:r>
                        <a:rPr lang="en-US" sz="1200" b="0" i="1" smtClean="0">
                          <a:latin typeface="Cambria Math" panose="02040503050406030204" pitchFamily="18" charset="0"/>
                        </a:rPr>
                        <m:t> </m:t>
                      </m:r>
                      <m:r>
                        <a:rPr lang="en-US" sz="1200" b="1" i="1" smtClean="0">
                          <a:solidFill>
                            <a:schemeClr val="tx1"/>
                          </a:solidFill>
                          <a:latin typeface="Cambria Math" panose="02040503050406030204" pitchFamily="18" charset="0"/>
                        </a:rPr>
                        <m:t>𝟖𝟏</m:t>
                      </m:r>
                      <m:r>
                        <a:rPr lang="en-US" sz="1200" b="1" i="1" smtClean="0">
                          <a:solidFill>
                            <a:schemeClr val="tx1"/>
                          </a:solidFill>
                          <a:latin typeface="Cambria Math" panose="02040503050406030204" pitchFamily="18" charset="0"/>
                        </a:rPr>
                        <m:t>.</m:t>
                      </m:r>
                      <m:r>
                        <a:rPr lang="en-US" sz="1200" b="1" i="1" smtClean="0">
                          <a:solidFill>
                            <a:schemeClr val="tx1"/>
                          </a:solidFill>
                          <a:latin typeface="Cambria Math" panose="02040503050406030204" pitchFamily="18" charset="0"/>
                        </a:rPr>
                        <m:t>𝟔</m:t>
                      </m:r>
                      <m:r>
                        <a:rPr lang="en-US" sz="1200" b="1" i="1" smtClean="0">
                          <a:solidFill>
                            <a:schemeClr val="tx1"/>
                          </a:solidFill>
                          <a:latin typeface="Cambria Math" panose="02040503050406030204" pitchFamily="18" charset="0"/>
                        </a:rPr>
                        <m:t>%</m:t>
                      </m:r>
                    </m:oMath>
                  </m:oMathPara>
                </a14:m>
                <a:endParaRPr lang="en-US" sz="1200" b="1" dirty="0"/>
              </a:p>
            </p:txBody>
          </p:sp>
        </mc:Choice>
        <mc:Fallback xmlns="">
          <p:sp>
            <p:nvSpPr>
              <p:cNvPr id="42" name="TextBox 41"/>
              <p:cNvSpPr txBox="1">
                <a:spLocks noRot="1" noChangeAspect="1" noMove="1" noResize="1" noEditPoints="1" noAdjustHandles="1" noChangeArrowheads="1" noChangeShapeType="1" noTextEdit="1"/>
              </p:cNvSpPr>
              <p:nvPr/>
            </p:nvSpPr>
            <p:spPr>
              <a:xfrm>
                <a:off x="4051755" y="5799271"/>
                <a:ext cx="3850541" cy="353751"/>
              </a:xfrm>
              <a:prstGeom prst="rect">
                <a:avLst/>
              </a:prstGeom>
              <a:blipFill>
                <a:blip r:embed="rId9"/>
                <a:stretch>
                  <a:fillRect l="-951" t="-3448" r="-634"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4605852" y="5236464"/>
                <a:ext cx="2716321" cy="4069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𝑨𝒄𝒄𝒖𝒓𝒂𝒄𝒚</m:t>
                      </m:r>
                      <m:r>
                        <a:rPr lang="en-US" sz="1400" b="1" i="1" smtClean="0">
                          <a:latin typeface="Cambria Math" panose="02040503050406030204" pitchFamily="18" charset="0"/>
                        </a:rPr>
                        <m:t>=</m:t>
                      </m:r>
                      <m:f>
                        <m:fPr>
                          <m:ctrlPr>
                            <a:rPr lang="en-US" sz="1400" b="1" i="1" smtClean="0">
                              <a:latin typeface="Cambria Math" panose="02040503050406030204" pitchFamily="18" charset="0"/>
                            </a:rPr>
                          </m:ctrlPr>
                        </m:fPr>
                        <m:num>
                          <m:r>
                            <a:rPr lang="en-US" sz="1400" b="1" i="1" smtClean="0">
                              <a:latin typeface="Cambria Math" panose="02040503050406030204" pitchFamily="18" charset="0"/>
                            </a:rPr>
                            <m:t>𝑻𝑷</m:t>
                          </m:r>
                          <m:r>
                            <a:rPr lang="en-US" sz="1400" b="1" i="1" smtClean="0">
                              <a:latin typeface="Cambria Math" panose="02040503050406030204" pitchFamily="18" charset="0"/>
                            </a:rPr>
                            <m:t>+</m:t>
                          </m:r>
                          <m:r>
                            <a:rPr lang="en-US" sz="1400" b="1" i="1" smtClean="0">
                              <a:latin typeface="Cambria Math" panose="02040503050406030204" pitchFamily="18" charset="0"/>
                            </a:rPr>
                            <m:t>𝑻𝑵</m:t>
                          </m:r>
                        </m:num>
                        <m:den>
                          <m:r>
                            <a:rPr lang="en-US" sz="1400" b="1" i="1" smtClean="0">
                              <a:latin typeface="Cambria Math" panose="02040503050406030204" pitchFamily="18" charset="0"/>
                            </a:rPr>
                            <m:t>𝑻𝑷</m:t>
                          </m:r>
                          <m:r>
                            <a:rPr lang="en-US" sz="1400" b="1" i="1" smtClean="0">
                              <a:latin typeface="Cambria Math" panose="02040503050406030204" pitchFamily="18" charset="0"/>
                            </a:rPr>
                            <m:t>+</m:t>
                          </m:r>
                          <m:r>
                            <a:rPr lang="en-US" sz="1400" b="1" i="1" smtClean="0">
                              <a:latin typeface="Cambria Math" panose="02040503050406030204" pitchFamily="18" charset="0"/>
                            </a:rPr>
                            <m:t>𝑻𝑵</m:t>
                          </m:r>
                          <m:r>
                            <a:rPr lang="en-US" sz="1400" b="1" i="1" smtClean="0">
                              <a:latin typeface="Cambria Math" panose="02040503050406030204" pitchFamily="18" charset="0"/>
                            </a:rPr>
                            <m:t>+</m:t>
                          </m:r>
                          <m:r>
                            <a:rPr lang="en-US" sz="1400" b="1" i="1" smtClean="0">
                              <a:latin typeface="Cambria Math" panose="02040503050406030204" pitchFamily="18" charset="0"/>
                            </a:rPr>
                            <m:t>𝑭𝑷</m:t>
                          </m:r>
                          <m:r>
                            <a:rPr lang="en-US" sz="1400" b="1" i="1" smtClean="0">
                              <a:latin typeface="Cambria Math" panose="02040503050406030204" pitchFamily="18" charset="0"/>
                            </a:rPr>
                            <m:t>+</m:t>
                          </m:r>
                          <m:r>
                            <a:rPr lang="en-US" sz="1400" b="1" i="1" smtClean="0">
                              <a:latin typeface="Cambria Math" panose="02040503050406030204" pitchFamily="18" charset="0"/>
                            </a:rPr>
                            <m:t>𝑭𝑵</m:t>
                          </m:r>
                        </m:den>
                      </m:f>
                    </m:oMath>
                  </m:oMathPara>
                </a14:m>
                <a:endParaRPr lang="en-US" sz="1400" b="1" dirty="0"/>
              </a:p>
            </p:txBody>
          </p:sp>
        </mc:Choice>
        <mc:Fallback xmlns="">
          <p:sp>
            <p:nvSpPr>
              <p:cNvPr id="44" name="TextBox 43"/>
              <p:cNvSpPr txBox="1">
                <a:spLocks noRot="1" noChangeAspect="1" noMove="1" noResize="1" noEditPoints="1" noAdjustHandles="1" noChangeArrowheads="1" noChangeShapeType="1" noTextEdit="1"/>
              </p:cNvSpPr>
              <p:nvPr/>
            </p:nvSpPr>
            <p:spPr>
              <a:xfrm>
                <a:off x="4605852" y="5236464"/>
                <a:ext cx="2716321" cy="406906"/>
              </a:xfrm>
              <a:prstGeom prst="rect">
                <a:avLst/>
              </a:prstGeom>
              <a:blipFill>
                <a:blip r:embed="rId10"/>
                <a:stretch>
                  <a:fillRect l="-1798" r="-1124" b="-11940"/>
                </a:stretch>
              </a:blipFill>
            </p:spPr>
            <p:txBody>
              <a:bodyPr/>
              <a:lstStyle/>
              <a:p>
                <a:r>
                  <a:rPr lang="en-US">
                    <a:noFill/>
                  </a:rPr>
                  <a:t> </a:t>
                </a:r>
              </a:p>
            </p:txBody>
          </p:sp>
        </mc:Fallback>
      </mc:AlternateContent>
      <p:sp>
        <p:nvSpPr>
          <p:cNvPr id="45" name="Rectangle 44"/>
          <p:cNvSpPr/>
          <p:nvPr/>
        </p:nvSpPr>
        <p:spPr>
          <a:xfrm>
            <a:off x="4689918" y="4748384"/>
            <a:ext cx="923330" cy="369332"/>
          </a:xfrm>
          <a:prstGeom prst="rect">
            <a:avLst/>
          </a:prstGeom>
        </p:spPr>
        <p:txBody>
          <a:bodyPr wrap="none">
            <a:spAutoFit/>
          </a:bodyPr>
          <a:lstStyle/>
          <a:p>
            <a:r>
              <a:rPr lang="fr-FR" b="1" kern="0" spc="-120" dirty="0" smtClean="0">
                <a:latin typeface="+mj-ea"/>
                <a:cs typeface="Arial" panose="020B0604020202020204" pitchFamily="34" charset="0"/>
              </a:rPr>
              <a:t>Preuve:</a:t>
            </a:r>
            <a:endParaRPr lang="en-US" dirty="0"/>
          </a:p>
        </p:txBody>
      </p:sp>
      <p:sp>
        <p:nvSpPr>
          <p:cNvPr id="46" name="Rectangle 45"/>
          <p:cNvSpPr/>
          <p:nvPr/>
        </p:nvSpPr>
        <p:spPr>
          <a:xfrm>
            <a:off x="7884659" y="5811794"/>
            <a:ext cx="777136" cy="369332"/>
          </a:xfrm>
          <a:prstGeom prst="rect">
            <a:avLst/>
          </a:prstGeom>
        </p:spPr>
        <p:txBody>
          <a:bodyPr wrap="none">
            <a:spAutoFit/>
          </a:bodyPr>
          <a:lstStyle/>
          <a:p>
            <a:r>
              <a:rPr lang="fr-FR" b="1" kern="0" spc="-120" dirty="0" smtClean="0">
                <a:solidFill>
                  <a:srgbClr val="FF0000"/>
                </a:solidFill>
                <a:latin typeface="+mj-ea"/>
                <a:cs typeface="Arial" panose="020B0604020202020204" pitchFamily="34" charset="0"/>
              </a:rPr>
              <a:t>CQFD</a:t>
            </a:r>
            <a:endParaRPr lang="en-US" dirty="0">
              <a:solidFill>
                <a:srgbClr val="FF0000"/>
              </a:solidFill>
            </a:endParaRPr>
          </a:p>
        </p:txBody>
      </p:sp>
    </p:spTree>
    <p:extLst>
      <p:ext uri="{BB962C8B-B14F-4D97-AF65-F5344CB8AC3E}">
        <p14:creationId xmlns:p14="http://schemas.microsoft.com/office/powerpoint/2010/main" val="16498202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4" name="Rectangle 13"/>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15" name="Picture 1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0" y="609602"/>
            <a:ext cx="1379625" cy="1456145"/>
          </a:xfrm>
          <a:prstGeom prst="rect">
            <a:avLst/>
          </a:prstGeom>
        </p:spPr>
      </p:pic>
      <p:sp>
        <p:nvSpPr>
          <p:cNvPr id="16" name="Rectangle 15"/>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7"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8"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dirty="0" smtClean="0"/>
              <a:t>Cours-ML-</a:t>
            </a:r>
            <a:r>
              <a:rPr lang="en-US" dirty="0" err="1" smtClean="0"/>
              <a:t>Dahouda</a:t>
            </a:r>
            <a:r>
              <a:rPr lang="en-US" dirty="0" smtClean="0"/>
              <a:t> M., Ph.D.</a:t>
            </a:r>
            <a:endParaRPr lang="en-US" dirty="0"/>
          </a:p>
        </p:txBody>
      </p:sp>
      <p:sp>
        <p:nvSpPr>
          <p:cNvPr id="19" name="Rectangle 18"/>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20" name="Rectangle 19"/>
          <p:cNvSpPr/>
          <p:nvPr/>
        </p:nvSpPr>
        <p:spPr>
          <a:xfrm>
            <a:off x="174336" y="1555072"/>
            <a:ext cx="11944350" cy="367216"/>
          </a:xfrm>
          <a:prstGeom prst="rect">
            <a:avLst/>
          </a:prstGeom>
        </p:spPr>
        <p:txBody>
          <a:bodyPr wrap="square">
            <a:spAutoFit/>
          </a:bodyPr>
          <a:lstStyle/>
          <a:p>
            <a:pPr marL="342900" indent="-342900">
              <a:lnSpc>
                <a:spcPct val="107000"/>
              </a:lnSpc>
              <a:spcAft>
                <a:spcPts val="800"/>
              </a:spcAft>
              <a:buFontTx/>
              <a:buChar char="-"/>
            </a:pPr>
            <a:r>
              <a:rPr lang="fr-FR" b="1" kern="0" spc="-120" dirty="0" smtClean="0">
                <a:solidFill>
                  <a:schemeClr val="accent6">
                    <a:lumMod val="75000"/>
                  </a:schemeClr>
                </a:solidFill>
                <a:latin typeface="+mj-ea"/>
                <a:cs typeface="Arial" panose="020B0604020202020204" pitchFamily="34" charset="0"/>
              </a:rPr>
              <a:t>3.2.3. </a:t>
            </a:r>
            <a:r>
              <a:rPr lang="fr-FR" b="1" kern="0" spc="-120" dirty="0">
                <a:solidFill>
                  <a:schemeClr val="accent6">
                    <a:lumMod val="75000"/>
                  </a:schemeClr>
                </a:solidFill>
                <a:latin typeface="+mj-ea"/>
                <a:cs typeface="Arial" panose="020B0604020202020204" pitchFamily="34" charset="0"/>
              </a:rPr>
              <a:t>Prédiction de l'approbation des prêts à l'aide de Machine </a:t>
            </a:r>
            <a:r>
              <a:rPr lang="fr-FR" b="1" kern="0" spc="-120" dirty="0" smtClean="0">
                <a:solidFill>
                  <a:schemeClr val="accent6">
                    <a:lumMod val="75000"/>
                  </a:schemeClr>
                </a:solidFill>
                <a:latin typeface="+mj-ea"/>
                <a:cs typeface="Arial" panose="020B0604020202020204" pitchFamily="34" charset="0"/>
              </a:rPr>
              <a:t>Learning</a:t>
            </a:r>
            <a:endParaRPr lang="fr-FR" b="1" kern="0" spc="-120" dirty="0">
              <a:solidFill>
                <a:schemeClr val="accent6">
                  <a:lumMod val="75000"/>
                </a:schemeClr>
              </a:solidFill>
              <a:latin typeface="+mj-ea"/>
              <a:cs typeface="Arial" panose="020B0604020202020204" pitchFamily="34" charset="0"/>
            </a:endParaRPr>
          </a:p>
        </p:txBody>
      </p:sp>
      <p:sp>
        <p:nvSpPr>
          <p:cNvPr id="21" name="Rectangle 20"/>
          <p:cNvSpPr/>
          <p:nvPr/>
        </p:nvSpPr>
        <p:spPr>
          <a:xfrm>
            <a:off x="304800" y="1868104"/>
            <a:ext cx="6243119" cy="369332"/>
          </a:xfrm>
          <a:prstGeom prst="rect">
            <a:avLst/>
          </a:prstGeom>
        </p:spPr>
        <p:txBody>
          <a:bodyPr wrap="none">
            <a:spAutoFit/>
          </a:bodyPr>
          <a:lstStyle/>
          <a:p>
            <a:r>
              <a:rPr lang="fr-FR" b="1" dirty="0">
                <a:latin typeface="system-ui"/>
              </a:rPr>
              <a:t>Étape </a:t>
            </a:r>
            <a:r>
              <a:rPr lang="fr-FR" b="1" dirty="0" smtClean="0">
                <a:latin typeface="system-ui"/>
              </a:rPr>
              <a:t>6 </a:t>
            </a:r>
            <a:r>
              <a:rPr lang="fr-FR" b="1" dirty="0">
                <a:latin typeface="system-ui"/>
              </a:rPr>
              <a:t>: </a:t>
            </a:r>
            <a:r>
              <a:rPr lang="fr-FR" b="1" dirty="0" smtClean="0"/>
              <a:t>Évaluation : </a:t>
            </a:r>
            <a:r>
              <a:rPr lang="fr-FR" b="1" kern="0" spc="-120" dirty="0">
                <a:latin typeface="+mj-ea"/>
                <a:cs typeface="Arial" panose="020B0604020202020204" pitchFamily="34" charset="0"/>
              </a:rPr>
              <a:t>Matrice de Confusion [Confusion </a:t>
            </a:r>
            <a:r>
              <a:rPr lang="fr-FR" b="1" kern="0" spc="-120" dirty="0" smtClean="0">
                <a:latin typeface="+mj-ea"/>
                <a:cs typeface="Arial" panose="020B0604020202020204" pitchFamily="34" charset="0"/>
              </a:rPr>
              <a:t>Matrix]</a:t>
            </a:r>
            <a:endParaRPr lang="fr-FR" b="1" i="0" dirty="0">
              <a:effectLst/>
              <a:latin typeface="system-ui"/>
            </a:endParaRPr>
          </a:p>
        </p:txBody>
      </p:sp>
      <p:graphicFrame>
        <p:nvGraphicFramePr>
          <p:cNvPr id="28" name="Table 27"/>
          <p:cNvGraphicFramePr>
            <a:graphicFrameLocks noGrp="1"/>
          </p:cNvGraphicFramePr>
          <p:nvPr>
            <p:extLst>
              <p:ext uri="{D42A27DB-BD31-4B8C-83A1-F6EECF244321}">
                <p14:modId xmlns:p14="http://schemas.microsoft.com/office/powerpoint/2010/main" val="3187605539"/>
              </p:ext>
            </p:extLst>
          </p:nvPr>
        </p:nvGraphicFramePr>
        <p:xfrm>
          <a:off x="447439" y="2374097"/>
          <a:ext cx="3581399" cy="822960"/>
        </p:xfrm>
        <a:graphic>
          <a:graphicData uri="http://schemas.openxmlformats.org/drawingml/2006/table">
            <a:tbl>
              <a:tblPr firstRow="1" bandRow="1">
                <a:tableStyleId>{93296810-A885-4BE3-A3E7-6D5BEEA58F35}</a:tableStyleId>
              </a:tblPr>
              <a:tblGrid>
                <a:gridCol w="1019835">
                  <a:extLst>
                    <a:ext uri="{9D8B030D-6E8A-4147-A177-3AD203B41FA5}">
                      <a16:colId xmlns:a16="http://schemas.microsoft.com/office/drawing/2014/main" val="2474144694"/>
                    </a:ext>
                  </a:extLst>
                </a:gridCol>
                <a:gridCol w="961365">
                  <a:extLst>
                    <a:ext uri="{9D8B030D-6E8A-4147-A177-3AD203B41FA5}">
                      <a16:colId xmlns:a16="http://schemas.microsoft.com/office/drawing/2014/main" val="3657512128"/>
                    </a:ext>
                  </a:extLst>
                </a:gridCol>
                <a:gridCol w="1600199">
                  <a:extLst>
                    <a:ext uri="{9D8B030D-6E8A-4147-A177-3AD203B41FA5}">
                      <a16:colId xmlns:a16="http://schemas.microsoft.com/office/drawing/2014/main" val="1167885379"/>
                    </a:ext>
                  </a:extLst>
                </a:gridCol>
              </a:tblGrid>
              <a:tr h="193040">
                <a:tc>
                  <a:txBody>
                    <a:bodyPr/>
                    <a:lstStyle/>
                    <a:p>
                      <a:pPr algn="ctr"/>
                      <a:endParaRPr lang="en-US" sz="1200" dirty="0"/>
                    </a:p>
                  </a:txBody>
                  <a:tcPr/>
                </a:tc>
                <a:tc>
                  <a:txBody>
                    <a:bodyPr/>
                    <a:lstStyle/>
                    <a:p>
                      <a:pPr algn="ctr"/>
                      <a:r>
                        <a:rPr lang="en-US" sz="1200" dirty="0" err="1" smtClean="0">
                          <a:solidFill>
                            <a:schemeClr val="tx1"/>
                          </a:solidFill>
                        </a:rPr>
                        <a:t>Négatif</a:t>
                      </a:r>
                      <a:r>
                        <a:rPr lang="en-US" sz="1200" dirty="0" smtClean="0">
                          <a:solidFill>
                            <a:schemeClr val="tx1"/>
                          </a:solidFill>
                        </a:rPr>
                        <a:t> (0)</a:t>
                      </a:r>
                      <a:endParaRPr lang="en-US" sz="1200" dirty="0">
                        <a:solidFill>
                          <a:schemeClr val="tx1"/>
                        </a:solidFill>
                      </a:endParaRPr>
                    </a:p>
                  </a:txBody>
                  <a:tcPr/>
                </a:tc>
                <a:tc>
                  <a:txBody>
                    <a:bodyPr/>
                    <a:lstStyle/>
                    <a:p>
                      <a:pPr algn="ctr"/>
                      <a:r>
                        <a:rPr lang="en-US" sz="1200" dirty="0" smtClean="0">
                          <a:solidFill>
                            <a:schemeClr val="tx1"/>
                          </a:solidFill>
                        </a:rPr>
                        <a:t>  Positive (1) </a:t>
                      </a:r>
                      <a:endParaRPr lang="en-US" sz="1200" dirty="0">
                        <a:solidFill>
                          <a:schemeClr val="tx1"/>
                        </a:solidFill>
                      </a:endParaRPr>
                    </a:p>
                  </a:txBody>
                  <a:tcPr/>
                </a:tc>
                <a:extLst>
                  <a:ext uri="{0D108BD9-81ED-4DB2-BD59-A6C34878D82A}">
                    <a16:rowId xmlns:a16="http://schemas.microsoft.com/office/drawing/2014/main" val="2039593791"/>
                  </a:ext>
                </a:extLst>
              </a:tr>
              <a:tr h="1930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dirty="0" err="1" smtClean="0"/>
                        <a:t>Négative</a:t>
                      </a:r>
                      <a:r>
                        <a:rPr lang="en-US" sz="1200" b="1" dirty="0" smtClean="0"/>
                        <a:t> (0)</a:t>
                      </a:r>
                    </a:p>
                  </a:txBody>
                  <a:tcPr/>
                </a:tc>
                <a:tc>
                  <a:txBody>
                    <a:bodyPr/>
                    <a:lstStyle/>
                    <a:p>
                      <a:pPr algn="ctr"/>
                      <a:r>
                        <a:rPr lang="en-US" sz="1200" dirty="0" smtClean="0"/>
                        <a:t>35 (TN)</a:t>
                      </a:r>
                      <a:endParaRPr lang="en-US" sz="1200" dirty="0"/>
                    </a:p>
                  </a:txBody>
                  <a:tcPr/>
                </a:tc>
                <a:tc>
                  <a:txBody>
                    <a:bodyPr/>
                    <a:lstStyle/>
                    <a:p>
                      <a:pPr algn="ctr"/>
                      <a:r>
                        <a:rPr lang="en-US" sz="1200" dirty="0" smtClean="0"/>
                        <a:t> 38 (FP) </a:t>
                      </a:r>
                      <a:endParaRPr lang="en-US" sz="1200" dirty="0"/>
                    </a:p>
                  </a:txBody>
                  <a:tcPr/>
                </a:tc>
                <a:extLst>
                  <a:ext uri="{0D108BD9-81ED-4DB2-BD59-A6C34878D82A}">
                    <a16:rowId xmlns:a16="http://schemas.microsoft.com/office/drawing/2014/main" val="136646576"/>
                  </a:ext>
                </a:extLst>
              </a:tr>
              <a:tr h="193040">
                <a:tc>
                  <a:txBody>
                    <a:bodyPr/>
                    <a:lstStyle/>
                    <a:p>
                      <a:pPr algn="ctr"/>
                      <a:r>
                        <a:rPr lang="en-US" sz="1200" b="1" dirty="0" smtClean="0"/>
                        <a:t>Positive (1)</a:t>
                      </a:r>
                      <a:endParaRPr lang="en-US" sz="1200" b="1" dirty="0"/>
                    </a:p>
                  </a:txBody>
                  <a:tcPr/>
                </a:tc>
                <a:tc>
                  <a:txBody>
                    <a:bodyPr/>
                    <a:lstStyle/>
                    <a:p>
                      <a:pPr algn="ctr"/>
                      <a:r>
                        <a:rPr lang="en-US" sz="1200" dirty="0" smtClean="0"/>
                        <a:t>6 (FN)</a:t>
                      </a:r>
                      <a:endParaRPr lang="en-US" sz="1200" dirty="0"/>
                    </a:p>
                  </a:txBody>
                  <a:tcPr/>
                </a:tc>
                <a:tc>
                  <a:txBody>
                    <a:bodyPr/>
                    <a:lstStyle/>
                    <a:p>
                      <a:pPr algn="ctr"/>
                      <a:r>
                        <a:rPr lang="en-US" sz="1200" dirty="0" smtClean="0"/>
                        <a:t>161 (TP)</a:t>
                      </a:r>
                      <a:endParaRPr lang="en-US" sz="1200" dirty="0"/>
                    </a:p>
                  </a:txBody>
                  <a:tcPr/>
                </a:tc>
                <a:extLst>
                  <a:ext uri="{0D108BD9-81ED-4DB2-BD59-A6C34878D82A}">
                    <a16:rowId xmlns:a16="http://schemas.microsoft.com/office/drawing/2014/main" val="578835563"/>
                  </a:ext>
                </a:extLst>
              </a:tr>
            </a:tbl>
          </a:graphicData>
        </a:graphic>
      </p:graphicFrame>
      <p:sp>
        <p:nvSpPr>
          <p:cNvPr id="29" name="Rectangle 28"/>
          <p:cNvSpPr/>
          <p:nvPr/>
        </p:nvSpPr>
        <p:spPr>
          <a:xfrm>
            <a:off x="1752600" y="3233426"/>
            <a:ext cx="761820" cy="307777"/>
          </a:xfrm>
          <a:prstGeom prst="rect">
            <a:avLst/>
          </a:prstGeom>
        </p:spPr>
        <p:txBody>
          <a:bodyPr wrap="square">
            <a:spAutoFit/>
          </a:bodyPr>
          <a:lstStyle/>
          <a:p>
            <a:r>
              <a:rPr lang="en-US" sz="1400" b="1" kern="0" spc="-120" dirty="0" err="1" smtClean="0">
                <a:latin typeface="+mj-ea"/>
                <a:cs typeface="Arial" panose="020B0604020202020204" pitchFamily="34" charset="0"/>
              </a:rPr>
              <a:t>Prédite</a:t>
            </a:r>
            <a:endParaRPr lang="en-US" sz="1400" b="1" kern="0" spc="-120" dirty="0">
              <a:latin typeface="+mj-ea"/>
              <a:cs typeface="Arial" panose="020B0604020202020204" pitchFamily="34" charset="0"/>
            </a:endParaRPr>
          </a:p>
        </p:txBody>
      </p:sp>
      <p:sp>
        <p:nvSpPr>
          <p:cNvPr id="30" name="Rectangle 29"/>
          <p:cNvSpPr/>
          <p:nvPr/>
        </p:nvSpPr>
        <p:spPr>
          <a:xfrm rot="16200000">
            <a:off x="-16310" y="2548403"/>
            <a:ext cx="619721" cy="307777"/>
          </a:xfrm>
          <a:prstGeom prst="rect">
            <a:avLst/>
          </a:prstGeom>
        </p:spPr>
        <p:txBody>
          <a:bodyPr wrap="none">
            <a:spAutoFit/>
          </a:bodyPr>
          <a:lstStyle/>
          <a:p>
            <a:r>
              <a:rPr lang="en-US" sz="1400" b="1" kern="0" spc="-120" dirty="0" err="1" smtClean="0">
                <a:latin typeface="+mj-ea"/>
                <a:cs typeface="Arial" panose="020B0604020202020204" pitchFamily="34" charset="0"/>
              </a:rPr>
              <a:t>Reelle</a:t>
            </a:r>
            <a:endParaRPr lang="en-US" sz="1400" b="1" kern="0" spc="-120" dirty="0">
              <a:latin typeface="+mj-ea"/>
              <a:cs typeface="Arial" panose="020B0604020202020204" pitchFamily="34" charset="0"/>
            </a:endParaRPr>
          </a:p>
        </p:txBody>
      </p:sp>
      <mc:AlternateContent xmlns:mc="http://schemas.openxmlformats.org/markup-compatibility/2006" xmlns:a14="http://schemas.microsoft.com/office/drawing/2010/main">
        <mc:Choice Requires="a14">
          <p:sp>
            <p:nvSpPr>
              <p:cNvPr id="67" name="TextBox 66"/>
              <p:cNvSpPr txBox="1"/>
              <p:nvPr/>
            </p:nvSpPr>
            <p:spPr>
              <a:xfrm>
                <a:off x="609600" y="3676113"/>
                <a:ext cx="6315960" cy="444674"/>
              </a:xfrm>
              <a:prstGeom prst="rect">
                <a:avLst/>
              </a:prstGeom>
              <a:noFill/>
            </p:spPr>
            <p:txBody>
              <a:bodyPr wrap="none" lIns="0" tIns="0" rIns="0" bIns="0" rtlCol="0">
                <a:spAutoFit/>
              </a:bodyPr>
              <a:lstStyle/>
              <a:p>
                <a:pPr marL="342900" indent="-342900">
                  <a:buFont typeface="Wingdings" panose="05000000000000000000" pitchFamily="2" charset="2"/>
                  <a:buChar char="ü"/>
                </a:pPr>
                <a14:m>
                  <m:oMath xmlns:m="http://schemas.openxmlformats.org/officeDocument/2006/math">
                    <m:r>
                      <a:rPr lang="en-US" sz="2000" b="1" i="1" smtClean="0">
                        <a:latin typeface="Cambria Math" panose="02040503050406030204" pitchFamily="18" charset="0"/>
                      </a:rPr>
                      <m:t>𝑷𝒓𝒆𝒄𝒊𝒔𝒊𝒐𝒏</m:t>
                    </m:r>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𝑻𝑷</m:t>
                        </m:r>
                      </m:num>
                      <m:den>
                        <m:r>
                          <a:rPr lang="en-US" sz="2000" b="1" i="1" smtClean="0">
                            <a:latin typeface="Cambria Math" panose="02040503050406030204" pitchFamily="18" charset="0"/>
                          </a:rPr>
                          <m:t>𝑻𝑷</m:t>
                        </m:r>
                        <m:r>
                          <a:rPr lang="en-US" sz="2000" b="1" i="1" smtClean="0">
                            <a:latin typeface="Cambria Math" panose="02040503050406030204" pitchFamily="18" charset="0"/>
                          </a:rPr>
                          <m:t>+</m:t>
                        </m:r>
                        <m:r>
                          <a:rPr lang="en-US" sz="2000" b="1" i="1" smtClean="0">
                            <a:latin typeface="Cambria Math" panose="02040503050406030204" pitchFamily="18" charset="0"/>
                          </a:rPr>
                          <m:t>𝑭𝑷</m:t>
                        </m:r>
                      </m:den>
                    </m:f>
                  </m:oMath>
                </a14:m>
                <a:r>
                  <a:rPr lang="en-US" sz="2000" b="1" dirty="0" smtClean="0"/>
                  <a:t> =</a:t>
                </a:r>
                <a14:m>
                  <m:oMath xmlns:m="http://schemas.openxmlformats.org/officeDocument/2006/math">
                    <m:f>
                      <m:fPr>
                        <m:ctrlPr>
                          <a:rPr lang="en-US" sz="2000" b="1" i="1">
                            <a:latin typeface="Cambria Math" panose="02040503050406030204" pitchFamily="18" charset="0"/>
                          </a:rPr>
                        </m:ctrlPr>
                      </m:fPr>
                      <m:num>
                        <m:r>
                          <a:rPr lang="en-US" sz="2000" b="1" i="1" smtClean="0">
                            <a:latin typeface="Cambria Math" panose="02040503050406030204" pitchFamily="18" charset="0"/>
                          </a:rPr>
                          <m:t>𝟏𝟔𝟏</m:t>
                        </m:r>
                      </m:num>
                      <m:den>
                        <m:r>
                          <a:rPr lang="en-US" sz="2000" b="1" i="1" smtClean="0">
                            <a:latin typeface="Cambria Math" panose="02040503050406030204" pitchFamily="18" charset="0"/>
                          </a:rPr>
                          <m:t>𝟏𝟔𝟏</m:t>
                        </m:r>
                        <m:r>
                          <a:rPr lang="en-US" sz="2000" b="1" i="1" smtClean="0">
                            <a:latin typeface="Cambria Math" panose="02040503050406030204" pitchFamily="18" charset="0"/>
                          </a:rPr>
                          <m:t>+</m:t>
                        </m:r>
                        <m:r>
                          <a:rPr lang="en-US" sz="2000" b="1" i="1" smtClean="0">
                            <a:latin typeface="Cambria Math" panose="02040503050406030204" pitchFamily="18" charset="0"/>
                          </a:rPr>
                          <m:t>𝟑𝟖</m:t>
                        </m:r>
                      </m:den>
                    </m:f>
                    <m:r>
                      <a:rPr lang="en-US" sz="2000" b="1" i="1" smtClean="0">
                        <a:latin typeface="Cambria Math" panose="02040503050406030204" pitchFamily="18" charset="0"/>
                      </a:rPr>
                      <m:t>=</m:t>
                    </m:r>
                    <m:f>
                      <m:fPr>
                        <m:ctrlPr>
                          <a:rPr lang="en-US" sz="2000" b="1" i="1">
                            <a:latin typeface="Cambria Math" panose="02040503050406030204" pitchFamily="18" charset="0"/>
                          </a:rPr>
                        </m:ctrlPr>
                      </m:fPr>
                      <m:num>
                        <m:r>
                          <a:rPr lang="en-US" sz="2000" b="1" i="1" smtClean="0">
                            <a:latin typeface="Cambria Math" panose="02040503050406030204" pitchFamily="18" charset="0"/>
                          </a:rPr>
                          <m:t>𝟏𝟔𝟏</m:t>
                        </m:r>
                      </m:num>
                      <m:den>
                        <m:r>
                          <a:rPr lang="en-US" sz="2000" b="1" i="1" smtClean="0">
                            <a:latin typeface="Cambria Math" panose="02040503050406030204" pitchFamily="18" charset="0"/>
                          </a:rPr>
                          <m:t>𝟏𝟗𝟗</m:t>
                        </m:r>
                      </m:den>
                    </m:f>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𝟖𝟎𝟗</m:t>
                    </m:r>
                    <m:r>
                      <a:rPr lang="en-US" sz="2000" b="1" i="1" smtClean="0">
                        <a:latin typeface="Cambria Math" panose="02040503050406030204" pitchFamily="18" charset="0"/>
                      </a:rPr>
                      <m:t> </m:t>
                    </m:r>
                    <m:r>
                      <a:rPr lang="en-US" sz="2000" b="0" i="1" smtClean="0">
                        <a:latin typeface="Cambria Math" panose="02040503050406030204" pitchFamily="18" charset="0"/>
                      </a:rPr>
                      <m:t>𝑜𝑢</m:t>
                    </m:r>
                    <m:r>
                      <a:rPr lang="en-US" sz="2000" b="1" i="1" smtClean="0">
                        <a:latin typeface="Cambria Math" panose="02040503050406030204" pitchFamily="18" charset="0"/>
                      </a:rPr>
                      <m:t> </m:t>
                    </m:r>
                    <m:r>
                      <a:rPr lang="en-US" sz="2000" b="1" i="1" smtClean="0">
                        <a:latin typeface="Cambria Math" panose="02040503050406030204" pitchFamily="18" charset="0"/>
                      </a:rPr>
                      <m:t>𝟖𝟎</m:t>
                    </m:r>
                    <m:r>
                      <a:rPr lang="en-US" sz="2000" b="1" i="1" smtClean="0">
                        <a:latin typeface="Cambria Math" panose="02040503050406030204" pitchFamily="18" charset="0"/>
                      </a:rPr>
                      <m:t>.</m:t>
                    </m:r>
                    <m:r>
                      <a:rPr lang="en-US" sz="2000" b="1" i="1" smtClean="0">
                        <a:latin typeface="Cambria Math" panose="02040503050406030204" pitchFamily="18" charset="0"/>
                      </a:rPr>
                      <m:t>𝟗</m:t>
                    </m:r>
                    <m:r>
                      <a:rPr lang="en-US" sz="2000" b="1" i="1" smtClean="0">
                        <a:latin typeface="Cambria Math" panose="02040503050406030204" pitchFamily="18" charset="0"/>
                      </a:rPr>
                      <m:t>%</m:t>
                    </m:r>
                  </m:oMath>
                </a14:m>
                <a:endParaRPr lang="en-US" sz="2000" b="1" dirty="0"/>
              </a:p>
            </p:txBody>
          </p:sp>
        </mc:Choice>
        <mc:Fallback xmlns="">
          <p:sp>
            <p:nvSpPr>
              <p:cNvPr id="67" name="TextBox 66"/>
              <p:cNvSpPr txBox="1">
                <a:spLocks noRot="1" noChangeAspect="1" noMove="1" noResize="1" noEditPoints="1" noAdjustHandles="1" noChangeArrowheads="1" noChangeShapeType="1" noTextEdit="1"/>
              </p:cNvSpPr>
              <p:nvPr/>
            </p:nvSpPr>
            <p:spPr>
              <a:xfrm>
                <a:off x="609600" y="3676113"/>
                <a:ext cx="6315960" cy="444674"/>
              </a:xfrm>
              <a:prstGeom prst="rect">
                <a:avLst/>
              </a:prstGeom>
              <a:blipFill>
                <a:blip r:embed="rId3"/>
                <a:stretch>
                  <a:fillRect t="-1370" b="-205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576370" y="4631151"/>
                <a:ext cx="5798190" cy="444674"/>
              </a:xfrm>
              <a:prstGeom prst="rect">
                <a:avLst/>
              </a:prstGeom>
              <a:noFill/>
            </p:spPr>
            <p:txBody>
              <a:bodyPr wrap="none" lIns="0" tIns="0" rIns="0" bIns="0" rtlCol="0">
                <a:spAutoFit/>
              </a:bodyPr>
              <a:lstStyle/>
              <a:p>
                <a:pPr marL="342900" indent="-342900">
                  <a:buFont typeface="Wingdings" panose="05000000000000000000" pitchFamily="2" charset="2"/>
                  <a:buChar char="ü"/>
                </a:pPr>
                <a14:m>
                  <m:oMath xmlns:m="http://schemas.openxmlformats.org/officeDocument/2006/math">
                    <m:r>
                      <a:rPr lang="en-US" sz="2000" b="1" i="1" smtClean="0">
                        <a:latin typeface="Cambria Math" panose="02040503050406030204" pitchFamily="18" charset="0"/>
                      </a:rPr>
                      <m:t>𝑹𝒆𝒄𝒂𝒍𝒍</m:t>
                    </m:r>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𝑻𝑷</m:t>
                        </m:r>
                      </m:num>
                      <m:den>
                        <m:r>
                          <a:rPr lang="en-US" sz="2000" b="1" i="1" smtClean="0">
                            <a:latin typeface="Cambria Math" panose="02040503050406030204" pitchFamily="18" charset="0"/>
                          </a:rPr>
                          <m:t>𝑻𝑷</m:t>
                        </m:r>
                        <m:r>
                          <a:rPr lang="en-US" sz="2000" b="1" i="1" smtClean="0">
                            <a:latin typeface="Cambria Math" panose="02040503050406030204" pitchFamily="18" charset="0"/>
                          </a:rPr>
                          <m:t>+</m:t>
                        </m:r>
                        <m:r>
                          <a:rPr lang="en-US" sz="2000" b="1" i="1" smtClean="0">
                            <a:latin typeface="Cambria Math" panose="02040503050406030204" pitchFamily="18" charset="0"/>
                          </a:rPr>
                          <m:t>𝑭𝑵</m:t>
                        </m:r>
                      </m:den>
                    </m:f>
                  </m:oMath>
                </a14:m>
                <a:r>
                  <a:rPr lang="en-US" sz="2000" b="1" dirty="0" smtClean="0"/>
                  <a:t> =</a:t>
                </a:r>
                <a14:m>
                  <m:oMath xmlns:m="http://schemas.openxmlformats.org/officeDocument/2006/math">
                    <m:f>
                      <m:fPr>
                        <m:ctrlPr>
                          <a:rPr lang="en-US" sz="2000" b="1" i="1">
                            <a:latin typeface="Cambria Math" panose="02040503050406030204" pitchFamily="18" charset="0"/>
                          </a:rPr>
                        </m:ctrlPr>
                      </m:fPr>
                      <m:num>
                        <m:r>
                          <a:rPr lang="en-US" sz="2000" b="1" i="1" smtClean="0">
                            <a:latin typeface="Cambria Math" panose="02040503050406030204" pitchFamily="18" charset="0"/>
                          </a:rPr>
                          <m:t>𝟏𝟔𝟏</m:t>
                        </m:r>
                      </m:num>
                      <m:den>
                        <m:r>
                          <a:rPr lang="en-US" sz="2000" b="1" i="1" smtClean="0">
                            <a:latin typeface="Cambria Math" panose="02040503050406030204" pitchFamily="18" charset="0"/>
                          </a:rPr>
                          <m:t>𝟏𝟔𝟏</m:t>
                        </m:r>
                        <m:r>
                          <a:rPr lang="en-US" sz="2000" b="1" i="1" smtClean="0">
                            <a:latin typeface="Cambria Math" panose="02040503050406030204" pitchFamily="18" charset="0"/>
                          </a:rPr>
                          <m:t>+</m:t>
                        </m:r>
                        <m:r>
                          <a:rPr lang="en-US" sz="2000" b="1" i="1" smtClean="0">
                            <a:latin typeface="Cambria Math" panose="02040503050406030204" pitchFamily="18" charset="0"/>
                          </a:rPr>
                          <m:t>𝟔</m:t>
                        </m:r>
                      </m:den>
                    </m:f>
                    <m:r>
                      <a:rPr lang="en-US" sz="2000" b="1" i="1" smtClean="0">
                        <a:latin typeface="Cambria Math" panose="02040503050406030204" pitchFamily="18" charset="0"/>
                      </a:rPr>
                      <m:t>=</m:t>
                    </m:r>
                    <m:f>
                      <m:fPr>
                        <m:ctrlPr>
                          <a:rPr lang="en-US" sz="2000" b="1" i="1">
                            <a:latin typeface="Cambria Math" panose="02040503050406030204" pitchFamily="18" charset="0"/>
                          </a:rPr>
                        </m:ctrlPr>
                      </m:fPr>
                      <m:num>
                        <m:r>
                          <a:rPr lang="en-US" sz="2000" b="1" i="1" smtClean="0">
                            <a:latin typeface="Cambria Math" panose="02040503050406030204" pitchFamily="18" charset="0"/>
                          </a:rPr>
                          <m:t>𝟏𝟔𝟏</m:t>
                        </m:r>
                      </m:num>
                      <m:den>
                        <m:r>
                          <a:rPr lang="en-US" sz="2000" b="1" i="1" smtClean="0">
                            <a:latin typeface="Cambria Math" panose="02040503050406030204" pitchFamily="18" charset="0"/>
                          </a:rPr>
                          <m:t>𝟏𝟔𝟕</m:t>
                        </m:r>
                      </m:den>
                    </m:f>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𝟗𝟔𝟒</m:t>
                    </m:r>
                    <m:r>
                      <a:rPr lang="en-US" sz="2000" b="1" i="1" smtClean="0">
                        <a:latin typeface="Cambria Math" panose="02040503050406030204" pitchFamily="18" charset="0"/>
                      </a:rPr>
                      <m:t> </m:t>
                    </m:r>
                    <m:r>
                      <a:rPr lang="en-US" sz="2000" b="0" i="1" smtClean="0">
                        <a:latin typeface="Cambria Math" panose="02040503050406030204" pitchFamily="18" charset="0"/>
                      </a:rPr>
                      <m:t>𝑜𝑢</m:t>
                    </m:r>
                    <m:r>
                      <a:rPr lang="en-US" sz="2000" b="1" i="1" smtClean="0">
                        <a:latin typeface="Cambria Math" panose="02040503050406030204" pitchFamily="18" charset="0"/>
                      </a:rPr>
                      <m:t> </m:t>
                    </m:r>
                    <m:r>
                      <a:rPr lang="en-US" sz="2000" b="1" i="1" smtClean="0">
                        <a:latin typeface="Cambria Math" panose="02040503050406030204" pitchFamily="18" charset="0"/>
                      </a:rPr>
                      <m:t>𝟗𝟔</m:t>
                    </m:r>
                    <m:r>
                      <a:rPr lang="en-US" sz="2000" b="1" i="1" smtClean="0">
                        <a:latin typeface="Cambria Math" panose="02040503050406030204" pitchFamily="18" charset="0"/>
                      </a:rPr>
                      <m:t>.</m:t>
                    </m:r>
                    <m:r>
                      <a:rPr lang="en-US" sz="2000" b="1" i="1" smtClean="0">
                        <a:latin typeface="Cambria Math" panose="02040503050406030204" pitchFamily="18" charset="0"/>
                      </a:rPr>
                      <m:t>𝟒</m:t>
                    </m:r>
                    <m:r>
                      <a:rPr lang="en-US" sz="2000" b="1" i="1" smtClean="0">
                        <a:latin typeface="Cambria Math" panose="02040503050406030204" pitchFamily="18" charset="0"/>
                      </a:rPr>
                      <m:t>%</m:t>
                    </m:r>
                  </m:oMath>
                </a14:m>
                <a:endParaRPr lang="en-US" sz="2000" b="1" dirty="0"/>
              </a:p>
            </p:txBody>
          </p:sp>
        </mc:Choice>
        <mc:Fallback xmlns="">
          <p:sp>
            <p:nvSpPr>
              <p:cNvPr id="68" name="TextBox 67"/>
              <p:cNvSpPr txBox="1">
                <a:spLocks noRot="1" noChangeAspect="1" noMove="1" noResize="1" noEditPoints="1" noAdjustHandles="1" noChangeArrowheads="1" noChangeShapeType="1" noTextEdit="1"/>
              </p:cNvSpPr>
              <p:nvPr/>
            </p:nvSpPr>
            <p:spPr>
              <a:xfrm>
                <a:off x="576370" y="4631151"/>
                <a:ext cx="5798190" cy="444674"/>
              </a:xfrm>
              <a:prstGeom prst="rect">
                <a:avLst/>
              </a:prstGeom>
              <a:blipFill>
                <a:blip r:embed="rId4"/>
                <a:stretch>
                  <a:fillRect t="-1370" b="-191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521634" y="5596068"/>
                <a:ext cx="11011412" cy="449354"/>
              </a:xfrm>
              <a:prstGeom prst="rect">
                <a:avLst/>
              </a:prstGeom>
              <a:noFill/>
            </p:spPr>
            <p:txBody>
              <a:bodyPr wrap="none" lIns="0" tIns="0" rIns="0" bIns="0" rtlCol="0">
                <a:spAutoFit/>
              </a:bodyPr>
              <a:lstStyle/>
              <a:p>
                <a:pPr marL="342900" indent="-342900">
                  <a:buFont typeface="Wingdings" panose="05000000000000000000" pitchFamily="2" charset="2"/>
                  <a:buChar char="ü"/>
                </a:pPr>
                <a14:m>
                  <m:oMath xmlns:m="http://schemas.openxmlformats.org/officeDocument/2006/math">
                    <m:r>
                      <a:rPr lang="en-US" sz="2000" b="1" i="1" smtClean="0">
                        <a:latin typeface="Cambria Math" panose="02040503050406030204" pitchFamily="18" charset="0"/>
                      </a:rPr>
                      <m:t>𝑭</m:t>
                    </m:r>
                    <m:r>
                      <a:rPr lang="en-US" sz="2000" b="1" i="1" smtClean="0">
                        <a:latin typeface="Cambria Math" panose="02040503050406030204" pitchFamily="18" charset="0"/>
                      </a:rPr>
                      <m:t>𝟏</m:t>
                    </m:r>
                    <m:r>
                      <a:rPr lang="en-US" sz="2000" b="1" i="1" smtClean="0">
                        <a:latin typeface="Cambria Math" panose="02040503050406030204" pitchFamily="18" charset="0"/>
                      </a:rPr>
                      <m:t>−</m:t>
                    </m:r>
                    <m:r>
                      <a:rPr lang="en-US" sz="2000" b="1" i="1" smtClean="0">
                        <a:latin typeface="Cambria Math" panose="02040503050406030204" pitchFamily="18" charset="0"/>
                      </a:rPr>
                      <m:t>𝑺𝒄𝒐𝒓𝒆</m:t>
                    </m:r>
                    <m:r>
                      <a:rPr lang="en-US" sz="2000" b="1" i="1" smtClean="0">
                        <a:latin typeface="Cambria Math" panose="02040503050406030204" pitchFamily="18" charset="0"/>
                      </a:rPr>
                      <m:t>=</m:t>
                    </m:r>
                    <m:r>
                      <a:rPr lang="en-US" sz="2000" b="1" i="1" smtClean="0">
                        <a:latin typeface="Cambria Math" panose="02040503050406030204" pitchFamily="18" charset="0"/>
                      </a:rPr>
                      <m:t>𝟐</m:t>
                    </m:r>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𝑷𝒓𝒆𝒄𝒔𝒊𝒐𝒏</m:t>
                        </m:r>
                        <m:r>
                          <a:rPr lang="en-US" sz="2000" b="1" i="1" smtClean="0">
                            <a:latin typeface="Cambria Math" panose="02040503050406030204" pitchFamily="18" charset="0"/>
                          </a:rPr>
                          <m:t> ∗ </m:t>
                        </m:r>
                        <m:r>
                          <a:rPr lang="en-US" sz="2000" b="1" i="1" smtClean="0">
                            <a:latin typeface="Cambria Math" panose="02040503050406030204" pitchFamily="18" charset="0"/>
                          </a:rPr>
                          <m:t>𝑹𝒆𝒄𝒂𝒍𝒍</m:t>
                        </m:r>
                      </m:num>
                      <m:den>
                        <m:r>
                          <a:rPr lang="en-US" sz="2000" b="1" i="1" smtClean="0">
                            <a:latin typeface="Cambria Math" panose="02040503050406030204" pitchFamily="18" charset="0"/>
                          </a:rPr>
                          <m:t>𝑷𝒓𝒆𝒄𝒊𝒔𝒊𝒐𝒏</m:t>
                        </m:r>
                        <m:r>
                          <a:rPr lang="en-US" sz="2000" b="1" i="1" smtClean="0">
                            <a:latin typeface="Cambria Math" panose="02040503050406030204" pitchFamily="18" charset="0"/>
                          </a:rPr>
                          <m:t>+</m:t>
                        </m:r>
                        <m:r>
                          <a:rPr lang="en-US" sz="2000" b="1" i="1" smtClean="0">
                            <a:latin typeface="Cambria Math" panose="02040503050406030204" pitchFamily="18" charset="0"/>
                          </a:rPr>
                          <m:t>𝑹𝒆𝒄𝒂𝒍𝒍</m:t>
                        </m:r>
                      </m:den>
                    </m:f>
                  </m:oMath>
                </a14:m>
                <a:r>
                  <a:rPr lang="en-US" sz="2000" b="1" dirty="0" smtClean="0"/>
                  <a:t> =</a:t>
                </a:r>
                <a14:m>
                  <m:oMath xmlns:m="http://schemas.openxmlformats.org/officeDocument/2006/math">
                    <m:r>
                      <a:rPr lang="en-US" sz="2000" b="1" i="0" smtClean="0">
                        <a:latin typeface="Cambria Math" panose="02040503050406030204" pitchFamily="18" charset="0"/>
                      </a:rPr>
                      <m:t> </m:t>
                    </m:r>
                    <m:r>
                      <a:rPr lang="en-US" sz="2000" b="1" i="0" smtClean="0">
                        <a:latin typeface="Cambria Math" panose="02040503050406030204" pitchFamily="18" charset="0"/>
                      </a:rPr>
                      <m:t>𝟐</m:t>
                    </m:r>
                    <m:r>
                      <a:rPr lang="en-US" sz="2000" b="1" i="0" smtClean="0">
                        <a:latin typeface="Cambria Math" panose="02040503050406030204" pitchFamily="18" charset="0"/>
                      </a:rPr>
                      <m:t>∗</m:t>
                    </m:r>
                    <m:f>
                      <m:fPr>
                        <m:ctrlPr>
                          <a:rPr lang="en-US" sz="2000" b="1" i="1">
                            <a:latin typeface="Cambria Math" panose="02040503050406030204" pitchFamily="18" charset="0"/>
                          </a:rPr>
                        </m:ctrlPr>
                      </m:fPr>
                      <m:num>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𝟖𝟎𝟗</m:t>
                        </m:r>
                        <m:r>
                          <a:rPr lang="en-US" sz="2000" b="1" i="1" smtClean="0">
                            <a:latin typeface="Cambria Math" panose="02040503050406030204" pitchFamily="18" charset="0"/>
                          </a:rPr>
                          <m:t> ∗ </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𝟗𝟔𝟒</m:t>
                        </m:r>
                      </m:num>
                      <m:den>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𝟖𝟎𝟗</m:t>
                        </m:r>
                        <m:r>
                          <a:rPr lang="en-US" sz="2000" b="1" i="1" smtClean="0">
                            <a:latin typeface="Cambria Math" panose="02040503050406030204" pitchFamily="18" charset="0"/>
                          </a:rPr>
                          <m:t> +</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𝟗𝟔𝟒</m:t>
                        </m:r>
                      </m:den>
                    </m:f>
                    <m:r>
                      <a:rPr lang="en-US" sz="2000" b="1" i="1" smtClean="0">
                        <a:latin typeface="Cambria Math" panose="02040503050406030204" pitchFamily="18" charset="0"/>
                      </a:rPr>
                      <m:t>=</m:t>
                    </m:r>
                    <m:r>
                      <a:rPr lang="en-US" sz="2000" b="1" i="1" smtClean="0">
                        <a:latin typeface="Cambria Math" panose="02040503050406030204" pitchFamily="18" charset="0"/>
                      </a:rPr>
                      <m:t>𝟐</m:t>
                    </m:r>
                    <m:r>
                      <a:rPr lang="en-US" sz="2000" b="1" i="1" smtClean="0">
                        <a:latin typeface="Cambria Math" panose="02040503050406030204" pitchFamily="18" charset="0"/>
                      </a:rPr>
                      <m:t>∗</m:t>
                    </m:r>
                    <m:f>
                      <m:fPr>
                        <m:ctrlPr>
                          <a:rPr lang="en-US" sz="2000" b="1" i="1">
                            <a:latin typeface="Cambria Math" panose="02040503050406030204" pitchFamily="18" charset="0"/>
                          </a:rPr>
                        </m:ctrlPr>
                      </m:fPr>
                      <m:num>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𝟕𝟕𝟗𝟖𝟕𝟔</m:t>
                        </m:r>
                      </m:num>
                      <m:den>
                        <m:r>
                          <a:rPr lang="en-US" sz="2000" b="1" i="1" smtClean="0">
                            <a:latin typeface="Cambria Math" panose="02040503050406030204" pitchFamily="18" charset="0"/>
                          </a:rPr>
                          <m:t>𝟏</m:t>
                        </m:r>
                        <m:r>
                          <a:rPr lang="en-US" sz="2000" b="1" i="1" smtClean="0">
                            <a:latin typeface="Cambria Math" panose="02040503050406030204" pitchFamily="18" charset="0"/>
                          </a:rPr>
                          <m:t>.</m:t>
                        </m:r>
                        <m:r>
                          <a:rPr lang="en-US" sz="2000" b="1" i="1" smtClean="0">
                            <a:latin typeface="Cambria Math" panose="02040503050406030204" pitchFamily="18" charset="0"/>
                          </a:rPr>
                          <m:t>𝟕𝟕𝟑</m:t>
                        </m:r>
                      </m:den>
                    </m:f>
                    <m:r>
                      <a:rPr lang="en-US" sz="2000" b="1" i="1" smtClean="0">
                        <a:latin typeface="Cambria Math" panose="02040503050406030204" pitchFamily="18" charset="0"/>
                      </a:rPr>
                      <m:t>=</m:t>
                    </m:r>
                    <m:r>
                      <a:rPr lang="en-US" sz="2000" b="1" i="1" smtClean="0">
                        <a:latin typeface="Cambria Math" panose="02040503050406030204" pitchFamily="18" charset="0"/>
                      </a:rPr>
                      <m:t>𝟐</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𝟒𝟑𝟖</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𝟖𝟕𝟗</m:t>
                    </m:r>
                    <m:r>
                      <a:rPr lang="en-US" sz="2000" b="1" i="1" smtClean="0">
                        <a:latin typeface="Cambria Math" panose="02040503050406030204" pitchFamily="18" charset="0"/>
                      </a:rPr>
                      <m:t> </m:t>
                    </m:r>
                    <m:r>
                      <a:rPr lang="en-US" sz="2000" b="0" i="1" smtClean="0">
                        <a:latin typeface="Cambria Math" panose="02040503050406030204" pitchFamily="18" charset="0"/>
                      </a:rPr>
                      <m:t>𝑜𝑢</m:t>
                    </m:r>
                    <m:r>
                      <a:rPr lang="en-US" sz="2000" b="1" i="1" smtClean="0">
                        <a:latin typeface="Cambria Math" panose="02040503050406030204" pitchFamily="18" charset="0"/>
                      </a:rPr>
                      <m:t> </m:t>
                    </m:r>
                    <m:r>
                      <a:rPr lang="en-US" sz="2000" b="1" i="1" smtClean="0">
                        <a:latin typeface="Cambria Math" panose="02040503050406030204" pitchFamily="18" charset="0"/>
                      </a:rPr>
                      <m:t>𝟖𝟕</m:t>
                    </m:r>
                    <m:r>
                      <a:rPr lang="en-US" sz="2000" b="1" i="1" smtClean="0">
                        <a:latin typeface="Cambria Math" panose="02040503050406030204" pitchFamily="18" charset="0"/>
                      </a:rPr>
                      <m:t>.</m:t>
                    </m:r>
                    <m:r>
                      <a:rPr lang="en-US" sz="2000" b="1" i="1" smtClean="0">
                        <a:latin typeface="Cambria Math" panose="02040503050406030204" pitchFamily="18" charset="0"/>
                      </a:rPr>
                      <m:t>𝟗</m:t>
                    </m:r>
                    <m:r>
                      <a:rPr lang="en-US" sz="2000" b="1" i="1" smtClean="0">
                        <a:latin typeface="Cambria Math" panose="02040503050406030204" pitchFamily="18" charset="0"/>
                      </a:rPr>
                      <m:t>%</m:t>
                    </m:r>
                  </m:oMath>
                </a14:m>
                <a:endParaRPr lang="en-US" sz="2000" b="1" dirty="0"/>
              </a:p>
            </p:txBody>
          </p:sp>
        </mc:Choice>
        <mc:Fallback xmlns="">
          <p:sp>
            <p:nvSpPr>
              <p:cNvPr id="69" name="TextBox 68"/>
              <p:cNvSpPr txBox="1">
                <a:spLocks noRot="1" noChangeAspect="1" noMove="1" noResize="1" noEditPoints="1" noAdjustHandles="1" noChangeArrowheads="1" noChangeShapeType="1" noTextEdit="1"/>
              </p:cNvSpPr>
              <p:nvPr/>
            </p:nvSpPr>
            <p:spPr>
              <a:xfrm>
                <a:off x="521634" y="5596068"/>
                <a:ext cx="11011412" cy="449354"/>
              </a:xfrm>
              <a:prstGeom prst="rect">
                <a:avLst/>
              </a:prstGeom>
              <a:blipFill>
                <a:blip r:embed="rId5"/>
                <a:stretch>
                  <a:fillRect b="-18919"/>
                </a:stretch>
              </a:blipFill>
            </p:spPr>
            <p:txBody>
              <a:bodyPr/>
              <a:lstStyle/>
              <a:p>
                <a:r>
                  <a:rPr lang="en-US">
                    <a:noFill/>
                  </a:rPr>
                  <a:t> </a:t>
                </a:r>
              </a:p>
            </p:txBody>
          </p:sp>
        </mc:Fallback>
      </mc:AlternateContent>
      <p:pic>
        <p:nvPicPr>
          <p:cNvPr id="70" name="Picture 69"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56498" y="4082463"/>
            <a:ext cx="5105400" cy="1097375"/>
          </a:xfrm>
          <a:prstGeom prst="rect">
            <a:avLst/>
          </a:prstGeom>
        </p:spPr>
      </p:pic>
      <p:pic>
        <p:nvPicPr>
          <p:cNvPr id="71" name="Picture 70"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56498" y="2597565"/>
            <a:ext cx="4397302" cy="1363164"/>
          </a:xfrm>
          <a:prstGeom prst="rect">
            <a:avLst/>
          </a:prstGeom>
        </p:spPr>
      </p:pic>
      <p:sp>
        <p:nvSpPr>
          <p:cNvPr id="72" name="Rectangle 71"/>
          <p:cNvSpPr/>
          <p:nvPr/>
        </p:nvSpPr>
        <p:spPr>
          <a:xfrm>
            <a:off x="8878732" y="6085552"/>
            <a:ext cx="1636868" cy="584775"/>
          </a:xfrm>
          <a:prstGeom prst="rect">
            <a:avLst/>
          </a:prstGeom>
        </p:spPr>
        <p:txBody>
          <a:bodyPr wrap="square">
            <a:spAutoFit/>
          </a:bodyPr>
          <a:lstStyle/>
          <a:p>
            <a:r>
              <a:rPr lang="fr-FR" sz="3200" b="1" kern="0" spc="-120" dirty="0" smtClean="0">
                <a:solidFill>
                  <a:srgbClr val="FF0000"/>
                </a:solidFill>
                <a:latin typeface="+mj-ea"/>
                <a:cs typeface="Arial" panose="020B0604020202020204" pitchFamily="34" charset="0"/>
              </a:rPr>
              <a:t>CQFD</a:t>
            </a:r>
            <a:endParaRPr lang="en-US" sz="3200" dirty="0">
              <a:solidFill>
                <a:srgbClr val="FF0000"/>
              </a:solidFill>
            </a:endParaRPr>
          </a:p>
        </p:txBody>
      </p:sp>
    </p:spTree>
    <p:extLst>
      <p:ext uri="{BB962C8B-B14F-4D97-AF65-F5344CB8AC3E}">
        <p14:creationId xmlns:p14="http://schemas.microsoft.com/office/powerpoint/2010/main" val="22839533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Rectangle 11"/>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13" name="Picture 1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5862" y="609602"/>
            <a:ext cx="799363" cy="843699"/>
          </a:xfrm>
          <a:prstGeom prst="rect">
            <a:avLst/>
          </a:prstGeom>
        </p:spPr>
      </p:pic>
      <p:sp>
        <p:nvSpPr>
          <p:cNvPr id="14" name="Rectangle 13"/>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5"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6"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dirty="0" smtClean="0"/>
              <a:t>Cours-ML-</a:t>
            </a:r>
            <a:r>
              <a:rPr lang="en-US" dirty="0" err="1" smtClean="0"/>
              <a:t>Dahouda</a:t>
            </a:r>
            <a:r>
              <a:rPr lang="en-US" dirty="0" smtClean="0"/>
              <a:t> M., Ph.D.</a:t>
            </a:r>
            <a:endParaRPr lang="en-US" dirty="0"/>
          </a:p>
        </p:txBody>
      </p:sp>
      <p:sp>
        <p:nvSpPr>
          <p:cNvPr id="18" name="Rectangle 17"/>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19" name="Rectangle 18"/>
          <p:cNvSpPr/>
          <p:nvPr/>
        </p:nvSpPr>
        <p:spPr>
          <a:xfrm>
            <a:off x="115231" y="1735754"/>
            <a:ext cx="11944350" cy="388696"/>
          </a:xfrm>
          <a:prstGeom prst="rect">
            <a:avLst/>
          </a:prstGeom>
        </p:spPr>
        <p:txBody>
          <a:bodyPr wrap="square">
            <a:spAutoFit/>
          </a:bodyPr>
          <a:lstStyle/>
          <a:p>
            <a:pPr marL="342900" indent="-342900">
              <a:lnSpc>
                <a:spcPct val="107000"/>
              </a:lnSpc>
              <a:spcAft>
                <a:spcPts val="800"/>
              </a:spcAft>
              <a:buFontTx/>
              <a:buChar char="-"/>
            </a:pPr>
            <a:r>
              <a:rPr lang="fr-FR" b="1" kern="0" spc="-120" dirty="0" smtClean="0">
                <a:solidFill>
                  <a:schemeClr val="accent6">
                    <a:lumMod val="75000"/>
                  </a:schemeClr>
                </a:solidFill>
                <a:latin typeface="+mj-ea"/>
                <a:cs typeface="Arial" panose="020B0604020202020204" pitchFamily="34" charset="0"/>
              </a:rPr>
              <a:t>3.2.4. </a:t>
            </a:r>
            <a:r>
              <a:rPr lang="en-US" b="1" kern="0" spc="-120" dirty="0" err="1">
                <a:solidFill>
                  <a:schemeClr val="accent6">
                    <a:lumMod val="75000"/>
                  </a:schemeClr>
                </a:solidFill>
                <a:latin typeface="+mj-ea"/>
                <a:cs typeface="Arial" panose="020B0604020202020204" pitchFamily="34" charset="0"/>
              </a:rPr>
              <a:t>Comparaison</a:t>
            </a:r>
            <a:r>
              <a:rPr lang="en-US" b="1" kern="0" spc="-120" dirty="0">
                <a:solidFill>
                  <a:schemeClr val="accent6">
                    <a:lumMod val="75000"/>
                  </a:schemeClr>
                </a:solidFill>
                <a:latin typeface="+mj-ea"/>
                <a:cs typeface="Arial" panose="020B0604020202020204" pitchFamily="34" charset="0"/>
              </a:rPr>
              <a:t> de performance des </a:t>
            </a:r>
            <a:r>
              <a:rPr lang="en-US" b="1" kern="0" spc="-120" dirty="0" err="1">
                <a:solidFill>
                  <a:schemeClr val="accent6">
                    <a:lumMod val="75000"/>
                  </a:schemeClr>
                </a:solidFill>
                <a:latin typeface="+mj-ea"/>
                <a:cs typeface="Arial" panose="020B0604020202020204" pitchFamily="34" charset="0"/>
              </a:rPr>
              <a:t>algorithmes</a:t>
            </a:r>
            <a:endParaRPr lang="fr-FR" b="1" kern="0" spc="-120" dirty="0">
              <a:solidFill>
                <a:schemeClr val="accent6">
                  <a:lumMod val="75000"/>
                </a:schemeClr>
              </a:solidFill>
              <a:latin typeface="+mj-ea"/>
              <a:cs typeface="Arial" panose="020B0604020202020204" pitchFamily="34" charset="0"/>
            </a:endParaRPr>
          </a:p>
        </p:txBody>
      </p:sp>
      <p:pic>
        <p:nvPicPr>
          <p:cNvPr id="22" name="Picture 21" descr="Screen Clipping"/>
          <p:cNvPicPr>
            <a:picLocks noChangeAspect="1"/>
          </p:cNvPicPr>
          <p:nvPr/>
        </p:nvPicPr>
        <p:blipFill rotWithShape="1">
          <a:blip r:embed="rId3">
            <a:extLst>
              <a:ext uri="{28A0092B-C50C-407E-A947-70E740481C1C}">
                <a14:useLocalDpi xmlns:a14="http://schemas.microsoft.com/office/drawing/2010/main" val="0"/>
              </a:ext>
            </a:extLst>
          </a:blip>
          <a:srcRect t="11882"/>
          <a:stretch/>
        </p:blipFill>
        <p:spPr>
          <a:xfrm>
            <a:off x="381000" y="2790753"/>
            <a:ext cx="5319084" cy="3352800"/>
          </a:xfrm>
          <a:prstGeom prst="rect">
            <a:avLst/>
          </a:prstGeom>
        </p:spPr>
      </p:pic>
      <p:pic>
        <p:nvPicPr>
          <p:cNvPr id="24" name="Picture 23" descr="Screen Clipping"/>
          <p:cNvPicPr>
            <a:picLocks noChangeAspect="1"/>
          </p:cNvPicPr>
          <p:nvPr/>
        </p:nvPicPr>
        <p:blipFill rotWithShape="1">
          <a:blip r:embed="rId4">
            <a:extLst>
              <a:ext uri="{28A0092B-C50C-407E-A947-70E740481C1C}">
                <a14:useLocalDpi xmlns:a14="http://schemas.microsoft.com/office/drawing/2010/main" val="0"/>
              </a:ext>
            </a:extLst>
          </a:blip>
          <a:srcRect t="11348"/>
          <a:stretch/>
        </p:blipFill>
        <p:spPr>
          <a:xfrm>
            <a:off x="6087406" y="2711264"/>
            <a:ext cx="5867908" cy="3276600"/>
          </a:xfrm>
          <a:prstGeom prst="rect">
            <a:avLst/>
          </a:prstGeom>
        </p:spPr>
      </p:pic>
      <p:sp>
        <p:nvSpPr>
          <p:cNvPr id="25" name="Rectangle 24"/>
          <p:cNvSpPr/>
          <p:nvPr/>
        </p:nvSpPr>
        <p:spPr>
          <a:xfrm>
            <a:off x="304800" y="2291514"/>
            <a:ext cx="941283" cy="369332"/>
          </a:xfrm>
          <a:prstGeom prst="rect">
            <a:avLst/>
          </a:prstGeom>
        </p:spPr>
        <p:txBody>
          <a:bodyPr wrap="none">
            <a:spAutoFit/>
          </a:bodyPr>
          <a:lstStyle/>
          <a:p>
            <a:r>
              <a:rPr lang="fr-FR" b="1" dirty="0" smtClean="0">
                <a:latin typeface="system-ui"/>
              </a:rPr>
              <a:t>1. KNN</a:t>
            </a:r>
            <a:endParaRPr lang="en-US" dirty="0"/>
          </a:p>
        </p:txBody>
      </p:sp>
      <p:sp>
        <p:nvSpPr>
          <p:cNvPr id="26" name="Rectangle 25"/>
          <p:cNvSpPr/>
          <p:nvPr/>
        </p:nvSpPr>
        <p:spPr>
          <a:xfrm>
            <a:off x="6072510" y="2220163"/>
            <a:ext cx="2133918" cy="369332"/>
          </a:xfrm>
          <a:prstGeom prst="rect">
            <a:avLst/>
          </a:prstGeom>
        </p:spPr>
        <p:txBody>
          <a:bodyPr wrap="none">
            <a:spAutoFit/>
          </a:bodyPr>
          <a:lstStyle/>
          <a:p>
            <a:r>
              <a:rPr lang="fr-FR" b="1" dirty="0">
                <a:latin typeface="system-ui"/>
              </a:rPr>
              <a:t>2</a:t>
            </a:r>
            <a:r>
              <a:rPr lang="fr-FR" b="1" dirty="0" smtClean="0">
                <a:latin typeface="system-ui"/>
              </a:rPr>
              <a:t>. </a:t>
            </a:r>
            <a:r>
              <a:rPr lang="fr-FR" b="1" dirty="0" err="1" smtClean="0">
                <a:latin typeface="system-ui"/>
              </a:rPr>
              <a:t>Random</a:t>
            </a:r>
            <a:r>
              <a:rPr lang="fr-FR" b="1" dirty="0" smtClean="0">
                <a:latin typeface="system-ui"/>
              </a:rPr>
              <a:t> Forest</a:t>
            </a:r>
            <a:endParaRPr lang="en-US" dirty="0"/>
          </a:p>
        </p:txBody>
      </p:sp>
    </p:spTree>
    <p:extLst>
      <p:ext uri="{BB962C8B-B14F-4D97-AF65-F5344CB8AC3E}">
        <p14:creationId xmlns:p14="http://schemas.microsoft.com/office/powerpoint/2010/main" val="27716460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Rectangle 12"/>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14" name="Picture 1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5862" y="609602"/>
            <a:ext cx="799363" cy="843699"/>
          </a:xfrm>
          <a:prstGeom prst="rect">
            <a:avLst/>
          </a:prstGeom>
        </p:spPr>
      </p:pic>
      <p:sp>
        <p:nvSpPr>
          <p:cNvPr id="15" name="Rectangle 14"/>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6"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7"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dirty="0" smtClean="0"/>
              <a:t>Cours-ML-</a:t>
            </a:r>
            <a:r>
              <a:rPr lang="en-US" dirty="0" err="1" smtClean="0"/>
              <a:t>Dahouda</a:t>
            </a:r>
            <a:r>
              <a:rPr lang="en-US" dirty="0" smtClean="0"/>
              <a:t> M., Ph.D.</a:t>
            </a:r>
            <a:endParaRPr lang="en-US" dirty="0"/>
          </a:p>
        </p:txBody>
      </p:sp>
      <p:sp>
        <p:nvSpPr>
          <p:cNvPr id="19" name="Rectangle 18"/>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20" name="Rectangle 19"/>
          <p:cNvSpPr/>
          <p:nvPr/>
        </p:nvSpPr>
        <p:spPr>
          <a:xfrm>
            <a:off x="174336" y="1555072"/>
            <a:ext cx="11944350" cy="367216"/>
          </a:xfrm>
          <a:prstGeom prst="rect">
            <a:avLst/>
          </a:prstGeom>
        </p:spPr>
        <p:txBody>
          <a:bodyPr wrap="square">
            <a:spAutoFit/>
          </a:bodyPr>
          <a:lstStyle/>
          <a:p>
            <a:pPr marL="342900" indent="-342900">
              <a:lnSpc>
                <a:spcPct val="107000"/>
              </a:lnSpc>
              <a:spcAft>
                <a:spcPts val="800"/>
              </a:spcAft>
              <a:buFontTx/>
              <a:buChar char="-"/>
            </a:pPr>
            <a:r>
              <a:rPr lang="fr-FR" b="1" kern="0" spc="-120" dirty="0" smtClean="0">
                <a:solidFill>
                  <a:schemeClr val="accent6">
                    <a:lumMod val="75000"/>
                  </a:schemeClr>
                </a:solidFill>
                <a:latin typeface="+mj-ea"/>
                <a:cs typeface="Arial" panose="020B0604020202020204" pitchFamily="34" charset="0"/>
              </a:rPr>
              <a:t>3.2.3. </a:t>
            </a:r>
            <a:r>
              <a:rPr lang="fr-FR" b="1" kern="0" spc="-120" dirty="0">
                <a:solidFill>
                  <a:schemeClr val="accent6">
                    <a:lumMod val="75000"/>
                  </a:schemeClr>
                </a:solidFill>
                <a:latin typeface="+mj-ea"/>
                <a:cs typeface="Arial" panose="020B0604020202020204" pitchFamily="34" charset="0"/>
              </a:rPr>
              <a:t>Prédiction de l'approbation des prêts à l'aide de Machine </a:t>
            </a:r>
            <a:r>
              <a:rPr lang="fr-FR" b="1" kern="0" spc="-120" dirty="0" smtClean="0">
                <a:solidFill>
                  <a:schemeClr val="accent6">
                    <a:lumMod val="75000"/>
                  </a:schemeClr>
                </a:solidFill>
                <a:latin typeface="+mj-ea"/>
                <a:cs typeface="Arial" panose="020B0604020202020204" pitchFamily="34" charset="0"/>
              </a:rPr>
              <a:t>Learning</a:t>
            </a:r>
            <a:endParaRPr lang="fr-FR" b="1" kern="0" spc="-120" dirty="0">
              <a:solidFill>
                <a:schemeClr val="accent6">
                  <a:lumMod val="75000"/>
                </a:schemeClr>
              </a:solidFill>
              <a:latin typeface="+mj-ea"/>
              <a:cs typeface="Arial" panose="020B0604020202020204" pitchFamily="34" charset="0"/>
            </a:endParaRPr>
          </a:p>
        </p:txBody>
      </p:sp>
      <p:pic>
        <p:nvPicPr>
          <p:cNvPr id="23" name="Picture 22" descr="Screen Clipping"/>
          <p:cNvPicPr>
            <a:picLocks noChangeAspect="1"/>
          </p:cNvPicPr>
          <p:nvPr/>
        </p:nvPicPr>
        <p:blipFill rotWithShape="1">
          <a:blip r:embed="rId3">
            <a:extLst>
              <a:ext uri="{28A0092B-C50C-407E-A947-70E740481C1C}">
                <a14:useLocalDpi xmlns:a14="http://schemas.microsoft.com/office/drawing/2010/main" val="0"/>
              </a:ext>
            </a:extLst>
          </a:blip>
          <a:srcRect t="10412"/>
          <a:stretch/>
        </p:blipFill>
        <p:spPr>
          <a:xfrm>
            <a:off x="229134" y="2743200"/>
            <a:ext cx="5669771" cy="3297542"/>
          </a:xfrm>
          <a:prstGeom prst="rect">
            <a:avLst/>
          </a:prstGeom>
        </p:spPr>
      </p:pic>
      <p:pic>
        <p:nvPicPr>
          <p:cNvPr id="25" name="Picture 24" descr="Screen Clipping"/>
          <p:cNvPicPr>
            <a:picLocks noChangeAspect="1"/>
          </p:cNvPicPr>
          <p:nvPr/>
        </p:nvPicPr>
        <p:blipFill rotWithShape="1">
          <a:blip r:embed="rId4">
            <a:extLst>
              <a:ext uri="{28A0092B-C50C-407E-A947-70E740481C1C}">
                <a14:useLocalDpi xmlns:a14="http://schemas.microsoft.com/office/drawing/2010/main" val="0"/>
              </a:ext>
            </a:extLst>
          </a:blip>
          <a:srcRect t="11503"/>
          <a:stretch/>
        </p:blipFill>
        <p:spPr>
          <a:xfrm>
            <a:off x="6146511" y="2713554"/>
            <a:ext cx="6088908" cy="3318089"/>
          </a:xfrm>
          <a:prstGeom prst="rect">
            <a:avLst/>
          </a:prstGeom>
        </p:spPr>
      </p:pic>
      <p:sp>
        <p:nvSpPr>
          <p:cNvPr id="26" name="Rectangle 25"/>
          <p:cNvSpPr/>
          <p:nvPr/>
        </p:nvSpPr>
        <p:spPr>
          <a:xfrm>
            <a:off x="229134" y="2315463"/>
            <a:ext cx="3082960" cy="369332"/>
          </a:xfrm>
          <a:prstGeom prst="rect">
            <a:avLst/>
          </a:prstGeom>
        </p:spPr>
        <p:txBody>
          <a:bodyPr wrap="none">
            <a:spAutoFit/>
          </a:bodyPr>
          <a:lstStyle/>
          <a:p>
            <a:r>
              <a:rPr lang="fr-FR" b="1" dirty="0" smtClean="0">
                <a:latin typeface="system-ui"/>
              </a:rPr>
              <a:t>3. Support </a:t>
            </a:r>
            <a:r>
              <a:rPr lang="fr-FR" b="1" dirty="0" err="1" smtClean="0">
                <a:latin typeface="system-ui"/>
              </a:rPr>
              <a:t>Vector</a:t>
            </a:r>
            <a:r>
              <a:rPr lang="fr-FR" b="1" dirty="0" smtClean="0">
                <a:latin typeface="system-ui"/>
              </a:rPr>
              <a:t> Machine</a:t>
            </a:r>
            <a:endParaRPr lang="en-US" dirty="0"/>
          </a:p>
        </p:txBody>
      </p:sp>
      <p:sp>
        <p:nvSpPr>
          <p:cNvPr id="27" name="Rectangle 26"/>
          <p:cNvSpPr/>
          <p:nvPr/>
        </p:nvSpPr>
        <p:spPr>
          <a:xfrm>
            <a:off x="6096000" y="2315463"/>
            <a:ext cx="2646878" cy="369332"/>
          </a:xfrm>
          <a:prstGeom prst="rect">
            <a:avLst/>
          </a:prstGeom>
        </p:spPr>
        <p:txBody>
          <a:bodyPr wrap="none">
            <a:spAutoFit/>
          </a:bodyPr>
          <a:lstStyle/>
          <a:p>
            <a:r>
              <a:rPr lang="fr-FR" b="1" dirty="0" smtClean="0">
                <a:latin typeface="system-ui"/>
              </a:rPr>
              <a:t>4. </a:t>
            </a:r>
            <a:r>
              <a:rPr lang="fr-FR" b="1" dirty="0" err="1" smtClean="0">
                <a:latin typeface="system-ui"/>
              </a:rPr>
              <a:t>Logistic</a:t>
            </a:r>
            <a:r>
              <a:rPr lang="fr-FR" b="1" dirty="0" smtClean="0">
                <a:latin typeface="system-ui"/>
              </a:rPr>
              <a:t> </a:t>
            </a:r>
            <a:r>
              <a:rPr lang="fr-FR" b="1" dirty="0" err="1" smtClean="0">
                <a:latin typeface="system-ui"/>
              </a:rPr>
              <a:t>Regression</a:t>
            </a:r>
            <a:endParaRPr lang="en-US" dirty="0"/>
          </a:p>
        </p:txBody>
      </p:sp>
      <p:sp>
        <p:nvSpPr>
          <p:cNvPr id="28" name="Rectangle 27"/>
          <p:cNvSpPr/>
          <p:nvPr/>
        </p:nvSpPr>
        <p:spPr>
          <a:xfrm>
            <a:off x="201060" y="1874156"/>
            <a:ext cx="4031745" cy="461665"/>
          </a:xfrm>
          <a:prstGeom prst="rect">
            <a:avLst/>
          </a:prstGeom>
        </p:spPr>
        <p:txBody>
          <a:bodyPr wrap="none">
            <a:spAutoFit/>
          </a:bodyPr>
          <a:lstStyle/>
          <a:p>
            <a:r>
              <a:rPr lang="fr-FR" b="1" dirty="0" smtClean="0">
                <a:latin typeface="system-ui"/>
              </a:rPr>
              <a:t> </a:t>
            </a:r>
            <a:r>
              <a:rPr lang="fr-FR" sz="2400" b="1" dirty="0" smtClean="0"/>
              <a:t>Comparaison des algorithmes</a:t>
            </a:r>
            <a:endParaRPr lang="fr-FR" sz="2400" b="1" i="0" dirty="0">
              <a:effectLst/>
              <a:latin typeface="system-ui"/>
            </a:endParaRPr>
          </a:p>
        </p:txBody>
      </p:sp>
    </p:spTree>
    <p:extLst>
      <p:ext uri="{BB962C8B-B14F-4D97-AF65-F5344CB8AC3E}">
        <p14:creationId xmlns:p14="http://schemas.microsoft.com/office/powerpoint/2010/main" val="519207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7"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8"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0"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2"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4" name="Rectangle 13"/>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15" name="Picture 1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5862" y="609602"/>
            <a:ext cx="799363" cy="843699"/>
          </a:xfrm>
          <a:prstGeom prst="rect">
            <a:avLst/>
          </a:prstGeom>
        </p:spPr>
      </p:pic>
      <p:sp>
        <p:nvSpPr>
          <p:cNvPr id="16" name="Rectangle 15"/>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17"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8"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dirty="0" smtClean="0"/>
              <a:t>Cours-ML-</a:t>
            </a:r>
            <a:r>
              <a:rPr lang="en-US" dirty="0" err="1" smtClean="0"/>
              <a:t>Dahouda</a:t>
            </a:r>
            <a:r>
              <a:rPr lang="en-US" dirty="0" smtClean="0"/>
              <a:t> M., Ph.D.</a:t>
            </a:r>
            <a:endParaRPr lang="en-US" dirty="0"/>
          </a:p>
        </p:txBody>
      </p:sp>
      <p:sp>
        <p:nvSpPr>
          <p:cNvPr id="19" name="Rectangle 18"/>
          <p:cNvSpPr/>
          <p:nvPr/>
        </p:nvSpPr>
        <p:spPr>
          <a:xfrm>
            <a:off x="190500" y="877204"/>
            <a:ext cx="8267700" cy="707886"/>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3.2 Classification</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p:txBody>
      </p:sp>
      <p:sp>
        <p:nvSpPr>
          <p:cNvPr id="20" name="Rectangle 19"/>
          <p:cNvSpPr/>
          <p:nvPr/>
        </p:nvSpPr>
        <p:spPr>
          <a:xfrm>
            <a:off x="174336" y="1555072"/>
            <a:ext cx="11944350" cy="367216"/>
          </a:xfrm>
          <a:prstGeom prst="rect">
            <a:avLst/>
          </a:prstGeom>
        </p:spPr>
        <p:txBody>
          <a:bodyPr wrap="square">
            <a:spAutoFit/>
          </a:bodyPr>
          <a:lstStyle/>
          <a:p>
            <a:pPr marL="342900" indent="-342900">
              <a:lnSpc>
                <a:spcPct val="107000"/>
              </a:lnSpc>
              <a:spcAft>
                <a:spcPts val="800"/>
              </a:spcAft>
              <a:buFontTx/>
              <a:buChar char="-"/>
            </a:pPr>
            <a:r>
              <a:rPr lang="fr-FR" b="1" kern="0" spc="-120" dirty="0" smtClean="0">
                <a:solidFill>
                  <a:schemeClr val="accent6">
                    <a:lumMod val="75000"/>
                  </a:schemeClr>
                </a:solidFill>
                <a:latin typeface="+mj-ea"/>
                <a:cs typeface="Arial" panose="020B0604020202020204" pitchFamily="34" charset="0"/>
              </a:rPr>
              <a:t>3.2.3. </a:t>
            </a:r>
            <a:r>
              <a:rPr lang="fr-FR" b="1" kern="0" spc="-120" dirty="0">
                <a:solidFill>
                  <a:schemeClr val="accent6">
                    <a:lumMod val="75000"/>
                  </a:schemeClr>
                </a:solidFill>
                <a:latin typeface="+mj-ea"/>
                <a:cs typeface="Arial" panose="020B0604020202020204" pitchFamily="34" charset="0"/>
              </a:rPr>
              <a:t>Prédiction de l'approbation des prêts à l'aide de Machine </a:t>
            </a:r>
            <a:r>
              <a:rPr lang="fr-FR" b="1" kern="0" spc="-120" dirty="0" smtClean="0">
                <a:solidFill>
                  <a:schemeClr val="accent6">
                    <a:lumMod val="75000"/>
                  </a:schemeClr>
                </a:solidFill>
                <a:latin typeface="+mj-ea"/>
                <a:cs typeface="Arial" panose="020B0604020202020204" pitchFamily="34" charset="0"/>
              </a:rPr>
              <a:t>Learning</a:t>
            </a:r>
            <a:endParaRPr lang="fr-FR" b="1" kern="0" spc="-120" dirty="0">
              <a:solidFill>
                <a:schemeClr val="accent6">
                  <a:lumMod val="75000"/>
                </a:schemeClr>
              </a:solidFill>
              <a:latin typeface="+mj-ea"/>
              <a:cs typeface="Arial" panose="020B0604020202020204" pitchFamily="34" charset="0"/>
            </a:endParaRPr>
          </a:p>
        </p:txBody>
      </p:sp>
      <p:sp>
        <p:nvSpPr>
          <p:cNvPr id="25" name="Rectangle 24"/>
          <p:cNvSpPr/>
          <p:nvPr/>
        </p:nvSpPr>
        <p:spPr>
          <a:xfrm>
            <a:off x="201060" y="1874156"/>
            <a:ext cx="4031745" cy="461665"/>
          </a:xfrm>
          <a:prstGeom prst="rect">
            <a:avLst/>
          </a:prstGeom>
        </p:spPr>
        <p:txBody>
          <a:bodyPr wrap="none">
            <a:spAutoFit/>
          </a:bodyPr>
          <a:lstStyle/>
          <a:p>
            <a:r>
              <a:rPr lang="fr-FR" b="1" dirty="0" smtClean="0">
                <a:latin typeface="system-ui"/>
              </a:rPr>
              <a:t> </a:t>
            </a:r>
            <a:r>
              <a:rPr lang="fr-FR" sz="2400" b="1" dirty="0" smtClean="0"/>
              <a:t>Comparaison des algorithmes</a:t>
            </a:r>
            <a:endParaRPr lang="fr-FR" sz="2400" b="1" i="0" dirty="0">
              <a:effectLst/>
              <a:latin typeface="system-ui"/>
            </a:endParaRPr>
          </a:p>
        </p:txBody>
      </p:sp>
      <p:graphicFrame>
        <p:nvGraphicFramePr>
          <p:cNvPr id="26" name="Table 25"/>
          <p:cNvGraphicFramePr>
            <a:graphicFrameLocks noGrp="1"/>
          </p:cNvGraphicFramePr>
          <p:nvPr>
            <p:extLst>
              <p:ext uri="{D42A27DB-BD31-4B8C-83A1-F6EECF244321}">
                <p14:modId xmlns:p14="http://schemas.microsoft.com/office/powerpoint/2010/main" val="2498367671"/>
              </p:ext>
            </p:extLst>
          </p:nvPr>
        </p:nvGraphicFramePr>
        <p:xfrm>
          <a:off x="1295400" y="2340736"/>
          <a:ext cx="8127999" cy="2123440"/>
        </p:xfrm>
        <a:graphic>
          <a:graphicData uri="http://schemas.openxmlformats.org/drawingml/2006/table">
            <a:tbl>
              <a:tblPr firstRow="1" bandRow="1">
                <a:tableStyleId>{AF606853-7671-496A-8E4F-DF71F8EC918B}</a:tableStyleId>
              </a:tblPr>
              <a:tblGrid>
                <a:gridCol w="2709333">
                  <a:extLst>
                    <a:ext uri="{9D8B030D-6E8A-4147-A177-3AD203B41FA5}">
                      <a16:colId xmlns:a16="http://schemas.microsoft.com/office/drawing/2014/main" val="1704200883"/>
                    </a:ext>
                  </a:extLst>
                </a:gridCol>
                <a:gridCol w="2709333">
                  <a:extLst>
                    <a:ext uri="{9D8B030D-6E8A-4147-A177-3AD203B41FA5}">
                      <a16:colId xmlns:a16="http://schemas.microsoft.com/office/drawing/2014/main" val="1887031572"/>
                    </a:ext>
                  </a:extLst>
                </a:gridCol>
                <a:gridCol w="2709333">
                  <a:extLst>
                    <a:ext uri="{9D8B030D-6E8A-4147-A177-3AD203B41FA5}">
                      <a16:colId xmlns:a16="http://schemas.microsoft.com/office/drawing/2014/main" val="2048542618"/>
                    </a:ext>
                  </a:extLst>
                </a:gridCol>
              </a:tblGrid>
              <a:tr h="370840">
                <a:tc>
                  <a:txBody>
                    <a:bodyPr/>
                    <a:lstStyle/>
                    <a:p>
                      <a:pPr algn="ctr"/>
                      <a:r>
                        <a:rPr lang="en-US" dirty="0" smtClean="0"/>
                        <a:t>Algorithms</a:t>
                      </a:r>
                      <a:endParaRPr lang="en-US" dirty="0"/>
                    </a:p>
                  </a:txBody>
                  <a:tcPr/>
                </a:tc>
                <a:tc>
                  <a:txBody>
                    <a:bodyPr/>
                    <a:lstStyle/>
                    <a:p>
                      <a:pPr algn="ctr"/>
                      <a:r>
                        <a:rPr lang="en-US" dirty="0" smtClean="0"/>
                        <a:t>Accuracy</a:t>
                      </a:r>
                      <a:endParaRPr lang="en-US" dirty="0"/>
                    </a:p>
                  </a:txBody>
                  <a:tcPr/>
                </a:tc>
                <a:tc>
                  <a:txBody>
                    <a:bodyPr/>
                    <a:lstStyle/>
                    <a:p>
                      <a:pPr algn="ctr"/>
                      <a:r>
                        <a:rPr lang="en-US" dirty="0" smtClean="0"/>
                        <a:t>Mean Squared</a:t>
                      </a:r>
                      <a:r>
                        <a:rPr lang="en-US" baseline="0" dirty="0" smtClean="0"/>
                        <a:t> Error</a:t>
                      </a:r>
                      <a:endParaRPr lang="en-US" dirty="0"/>
                    </a:p>
                  </a:txBody>
                  <a:tcPr/>
                </a:tc>
                <a:extLst>
                  <a:ext uri="{0D108BD9-81ED-4DB2-BD59-A6C34878D82A}">
                    <a16:rowId xmlns:a16="http://schemas.microsoft.com/office/drawing/2014/main" val="2947457852"/>
                  </a:ext>
                </a:extLst>
              </a:tr>
              <a:tr h="370840">
                <a:tc>
                  <a:txBody>
                    <a:bodyPr/>
                    <a:lstStyle/>
                    <a:p>
                      <a:pPr algn="ctr"/>
                      <a:r>
                        <a:rPr lang="en-US" dirty="0" smtClean="0"/>
                        <a:t>k-Nearest Neighbors (KNN)</a:t>
                      </a:r>
                      <a:endParaRPr lang="en-US" dirty="0"/>
                    </a:p>
                  </a:txBody>
                  <a:tcPr/>
                </a:tc>
                <a:tc>
                  <a:txBody>
                    <a:bodyPr/>
                    <a:lstStyle/>
                    <a:p>
                      <a:pPr algn="ctr"/>
                      <a:r>
                        <a:rPr lang="en-US" dirty="0" smtClean="0"/>
                        <a:t>63.7%</a:t>
                      </a:r>
                      <a:endParaRPr lang="en-US" dirty="0"/>
                    </a:p>
                  </a:txBody>
                  <a:tcPr/>
                </a:tc>
                <a:tc>
                  <a:txBody>
                    <a:bodyPr/>
                    <a:lstStyle/>
                    <a:p>
                      <a:pPr algn="ctr"/>
                      <a:r>
                        <a:rPr lang="en-US" dirty="0" smtClean="0"/>
                        <a:t>0.3625</a:t>
                      </a:r>
                      <a:endParaRPr lang="en-US" dirty="0"/>
                    </a:p>
                  </a:txBody>
                  <a:tcPr/>
                </a:tc>
                <a:extLst>
                  <a:ext uri="{0D108BD9-81ED-4DB2-BD59-A6C34878D82A}">
                    <a16:rowId xmlns:a16="http://schemas.microsoft.com/office/drawing/2014/main" val="3270190093"/>
                  </a:ext>
                </a:extLst>
              </a:tr>
              <a:tr h="370840">
                <a:tc>
                  <a:txBody>
                    <a:bodyPr/>
                    <a:lstStyle/>
                    <a:p>
                      <a:pPr algn="ctr"/>
                      <a:r>
                        <a:rPr lang="en-US" dirty="0" smtClean="0"/>
                        <a:t>Random Forest</a:t>
                      </a:r>
                      <a:endParaRPr lang="en-US" dirty="0"/>
                    </a:p>
                  </a:txBody>
                  <a:tcPr/>
                </a:tc>
                <a:tc>
                  <a:txBody>
                    <a:bodyPr/>
                    <a:lstStyle/>
                    <a:p>
                      <a:pPr algn="ctr"/>
                      <a:r>
                        <a:rPr lang="en-US" dirty="0" smtClean="0"/>
                        <a:t>78.3%</a:t>
                      </a:r>
                      <a:endParaRPr lang="en-US" dirty="0"/>
                    </a:p>
                  </a:txBody>
                  <a:tcPr/>
                </a:tc>
                <a:tc>
                  <a:txBody>
                    <a:bodyPr/>
                    <a:lstStyle/>
                    <a:p>
                      <a:pPr algn="ctr"/>
                      <a:r>
                        <a:rPr lang="en-US" dirty="0" smtClean="0"/>
                        <a:t>0.2166</a:t>
                      </a:r>
                      <a:endParaRPr lang="en-US" dirty="0"/>
                    </a:p>
                  </a:txBody>
                  <a:tcPr/>
                </a:tc>
                <a:extLst>
                  <a:ext uri="{0D108BD9-81ED-4DB2-BD59-A6C34878D82A}">
                    <a16:rowId xmlns:a16="http://schemas.microsoft.com/office/drawing/2014/main" val="6056906"/>
                  </a:ext>
                </a:extLst>
              </a:tr>
              <a:tr h="370840">
                <a:tc>
                  <a:txBody>
                    <a:bodyPr/>
                    <a:lstStyle/>
                    <a:p>
                      <a:pPr algn="ctr"/>
                      <a:r>
                        <a:rPr lang="en-US" dirty="0" smtClean="0"/>
                        <a:t>Support Vector Machine (SVM)</a:t>
                      </a:r>
                      <a:endParaRPr lang="en-US" dirty="0"/>
                    </a:p>
                  </a:txBody>
                  <a:tcPr/>
                </a:tc>
                <a:tc>
                  <a:txBody>
                    <a:bodyPr/>
                    <a:lstStyle/>
                    <a:p>
                      <a:pPr algn="ctr"/>
                      <a:r>
                        <a:rPr lang="en-US" dirty="0" smtClean="0"/>
                        <a:t>69.1%</a:t>
                      </a:r>
                      <a:endParaRPr lang="en-US" dirty="0"/>
                    </a:p>
                  </a:txBody>
                  <a:tcPr/>
                </a:tc>
                <a:tc>
                  <a:txBody>
                    <a:bodyPr/>
                    <a:lstStyle/>
                    <a:p>
                      <a:pPr algn="ctr"/>
                      <a:r>
                        <a:rPr lang="en-US" dirty="0" smtClean="0"/>
                        <a:t>0.308</a:t>
                      </a:r>
                      <a:endParaRPr lang="en-US" dirty="0"/>
                    </a:p>
                  </a:txBody>
                  <a:tcPr/>
                </a:tc>
                <a:extLst>
                  <a:ext uri="{0D108BD9-81ED-4DB2-BD59-A6C34878D82A}">
                    <a16:rowId xmlns:a16="http://schemas.microsoft.com/office/drawing/2014/main" val="958446406"/>
                  </a:ext>
                </a:extLst>
              </a:tr>
              <a:tr h="370840">
                <a:tc>
                  <a:txBody>
                    <a:bodyPr/>
                    <a:lstStyle/>
                    <a:p>
                      <a:pPr algn="ctr"/>
                      <a:r>
                        <a:rPr lang="en-US" dirty="0" smtClean="0"/>
                        <a:t>Logistic Regression</a:t>
                      </a:r>
                      <a:endParaRPr lang="en-US" dirty="0"/>
                    </a:p>
                  </a:txBody>
                  <a:tcPr/>
                </a:tc>
                <a:tc>
                  <a:txBody>
                    <a:bodyPr/>
                    <a:lstStyle/>
                    <a:p>
                      <a:pPr algn="ctr"/>
                      <a:r>
                        <a:rPr lang="en-US" dirty="0" smtClean="0"/>
                        <a:t>81.6%</a:t>
                      </a:r>
                      <a:endParaRPr lang="en-US" dirty="0"/>
                    </a:p>
                  </a:txBody>
                  <a:tcPr/>
                </a:tc>
                <a:tc>
                  <a:txBody>
                    <a:bodyPr/>
                    <a:lstStyle/>
                    <a:p>
                      <a:pPr algn="ctr"/>
                      <a:r>
                        <a:rPr lang="en-US" dirty="0" smtClean="0"/>
                        <a:t>01833</a:t>
                      </a:r>
                      <a:endParaRPr lang="en-US" dirty="0"/>
                    </a:p>
                  </a:txBody>
                  <a:tcPr/>
                </a:tc>
                <a:extLst>
                  <a:ext uri="{0D108BD9-81ED-4DB2-BD59-A6C34878D82A}">
                    <a16:rowId xmlns:a16="http://schemas.microsoft.com/office/drawing/2014/main" val="3460659139"/>
                  </a:ext>
                </a:extLst>
              </a:tr>
            </a:tbl>
          </a:graphicData>
        </a:graphic>
      </p:graphicFrame>
      <p:sp>
        <p:nvSpPr>
          <p:cNvPr id="27" name="Rectangle 26"/>
          <p:cNvSpPr/>
          <p:nvPr/>
        </p:nvSpPr>
        <p:spPr>
          <a:xfrm>
            <a:off x="298725" y="4562058"/>
            <a:ext cx="11740875" cy="1815882"/>
          </a:xfrm>
          <a:prstGeom prst="rect">
            <a:avLst/>
          </a:prstGeom>
        </p:spPr>
        <p:txBody>
          <a:bodyPr wrap="square">
            <a:spAutoFit/>
          </a:bodyPr>
          <a:lstStyle/>
          <a:p>
            <a:pPr marL="285750" indent="-285750">
              <a:buFont typeface="Wingdings" panose="05000000000000000000" pitchFamily="2" charset="2"/>
              <a:buChar char="q"/>
            </a:pPr>
            <a:r>
              <a:rPr lang="fr-FR" sz="1600" dirty="0"/>
              <a:t>Résumé :</a:t>
            </a:r>
          </a:p>
          <a:p>
            <a:r>
              <a:rPr lang="fr-FR" sz="1600" dirty="0"/>
              <a:t>Meilleure précision : </a:t>
            </a:r>
            <a:r>
              <a:rPr lang="en-US" sz="1600" dirty="0" smtClean="0"/>
              <a:t>Logistic Regression</a:t>
            </a:r>
            <a:r>
              <a:rPr lang="fr-FR" sz="1600" dirty="0" smtClean="0"/>
              <a:t> </a:t>
            </a:r>
            <a:r>
              <a:rPr lang="fr-FR" sz="1600" dirty="0"/>
              <a:t>(81,6 %)</a:t>
            </a:r>
          </a:p>
          <a:p>
            <a:r>
              <a:rPr lang="fr-FR" sz="1600" dirty="0"/>
              <a:t>Meilleur MSE : régression logistique (0,1833)</a:t>
            </a:r>
          </a:p>
          <a:p>
            <a:r>
              <a:rPr lang="fr-FR" sz="1600" dirty="0"/>
              <a:t>Deuxième meilleur : </a:t>
            </a:r>
            <a:r>
              <a:rPr lang="fr-FR" sz="1600" dirty="0" err="1"/>
              <a:t>Random</a:t>
            </a:r>
            <a:r>
              <a:rPr lang="fr-FR" sz="1600" dirty="0"/>
              <a:t> Forest est également performant avec une précision élevée (78,3 %) et un MSE relativement faible (0,2166</a:t>
            </a:r>
            <a:r>
              <a:rPr lang="fr-FR" sz="1600" dirty="0" smtClean="0"/>
              <a:t>).</a:t>
            </a:r>
          </a:p>
          <a:p>
            <a:endParaRPr lang="fr-FR" sz="1600" dirty="0"/>
          </a:p>
          <a:p>
            <a:pPr marL="285750" indent="-285750">
              <a:buFont typeface="Wingdings" panose="05000000000000000000" pitchFamily="2" charset="2"/>
              <a:buChar char="q"/>
            </a:pPr>
            <a:r>
              <a:rPr lang="fr-FR" sz="1600" dirty="0"/>
              <a:t>Compte tenu de cela, la régression logistique semble être l'algorithme le plus performant pour votre ensemble de données, suivi de près par </a:t>
            </a:r>
            <a:r>
              <a:rPr lang="fr-FR" sz="1600" dirty="0" err="1"/>
              <a:t>Random</a:t>
            </a:r>
            <a:r>
              <a:rPr lang="fr-FR" sz="1600" dirty="0"/>
              <a:t> Forest.</a:t>
            </a:r>
            <a:endParaRPr lang="en-US" sz="1600" dirty="0"/>
          </a:p>
        </p:txBody>
      </p:sp>
    </p:spTree>
    <p:extLst>
      <p:ext uri="{BB962C8B-B14F-4D97-AF65-F5344CB8AC3E}">
        <p14:creationId xmlns:p14="http://schemas.microsoft.com/office/powerpoint/2010/main" val="2836829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Rectangle 2"/>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5" name="Rectangle 4"/>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6" name="Rectangle 5"/>
          <p:cNvSpPr/>
          <p:nvPr/>
        </p:nvSpPr>
        <p:spPr>
          <a:xfrm>
            <a:off x="184896" y="990800"/>
            <a:ext cx="11811000" cy="923330"/>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3.1 </a:t>
            </a: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Régression linéaire </a:t>
            </a:r>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Multiple:</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endParaRPr lang="en-US" sz="1400" b="1" kern="0" spc="-120" dirty="0">
              <a:solidFill>
                <a:schemeClr val="accent6">
                  <a:lumMod val="75000"/>
                </a:schemeClr>
              </a:solidFill>
              <a:latin typeface="+mj-ea"/>
              <a:cs typeface="Arial" panose="020B0604020202020204" pitchFamily="34" charset="0"/>
            </a:endParaRPr>
          </a:p>
        </p:txBody>
      </p:sp>
      <p:sp>
        <p:nvSpPr>
          <p:cNvPr id="7"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8"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9" name="Rectangle 8"/>
          <p:cNvSpPr/>
          <p:nvPr/>
        </p:nvSpPr>
        <p:spPr>
          <a:xfrm>
            <a:off x="224151" y="2030324"/>
            <a:ext cx="11590426" cy="646331"/>
          </a:xfrm>
          <a:prstGeom prst="rect">
            <a:avLst/>
          </a:prstGeom>
        </p:spPr>
        <p:txBody>
          <a:bodyPr wrap="square">
            <a:spAutoFit/>
          </a:bodyPr>
          <a:lstStyle/>
          <a:p>
            <a:pPr marL="285750" indent="-285750">
              <a:buFont typeface="Wingdings" panose="05000000000000000000" pitchFamily="2" charset="2"/>
              <a:buChar char="q"/>
            </a:pPr>
            <a:r>
              <a:rPr lang="fr-FR" dirty="0" smtClean="0"/>
              <a:t>La </a:t>
            </a:r>
            <a:r>
              <a:rPr lang="fr-FR" dirty="0"/>
              <a:t>régression linéaire multiple, souvent appelée régression multiple, est une méthode statistique qui prédit le résultat </a:t>
            </a:r>
            <a:endParaRPr lang="fr-FR" dirty="0" smtClean="0"/>
          </a:p>
          <a:p>
            <a:r>
              <a:rPr lang="fr-FR" dirty="0"/>
              <a:t> </a:t>
            </a:r>
            <a:r>
              <a:rPr lang="fr-FR" dirty="0" smtClean="0"/>
              <a:t>  d'une </a:t>
            </a:r>
            <a:r>
              <a:rPr lang="fr-FR" dirty="0"/>
              <a:t>variable de réponse en combinant de nombreuses variables explicatives. </a:t>
            </a:r>
            <a:endParaRPr lang="fr-FR" dirty="0" smtClean="0"/>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0133" y="3183735"/>
            <a:ext cx="5294434" cy="637293"/>
          </a:xfrm>
          <a:prstGeom prst="rect">
            <a:avLst/>
          </a:prstGeom>
        </p:spPr>
      </p:pic>
      <p:sp>
        <p:nvSpPr>
          <p:cNvPr id="12" name="Rectangle 11"/>
          <p:cNvSpPr/>
          <p:nvPr/>
        </p:nvSpPr>
        <p:spPr>
          <a:xfrm>
            <a:off x="6553200" y="4114800"/>
            <a:ext cx="5137896" cy="1631216"/>
          </a:xfrm>
          <a:prstGeom prst="rect">
            <a:avLst/>
          </a:prstGeom>
        </p:spPr>
        <p:txBody>
          <a:bodyPr wrap="square">
            <a:spAutoFit/>
          </a:bodyPr>
          <a:lstStyle/>
          <a:p>
            <a:r>
              <a:rPr lang="fr-FR" sz="2000" dirty="0"/>
              <a:t>ici, </a:t>
            </a:r>
            <a:r>
              <a:rPr lang="fr-FR" sz="2000" b="1" dirty="0"/>
              <a:t>y</a:t>
            </a:r>
            <a:r>
              <a:rPr lang="fr-FR" sz="2000" dirty="0"/>
              <a:t> est la variable dépendante.</a:t>
            </a:r>
          </a:p>
          <a:p>
            <a:endParaRPr lang="fr-FR" sz="2000" dirty="0"/>
          </a:p>
          <a:p>
            <a:r>
              <a:rPr lang="fr-FR" sz="2000" b="1" dirty="0"/>
              <a:t>x</a:t>
            </a:r>
            <a:r>
              <a:rPr lang="fr-FR" sz="2000" b="1" baseline="-25000" dirty="0"/>
              <a:t>1</a:t>
            </a:r>
            <a:r>
              <a:rPr lang="fr-FR" sz="2000" dirty="0"/>
              <a:t>, </a:t>
            </a:r>
            <a:r>
              <a:rPr lang="fr-FR" sz="2000" b="1" dirty="0"/>
              <a:t>x</a:t>
            </a:r>
            <a:r>
              <a:rPr lang="fr-FR" sz="2000" b="1" baseline="-25000" dirty="0"/>
              <a:t>2</a:t>
            </a:r>
            <a:r>
              <a:rPr lang="fr-FR" sz="2000" dirty="0"/>
              <a:t>,</a:t>
            </a:r>
            <a:r>
              <a:rPr lang="fr-FR" sz="2000" b="1" dirty="0"/>
              <a:t> x</a:t>
            </a:r>
            <a:r>
              <a:rPr lang="fr-FR" sz="2000" b="1" baseline="-25000" dirty="0"/>
              <a:t>3</a:t>
            </a:r>
            <a:r>
              <a:rPr lang="fr-FR" sz="2000" dirty="0"/>
              <a:t>,… sont des variables indépendantes.</a:t>
            </a:r>
          </a:p>
          <a:p>
            <a:r>
              <a:rPr lang="fr-FR" sz="2000" b="1" dirty="0"/>
              <a:t>b</a:t>
            </a:r>
            <a:r>
              <a:rPr lang="fr-FR" sz="2000" b="1" baseline="-25000" dirty="0"/>
              <a:t>0</a:t>
            </a:r>
            <a:r>
              <a:rPr lang="fr-FR" sz="2000" dirty="0"/>
              <a:t> = interception de la droite.</a:t>
            </a:r>
          </a:p>
          <a:p>
            <a:r>
              <a:rPr lang="fr-FR" sz="2000" b="1" dirty="0"/>
              <a:t>b</a:t>
            </a:r>
            <a:r>
              <a:rPr lang="fr-FR" sz="2000" b="1" baseline="-25000" dirty="0"/>
              <a:t>1</a:t>
            </a:r>
            <a:r>
              <a:rPr lang="fr-FR" sz="2000" dirty="0"/>
              <a:t>, </a:t>
            </a:r>
            <a:r>
              <a:rPr lang="fr-FR" sz="2000" b="1" dirty="0"/>
              <a:t>b</a:t>
            </a:r>
            <a:r>
              <a:rPr lang="fr-FR" sz="2000" b="1" baseline="-25000" dirty="0"/>
              <a:t>2</a:t>
            </a:r>
            <a:r>
              <a:rPr lang="fr-FR" sz="2000" dirty="0"/>
              <a:t>, … sont des coefficients.</a:t>
            </a:r>
            <a:endParaRPr lang="en-US" sz="2000" dirty="0"/>
          </a:p>
        </p:txBody>
      </p:sp>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133" y="2634923"/>
            <a:ext cx="6096000" cy="3670649"/>
          </a:xfrm>
          <a:prstGeom prst="rect">
            <a:avLst/>
          </a:prstGeom>
        </p:spPr>
      </p:pic>
      <p:sp>
        <p:nvSpPr>
          <p:cNvPr id="15" name="Rectangle 14"/>
          <p:cNvSpPr/>
          <p:nvPr/>
        </p:nvSpPr>
        <p:spPr>
          <a:xfrm>
            <a:off x="7315200" y="2647417"/>
            <a:ext cx="3152786" cy="400110"/>
          </a:xfrm>
          <a:prstGeom prst="rect">
            <a:avLst/>
          </a:prstGeom>
        </p:spPr>
        <p:txBody>
          <a:bodyPr wrap="none">
            <a:spAutoFit/>
          </a:bodyPr>
          <a:lstStyle/>
          <a:p>
            <a:r>
              <a:rPr lang="en-US" sz="2000" b="1" kern="0" spc="-120" dirty="0">
                <a:latin typeface="+mj-ea"/>
                <a:cs typeface="Arial" panose="020B0604020202020204" pitchFamily="34" charset="0"/>
              </a:rPr>
              <a:t>Formulation Mathématique</a:t>
            </a:r>
            <a:r>
              <a:rPr lang="en-US" dirty="0" smtClean="0"/>
              <a:t>:</a:t>
            </a:r>
            <a:endParaRPr lang="en-US" dirty="0"/>
          </a:p>
        </p:txBody>
      </p:sp>
      <p:sp>
        <p:nvSpPr>
          <p:cNvPr id="16" name="Rectangle 15"/>
          <p:cNvSpPr/>
          <p:nvPr/>
        </p:nvSpPr>
        <p:spPr>
          <a:xfrm>
            <a:off x="201060" y="1685530"/>
            <a:ext cx="4870564" cy="388696"/>
          </a:xfrm>
          <a:prstGeom prst="rect">
            <a:avLst/>
          </a:prstGeom>
        </p:spPr>
        <p:txBody>
          <a:bodyPr wrap="none">
            <a:spAutoFit/>
          </a:bodyPr>
          <a:lstStyle/>
          <a:p>
            <a:pPr>
              <a:lnSpc>
                <a:spcPct val="107000"/>
              </a:lnSpc>
              <a:spcAft>
                <a:spcPts val="800"/>
              </a:spcAft>
            </a:pPr>
            <a:r>
              <a:rPr lang="fr-FR" b="1" kern="0" spc="-120" dirty="0" smtClean="0">
                <a:solidFill>
                  <a:schemeClr val="accent6">
                    <a:lumMod val="75000"/>
                  </a:schemeClr>
                </a:solidFill>
                <a:latin typeface="+mj-ea"/>
                <a:cs typeface="Arial" panose="020B0604020202020204" pitchFamily="34" charset="0"/>
              </a:rPr>
              <a:t>3.1.1 Introduction </a:t>
            </a:r>
            <a:r>
              <a:rPr lang="fr-FR" b="1" kern="0" spc="-120" dirty="0">
                <a:solidFill>
                  <a:schemeClr val="accent6">
                    <a:lumMod val="75000"/>
                  </a:schemeClr>
                </a:solidFill>
                <a:latin typeface="+mj-ea"/>
                <a:cs typeface="Arial" panose="020B0604020202020204" pitchFamily="34" charset="0"/>
              </a:rPr>
              <a:t>à la régression linéaire multiple </a:t>
            </a:r>
          </a:p>
        </p:txBody>
      </p:sp>
    </p:spTree>
    <p:extLst>
      <p:ext uri="{BB962C8B-B14F-4D97-AF65-F5344CB8AC3E}">
        <p14:creationId xmlns:p14="http://schemas.microsoft.com/office/powerpoint/2010/main" val="453676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Rectangle 3"/>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6" name="Rectangle 5"/>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7" name="Rectangle 6"/>
          <p:cNvSpPr/>
          <p:nvPr/>
        </p:nvSpPr>
        <p:spPr>
          <a:xfrm>
            <a:off x="184896" y="990800"/>
            <a:ext cx="11811000" cy="923330"/>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3.1 </a:t>
            </a: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Régression linéaire </a:t>
            </a:r>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Multiple:</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endParaRPr lang="en-US" sz="1400" b="1" kern="0" spc="-120" dirty="0">
              <a:solidFill>
                <a:schemeClr val="accent6">
                  <a:lumMod val="75000"/>
                </a:schemeClr>
              </a:solidFill>
              <a:latin typeface="+mj-ea"/>
              <a:cs typeface="Arial" panose="020B0604020202020204" pitchFamily="34" charset="0"/>
            </a:endParaRPr>
          </a:p>
        </p:txBody>
      </p:sp>
      <p:sp>
        <p:nvSpPr>
          <p:cNvPr id="8"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9"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5" name="Rectangle 14"/>
          <p:cNvSpPr/>
          <p:nvPr/>
        </p:nvSpPr>
        <p:spPr>
          <a:xfrm>
            <a:off x="210296" y="1856714"/>
            <a:ext cx="7637988" cy="367216"/>
          </a:xfrm>
          <a:prstGeom prst="rect">
            <a:avLst/>
          </a:prstGeom>
        </p:spPr>
        <p:txBody>
          <a:bodyPr wrap="none">
            <a:spAutoFit/>
          </a:bodyPr>
          <a:lstStyle/>
          <a:p>
            <a:pPr>
              <a:lnSpc>
                <a:spcPct val="107000"/>
              </a:lnSpc>
              <a:spcAft>
                <a:spcPts val="800"/>
              </a:spcAft>
            </a:pPr>
            <a:r>
              <a:rPr lang="fr-FR" b="1" kern="0" spc="-120" dirty="0" smtClean="0">
                <a:solidFill>
                  <a:schemeClr val="accent6">
                    <a:lumMod val="75000"/>
                  </a:schemeClr>
                </a:solidFill>
                <a:latin typeface="+mj-ea"/>
                <a:cs typeface="Arial" panose="020B0604020202020204" pitchFamily="34" charset="0"/>
              </a:rPr>
              <a:t>3.1.2 </a:t>
            </a:r>
            <a:r>
              <a:rPr lang="fr-FR" b="1" kern="0" spc="-120" dirty="0">
                <a:solidFill>
                  <a:schemeClr val="accent6">
                    <a:lumMod val="75000"/>
                  </a:schemeClr>
                </a:solidFill>
                <a:latin typeface="+mj-ea"/>
                <a:cs typeface="Arial" panose="020B0604020202020204" pitchFamily="34" charset="0"/>
              </a:rPr>
              <a:t>Prédire des valeurs continues (par exemple, prédire les prix des maisons</a:t>
            </a:r>
            <a:r>
              <a:rPr lang="fr-FR" b="1" kern="0" spc="-120" dirty="0" smtClean="0">
                <a:solidFill>
                  <a:schemeClr val="accent6">
                    <a:lumMod val="75000"/>
                  </a:schemeClr>
                </a:solidFill>
                <a:latin typeface="+mj-ea"/>
                <a:cs typeface="Arial" panose="020B0604020202020204" pitchFamily="34" charset="0"/>
              </a:rPr>
              <a:t>)</a:t>
            </a:r>
            <a:endParaRPr lang="en-US" b="1" kern="0" spc="-120" dirty="0">
              <a:solidFill>
                <a:schemeClr val="accent6">
                  <a:lumMod val="75000"/>
                </a:schemeClr>
              </a:solidFill>
              <a:latin typeface="+mj-ea"/>
              <a:cs typeface="Arial" panose="020B0604020202020204" pitchFamily="34" charset="0"/>
            </a:endParaRPr>
          </a:p>
        </p:txBody>
      </p:sp>
      <p:sp>
        <p:nvSpPr>
          <p:cNvPr id="16" name="Rectangle 15"/>
          <p:cNvSpPr/>
          <p:nvPr/>
        </p:nvSpPr>
        <p:spPr>
          <a:xfrm>
            <a:off x="261729" y="2362366"/>
            <a:ext cx="11751570" cy="4031873"/>
          </a:xfrm>
          <a:prstGeom prst="rect">
            <a:avLst/>
          </a:prstGeom>
        </p:spPr>
        <p:txBody>
          <a:bodyPr wrap="square">
            <a:spAutoFit/>
          </a:bodyPr>
          <a:lstStyle/>
          <a:p>
            <a:r>
              <a:rPr lang="fr-FR" sz="2000" dirty="0"/>
              <a:t>Dans le contexte de l'apprentissage automatique, </a:t>
            </a:r>
            <a:r>
              <a:rPr lang="fr-FR" sz="2000" dirty="0" smtClean="0"/>
              <a:t>une </a:t>
            </a:r>
            <a:r>
              <a:rPr lang="fr-FR" sz="2000" dirty="0" err="1" smtClean="0"/>
              <a:t>dataset</a:t>
            </a:r>
            <a:r>
              <a:rPr lang="fr-FR" sz="2000" dirty="0" smtClean="0"/>
              <a:t> </a:t>
            </a:r>
            <a:r>
              <a:rPr lang="fr-FR" sz="2000" dirty="0"/>
              <a:t>est un ensemble de données qui sert de base à la création et à </a:t>
            </a:r>
            <a:r>
              <a:rPr lang="fr-FR" sz="2000" dirty="0" smtClean="0"/>
              <a:t>l’entrainement </a:t>
            </a:r>
            <a:r>
              <a:rPr lang="fr-FR" sz="2000" dirty="0"/>
              <a:t>de modèles. </a:t>
            </a:r>
            <a:endParaRPr lang="fr-FR" sz="2000" dirty="0" smtClean="0"/>
          </a:p>
          <a:p>
            <a:endParaRPr lang="fr-FR" sz="2000" dirty="0"/>
          </a:p>
          <a:p>
            <a:r>
              <a:rPr lang="fr-FR" sz="2000" dirty="0" smtClean="0"/>
              <a:t>Une </a:t>
            </a:r>
            <a:r>
              <a:rPr lang="fr-FR" sz="2000" dirty="0" err="1" smtClean="0"/>
              <a:t>dataset</a:t>
            </a:r>
            <a:r>
              <a:rPr lang="fr-FR" sz="2000" dirty="0" smtClean="0"/>
              <a:t> </a:t>
            </a:r>
            <a:r>
              <a:rPr lang="fr-FR" sz="2000" dirty="0"/>
              <a:t>se compose généralement de lignes et de colonnes, où :</a:t>
            </a:r>
          </a:p>
          <a:p>
            <a:endParaRPr lang="fr-FR" sz="2000" dirty="0"/>
          </a:p>
          <a:p>
            <a:pPr marL="285750" indent="-285750">
              <a:buFont typeface="Wingdings" panose="05000000000000000000" pitchFamily="2" charset="2"/>
              <a:buChar char="ü"/>
            </a:pPr>
            <a:r>
              <a:rPr lang="fr-FR" sz="2000" b="1" dirty="0">
                <a:solidFill>
                  <a:srgbClr val="FF0000"/>
                </a:solidFill>
              </a:rPr>
              <a:t>Lignes</a:t>
            </a:r>
            <a:r>
              <a:rPr lang="fr-FR" sz="2000" dirty="0"/>
              <a:t> (échantillons/observations) : chaque ligne </a:t>
            </a:r>
            <a:r>
              <a:rPr lang="fr-FR" sz="2000" dirty="0" smtClean="0"/>
              <a:t>représente, </a:t>
            </a:r>
            <a:r>
              <a:rPr lang="fr-FR" sz="2000" dirty="0"/>
              <a:t>un attribut ou une variable. </a:t>
            </a:r>
            <a:endParaRPr lang="fr-FR" sz="2000" dirty="0" smtClean="0"/>
          </a:p>
          <a:p>
            <a:pPr marL="285750" indent="-285750">
              <a:buFont typeface="Wingdings" panose="05000000000000000000" pitchFamily="2" charset="2"/>
              <a:buChar char="ü"/>
            </a:pPr>
            <a:endParaRPr lang="fr-FR" sz="2000" dirty="0" smtClean="0"/>
          </a:p>
          <a:p>
            <a:pPr marL="285750" indent="-285750">
              <a:buFont typeface="Wingdings" panose="05000000000000000000" pitchFamily="2" charset="2"/>
              <a:buChar char="ü"/>
            </a:pPr>
            <a:r>
              <a:rPr lang="fr-FR" sz="2000" dirty="0" smtClean="0"/>
              <a:t>La </a:t>
            </a:r>
            <a:r>
              <a:rPr lang="fr-FR" sz="2000" dirty="0"/>
              <a:t>dernière colonne est souvent l'étiquette cible dans les </a:t>
            </a:r>
            <a:r>
              <a:rPr lang="fr-FR" sz="2000" dirty="0" err="1" smtClean="0"/>
              <a:t>tâc</a:t>
            </a:r>
            <a:r>
              <a:rPr lang="fr-FR" sz="2000" dirty="0" err="1"/>
              <a:t>un</a:t>
            </a:r>
            <a:r>
              <a:rPr lang="fr-FR" sz="2000" dirty="0"/>
              <a:t> échantillon ou une observation individuelle </a:t>
            </a:r>
            <a:endParaRPr lang="fr-FR" sz="2000" dirty="0" smtClean="0"/>
          </a:p>
          <a:p>
            <a:r>
              <a:rPr lang="fr-FR" sz="2000" dirty="0"/>
              <a:t> </a:t>
            </a:r>
            <a:r>
              <a:rPr lang="fr-FR" sz="2000" dirty="0" smtClean="0"/>
              <a:t>    dans </a:t>
            </a:r>
            <a:r>
              <a:rPr lang="fr-FR" sz="2000" dirty="0"/>
              <a:t>l'ensemble de données</a:t>
            </a:r>
            <a:r>
              <a:rPr lang="fr-FR" sz="2000" dirty="0" smtClean="0"/>
              <a:t>.</a:t>
            </a:r>
          </a:p>
          <a:p>
            <a:pPr marL="285750" indent="-285750">
              <a:buFont typeface="Wingdings" panose="05000000000000000000" pitchFamily="2" charset="2"/>
              <a:buChar char="ü"/>
            </a:pPr>
            <a:endParaRPr lang="fr-FR" sz="2000" dirty="0"/>
          </a:p>
          <a:p>
            <a:pPr marL="285750" indent="-285750">
              <a:buFont typeface="Wingdings" panose="05000000000000000000" pitchFamily="2" charset="2"/>
              <a:buChar char="ü"/>
            </a:pPr>
            <a:r>
              <a:rPr lang="fr-FR" sz="2000" b="1" dirty="0">
                <a:solidFill>
                  <a:srgbClr val="FF0000"/>
                </a:solidFill>
              </a:rPr>
              <a:t>Colonnes</a:t>
            </a:r>
            <a:r>
              <a:rPr lang="fr-FR" sz="2000" dirty="0"/>
              <a:t> (caractéristiques/attributs) : chaque colonne représente une </a:t>
            </a:r>
            <a:r>
              <a:rPr lang="fr-FR" sz="2000" dirty="0" smtClean="0"/>
              <a:t>caractéristiques </a:t>
            </a:r>
            <a:r>
              <a:rPr lang="fr-FR" sz="2000" dirty="0"/>
              <a:t>d'apprentissage </a:t>
            </a:r>
            <a:endParaRPr lang="fr-FR" sz="2000" dirty="0" smtClean="0"/>
          </a:p>
          <a:p>
            <a:r>
              <a:rPr lang="fr-FR" sz="2000" dirty="0"/>
              <a:t> </a:t>
            </a:r>
            <a:r>
              <a:rPr lang="fr-FR" sz="2000" dirty="0" smtClean="0"/>
              <a:t>    supervisé.</a:t>
            </a:r>
          </a:p>
          <a:p>
            <a:pPr marL="285750" indent="-285750">
              <a:buFont typeface="Wingdings" panose="05000000000000000000" pitchFamily="2" charset="2"/>
              <a:buChar char="v"/>
            </a:pPr>
            <a:endParaRPr lang="fr-FR" sz="1600" dirty="0"/>
          </a:p>
        </p:txBody>
      </p:sp>
    </p:spTree>
    <p:extLst>
      <p:ext uri="{BB962C8B-B14F-4D97-AF65-F5344CB8AC3E}">
        <p14:creationId xmlns:p14="http://schemas.microsoft.com/office/powerpoint/2010/main" val="3928013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Rectangle 4"/>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7" name="Rectangle 6"/>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8" name="Rectangle 7"/>
          <p:cNvSpPr/>
          <p:nvPr/>
        </p:nvSpPr>
        <p:spPr>
          <a:xfrm>
            <a:off x="184896" y="990800"/>
            <a:ext cx="11811000" cy="923330"/>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3.1 </a:t>
            </a: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Régression linéaire </a:t>
            </a:r>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Multiple:</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endParaRPr lang="en-US" sz="1400" b="1" kern="0" spc="-120" dirty="0">
              <a:solidFill>
                <a:schemeClr val="accent6">
                  <a:lumMod val="75000"/>
                </a:schemeClr>
              </a:solidFill>
              <a:latin typeface="+mj-ea"/>
              <a:cs typeface="Arial" panose="020B0604020202020204" pitchFamily="34" charset="0"/>
            </a:endParaRPr>
          </a:p>
        </p:txBody>
      </p:sp>
      <p:sp>
        <p:nvSpPr>
          <p:cNvPr id="9"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0"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Rectangle 10"/>
          <p:cNvSpPr/>
          <p:nvPr/>
        </p:nvSpPr>
        <p:spPr>
          <a:xfrm>
            <a:off x="201060" y="1685530"/>
            <a:ext cx="7637988" cy="367216"/>
          </a:xfrm>
          <a:prstGeom prst="rect">
            <a:avLst/>
          </a:prstGeom>
        </p:spPr>
        <p:txBody>
          <a:bodyPr wrap="none">
            <a:spAutoFit/>
          </a:bodyPr>
          <a:lstStyle/>
          <a:p>
            <a:pPr>
              <a:lnSpc>
                <a:spcPct val="107000"/>
              </a:lnSpc>
              <a:spcAft>
                <a:spcPts val="800"/>
              </a:spcAft>
            </a:pPr>
            <a:r>
              <a:rPr lang="fr-FR" b="1" kern="0" spc="-120" dirty="0" smtClean="0">
                <a:solidFill>
                  <a:schemeClr val="accent6">
                    <a:lumMod val="75000"/>
                  </a:schemeClr>
                </a:solidFill>
                <a:latin typeface="+mj-ea"/>
                <a:cs typeface="Arial" panose="020B0604020202020204" pitchFamily="34" charset="0"/>
              </a:rPr>
              <a:t>3.1.2 </a:t>
            </a:r>
            <a:r>
              <a:rPr lang="fr-FR" b="1" kern="0" spc="-120" dirty="0">
                <a:solidFill>
                  <a:schemeClr val="accent6">
                    <a:lumMod val="75000"/>
                  </a:schemeClr>
                </a:solidFill>
                <a:latin typeface="+mj-ea"/>
                <a:cs typeface="Arial" panose="020B0604020202020204" pitchFamily="34" charset="0"/>
              </a:rPr>
              <a:t>Prédire des valeurs continues (par exemple, prédire les prix des maisons</a:t>
            </a:r>
            <a:r>
              <a:rPr lang="fr-FR" b="1" kern="0" spc="-120" dirty="0" smtClean="0">
                <a:solidFill>
                  <a:schemeClr val="accent6">
                    <a:lumMod val="75000"/>
                  </a:schemeClr>
                </a:solidFill>
                <a:latin typeface="+mj-ea"/>
                <a:cs typeface="Arial" panose="020B0604020202020204" pitchFamily="34" charset="0"/>
              </a:rPr>
              <a:t>)</a:t>
            </a:r>
            <a:endParaRPr lang="en-US" b="1" kern="0" spc="-120" dirty="0">
              <a:solidFill>
                <a:schemeClr val="accent6">
                  <a:lumMod val="75000"/>
                </a:schemeClr>
              </a:solidFill>
              <a:latin typeface="+mj-ea"/>
              <a:cs typeface="Arial" panose="020B0604020202020204" pitchFamily="34" charset="0"/>
            </a:endParaRPr>
          </a:p>
        </p:txBody>
      </p:sp>
      <p:sp>
        <p:nvSpPr>
          <p:cNvPr id="12" name="Rectangle 11"/>
          <p:cNvSpPr/>
          <p:nvPr/>
        </p:nvSpPr>
        <p:spPr>
          <a:xfrm>
            <a:off x="288030" y="2052746"/>
            <a:ext cx="11751570" cy="3477875"/>
          </a:xfrm>
          <a:prstGeom prst="rect">
            <a:avLst/>
          </a:prstGeom>
        </p:spPr>
        <p:txBody>
          <a:bodyPr wrap="square">
            <a:spAutoFit/>
          </a:bodyPr>
          <a:lstStyle/>
          <a:p>
            <a:pPr marL="285750" indent="-285750">
              <a:buFont typeface="Wingdings" panose="05000000000000000000" pitchFamily="2" charset="2"/>
              <a:buChar char="v"/>
            </a:pPr>
            <a:endParaRPr lang="fr-FR" sz="2000" dirty="0"/>
          </a:p>
          <a:p>
            <a:r>
              <a:rPr lang="fr-FR" sz="2000" dirty="0"/>
              <a:t>Voici les principaux composants d'un ensemble de données typique :</a:t>
            </a:r>
          </a:p>
          <a:p>
            <a:endParaRPr lang="fr-FR" sz="2000" dirty="0"/>
          </a:p>
          <a:p>
            <a:pPr marL="285750" indent="-285750">
              <a:buFont typeface="Wingdings" panose="05000000000000000000" pitchFamily="2" charset="2"/>
              <a:buChar char="§"/>
            </a:pPr>
            <a:r>
              <a:rPr lang="fr-FR" sz="2000" b="1" dirty="0"/>
              <a:t>1. </a:t>
            </a:r>
            <a:r>
              <a:rPr lang="fr-FR" sz="2000" b="1" dirty="0" smtClean="0">
                <a:solidFill>
                  <a:srgbClr val="FF0000"/>
                </a:solidFill>
              </a:rPr>
              <a:t>Caractéristiques</a:t>
            </a:r>
            <a:r>
              <a:rPr lang="fr-FR" sz="2000" b="1" dirty="0" smtClean="0"/>
              <a:t> [</a:t>
            </a:r>
            <a:r>
              <a:rPr lang="fr-FR" sz="2000" b="1" dirty="0" err="1" smtClean="0"/>
              <a:t>Features</a:t>
            </a:r>
            <a:r>
              <a:rPr lang="fr-FR" sz="2000" b="1" dirty="0" smtClean="0"/>
              <a:t>] </a:t>
            </a:r>
            <a:r>
              <a:rPr lang="fr-FR" sz="2000" dirty="0"/>
              <a:t>(variables indépendantes)</a:t>
            </a:r>
          </a:p>
          <a:p>
            <a:r>
              <a:rPr lang="fr-FR" sz="2000" dirty="0"/>
              <a:t>Il s'agit des variables d'entrée à partir desquelles le modèle d'apprentissage automatique apprendra.</a:t>
            </a:r>
          </a:p>
          <a:p>
            <a:r>
              <a:rPr lang="fr-FR" sz="1900" dirty="0"/>
              <a:t>Chaque caractéristique peut représenter une propriété ou une caractéristique mesurable, telle que l'âge, le revenu, </a:t>
            </a:r>
            <a:endParaRPr lang="fr-FR" sz="1900" dirty="0" smtClean="0"/>
          </a:p>
          <a:p>
            <a:r>
              <a:rPr lang="fr-FR" sz="1900" dirty="0" smtClean="0"/>
              <a:t>la température.</a:t>
            </a:r>
          </a:p>
          <a:p>
            <a:endParaRPr lang="fr-FR" sz="2000" dirty="0"/>
          </a:p>
          <a:p>
            <a:pPr marL="285750" indent="-285750">
              <a:buFont typeface="Wingdings" panose="05000000000000000000" pitchFamily="2" charset="2"/>
              <a:buChar char="§"/>
            </a:pPr>
            <a:r>
              <a:rPr lang="fr-FR" sz="2000" b="1" dirty="0" smtClean="0"/>
              <a:t>2</a:t>
            </a:r>
            <a:r>
              <a:rPr lang="fr-FR" sz="2000" b="1" dirty="0"/>
              <a:t>. </a:t>
            </a:r>
            <a:r>
              <a:rPr lang="fr-FR" sz="2000" b="1" dirty="0" smtClean="0">
                <a:solidFill>
                  <a:srgbClr val="FF0000"/>
                </a:solidFill>
              </a:rPr>
              <a:t>Cible/étiquette</a:t>
            </a:r>
            <a:r>
              <a:rPr lang="fr-FR" sz="2000" b="1" dirty="0" smtClean="0"/>
              <a:t> [Target] </a:t>
            </a:r>
            <a:r>
              <a:rPr lang="fr-FR" sz="2000" dirty="0"/>
              <a:t>(variable dépendante)</a:t>
            </a:r>
          </a:p>
          <a:p>
            <a:r>
              <a:rPr lang="fr-FR" sz="2000" dirty="0"/>
              <a:t>Il s'agit de la variable de sortie que le modèle est censé prédire (dans l'apprentissage supervisé).</a:t>
            </a:r>
          </a:p>
          <a:p>
            <a:r>
              <a:rPr lang="fr-FR" sz="2000" dirty="0" smtClean="0"/>
              <a:t>Dans </a:t>
            </a:r>
            <a:r>
              <a:rPr lang="fr-FR" sz="2000" dirty="0"/>
              <a:t>la régression, il s'agit généralement d'une valeur continue (par exemple, le prix de </a:t>
            </a:r>
            <a:r>
              <a:rPr lang="fr-FR" sz="2000" dirty="0" smtClean="0"/>
              <a:t>maison).</a:t>
            </a:r>
            <a:endParaRPr lang="fr-FR" sz="2000" dirty="0"/>
          </a:p>
        </p:txBody>
      </p:sp>
    </p:spTree>
    <p:extLst>
      <p:ext uri="{BB962C8B-B14F-4D97-AF65-F5344CB8AC3E}">
        <p14:creationId xmlns:p14="http://schemas.microsoft.com/office/powerpoint/2010/main" val="2931481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Rectangle 4"/>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7" name="Rectangle 6"/>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8" name="Rectangle 7"/>
          <p:cNvSpPr/>
          <p:nvPr/>
        </p:nvSpPr>
        <p:spPr>
          <a:xfrm>
            <a:off x="184896" y="990800"/>
            <a:ext cx="11811000" cy="923330"/>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3.1 </a:t>
            </a:r>
            <a:r>
              <a:rPr lang="fr-FR" sz="2000" b="1" kern="0" spc="-120" dirty="0">
                <a:gradFill>
                  <a:gsLst>
                    <a:gs pos="100000">
                      <a:srgbClr val="0070C0"/>
                    </a:gs>
                    <a:gs pos="0">
                      <a:srgbClr val="1F497D">
                        <a:lumMod val="75000"/>
                      </a:srgbClr>
                    </a:gs>
                  </a:gsLst>
                  <a:lin ang="5400000" scaled="0"/>
                </a:gradFill>
                <a:latin typeface="+mj-ea"/>
                <a:cs typeface="Arial" panose="020B0604020202020204" pitchFamily="34" charset="0"/>
              </a:rPr>
              <a:t>Régression linéaire </a:t>
            </a:r>
            <a:r>
              <a:rPr lang="fr-FR" sz="20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Multiple:</a:t>
            </a:r>
            <a:endParaRPr lang="en-US" sz="20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endParaRPr lang="en-US" sz="1400" b="1" kern="0" spc="-120" dirty="0">
              <a:solidFill>
                <a:schemeClr val="accent6">
                  <a:lumMod val="75000"/>
                </a:schemeClr>
              </a:solidFill>
              <a:latin typeface="+mj-ea"/>
              <a:cs typeface="Arial" panose="020B0604020202020204" pitchFamily="34" charset="0"/>
            </a:endParaRPr>
          </a:p>
        </p:txBody>
      </p:sp>
      <p:sp>
        <p:nvSpPr>
          <p:cNvPr id="9"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0"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1" name="Rectangle 10"/>
          <p:cNvSpPr/>
          <p:nvPr/>
        </p:nvSpPr>
        <p:spPr>
          <a:xfrm>
            <a:off x="201060" y="1685530"/>
            <a:ext cx="7637988" cy="367216"/>
          </a:xfrm>
          <a:prstGeom prst="rect">
            <a:avLst/>
          </a:prstGeom>
        </p:spPr>
        <p:txBody>
          <a:bodyPr wrap="none">
            <a:spAutoFit/>
          </a:bodyPr>
          <a:lstStyle/>
          <a:p>
            <a:pPr>
              <a:lnSpc>
                <a:spcPct val="107000"/>
              </a:lnSpc>
              <a:spcAft>
                <a:spcPts val="800"/>
              </a:spcAft>
            </a:pPr>
            <a:r>
              <a:rPr lang="fr-FR" b="1" kern="0" spc="-120" dirty="0" smtClean="0">
                <a:solidFill>
                  <a:schemeClr val="accent6">
                    <a:lumMod val="75000"/>
                  </a:schemeClr>
                </a:solidFill>
                <a:latin typeface="+mj-ea"/>
                <a:cs typeface="Arial" panose="020B0604020202020204" pitchFamily="34" charset="0"/>
              </a:rPr>
              <a:t>3.1.2 </a:t>
            </a:r>
            <a:r>
              <a:rPr lang="fr-FR" b="1" kern="0" spc="-120" dirty="0">
                <a:solidFill>
                  <a:schemeClr val="accent6">
                    <a:lumMod val="75000"/>
                  </a:schemeClr>
                </a:solidFill>
                <a:latin typeface="+mj-ea"/>
                <a:cs typeface="Arial" panose="020B0604020202020204" pitchFamily="34" charset="0"/>
              </a:rPr>
              <a:t>Prédire des valeurs continues (par exemple, prédire les prix des maisons</a:t>
            </a:r>
            <a:r>
              <a:rPr lang="fr-FR" b="1" kern="0" spc="-120" dirty="0" smtClean="0">
                <a:solidFill>
                  <a:schemeClr val="accent6">
                    <a:lumMod val="75000"/>
                  </a:schemeClr>
                </a:solidFill>
                <a:latin typeface="+mj-ea"/>
                <a:cs typeface="Arial" panose="020B0604020202020204" pitchFamily="34" charset="0"/>
              </a:rPr>
              <a:t>)</a:t>
            </a:r>
            <a:endParaRPr lang="en-US" b="1" kern="0" spc="-120" dirty="0">
              <a:solidFill>
                <a:schemeClr val="accent6">
                  <a:lumMod val="75000"/>
                </a:schemeClr>
              </a:solidFill>
              <a:latin typeface="+mj-ea"/>
              <a:cs typeface="Arial" panose="020B0604020202020204" pitchFamily="34" charset="0"/>
            </a:endParaRPr>
          </a:p>
        </p:txBody>
      </p:sp>
      <p:sp>
        <p:nvSpPr>
          <p:cNvPr id="12" name="Rectangle 11"/>
          <p:cNvSpPr/>
          <p:nvPr/>
        </p:nvSpPr>
        <p:spPr>
          <a:xfrm>
            <a:off x="288030" y="2052746"/>
            <a:ext cx="11751570" cy="338554"/>
          </a:xfrm>
          <a:prstGeom prst="rect">
            <a:avLst/>
          </a:prstGeom>
        </p:spPr>
        <p:txBody>
          <a:bodyPr wrap="square">
            <a:spAutoFit/>
          </a:bodyPr>
          <a:lstStyle/>
          <a:p>
            <a:endParaRPr lang="fr-FR" sz="1600" dirty="0"/>
          </a:p>
        </p:txBody>
      </p:sp>
      <p:sp>
        <p:nvSpPr>
          <p:cNvPr id="13" name="Rectangle 12"/>
          <p:cNvSpPr/>
          <p:nvPr/>
        </p:nvSpPr>
        <p:spPr>
          <a:xfrm>
            <a:off x="381000" y="2136110"/>
            <a:ext cx="6239272" cy="369332"/>
          </a:xfrm>
          <a:prstGeom prst="rect">
            <a:avLst/>
          </a:prstGeom>
        </p:spPr>
        <p:txBody>
          <a:bodyPr wrap="none">
            <a:spAutoFit/>
          </a:bodyPr>
          <a:lstStyle/>
          <a:p>
            <a:r>
              <a:rPr lang="fr-FR" dirty="0" smtClean="0"/>
              <a:t>Labo: Étapes </a:t>
            </a:r>
            <a:r>
              <a:rPr lang="fr-FR" dirty="0"/>
              <a:t>de mise en œuvre de la régression linéaire </a:t>
            </a:r>
            <a:r>
              <a:rPr lang="fr-FR" dirty="0" smtClean="0"/>
              <a:t>multiple:</a:t>
            </a:r>
            <a:endParaRPr lang="en-US" dirty="0"/>
          </a:p>
        </p:txBody>
      </p:sp>
      <p:sp>
        <p:nvSpPr>
          <p:cNvPr id="14" name="Rectangle 13"/>
          <p:cNvSpPr/>
          <p:nvPr/>
        </p:nvSpPr>
        <p:spPr>
          <a:xfrm>
            <a:off x="184896" y="2578128"/>
            <a:ext cx="5032147" cy="369332"/>
          </a:xfrm>
          <a:prstGeom prst="rect">
            <a:avLst/>
          </a:prstGeom>
        </p:spPr>
        <p:txBody>
          <a:bodyPr wrap="none">
            <a:spAutoFit/>
          </a:bodyPr>
          <a:lstStyle/>
          <a:p>
            <a:r>
              <a:rPr lang="fr-FR" b="1" dirty="0">
                <a:latin typeface="system-ui"/>
              </a:rPr>
              <a:t>Étape 1 : Importer les packages nécessaires</a:t>
            </a:r>
            <a:endParaRPr lang="fr-FR" b="1" i="0" dirty="0">
              <a:effectLst/>
              <a:latin typeface="system-ui"/>
            </a:endParaRPr>
          </a:p>
        </p:txBody>
      </p:sp>
      <p:pic>
        <p:nvPicPr>
          <p:cNvPr id="15" name="Picture 14" descr="Screen Clipping"/>
          <p:cNvPicPr>
            <a:picLocks noChangeAspect="1"/>
          </p:cNvPicPr>
          <p:nvPr/>
        </p:nvPicPr>
        <p:blipFill rotWithShape="1">
          <a:blip r:embed="rId3">
            <a:extLst>
              <a:ext uri="{28A0092B-C50C-407E-A947-70E740481C1C}">
                <a14:useLocalDpi xmlns:a14="http://schemas.microsoft.com/office/drawing/2010/main" val="0"/>
              </a:ext>
            </a:extLst>
          </a:blip>
          <a:srcRect t="14898"/>
          <a:stretch/>
        </p:blipFill>
        <p:spPr>
          <a:xfrm>
            <a:off x="288030" y="2977714"/>
            <a:ext cx="8398770" cy="2982255"/>
          </a:xfrm>
          <a:prstGeom prst="rect">
            <a:avLst/>
          </a:prstGeom>
        </p:spPr>
      </p:pic>
    </p:spTree>
    <p:extLst>
      <p:ext uri="{BB962C8B-B14F-4D97-AF65-F5344CB8AC3E}">
        <p14:creationId xmlns:p14="http://schemas.microsoft.com/office/powerpoint/2010/main" val="2792074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r>
              <a:rPr lang="en-US" smtClean="0"/>
              <a:t>Cours-ML-Dahouda M., Ph.D.</a:t>
            </a:r>
            <a:endParaRPr lang="en-US" dirty="0"/>
          </a:p>
        </p:txBody>
      </p:sp>
      <p:sp>
        <p:nvSpPr>
          <p:cNvPr id="3"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4"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5" name="Footer Placeholder 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6" name="Rectangle 5"/>
          <p:cNvSpPr/>
          <p:nvPr/>
        </p:nvSpPr>
        <p:spPr>
          <a:xfrm>
            <a:off x="0" y="-621"/>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09602"/>
            <a:ext cx="1074826" cy="1134440"/>
          </a:xfrm>
          <a:prstGeom prst="rect">
            <a:avLst/>
          </a:prstGeom>
        </p:spPr>
      </p:pic>
      <p:sp>
        <p:nvSpPr>
          <p:cNvPr id="8" name="Rectangle 7"/>
          <p:cNvSpPr/>
          <p:nvPr/>
        </p:nvSpPr>
        <p:spPr>
          <a:xfrm>
            <a:off x="0" y="-13855"/>
            <a:ext cx="11277600" cy="584775"/>
          </a:xfrm>
          <a:prstGeom prst="rect">
            <a:avLst/>
          </a:prstGeom>
        </p:spPr>
        <p:txBody>
          <a:bodyPr wrap="square">
            <a:spAutoFit/>
          </a:bodyPr>
          <a:lstStyle/>
          <a:p>
            <a:pPr algn="ctr"/>
            <a:r>
              <a:rPr lang="en-US" sz="3200" b="1" kern="0" spc="-120" dirty="0" smtClean="0">
                <a:solidFill>
                  <a:schemeClr val="bg1"/>
                </a:solidFill>
                <a:latin typeface="+mj-ea"/>
                <a:cs typeface="Arial" panose="020B0604020202020204" pitchFamily="34" charset="0"/>
              </a:rPr>
              <a:t>Machine Learning</a:t>
            </a:r>
            <a:endParaRPr lang="en-US" sz="3200" b="1" kern="0" spc="-120" dirty="0">
              <a:solidFill>
                <a:schemeClr val="bg1"/>
              </a:solidFill>
              <a:latin typeface="+mj-ea"/>
              <a:cs typeface="Arial" panose="020B0604020202020204" pitchFamily="34" charset="0"/>
            </a:endParaRPr>
          </a:p>
        </p:txBody>
      </p:sp>
      <p:sp>
        <p:nvSpPr>
          <p:cNvPr id="9" name="Rectangle 8"/>
          <p:cNvSpPr/>
          <p:nvPr/>
        </p:nvSpPr>
        <p:spPr>
          <a:xfrm>
            <a:off x="4515969" y="936394"/>
            <a:ext cx="2505972" cy="1046440"/>
          </a:xfrm>
          <a:prstGeom prst="rect">
            <a:avLst/>
          </a:prstGeom>
        </p:spPr>
        <p:txBody>
          <a:bodyPr wrap="square">
            <a:spAutoFit/>
          </a:bodyPr>
          <a:lstStyle/>
          <a:p>
            <a:endParaRPr lang="en-US" sz="2000" b="1" kern="0" spc="-120" dirty="0" smtClean="0">
              <a:solidFill>
                <a:schemeClr val="accent6">
                  <a:lumMod val="75000"/>
                </a:schemeClr>
              </a:solidFill>
              <a:latin typeface="+mj-ea"/>
              <a:cs typeface="Arial" panose="020B0604020202020204" pitchFamily="34" charset="0"/>
            </a:endParaRPr>
          </a:p>
          <a:p>
            <a:r>
              <a:rPr lang="fr-FR" sz="2800" b="1" kern="0" spc="-120" dirty="0" smtClean="0">
                <a:gradFill>
                  <a:gsLst>
                    <a:gs pos="100000">
                      <a:srgbClr val="0070C0"/>
                    </a:gs>
                    <a:gs pos="0">
                      <a:srgbClr val="1F497D">
                        <a:lumMod val="75000"/>
                      </a:srgbClr>
                    </a:gs>
                  </a:gsLst>
                  <a:lin ang="5400000" scaled="0"/>
                </a:gradFill>
                <a:latin typeface="+mj-ea"/>
                <a:cs typeface="Arial" panose="020B0604020202020204" pitchFamily="34" charset="0"/>
              </a:rPr>
              <a:t>Travail Dirige</a:t>
            </a:r>
            <a:endParaRPr lang="en-US" sz="2800" b="1" kern="0" spc="-120" dirty="0">
              <a:gradFill>
                <a:gsLst>
                  <a:gs pos="100000">
                    <a:srgbClr val="0070C0"/>
                  </a:gs>
                  <a:gs pos="0">
                    <a:srgbClr val="1F497D">
                      <a:lumMod val="75000"/>
                    </a:srgbClr>
                  </a:gs>
                </a:gsLst>
                <a:lin ang="5400000" scaled="0"/>
              </a:gradFill>
              <a:latin typeface="+mj-ea"/>
              <a:cs typeface="Arial" panose="020B0604020202020204" pitchFamily="34" charset="0"/>
            </a:endParaRPr>
          </a:p>
          <a:p>
            <a:endParaRPr lang="en-US" sz="1400" b="1" kern="0" spc="-120" dirty="0">
              <a:solidFill>
                <a:schemeClr val="accent6">
                  <a:lumMod val="75000"/>
                </a:schemeClr>
              </a:solidFill>
              <a:latin typeface="+mj-ea"/>
              <a:cs typeface="Arial" panose="020B0604020202020204" pitchFamily="34" charset="0"/>
            </a:endParaRPr>
          </a:p>
        </p:txBody>
      </p:sp>
      <p:sp>
        <p:nvSpPr>
          <p:cNvPr id="10" name="TextBox 1">
            <a:extLst>
              <a:ext uri="{FF2B5EF4-FFF2-40B4-BE49-F238E27FC236}">
                <a16:creationId xmlns:a16="http://schemas.microsoft.com/office/drawing/2014/main" id="{C19445EE-1EBC-4792-AC29-FB19ED17871B}"/>
              </a:ext>
            </a:extLst>
          </p:cNvPr>
          <p:cNvSpPr txBox="1"/>
          <p:nvPr/>
        </p:nvSpPr>
        <p:spPr>
          <a:xfrm>
            <a:off x="201060" y="638677"/>
            <a:ext cx="7114140" cy="523220"/>
          </a:xfrm>
          <a:prstGeom prst="rect">
            <a:avLst/>
          </a:prstGeom>
          <a:solidFill>
            <a:schemeClr val="tx1"/>
          </a:solidFill>
        </p:spPr>
        <p:txBody>
          <a:bodyPr wrap="square" rtlCol="0">
            <a:spAutoFit/>
          </a:bodyPr>
          <a:lstStyle/>
          <a:p>
            <a:pPr algn="ctr" rtl="0"/>
            <a:r>
              <a:rPr lang="en-US" sz="2800" b="1" kern="0" spc="-120" dirty="0" smtClean="0">
                <a:solidFill>
                  <a:schemeClr val="bg1"/>
                </a:solidFill>
                <a:latin typeface="+mj-ea"/>
                <a:cs typeface="Arial" panose="020B0604020202020204" pitchFamily="34" charset="0"/>
              </a:rPr>
              <a:t>CHAPITRE 3 APPRENTISSAGE SUPERVISE</a:t>
            </a:r>
            <a:endParaRPr lang="en-US" sz="2800" b="1" kern="0" spc="-120" dirty="0">
              <a:solidFill>
                <a:schemeClr val="bg1"/>
              </a:solidFill>
              <a:latin typeface="+mj-ea"/>
              <a:cs typeface="Arial" panose="020B0604020202020204" pitchFamily="34" charset="0"/>
            </a:endParaRPr>
          </a:p>
        </p:txBody>
      </p:sp>
      <p:sp>
        <p:nvSpPr>
          <p:cNvPr id="11" name="Footer Placeholder 11"/>
          <p:cNvSpPr txBox="1">
            <a:spLocks/>
          </p:cNvSpPr>
          <p:nvPr/>
        </p:nvSpPr>
        <p:spPr>
          <a:xfrm>
            <a:off x="4145281" y="6377940"/>
            <a:ext cx="3901439" cy="276999"/>
          </a:xfrm>
          <a:prstGeom prst="rect">
            <a:avLst/>
          </a:prstGeom>
        </p:spPr>
        <p:txBody>
          <a:bodyPr wrap="square" lIns="0" tIns="0" rIns="0" bIns="0">
            <a:spAutoFit/>
          </a:bodyPr>
          <a:lstStyle>
            <a:defPPr>
              <a:defRPr lang="ko-KR"/>
            </a:defPPr>
            <a:lvl1pPr marL="0" algn="ctr" defTabSz="914400" rtl="0" eaLnBrk="1" latinLnBrk="1" hangingPunct="1">
              <a:defRPr sz="18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mtClean="0"/>
              <a:t>Cours-ML-Dahouda M., Ph.D.</a:t>
            </a:r>
            <a:endParaRPr lang="en-US" dirty="0"/>
          </a:p>
        </p:txBody>
      </p:sp>
      <p:sp>
        <p:nvSpPr>
          <p:cNvPr id="13" name="Rectangle 12"/>
          <p:cNvSpPr/>
          <p:nvPr/>
        </p:nvSpPr>
        <p:spPr>
          <a:xfrm>
            <a:off x="288030" y="2052746"/>
            <a:ext cx="11751570" cy="338554"/>
          </a:xfrm>
          <a:prstGeom prst="rect">
            <a:avLst/>
          </a:prstGeom>
        </p:spPr>
        <p:txBody>
          <a:bodyPr wrap="square">
            <a:spAutoFit/>
          </a:bodyPr>
          <a:lstStyle/>
          <a:p>
            <a:endParaRPr lang="fr-FR" sz="1600" dirty="0"/>
          </a:p>
        </p:txBody>
      </p:sp>
      <p:sp>
        <p:nvSpPr>
          <p:cNvPr id="18" name="Rectangle 17"/>
          <p:cNvSpPr/>
          <p:nvPr/>
        </p:nvSpPr>
        <p:spPr>
          <a:xfrm>
            <a:off x="220110" y="1744042"/>
            <a:ext cx="10058400" cy="1200329"/>
          </a:xfrm>
          <a:prstGeom prst="rect">
            <a:avLst/>
          </a:prstGeom>
        </p:spPr>
        <p:txBody>
          <a:bodyPr wrap="square">
            <a:spAutoFit/>
          </a:bodyPr>
          <a:lstStyle/>
          <a:p>
            <a:r>
              <a:rPr lang="fr-FR" b="1" kern="0" spc="-120" dirty="0" smtClean="0">
                <a:latin typeface="+mj-ea"/>
                <a:cs typeface="Arial" panose="020B0604020202020204" pitchFamily="34" charset="0"/>
              </a:rPr>
              <a:t>1. Utiliser </a:t>
            </a:r>
            <a:r>
              <a:rPr lang="fr-FR" b="1" kern="0" spc="-120" dirty="0">
                <a:latin typeface="+mj-ea"/>
                <a:cs typeface="Arial" panose="020B0604020202020204" pitchFamily="34" charset="0"/>
              </a:rPr>
              <a:t>un ensemble de </a:t>
            </a:r>
            <a:r>
              <a:rPr lang="fr-FR" b="1" kern="0" spc="-120" dirty="0" smtClean="0">
                <a:latin typeface="+mj-ea"/>
                <a:cs typeface="Arial" panose="020B0604020202020204" pitchFamily="34" charset="0"/>
              </a:rPr>
              <a:t>données </a:t>
            </a:r>
            <a:r>
              <a:rPr lang="fr-FR" b="1" kern="0" spc="-120" dirty="0" err="1" smtClean="0">
                <a:latin typeface="+mj-ea"/>
                <a:cs typeface="Arial" panose="020B0604020202020204" pitchFamily="34" charset="0"/>
              </a:rPr>
              <a:t>Salary_data</a:t>
            </a:r>
            <a:r>
              <a:rPr lang="fr-FR" b="1" kern="0" spc="-120" dirty="0">
                <a:solidFill>
                  <a:schemeClr val="accent6">
                    <a:lumMod val="75000"/>
                  </a:schemeClr>
                </a:solidFill>
                <a:latin typeface="+mj-ea"/>
                <a:cs typeface="Arial" panose="020B0604020202020204" pitchFamily="34" charset="0"/>
              </a:rPr>
              <a:t>:</a:t>
            </a:r>
            <a:r>
              <a:rPr lang="fr-FR" b="1" kern="0" spc="-120" dirty="0" smtClean="0">
                <a:solidFill>
                  <a:schemeClr val="accent6">
                    <a:lumMod val="75000"/>
                  </a:schemeClr>
                </a:solidFill>
                <a:latin typeface="+mj-ea"/>
                <a:cs typeface="Arial" panose="020B0604020202020204" pitchFamily="34" charset="0"/>
              </a:rPr>
              <a:t> </a:t>
            </a:r>
          </a:p>
          <a:p>
            <a:pPr marL="285750" indent="-285750">
              <a:buFont typeface="Wingdings" panose="05000000000000000000" pitchFamily="2" charset="2"/>
              <a:buChar char="ü"/>
            </a:pPr>
            <a:r>
              <a:rPr lang="fr-FR" b="1" kern="0" spc="-120" dirty="0">
                <a:solidFill>
                  <a:schemeClr val="accent6">
                    <a:lumMod val="75000"/>
                  </a:schemeClr>
                </a:solidFill>
                <a:latin typeface="+mj-ea"/>
                <a:cs typeface="Arial" panose="020B0604020202020204" pitchFamily="34" charset="0"/>
              </a:rPr>
              <a:t>A</a:t>
            </a:r>
            <a:r>
              <a:rPr lang="fr-FR" b="1" kern="0" spc="-120" dirty="0" smtClean="0">
                <a:solidFill>
                  <a:schemeClr val="accent6">
                    <a:lumMod val="75000"/>
                  </a:schemeClr>
                </a:solidFill>
                <a:latin typeface="+mj-ea"/>
                <a:cs typeface="Arial" panose="020B0604020202020204" pitchFamily="34" charset="0"/>
              </a:rPr>
              <a:t>ppliquer </a:t>
            </a:r>
            <a:r>
              <a:rPr lang="fr-FR" b="1" kern="0" spc="-120" dirty="0">
                <a:solidFill>
                  <a:schemeClr val="accent6">
                    <a:lumMod val="75000"/>
                  </a:schemeClr>
                </a:solidFill>
                <a:latin typeface="+mj-ea"/>
                <a:cs typeface="Arial" panose="020B0604020202020204" pitchFamily="34" charset="0"/>
              </a:rPr>
              <a:t>une régression linéaire, </a:t>
            </a:r>
            <a:endParaRPr lang="fr-FR" b="1" kern="0" spc="-120" dirty="0" smtClean="0">
              <a:solidFill>
                <a:schemeClr val="accent6">
                  <a:lumMod val="75000"/>
                </a:schemeClr>
              </a:solidFill>
              <a:latin typeface="+mj-ea"/>
              <a:cs typeface="Arial" panose="020B0604020202020204" pitchFamily="34" charset="0"/>
            </a:endParaRPr>
          </a:p>
          <a:p>
            <a:pPr marL="285750" indent="-285750">
              <a:buFont typeface="Wingdings" panose="05000000000000000000" pitchFamily="2" charset="2"/>
              <a:buChar char="ü"/>
            </a:pPr>
            <a:r>
              <a:rPr lang="fr-FR" b="1" kern="0" spc="-120" dirty="0" smtClean="0">
                <a:solidFill>
                  <a:schemeClr val="accent6">
                    <a:lumMod val="75000"/>
                  </a:schemeClr>
                </a:solidFill>
                <a:latin typeface="+mj-ea"/>
                <a:cs typeface="Arial" panose="020B0604020202020204" pitchFamily="34" charset="0"/>
              </a:rPr>
              <a:t>Evaluer </a:t>
            </a:r>
            <a:r>
              <a:rPr lang="fr-FR" b="1" kern="0" spc="-120" dirty="0">
                <a:solidFill>
                  <a:schemeClr val="accent6">
                    <a:lumMod val="75000"/>
                  </a:schemeClr>
                </a:solidFill>
                <a:latin typeface="+mj-ea"/>
                <a:cs typeface="Arial" panose="020B0604020202020204" pitchFamily="34" charset="0"/>
              </a:rPr>
              <a:t>le </a:t>
            </a:r>
            <a:r>
              <a:rPr lang="fr-FR" b="1" kern="0" spc="-120" dirty="0" smtClean="0">
                <a:solidFill>
                  <a:schemeClr val="accent6">
                    <a:lumMod val="75000"/>
                  </a:schemeClr>
                </a:solidFill>
                <a:latin typeface="+mj-ea"/>
                <a:cs typeface="Arial" panose="020B0604020202020204" pitchFamily="34" charset="0"/>
              </a:rPr>
              <a:t>modèle, </a:t>
            </a:r>
          </a:p>
          <a:p>
            <a:pPr marL="285750" indent="-285750">
              <a:buFont typeface="Wingdings" panose="05000000000000000000" pitchFamily="2" charset="2"/>
              <a:buChar char="ü"/>
            </a:pPr>
            <a:r>
              <a:rPr lang="fr-FR" b="1" kern="0" spc="-120" dirty="0" smtClean="0">
                <a:solidFill>
                  <a:schemeClr val="accent6">
                    <a:lumMod val="75000"/>
                  </a:schemeClr>
                </a:solidFill>
                <a:latin typeface="+mj-ea"/>
                <a:cs typeface="Arial" panose="020B0604020202020204" pitchFamily="34" charset="0"/>
              </a:rPr>
              <a:t>Afficher </a:t>
            </a:r>
            <a:r>
              <a:rPr lang="fr-FR" b="1" kern="0" spc="-120" dirty="0">
                <a:solidFill>
                  <a:schemeClr val="accent6">
                    <a:lumMod val="75000"/>
                  </a:schemeClr>
                </a:solidFill>
                <a:latin typeface="+mj-ea"/>
                <a:cs typeface="Arial" panose="020B0604020202020204" pitchFamily="34" charset="0"/>
              </a:rPr>
              <a:t>la ligne de la </a:t>
            </a:r>
            <a:r>
              <a:rPr lang="fr-FR" b="1" kern="0" spc="-120" dirty="0" err="1" smtClean="0">
                <a:solidFill>
                  <a:schemeClr val="accent6">
                    <a:lumMod val="75000"/>
                  </a:schemeClr>
                </a:solidFill>
                <a:latin typeface="+mj-ea"/>
                <a:cs typeface="Arial" panose="020B0604020202020204" pitchFamily="34" charset="0"/>
              </a:rPr>
              <a:t>regression</a:t>
            </a:r>
            <a:endParaRPr lang="fr-FR" b="1" kern="0" spc="-120" dirty="0">
              <a:solidFill>
                <a:schemeClr val="accent6">
                  <a:lumMod val="75000"/>
                </a:schemeClr>
              </a:solidFill>
              <a:latin typeface="+mj-ea"/>
              <a:cs typeface="Arial" panose="020B0604020202020204" pitchFamily="34" charset="0"/>
            </a:endParaRPr>
          </a:p>
        </p:txBody>
      </p:sp>
      <p:sp>
        <p:nvSpPr>
          <p:cNvPr id="19" name="Rectangle 18"/>
          <p:cNvSpPr/>
          <p:nvPr/>
        </p:nvSpPr>
        <p:spPr>
          <a:xfrm>
            <a:off x="186795" y="4672496"/>
            <a:ext cx="10058400" cy="1200329"/>
          </a:xfrm>
          <a:prstGeom prst="rect">
            <a:avLst/>
          </a:prstGeom>
        </p:spPr>
        <p:txBody>
          <a:bodyPr wrap="square">
            <a:spAutoFit/>
          </a:bodyPr>
          <a:lstStyle/>
          <a:p>
            <a:r>
              <a:rPr lang="fr-FR" b="1" kern="0" spc="-120" dirty="0" smtClean="0">
                <a:latin typeface="+mj-ea"/>
                <a:cs typeface="Arial" panose="020B0604020202020204" pitchFamily="34" charset="0"/>
              </a:rPr>
              <a:t>3. Utiliser </a:t>
            </a:r>
            <a:r>
              <a:rPr lang="fr-FR" b="1" kern="0" spc="-120" dirty="0">
                <a:latin typeface="+mj-ea"/>
                <a:cs typeface="Arial" panose="020B0604020202020204" pitchFamily="34" charset="0"/>
              </a:rPr>
              <a:t>un ensemble de </a:t>
            </a:r>
            <a:r>
              <a:rPr lang="fr-FR" b="1" kern="0" spc="-120" dirty="0" smtClean="0">
                <a:latin typeface="+mj-ea"/>
                <a:cs typeface="Arial" panose="020B0604020202020204" pitchFamily="34" charset="0"/>
              </a:rPr>
              <a:t>données Real-</a:t>
            </a:r>
            <a:r>
              <a:rPr lang="fr-FR" b="1" kern="0" spc="-120" dirty="0" err="1" smtClean="0">
                <a:latin typeface="+mj-ea"/>
                <a:cs typeface="Arial" panose="020B0604020202020204" pitchFamily="34" charset="0"/>
              </a:rPr>
              <a:t>estate</a:t>
            </a:r>
            <a:r>
              <a:rPr lang="fr-FR" b="1" kern="0" spc="-120" dirty="0" smtClean="0">
                <a:solidFill>
                  <a:schemeClr val="accent6">
                    <a:lumMod val="75000"/>
                  </a:schemeClr>
                </a:solidFill>
                <a:latin typeface="+mj-ea"/>
                <a:cs typeface="Arial" panose="020B0604020202020204" pitchFamily="34" charset="0"/>
              </a:rPr>
              <a:t>: </a:t>
            </a:r>
          </a:p>
          <a:p>
            <a:pPr marL="285750" indent="-285750">
              <a:buFont typeface="Wingdings" panose="05000000000000000000" pitchFamily="2" charset="2"/>
              <a:buChar char="ü"/>
            </a:pPr>
            <a:r>
              <a:rPr lang="fr-FR" b="1" kern="0" spc="-120" dirty="0">
                <a:solidFill>
                  <a:schemeClr val="accent6">
                    <a:lumMod val="75000"/>
                  </a:schemeClr>
                </a:solidFill>
                <a:latin typeface="+mj-ea"/>
                <a:cs typeface="Arial" panose="020B0604020202020204" pitchFamily="34" charset="0"/>
              </a:rPr>
              <a:t>A</a:t>
            </a:r>
            <a:r>
              <a:rPr lang="fr-FR" b="1" kern="0" spc="-120" dirty="0" smtClean="0">
                <a:solidFill>
                  <a:schemeClr val="accent6">
                    <a:lumMod val="75000"/>
                  </a:schemeClr>
                </a:solidFill>
                <a:latin typeface="+mj-ea"/>
                <a:cs typeface="Arial" panose="020B0604020202020204" pitchFamily="34" charset="0"/>
              </a:rPr>
              <a:t>ppliquer </a:t>
            </a:r>
            <a:r>
              <a:rPr lang="fr-FR" b="1" kern="0" spc="-120" dirty="0">
                <a:solidFill>
                  <a:schemeClr val="accent6">
                    <a:lumMod val="75000"/>
                  </a:schemeClr>
                </a:solidFill>
                <a:latin typeface="+mj-ea"/>
                <a:cs typeface="Arial" panose="020B0604020202020204" pitchFamily="34" charset="0"/>
              </a:rPr>
              <a:t>une régression </a:t>
            </a:r>
            <a:r>
              <a:rPr lang="fr-FR" b="1" kern="0" spc="-120" dirty="0" smtClean="0">
                <a:solidFill>
                  <a:schemeClr val="accent6">
                    <a:lumMod val="75000"/>
                  </a:schemeClr>
                </a:solidFill>
                <a:latin typeface="+mj-ea"/>
                <a:cs typeface="Arial" panose="020B0604020202020204" pitchFamily="34" charset="0"/>
              </a:rPr>
              <a:t>multiple </a:t>
            </a:r>
          </a:p>
          <a:p>
            <a:pPr marL="285750" indent="-285750">
              <a:buFont typeface="Wingdings" panose="05000000000000000000" pitchFamily="2" charset="2"/>
              <a:buChar char="ü"/>
            </a:pPr>
            <a:r>
              <a:rPr lang="fr-FR" b="1" kern="0" spc="-120" dirty="0" smtClean="0">
                <a:solidFill>
                  <a:schemeClr val="accent6">
                    <a:lumMod val="75000"/>
                  </a:schemeClr>
                </a:solidFill>
                <a:latin typeface="+mj-ea"/>
                <a:cs typeface="Arial" panose="020B0604020202020204" pitchFamily="34" charset="0"/>
              </a:rPr>
              <a:t>Evaluer </a:t>
            </a:r>
            <a:r>
              <a:rPr lang="fr-FR" b="1" kern="0" spc="-120" dirty="0">
                <a:solidFill>
                  <a:schemeClr val="accent6">
                    <a:lumMod val="75000"/>
                  </a:schemeClr>
                </a:solidFill>
                <a:latin typeface="+mj-ea"/>
                <a:cs typeface="Arial" panose="020B0604020202020204" pitchFamily="34" charset="0"/>
              </a:rPr>
              <a:t>le </a:t>
            </a:r>
            <a:r>
              <a:rPr lang="fr-FR" b="1" kern="0" spc="-120" dirty="0" smtClean="0">
                <a:solidFill>
                  <a:schemeClr val="accent6">
                    <a:lumMod val="75000"/>
                  </a:schemeClr>
                </a:solidFill>
                <a:latin typeface="+mj-ea"/>
                <a:cs typeface="Arial" panose="020B0604020202020204" pitchFamily="34" charset="0"/>
              </a:rPr>
              <a:t>modèle, </a:t>
            </a:r>
          </a:p>
          <a:p>
            <a:r>
              <a:rPr lang="fr-FR" b="1" kern="0" spc="-120" dirty="0" smtClean="0">
                <a:solidFill>
                  <a:schemeClr val="accent6">
                    <a:lumMod val="75000"/>
                  </a:schemeClr>
                </a:solidFill>
                <a:latin typeface="+mj-ea"/>
                <a:cs typeface="Arial" panose="020B0604020202020204" pitchFamily="34" charset="0"/>
              </a:rPr>
              <a:t> </a:t>
            </a:r>
            <a:endParaRPr lang="fr-FR" b="1" kern="0" spc="-120" dirty="0">
              <a:solidFill>
                <a:schemeClr val="accent6">
                  <a:lumMod val="75000"/>
                </a:schemeClr>
              </a:solidFill>
              <a:latin typeface="+mj-ea"/>
              <a:cs typeface="Arial" panose="020B0604020202020204" pitchFamily="34" charset="0"/>
            </a:endParaRPr>
          </a:p>
        </p:txBody>
      </p:sp>
      <p:sp>
        <p:nvSpPr>
          <p:cNvPr id="20" name="Rectangle 19"/>
          <p:cNvSpPr/>
          <p:nvPr/>
        </p:nvSpPr>
        <p:spPr>
          <a:xfrm>
            <a:off x="220110" y="3088441"/>
            <a:ext cx="10058400" cy="1477328"/>
          </a:xfrm>
          <a:prstGeom prst="rect">
            <a:avLst/>
          </a:prstGeom>
        </p:spPr>
        <p:txBody>
          <a:bodyPr wrap="square">
            <a:spAutoFit/>
          </a:bodyPr>
          <a:lstStyle/>
          <a:p>
            <a:r>
              <a:rPr lang="fr-FR" b="1" kern="0" spc="-120" dirty="0">
                <a:latin typeface="+mj-ea"/>
                <a:cs typeface="Arial" panose="020B0604020202020204" pitchFamily="34" charset="0"/>
              </a:rPr>
              <a:t>2</a:t>
            </a:r>
            <a:r>
              <a:rPr lang="fr-FR" b="1" kern="0" spc="-120" dirty="0" smtClean="0">
                <a:latin typeface="+mj-ea"/>
                <a:cs typeface="Arial" panose="020B0604020202020204" pitchFamily="34" charset="0"/>
              </a:rPr>
              <a:t>. Utiliser </a:t>
            </a:r>
            <a:r>
              <a:rPr lang="fr-FR" b="1" kern="0" spc="-120" dirty="0">
                <a:latin typeface="+mj-ea"/>
                <a:cs typeface="Arial" panose="020B0604020202020204" pitchFamily="34" charset="0"/>
              </a:rPr>
              <a:t>un ensemble de </a:t>
            </a:r>
            <a:r>
              <a:rPr lang="fr-FR" b="1" kern="0" spc="-120" dirty="0" smtClean="0">
                <a:latin typeface="+mj-ea"/>
                <a:cs typeface="Arial" panose="020B0604020202020204" pitchFamily="34" charset="0"/>
              </a:rPr>
              <a:t>données </a:t>
            </a:r>
            <a:r>
              <a:rPr lang="fr-FR" b="1" kern="0" spc="-120" dirty="0" err="1" smtClean="0">
                <a:latin typeface="+mj-ea"/>
                <a:cs typeface="Arial" panose="020B0604020202020204" pitchFamily="34" charset="0"/>
              </a:rPr>
              <a:t>USA_Housing</a:t>
            </a:r>
            <a:r>
              <a:rPr lang="fr-FR" b="1" kern="0" spc="-120" dirty="0" smtClean="0">
                <a:solidFill>
                  <a:schemeClr val="accent6">
                    <a:lumMod val="75000"/>
                  </a:schemeClr>
                </a:solidFill>
                <a:latin typeface="+mj-ea"/>
                <a:cs typeface="Arial" panose="020B0604020202020204" pitchFamily="34" charset="0"/>
              </a:rPr>
              <a:t>: </a:t>
            </a:r>
          </a:p>
          <a:p>
            <a:pPr marL="285750" indent="-285750">
              <a:buFont typeface="Wingdings" panose="05000000000000000000" pitchFamily="2" charset="2"/>
              <a:buChar char="ü"/>
            </a:pPr>
            <a:r>
              <a:rPr lang="fr-FR" b="1" kern="0" spc="-120" dirty="0">
                <a:solidFill>
                  <a:schemeClr val="accent6">
                    <a:lumMod val="75000"/>
                  </a:schemeClr>
                </a:solidFill>
                <a:latin typeface="+mj-ea"/>
                <a:cs typeface="Arial" panose="020B0604020202020204" pitchFamily="34" charset="0"/>
              </a:rPr>
              <a:t>A</a:t>
            </a:r>
            <a:r>
              <a:rPr lang="fr-FR" b="1" kern="0" spc="-120" dirty="0" smtClean="0">
                <a:solidFill>
                  <a:schemeClr val="accent6">
                    <a:lumMod val="75000"/>
                  </a:schemeClr>
                </a:solidFill>
                <a:latin typeface="+mj-ea"/>
                <a:cs typeface="Arial" panose="020B0604020202020204" pitchFamily="34" charset="0"/>
              </a:rPr>
              <a:t>ppliquer </a:t>
            </a:r>
            <a:r>
              <a:rPr lang="fr-FR" b="1" kern="0" spc="-120" dirty="0">
                <a:solidFill>
                  <a:schemeClr val="accent6">
                    <a:lumMod val="75000"/>
                  </a:schemeClr>
                </a:solidFill>
                <a:latin typeface="+mj-ea"/>
                <a:cs typeface="Arial" panose="020B0604020202020204" pitchFamily="34" charset="0"/>
              </a:rPr>
              <a:t>une régression linéaire, </a:t>
            </a:r>
            <a:endParaRPr lang="fr-FR" b="1" kern="0" spc="-120" dirty="0" smtClean="0">
              <a:solidFill>
                <a:schemeClr val="accent6">
                  <a:lumMod val="75000"/>
                </a:schemeClr>
              </a:solidFill>
              <a:latin typeface="+mj-ea"/>
              <a:cs typeface="Arial" panose="020B0604020202020204" pitchFamily="34" charset="0"/>
            </a:endParaRPr>
          </a:p>
          <a:p>
            <a:pPr marL="285750" indent="-285750">
              <a:buFont typeface="Wingdings" panose="05000000000000000000" pitchFamily="2" charset="2"/>
              <a:buChar char="ü"/>
            </a:pPr>
            <a:r>
              <a:rPr lang="fr-FR" b="1" kern="0" spc="-120" dirty="0">
                <a:solidFill>
                  <a:schemeClr val="accent6">
                    <a:lumMod val="75000"/>
                  </a:schemeClr>
                </a:solidFill>
                <a:latin typeface="+mj-ea"/>
                <a:cs typeface="Arial" panose="020B0604020202020204" pitchFamily="34" charset="0"/>
              </a:rPr>
              <a:t>R</a:t>
            </a:r>
            <a:r>
              <a:rPr lang="fr-FR" b="1" kern="0" spc="-120" dirty="0" smtClean="0">
                <a:solidFill>
                  <a:schemeClr val="accent6">
                    <a:lumMod val="75000"/>
                  </a:schemeClr>
                </a:solidFill>
                <a:latin typeface="+mj-ea"/>
                <a:cs typeface="Arial" panose="020B0604020202020204" pitchFamily="34" charset="0"/>
              </a:rPr>
              <a:t>égression multiple,</a:t>
            </a:r>
          </a:p>
          <a:p>
            <a:pPr marL="285750" indent="-285750">
              <a:buFont typeface="Wingdings" panose="05000000000000000000" pitchFamily="2" charset="2"/>
              <a:buChar char="ü"/>
            </a:pPr>
            <a:r>
              <a:rPr lang="fr-FR" b="1" kern="0" spc="-120" dirty="0" smtClean="0">
                <a:solidFill>
                  <a:schemeClr val="accent6">
                    <a:lumMod val="75000"/>
                  </a:schemeClr>
                </a:solidFill>
                <a:latin typeface="+mj-ea"/>
                <a:cs typeface="Arial" panose="020B0604020202020204" pitchFamily="34" charset="0"/>
              </a:rPr>
              <a:t>Evaluer </a:t>
            </a:r>
            <a:r>
              <a:rPr lang="fr-FR" b="1" kern="0" spc="-120" dirty="0">
                <a:solidFill>
                  <a:schemeClr val="accent6">
                    <a:lumMod val="75000"/>
                  </a:schemeClr>
                </a:solidFill>
                <a:latin typeface="+mj-ea"/>
                <a:cs typeface="Arial" panose="020B0604020202020204" pitchFamily="34" charset="0"/>
              </a:rPr>
              <a:t>le </a:t>
            </a:r>
            <a:r>
              <a:rPr lang="fr-FR" b="1" kern="0" spc="-120" dirty="0" smtClean="0">
                <a:solidFill>
                  <a:schemeClr val="accent6">
                    <a:lumMod val="75000"/>
                  </a:schemeClr>
                </a:solidFill>
                <a:latin typeface="+mj-ea"/>
                <a:cs typeface="Arial" panose="020B0604020202020204" pitchFamily="34" charset="0"/>
              </a:rPr>
              <a:t>modèle, </a:t>
            </a:r>
          </a:p>
          <a:p>
            <a:pPr marL="285750" indent="-285750">
              <a:buFont typeface="Wingdings" panose="05000000000000000000" pitchFamily="2" charset="2"/>
              <a:buChar char="ü"/>
            </a:pPr>
            <a:r>
              <a:rPr lang="fr-FR" b="1" kern="0" spc="-120" dirty="0" smtClean="0">
                <a:solidFill>
                  <a:schemeClr val="accent6">
                    <a:lumMod val="75000"/>
                  </a:schemeClr>
                </a:solidFill>
                <a:latin typeface="+mj-ea"/>
                <a:cs typeface="Arial" panose="020B0604020202020204" pitchFamily="34" charset="0"/>
              </a:rPr>
              <a:t>Afficher </a:t>
            </a:r>
            <a:r>
              <a:rPr lang="fr-FR" b="1" kern="0" spc="-120" dirty="0">
                <a:solidFill>
                  <a:schemeClr val="accent6">
                    <a:lumMod val="75000"/>
                  </a:schemeClr>
                </a:solidFill>
                <a:latin typeface="+mj-ea"/>
                <a:cs typeface="Arial" panose="020B0604020202020204" pitchFamily="34" charset="0"/>
              </a:rPr>
              <a:t>la ligne de la </a:t>
            </a:r>
            <a:r>
              <a:rPr lang="fr-FR" b="1" kern="0" spc="-120" dirty="0" err="1" smtClean="0">
                <a:solidFill>
                  <a:schemeClr val="accent6">
                    <a:lumMod val="75000"/>
                  </a:schemeClr>
                </a:solidFill>
                <a:latin typeface="+mj-ea"/>
                <a:cs typeface="Arial" panose="020B0604020202020204" pitchFamily="34" charset="0"/>
              </a:rPr>
              <a:t>regression</a:t>
            </a:r>
            <a:r>
              <a:rPr lang="fr-FR" b="1" kern="0" spc="-120" dirty="0" smtClean="0">
                <a:solidFill>
                  <a:schemeClr val="accent6">
                    <a:lumMod val="75000"/>
                  </a:schemeClr>
                </a:solidFill>
                <a:latin typeface="+mj-ea"/>
                <a:cs typeface="Arial" panose="020B0604020202020204" pitchFamily="34" charset="0"/>
              </a:rPr>
              <a:t> </a:t>
            </a:r>
            <a:endParaRPr lang="fr-FR" b="1" kern="0" spc="-120" dirty="0">
              <a:solidFill>
                <a:schemeClr val="accent6">
                  <a:lumMod val="75000"/>
                </a:schemeClr>
              </a:solidFill>
              <a:latin typeface="+mj-ea"/>
              <a:cs typeface="Arial" panose="020B0604020202020204" pitchFamily="34" charset="0"/>
            </a:endParaRPr>
          </a:p>
        </p:txBody>
      </p:sp>
      <p:sp>
        <p:nvSpPr>
          <p:cNvPr id="21" name="Rectangle 20"/>
          <p:cNvSpPr/>
          <p:nvPr/>
        </p:nvSpPr>
        <p:spPr>
          <a:xfrm>
            <a:off x="5573624" y="3201749"/>
            <a:ext cx="6465976" cy="892552"/>
          </a:xfrm>
          <a:prstGeom prst="rect">
            <a:avLst/>
          </a:prstGeom>
        </p:spPr>
        <p:txBody>
          <a:bodyPr wrap="square">
            <a:spAutoFit/>
          </a:bodyPr>
          <a:lstStyle/>
          <a:p>
            <a:pPr marL="285750" indent="-285750">
              <a:buFont typeface="Wingdings" panose="05000000000000000000" pitchFamily="2" charset="2"/>
              <a:buChar char="§"/>
            </a:pPr>
            <a:r>
              <a:rPr lang="fr-FR" sz="1600" b="1" kern="0" spc="-120" dirty="0">
                <a:latin typeface="+mj-ea"/>
                <a:cs typeface="Arial" panose="020B0604020202020204" pitchFamily="34" charset="0"/>
              </a:rPr>
              <a:t>Tout le code sera stocké dans un dossier portant votre nom complet.</a:t>
            </a:r>
          </a:p>
          <a:p>
            <a:pPr marL="285750" indent="-285750">
              <a:buFont typeface="Wingdings" panose="05000000000000000000" pitchFamily="2" charset="2"/>
              <a:buChar char="§"/>
            </a:pPr>
            <a:r>
              <a:rPr lang="fr-FR" b="1" kern="0" spc="-120" dirty="0">
                <a:latin typeface="+mj-ea"/>
                <a:cs typeface="Arial" panose="020B0604020202020204" pitchFamily="34" charset="0"/>
              </a:rPr>
              <a:t>Mettez le code dans </a:t>
            </a:r>
            <a:r>
              <a:rPr lang="fr-FR" b="1" kern="0" spc="-120" dirty="0" err="1">
                <a:latin typeface="+mj-ea"/>
                <a:cs typeface="Arial" panose="020B0604020202020204" pitchFamily="34" charset="0"/>
              </a:rPr>
              <a:t>github</a:t>
            </a:r>
            <a:endParaRPr lang="fr-FR" b="1" kern="0" spc="-120" dirty="0">
              <a:latin typeface="+mj-ea"/>
              <a:cs typeface="Arial" panose="020B0604020202020204" pitchFamily="34" charset="0"/>
            </a:endParaRPr>
          </a:p>
          <a:p>
            <a:pPr marL="285750" indent="-285750">
              <a:buFont typeface="Wingdings" panose="05000000000000000000" pitchFamily="2" charset="2"/>
              <a:buChar char="§"/>
            </a:pPr>
            <a:r>
              <a:rPr lang="fr-FR" b="1" kern="0" spc="-120" dirty="0" smtClean="0">
                <a:latin typeface="+mj-ea"/>
                <a:cs typeface="Arial" panose="020B0604020202020204" pitchFamily="34" charset="0"/>
              </a:rPr>
              <a:t>Envoyez-moi </a:t>
            </a:r>
            <a:r>
              <a:rPr lang="fr-FR" b="1" kern="0" spc="-120" dirty="0">
                <a:latin typeface="+mj-ea"/>
                <a:cs typeface="Arial" panose="020B0604020202020204" pitchFamily="34" charset="0"/>
              </a:rPr>
              <a:t>le lien de votre </a:t>
            </a:r>
            <a:r>
              <a:rPr lang="fr-FR" b="1" kern="0" spc="-120" dirty="0" err="1" smtClean="0">
                <a:latin typeface="+mj-ea"/>
                <a:cs typeface="Arial" panose="020B0604020202020204" pitchFamily="34" charset="0"/>
              </a:rPr>
              <a:t>repository</a:t>
            </a:r>
            <a:r>
              <a:rPr lang="fr-FR" b="1" kern="0" spc="-120" dirty="0" smtClean="0">
                <a:latin typeface="+mj-ea"/>
                <a:cs typeface="Arial" panose="020B0604020202020204" pitchFamily="34" charset="0"/>
              </a:rPr>
              <a:t> </a:t>
            </a:r>
            <a:r>
              <a:rPr lang="fr-FR" b="1" kern="0" spc="-120" dirty="0">
                <a:latin typeface="+mj-ea"/>
                <a:cs typeface="Arial" panose="020B0604020202020204" pitchFamily="34" charset="0"/>
              </a:rPr>
              <a:t>git hub pour évaluation</a:t>
            </a:r>
            <a:endParaRPr lang="fr-FR" b="1" kern="0" spc="-120" dirty="0">
              <a:solidFill>
                <a:schemeClr val="accent6">
                  <a:lumMod val="75000"/>
                </a:schemeClr>
              </a:solidFill>
              <a:latin typeface="+mj-ea"/>
              <a:cs typeface="Arial" panose="020B0604020202020204" pitchFamily="34" charset="0"/>
            </a:endParaRPr>
          </a:p>
        </p:txBody>
      </p:sp>
    </p:spTree>
    <p:extLst>
      <p:ext uri="{BB962C8B-B14F-4D97-AF65-F5344CB8AC3E}">
        <p14:creationId xmlns:p14="http://schemas.microsoft.com/office/powerpoint/2010/main" val="1142464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97363</TotalTime>
  <Words>5447</Words>
  <Application>Microsoft Office PowerPoint</Application>
  <PresentationFormat>Widescreen</PresentationFormat>
  <Paragraphs>1209</Paragraphs>
  <Slides>45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HY신명조</vt:lpstr>
      <vt:lpstr>Malgun Gothic</vt:lpstr>
      <vt:lpstr>Malgun Gothic</vt:lpstr>
      <vt:lpstr>system-ui</vt:lpstr>
      <vt:lpstr>Arial</vt:lpstr>
      <vt:lpstr>Calibri</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Dahouda MWAMBA</dc:creator>
  <cp:lastModifiedBy>MWAMBA</cp:lastModifiedBy>
  <cp:revision>3092</cp:revision>
  <cp:lastPrinted>2020-10-14T05:36:04Z</cp:lastPrinted>
  <dcterms:created xsi:type="dcterms:W3CDTF">2015-08-26T05:18:42Z</dcterms:created>
  <dcterms:modified xsi:type="dcterms:W3CDTF">2025-01-06T08:19:32Z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2014-12-16T00:00:00Z</vt:filetime>
  </property>
  <property fmtid="{D5CDD505-2E9C-101B-9397-08002B2CF9AE}" pid="3" name="Creator">
    <vt:lpwstr>Microsoft® PowerPoint® 2010</vt:lpwstr>
  </property>
  <property fmtid="{D5CDD505-2E9C-101B-9397-08002B2CF9AE}" pid="4" name="LastSaved">
    <vt:filetime>2015-08-26T00:00:00Z</vt:filetime>
  </property>
</Properties>
</file>