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fabb400d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fabb400d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fabb400d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fabb400d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84bcace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84bcace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fabb400d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fabb400d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84bcace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84bcace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0d4eec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0d4eec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Landing page d’un site de voyage</a:t>
            </a:r>
            <a:endParaRPr/>
          </a:p>
        </p:txBody>
      </p:sp>
      <p:sp>
        <p:nvSpPr>
          <p:cNvPr id="86" name="Google Shape;86;p13"/>
          <p:cNvSpPr txBox="1"/>
          <p:nvPr>
            <p:ph idx="1" type="subTitle"/>
          </p:nvPr>
        </p:nvSpPr>
        <p:spPr>
          <a:xfrm>
            <a:off x="4572000" y="2614025"/>
            <a:ext cx="4165800" cy="12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Présenté par: DAHRI Fatima</a:t>
            </a:r>
            <a:endParaRPr/>
          </a:p>
          <a:p>
            <a:pPr indent="0" lvl="0" marL="0" rtl="0" algn="l">
              <a:spcBef>
                <a:spcPts val="0"/>
              </a:spcBef>
              <a:spcAft>
                <a:spcPts val="0"/>
              </a:spcAft>
              <a:buNone/>
            </a:pPr>
            <a:r>
              <a:rPr lang="fr"/>
              <a:t>Encadré</a:t>
            </a:r>
            <a:r>
              <a:rPr lang="fr"/>
              <a:t> par: ESSARRAJ Fouad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Définition de Landing page</a:t>
            </a:r>
            <a:endParaRPr/>
          </a:p>
        </p:txBody>
      </p:sp>
      <p:sp>
        <p:nvSpPr>
          <p:cNvPr id="92" name="Google Shape;92;p14"/>
          <p:cNvSpPr txBox="1"/>
          <p:nvPr>
            <p:ph idx="1" type="body"/>
          </p:nvPr>
        </p:nvSpPr>
        <p:spPr>
          <a:xfrm>
            <a:off x="311700" y="1745625"/>
            <a:ext cx="8520600" cy="20736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fr" sz="2400">
                <a:solidFill>
                  <a:schemeClr val="dk1"/>
                </a:solidFill>
                <a:latin typeface="Arial"/>
                <a:ea typeface="Arial"/>
                <a:cs typeface="Arial"/>
                <a:sym typeface="Arial"/>
              </a:rPr>
              <a:t>Une “</a:t>
            </a:r>
            <a:r>
              <a:rPr b="1" lang="fr" sz="2400">
                <a:solidFill>
                  <a:schemeClr val="dk1"/>
                </a:solidFill>
                <a:latin typeface="Arial"/>
                <a:ea typeface="Arial"/>
                <a:cs typeface="Arial"/>
                <a:sym typeface="Arial"/>
              </a:rPr>
              <a:t>Landing page</a:t>
            </a:r>
            <a:r>
              <a:rPr lang="fr" sz="2400">
                <a:solidFill>
                  <a:schemeClr val="dk1"/>
                </a:solidFill>
                <a:latin typeface="Arial"/>
                <a:ea typeface="Arial"/>
                <a:cs typeface="Arial"/>
                <a:sym typeface="Arial"/>
              </a:rPr>
              <a:t>” est une page Web autonome, créée spécifiquement pour une campagne de marketing ou de publicité. C'est là qu'un visiteur «atterrit» après avoir cliqué sur un lien dans un annonce par exemple </a:t>
            </a:r>
            <a:r>
              <a:rPr lang="fr" sz="2200">
                <a:solidFill>
                  <a:schemeClr val="dk1"/>
                </a:solidFill>
                <a:latin typeface="Arial"/>
                <a:ea typeface="Arial"/>
                <a:cs typeface="Arial"/>
                <a:sym typeface="Aria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Besoin</a:t>
            </a:r>
            <a:endParaRPr/>
          </a:p>
        </p:txBody>
      </p:sp>
      <p:sp>
        <p:nvSpPr>
          <p:cNvPr id="98" name="Google Shape;98;p15"/>
          <p:cNvSpPr txBox="1"/>
          <p:nvPr>
            <p:ph idx="1" type="body"/>
          </p:nvPr>
        </p:nvSpPr>
        <p:spPr>
          <a:xfrm>
            <a:off x="311700" y="1662000"/>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fr" sz="2000">
                <a:solidFill>
                  <a:schemeClr val="dk1"/>
                </a:solidFill>
              </a:rPr>
              <a:t>Une agence de voyage va organisé un voyage aux maldives</a:t>
            </a:r>
            <a:endParaRPr sz="2000">
              <a:solidFill>
                <a:schemeClr val="dk1"/>
              </a:solidFill>
            </a:endParaRPr>
          </a:p>
          <a:p>
            <a:pPr indent="0" lvl="0" marL="457200" rtl="0" algn="l">
              <a:spcBef>
                <a:spcPts val="1200"/>
              </a:spcBef>
              <a:spcAft>
                <a:spcPts val="1200"/>
              </a:spcAft>
              <a:buNone/>
            </a:pPr>
            <a:r>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 besoin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fr" sz="2000">
                <a:solidFill>
                  <a:schemeClr val="dk1"/>
                </a:solidFill>
              </a:rPr>
              <a:t>Landing page d’un voyage qui aura date de 15 février</a:t>
            </a:r>
            <a:endParaRPr/>
          </a:p>
          <a:p>
            <a:pPr indent="457200" lvl="0" marL="0" rtl="0" algn="l">
              <a:spcBef>
                <a:spcPts val="1200"/>
              </a:spcBef>
              <a:spcAft>
                <a:spcPts val="1200"/>
              </a:spcAft>
              <a:buNone/>
            </a:pPr>
            <a:r>
              <a:rPr lang="fr" sz="2000">
                <a:solidFill>
                  <a:schemeClr val="dk1"/>
                </a:solidFill>
              </a:rPr>
              <a:t>B</a:t>
            </a:r>
            <a:r>
              <a:rPr lang="fr" sz="2000">
                <a:solidFill>
                  <a:schemeClr val="dk1"/>
                </a:solidFill>
              </a:rPr>
              <a:t>outon reserver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technique</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914400" rtl="0" algn="l">
              <a:lnSpc>
                <a:spcPct val="100000"/>
              </a:lnSpc>
              <a:spcBef>
                <a:spcPts val="0"/>
              </a:spcBef>
              <a:spcAft>
                <a:spcPts val="0"/>
              </a:spcAft>
              <a:buClr>
                <a:schemeClr val="dk1"/>
              </a:buClr>
              <a:buSzPts val="2200"/>
              <a:buFont typeface="Arial"/>
              <a:buChar char="★"/>
            </a:pPr>
            <a:r>
              <a:rPr lang="fr" sz="2200">
                <a:solidFill>
                  <a:schemeClr val="dk1"/>
                </a:solidFill>
                <a:latin typeface="Arial"/>
                <a:ea typeface="Arial"/>
                <a:cs typeface="Arial"/>
                <a:sym typeface="Arial"/>
              </a:rPr>
              <a:t>Bases du HTML</a:t>
            </a:r>
            <a:endParaRPr sz="2200">
              <a:solidFill>
                <a:schemeClr val="dk1"/>
              </a:solidFill>
              <a:latin typeface="Arial"/>
              <a:ea typeface="Arial"/>
              <a:cs typeface="Arial"/>
              <a:sym typeface="Arial"/>
            </a:endParaRPr>
          </a:p>
          <a:p>
            <a:pPr indent="-368300" lvl="0" marL="914400" rtl="0" algn="l">
              <a:lnSpc>
                <a:spcPct val="100000"/>
              </a:lnSpc>
              <a:spcBef>
                <a:spcPts val="0"/>
              </a:spcBef>
              <a:spcAft>
                <a:spcPts val="0"/>
              </a:spcAft>
              <a:buClr>
                <a:schemeClr val="dk1"/>
              </a:buClr>
              <a:buSzPts val="2200"/>
              <a:buFont typeface="Arial"/>
              <a:buChar char="★"/>
            </a:pPr>
            <a:r>
              <a:rPr lang="fr" sz="2200">
                <a:solidFill>
                  <a:schemeClr val="dk1"/>
                </a:solidFill>
                <a:latin typeface="Arial"/>
                <a:ea typeface="Arial"/>
                <a:cs typeface="Arial"/>
                <a:sym typeface="Arial"/>
              </a:rPr>
              <a:t>Bases du CSS</a:t>
            </a:r>
            <a:endParaRPr sz="2200">
              <a:solidFill>
                <a:schemeClr val="dk1"/>
              </a:solidFill>
              <a:latin typeface="Arial"/>
              <a:ea typeface="Arial"/>
              <a:cs typeface="Arial"/>
              <a:sym typeface="Arial"/>
            </a:endParaRPr>
          </a:p>
          <a:p>
            <a:pPr indent="0" lvl="0" marL="1371600" rtl="0" algn="l">
              <a:lnSpc>
                <a:spcPct val="100000"/>
              </a:lnSpc>
              <a:spcBef>
                <a:spcPts val="0"/>
              </a:spcBef>
              <a:spcAft>
                <a:spcPts val="0"/>
              </a:spcAft>
              <a:buNone/>
            </a:pPr>
            <a:r>
              <a:t/>
            </a:r>
            <a:endParaRPr sz="22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Conception</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84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Réalisation</a:t>
            </a:r>
            <a:r>
              <a:rPr lang="fr"/>
              <a:t> </a:t>
            </a:r>
            <a:endParaRPr/>
          </a:p>
        </p:txBody>
      </p:sp>
      <p:pic>
        <p:nvPicPr>
          <p:cNvPr id="122" name="Google Shape;122;p19"/>
          <p:cNvPicPr preferRelativeResize="0"/>
          <p:nvPr/>
        </p:nvPicPr>
        <p:blipFill>
          <a:blip r:embed="rId3">
            <a:alphaModFix/>
          </a:blip>
          <a:stretch>
            <a:fillRect/>
          </a:stretch>
        </p:blipFill>
        <p:spPr>
          <a:xfrm>
            <a:off x="714625" y="707662"/>
            <a:ext cx="7714752" cy="37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