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CE7154-5C1E-48DC-8BF0-D8E91D8CF598}">
  <a:tblStyle styleId="{11CE7154-5C1E-48DC-8BF0-D8E91D8CF5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d1968f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d1968f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b8b502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b8b502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bb8b502c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b8b502c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e4d1ec7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e4d1ec7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e4d1ec7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e4d1ec7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ee1aa3c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ee1aa3c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e4d1ec7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e4d1ec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e4d1ec7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e4d1ec7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e4d1ec7b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e4d1ec7b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uide.freecodecamp.org/computer-science/notation/big-omega-notation/" TargetMode="External"/><Relationship Id="rId4" Type="http://schemas.openxmlformats.org/officeDocument/2006/relationships/hyperlink" Target="https://www2.cs.arizona.edu/classes/cs345/summer14/files/bigO.pdf" TargetMode="External"/><Relationship Id="rId5" Type="http://schemas.openxmlformats.org/officeDocument/2006/relationships/hyperlink" Target="https://en.wikipedia.org/wiki/Big_O_notation" TargetMode="External"/><Relationship Id="rId6" Type="http://schemas.openxmlformats.org/officeDocument/2006/relationships/hyperlink" Target="https://www.geeksforgeeks.org/greedy-algorithms/#standardGreedyAlgorithms" TargetMode="External"/><Relationship Id="rId7" Type="http://schemas.openxmlformats.org/officeDocument/2006/relationships/hyperlink" Target="https://www.quora.com/topic/Theoretical-Computer-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Algorithm Intuition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Brought to you by Doral Academy’s CS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https://guide.freecodecamp.org/computer-science/notation/big-omega-notation/</a:t>
            </a:r>
            <a:endParaRPr/>
          </a:p>
          <a:p>
            <a:pPr indent="0" lvl="0" marL="0" rtl="0" algn="l">
              <a:spcBef>
                <a:spcPts val="1600"/>
              </a:spcBef>
              <a:spcAft>
                <a:spcPts val="0"/>
              </a:spcAft>
              <a:buNone/>
            </a:pPr>
            <a:r>
              <a:rPr lang="en" sz="1100" u="sng">
                <a:solidFill>
                  <a:schemeClr val="hlink"/>
                </a:solidFill>
                <a:hlinkClick r:id="rId4"/>
              </a:rPr>
              <a:t>https://www2.cs.arizona.edu/classes/cs345/summer14/files/bigO.pdf</a:t>
            </a:r>
            <a:endParaRPr/>
          </a:p>
          <a:p>
            <a:pPr indent="0" lvl="0" marL="0" rtl="0" algn="l">
              <a:spcBef>
                <a:spcPts val="1600"/>
              </a:spcBef>
              <a:spcAft>
                <a:spcPts val="0"/>
              </a:spcAft>
              <a:buNone/>
            </a:pPr>
            <a:r>
              <a:rPr lang="en" sz="1100" u="sng">
                <a:solidFill>
                  <a:schemeClr val="hlink"/>
                </a:solidFill>
                <a:hlinkClick r:id="rId5"/>
              </a:rPr>
              <a:t>https://en.wikipedia.org/wiki/Big_O_notation</a:t>
            </a:r>
            <a:endParaRPr/>
          </a:p>
          <a:p>
            <a:pPr indent="0" lvl="0" marL="0" rtl="0" algn="l">
              <a:spcBef>
                <a:spcPts val="1600"/>
              </a:spcBef>
              <a:spcAft>
                <a:spcPts val="0"/>
              </a:spcAft>
              <a:buNone/>
            </a:pPr>
            <a:r>
              <a:rPr lang="en" sz="1100" u="sng">
                <a:solidFill>
                  <a:schemeClr val="hlink"/>
                </a:solidFill>
                <a:hlinkClick r:id="rId6"/>
              </a:rPr>
              <a:t>https://www.geeksforgeeks.org/greedy-algorithms/#standardGreedyAlgorithms</a:t>
            </a:r>
            <a:endParaRPr/>
          </a:p>
          <a:p>
            <a:pPr indent="0" lvl="0" marL="0" rtl="0" algn="l">
              <a:spcBef>
                <a:spcPts val="1600"/>
              </a:spcBef>
              <a:spcAft>
                <a:spcPts val="0"/>
              </a:spcAft>
              <a:buNone/>
            </a:pPr>
            <a:r>
              <a:rPr lang="en" sz="1100" u="sng">
                <a:solidFill>
                  <a:schemeClr val="hlink"/>
                </a:solidFill>
                <a:hlinkClick r:id="rId7"/>
              </a:rPr>
              <a:t>https://www.quora.com/topic/Theoretical-Computer-Science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time complexity?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is the computational complexity that describes the amount of time it takes to run an algorithm.</a:t>
            </a:r>
            <a:endParaRPr/>
          </a:p>
          <a:p>
            <a:pPr indent="0" lvl="0" marL="0" rtl="0" algn="l">
              <a:spcBef>
                <a:spcPts val="1600"/>
              </a:spcBef>
              <a:spcAft>
                <a:spcPts val="1600"/>
              </a:spcAft>
              <a:buNone/>
            </a:pPr>
            <a:r>
              <a:rPr lang="en"/>
              <a:t>Analysis of time complexity and data occupation is necessary to create and maintain programs efficiently.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Big-O Notation</a:t>
            </a:r>
            <a:endParaRPr/>
          </a:p>
        </p:txBody>
      </p:sp>
      <p:sp>
        <p:nvSpPr>
          <p:cNvPr id="67" name="Google Shape;67;p15"/>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O notation describes the limiting behavior of a function based on the argument</a:t>
            </a:r>
            <a:endParaRPr/>
          </a:p>
          <a:p>
            <a:pPr indent="0" lvl="0" marL="0" rtl="0" algn="l">
              <a:spcBef>
                <a:spcPts val="1600"/>
              </a:spcBef>
              <a:spcAft>
                <a:spcPts val="0"/>
              </a:spcAft>
              <a:buNone/>
            </a:pPr>
            <a:r>
              <a:rPr lang="en"/>
              <a:t>For example, the number of steps to connect all nodes in a graph to all other nodes has O(n) = n^2.</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8" name="Google Shape;68;p15"/>
          <p:cNvSpPr txBox="1"/>
          <p:nvPr/>
        </p:nvSpPr>
        <p:spPr>
          <a:xfrm>
            <a:off x="311700" y="2447650"/>
            <a:ext cx="4205400" cy="25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lt2"/>
                </a:solidFill>
              </a:rPr>
              <a:t>This is because of the following: there exist N nodes, each of which will be connected to n-1 nodes. Using basic geometry,we can attain that there will be a total of n*(n-1)/2 connections for the n nodes. Therefore, the basic function that limits this count’s behavior is the n^2 function. </a:t>
            </a:r>
            <a:endParaRPr/>
          </a:p>
        </p:txBody>
      </p:sp>
      <p:sp>
        <p:nvSpPr>
          <p:cNvPr id="69" name="Google Shape;69;p15"/>
          <p:cNvSpPr/>
          <p:nvPr/>
        </p:nvSpPr>
        <p:spPr>
          <a:xfrm>
            <a:off x="5412350" y="3067025"/>
            <a:ext cx="4881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6307625" y="2419350"/>
            <a:ext cx="4881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7224125" y="3067025"/>
            <a:ext cx="4881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5737725" y="3948725"/>
            <a:ext cx="4881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6891650" y="3948725"/>
            <a:ext cx="4881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5"/>
          <p:cNvCxnSpPr>
            <a:stCxn id="69" idx="0"/>
            <a:endCxn id="70" idx="1"/>
          </p:cNvCxnSpPr>
          <p:nvPr/>
        </p:nvCxnSpPr>
        <p:spPr>
          <a:xfrm rot="-5400000">
            <a:off x="5767850" y="2527175"/>
            <a:ext cx="428400" cy="651300"/>
          </a:xfrm>
          <a:prstGeom prst="bentConnector2">
            <a:avLst/>
          </a:prstGeom>
          <a:noFill/>
          <a:ln cap="flat" cmpd="sng" w="9525">
            <a:solidFill>
              <a:srgbClr val="FFFFFF"/>
            </a:solidFill>
            <a:prstDash val="solid"/>
            <a:round/>
            <a:headEnd len="med" w="med" type="none"/>
            <a:tailEnd len="med" w="med" type="none"/>
          </a:ln>
        </p:spPr>
      </p:cxnSp>
      <p:cxnSp>
        <p:nvCxnSpPr>
          <p:cNvPr id="75" name="Google Shape;75;p15"/>
          <p:cNvCxnSpPr>
            <a:stCxn id="70" idx="3"/>
            <a:endCxn id="71" idx="0"/>
          </p:cNvCxnSpPr>
          <p:nvPr/>
        </p:nvCxnSpPr>
        <p:spPr>
          <a:xfrm>
            <a:off x="6795725" y="2638650"/>
            <a:ext cx="672600" cy="428400"/>
          </a:xfrm>
          <a:prstGeom prst="bentConnector2">
            <a:avLst/>
          </a:prstGeom>
          <a:noFill/>
          <a:ln cap="flat" cmpd="sng" w="9525">
            <a:solidFill>
              <a:srgbClr val="FFFFFF"/>
            </a:solidFill>
            <a:prstDash val="solid"/>
            <a:round/>
            <a:headEnd len="med" w="med" type="none"/>
            <a:tailEnd len="med" w="med" type="none"/>
          </a:ln>
        </p:spPr>
      </p:cxnSp>
      <p:cxnSp>
        <p:nvCxnSpPr>
          <p:cNvPr id="76" name="Google Shape;76;p15"/>
          <p:cNvCxnSpPr>
            <a:stCxn id="71" idx="2"/>
            <a:endCxn id="73" idx="3"/>
          </p:cNvCxnSpPr>
          <p:nvPr/>
        </p:nvCxnSpPr>
        <p:spPr>
          <a:xfrm rot="5400000">
            <a:off x="7092725" y="3792575"/>
            <a:ext cx="662400" cy="88500"/>
          </a:xfrm>
          <a:prstGeom prst="bentConnector2">
            <a:avLst/>
          </a:prstGeom>
          <a:noFill/>
          <a:ln cap="flat" cmpd="sng" w="9525">
            <a:solidFill>
              <a:srgbClr val="FFFFFF"/>
            </a:solidFill>
            <a:prstDash val="solid"/>
            <a:round/>
            <a:headEnd len="med" w="med" type="none"/>
            <a:tailEnd len="med" w="med" type="none"/>
          </a:ln>
        </p:spPr>
      </p:cxnSp>
      <p:cxnSp>
        <p:nvCxnSpPr>
          <p:cNvPr id="77" name="Google Shape;77;p15"/>
          <p:cNvCxnSpPr>
            <a:stCxn id="72" idx="3"/>
            <a:endCxn id="73" idx="1"/>
          </p:cNvCxnSpPr>
          <p:nvPr/>
        </p:nvCxnSpPr>
        <p:spPr>
          <a:xfrm>
            <a:off x="6225825" y="4168025"/>
            <a:ext cx="665700" cy="600"/>
          </a:xfrm>
          <a:prstGeom prst="bentConnector3">
            <a:avLst>
              <a:gd fmla="val 50009" name="adj1"/>
            </a:avLst>
          </a:prstGeom>
          <a:noFill/>
          <a:ln cap="flat" cmpd="sng" w="9525">
            <a:solidFill>
              <a:srgbClr val="FFFFFF"/>
            </a:solidFill>
            <a:prstDash val="solid"/>
            <a:round/>
            <a:headEnd len="med" w="med" type="none"/>
            <a:tailEnd len="med" w="med" type="none"/>
          </a:ln>
        </p:spPr>
      </p:cxnSp>
      <p:cxnSp>
        <p:nvCxnSpPr>
          <p:cNvPr id="78" name="Google Shape;78;p15"/>
          <p:cNvCxnSpPr>
            <a:stCxn id="72" idx="1"/>
            <a:endCxn id="69" idx="2"/>
          </p:cNvCxnSpPr>
          <p:nvPr/>
        </p:nvCxnSpPr>
        <p:spPr>
          <a:xfrm rot="10800000">
            <a:off x="5656425" y="3505625"/>
            <a:ext cx="81300" cy="662400"/>
          </a:xfrm>
          <a:prstGeom prst="bentConnector2">
            <a:avLst/>
          </a:prstGeom>
          <a:noFill/>
          <a:ln cap="flat" cmpd="sng" w="9525">
            <a:solidFill>
              <a:srgbClr val="FFFFFF"/>
            </a:solidFill>
            <a:prstDash val="solid"/>
            <a:round/>
            <a:headEnd len="med" w="med" type="none"/>
            <a:tailEnd len="med" w="med" type="none"/>
          </a:ln>
        </p:spPr>
      </p:cxnSp>
      <p:cxnSp>
        <p:nvCxnSpPr>
          <p:cNvPr id="79" name="Google Shape;79;p15"/>
          <p:cNvCxnSpPr>
            <a:stCxn id="69" idx="3"/>
            <a:endCxn id="71" idx="1"/>
          </p:cNvCxnSpPr>
          <p:nvPr/>
        </p:nvCxnSpPr>
        <p:spPr>
          <a:xfrm>
            <a:off x="5900450" y="3286325"/>
            <a:ext cx="1323600" cy="600"/>
          </a:xfrm>
          <a:prstGeom prst="curvedConnector3">
            <a:avLst>
              <a:gd fmla="val 50003" name="adj1"/>
            </a:avLst>
          </a:prstGeom>
          <a:noFill/>
          <a:ln cap="flat" cmpd="sng" w="9525">
            <a:solidFill>
              <a:srgbClr val="FFFFFF"/>
            </a:solidFill>
            <a:prstDash val="solid"/>
            <a:round/>
            <a:headEnd len="med" w="med" type="none"/>
            <a:tailEnd len="med" w="med" type="none"/>
          </a:ln>
        </p:spPr>
      </p:cxnSp>
      <p:cxnSp>
        <p:nvCxnSpPr>
          <p:cNvPr id="80" name="Google Shape;80;p15"/>
          <p:cNvCxnSpPr>
            <a:stCxn id="69" idx="3"/>
            <a:endCxn id="73" idx="0"/>
          </p:cNvCxnSpPr>
          <p:nvPr/>
        </p:nvCxnSpPr>
        <p:spPr>
          <a:xfrm>
            <a:off x="5900450" y="3286325"/>
            <a:ext cx="1235400" cy="662400"/>
          </a:xfrm>
          <a:prstGeom prst="curvedConnector2">
            <a:avLst/>
          </a:prstGeom>
          <a:noFill/>
          <a:ln cap="flat" cmpd="sng" w="9525">
            <a:solidFill>
              <a:srgbClr val="FFFFFF"/>
            </a:solidFill>
            <a:prstDash val="solid"/>
            <a:round/>
            <a:headEnd len="med" w="med" type="none"/>
            <a:tailEnd len="med" w="med" type="none"/>
          </a:ln>
        </p:spPr>
      </p:cxnSp>
      <p:cxnSp>
        <p:nvCxnSpPr>
          <p:cNvPr id="81" name="Google Shape;81;p15"/>
          <p:cNvCxnSpPr>
            <a:stCxn id="71" idx="1"/>
            <a:endCxn id="72" idx="0"/>
          </p:cNvCxnSpPr>
          <p:nvPr/>
        </p:nvCxnSpPr>
        <p:spPr>
          <a:xfrm flipH="1">
            <a:off x="5981825" y="3286325"/>
            <a:ext cx="1242300" cy="662400"/>
          </a:xfrm>
          <a:prstGeom prst="curvedConnector2">
            <a:avLst/>
          </a:prstGeom>
          <a:noFill/>
          <a:ln cap="flat" cmpd="sng" w="9525">
            <a:solidFill>
              <a:srgbClr val="FFFFFF"/>
            </a:solidFill>
            <a:prstDash val="solid"/>
            <a:round/>
            <a:headEnd len="med" w="med" type="none"/>
            <a:tailEnd len="med" w="med" type="none"/>
          </a:ln>
        </p:spPr>
      </p:cxnSp>
      <p:cxnSp>
        <p:nvCxnSpPr>
          <p:cNvPr id="82" name="Google Shape;82;p15"/>
          <p:cNvCxnSpPr>
            <a:stCxn id="70" idx="2"/>
            <a:endCxn id="72" idx="0"/>
          </p:cNvCxnSpPr>
          <p:nvPr/>
        </p:nvCxnSpPr>
        <p:spPr>
          <a:xfrm rot="5400000">
            <a:off x="5721275" y="3118350"/>
            <a:ext cx="1090800" cy="570000"/>
          </a:xfrm>
          <a:prstGeom prst="curvedConnector3">
            <a:avLst>
              <a:gd fmla="val 49999" name="adj1"/>
            </a:avLst>
          </a:prstGeom>
          <a:noFill/>
          <a:ln cap="flat" cmpd="sng" w="9525">
            <a:solidFill>
              <a:srgbClr val="FFFFFF"/>
            </a:solidFill>
            <a:prstDash val="solid"/>
            <a:round/>
            <a:headEnd len="med" w="med" type="none"/>
            <a:tailEnd len="med" w="med" type="none"/>
          </a:ln>
        </p:spPr>
      </p:cxnSp>
      <p:cxnSp>
        <p:nvCxnSpPr>
          <p:cNvPr id="83" name="Google Shape;83;p15"/>
          <p:cNvCxnSpPr>
            <a:stCxn id="70" idx="2"/>
            <a:endCxn id="73" idx="0"/>
          </p:cNvCxnSpPr>
          <p:nvPr/>
        </p:nvCxnSpPr>
        <p:spPr>
          <a:xfrm flipH="1" rot="-5400000">
            <a:off x="6298325" y="3111300"/>
            <a:ext cx="1090800" cy="584100"/>
          </a:xfrm>
          <a:prstGeom prst="curvedConnector3">
            <a:avLst>
              <a:gd fmla="val 49999" name="adj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O(n) of our classic adding mechanism?</a:t>
            </a:r>
            <a:endParaRPr/>
          </a:p>
        </p:txBody>
      </p:sp>
      <p:sp>
        <p:nvSpPr>
          <p:cNvPr id="89" name="Google Shape;89;p16"/>
          <p:cNvSpPr txBox="1"/>
          <p:nvPr>
            <p:ph idx="1" type="body"/>
          </p:nvPr>
        </p:nvSpPr>
        <p:spPr>
          <a:xfrm>
            <a:off x="1019200" y="1661875"/>
            <a:ext cx="763800" cy="15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1234</a:t>
            </a:r>
            <a:endParaRPr/>
          </a:p>
          <a:p>
            <a:pPr indent="0" lvl="0" marL="0" rtl="0" algn="l">
              <a:spcBef>
                <a:spcPts val="1600"/>
              </a:spcBef>
              <a:spcAft>
                <a:spcPts val="0"/>
              </a:spcAft>
              <a:buNone/>
            </a:pPr>
            <a:r>
              <a:rPr lang="en" u="sng"/>
              <a:t>+759</a:t>
            </a:r>
            <a:endParaRPr u="sng"/>
          </a:p>
          <a:p>
            <a:pPr indent="0" lvl="0" marL="0" rtl="0" algn="l">
              <a:spcBef>
                <a:spcPts val="1600"/>
              </a:spcBef>
              <a:spcAft>
                <a:spcPts val="0"/>
              </a:spcAft>
              <a:buNone/>
            </a:pPr>
            <a:r>
              <a:rPr lang="en"/>
              <a:t>1993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0" name="Google Shape;90;p16"/>
          <p:cNvSpPr txBox="1"/>
          <p:nvPr/>
        </p:nvSpPr>
        <p:spPr>
          <a:xfrm>
            <a:off x="3056375" y="1793550"/>
            <a:ext cx="7638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4 digits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3 digits</a:t>
            </a:r>
            <a:endParaRPr>
              <a:solidFill>
                <a:schemeClr val="lt2"/>
              </a:solidFill>
            </a:endParaRPr>
          </a:p>
        </p:txBody>
      </p:sp>
      <p:cxnSp>
        <p:nvCxnSpPr>
          <p:cNvPr id="91" name="Google Shape;91;p16"/>
          <p:cNvCxnSpPr>
            <a:stCxn id="90" idx="0"/>
          </p:cNvCxnSpPr>
          <p:nvPr/>
        </p:nvCxnSpPr>
        <p:spPr>
          <a:xfrm flipH="1">
            <a:off x="1796975" y="1793550"/>
            <a:ext cx="1641300" cy="77700"/>
          </a:xfrm>
          <a:prstGeom prst="straightConnector1">
            <a:avLst/>
          </a:prstGeom>
          <a:noFill/>
          <a:ln cap="flat" cmpd="sng" w="9525">
            <a:solidFill>
              <a:srgbClr val="FFFFFF"/>
            </a:solidFill>
            <a:prstDash val="solid"/>
            <a:round/>
            <a:headEnd len="med" w="med" type="none"/>
            <a:tailEnd len="med" w="med" type="triangle"/>
          </a:ln>
        </p:spPr>
      </p:cxnSp>
      <p:cxnSp>
        <p:nvCxnSpPr>
          <p:cNvPr id="92" name="Google Shape;92;p16"/>
          <p:cNvCxnSpPr>
            <a:stCxn id="90" idx="2"/>
            <a:endCxn id="89" idx="3"/>
          </p:cNvCxnSpPr>
          <p:nvPr/>
        </p:nvCxnSpPr>
        <p:spPr>
          <a:xfrm rot="10800000">
            <a:off x="1782875" y="2415750"/>
            <a:ext cx="1655400" cy="156000"/>
          </a:xfrm>
          <a:prstGeom prst="straightConnector1">
            <a:avLst/>
          </a:prstGeom>
          <a:noFill/>
          <a:ln cap="flat" cmpd="sng" w="9525">
            <a:solidFill>
              <a:srgbClr val="FFFFFF"/>
            </a:solidFill>
            <a:prstDash val="solid"/>
            <a:round/>
            <a:headEnd len="med" w="med" type="none"/>
            <a:tailEnd len="med" w="med" type="triangle"/>
          </a:ln>
        </p:spPr>
      </p:cxnSp>
      <p:sp>
        <p:nvSpPr>
          <p:cNvPr id="93" name="Google Shape;93;p16"/>
          <p:cNvSpPr txBox="1"/>
          <p:nvPr/>
        </p:nvSpPr>
        <p:spPr>
          <a:xfrm>
            <a:off x="4796825" y="1782900"/>
            <a:ext cx="3346500" cy="12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Let’s assume that we have all additions between the numbers 1-9 stored in a database, the amount of operations now relies solely on the length of the numbers. (Since we add in pairs)</a:t>
            </a:r>
            <a:endParaRPr>
              <a:solidFill>
                <a:schemeClr val="lt2"/>
              </a:solidFill>
            </a:endParaRPr>
          </a:p>
        </p:txBody>
      </p:sp>
      <p:sp>
        <p:nvSpPr>
          <p:cNvPr id="94" name="Google Shape;94;p16"/>
          <p:cNvSpPr txBox="1"/>
          <p:nvPr/>
        </p:nvSpPr>
        <p:spPr>
          <a:xfrm>
            <a:off x="2507975" y="3438425"/>
            <a:ext cx="18606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O(n) of our addition mechanism is just n.</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O(n) of our multiplication algorithm?</a:t>
            </a:r>
            <a:endParaRPr/>
          </a:p>
        </p:txBody>
      </p:sp>
      <p:sp>
        <p:nvSpPr>
          <p:cNvPr id="100" name="Google Shape;100;p17"/>
          <p:cNvSpPr txBox="1"/>
          <p:nvPr>
            <p:ph idx="1" type="body"/>
          </p:nvPr>
        </p:nvSpPr>
        <p:spPr>
          <a:xfrm>
            <a:off x="311700" y="1152475"/>
            <a:ext cx="10041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422</a:t>
            </a:r>
            <a:endParaRPr/>
          </a:p>
          <a:p>
            <a:pPr indent="0" lvl="0" marL="0" rtl="0" algn="l">
              <a:spcBef>
                <a:spcPts val="1600"/>
              </a:spcBef>
              <a:spcAft>
                <a:spcPts val="0"/>
              </a:spcAft>
              <a:buNone/>
            </a:pPr>
            <a:r>
              <a:rPr lang="en" u="sng"/>
              <a:t>    x</a:t>
            </a:r>
            <a:r>
              <a:rPr lang="en" u="sng"/>
              <a:t>91</a:t>
            </a:r>
            <a:endParaRPr u="sng"/>
          </a:p>
          <a:p>
            <a:pPr indent="0" lvl="0" marL="0" rtl="0" algn="l">
              <a:spcBef>
                <a:spcPts val="1600"/>
              </a:spcBef>
              <a:spcAft>
                <a:spcPts val="0"/>
              </a:spcAft>
              <a:buNone/>
            </a:pPr>
            <a:r>
              <a:rPr lang="en"/>
              <a:t>38402</a:t>
            </a:r>
            <a:endParaRPr/>
          </a:p>
          <a:p>
            <a:pPr indent="0" lvl="0" marL="0" rtl="0" algn="l">
              <a:spcBef>
                <a:spcPts val="1600"/>
              </a:spcBef>
              <a:spcAft>
                <a:spcPts val="1600"/>
              </a:spcAft>
              <a:buNone/>
            </a:pPr>
            <a:r>
              <a:t/>
            </a:r>
            <a:endParaRPr/>
          </a:p>
        </p:txBody>
      </p:sp>
      <p:sp>
        <p:nvSpPr>
          <p:cNvPr id="101" name="Google Shape;101;p17"/>
          <p:cNvSpPr txBox="1"/>
          <p:nvPr>
            <p:ph idx="1" type="body"/>
          </p:nvPr>
        </p:nvSpPr>
        <p:spPr>
          <a:xfrm>
            <a:off x="311700" y="3084675"/>
            <a:ext cx="3303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Karatsuba Algorithm splits the number into halves and multiplies them. Ex:</a:t>
            </a:r>
            <a:br>
              <a:rPr lang="en" sz="1400"/>
            </a:br>
            <a:r>
              <a:rPr lang="en" sz="1400"/>
              <a:t>35x92 = (3x10 +5)(9x10+2)</a:t>
            </a:r>
            <a:endParaRPr sz="1400"/>
          </a:p>
        </p:txBody>
      </p:sp>
      <p:sp>
        <p:nvSpPr>
          <p:cNvPr id="102" name="Google Shape;102;p17"/>
          <p:cNvSpPr txBox="1"/>
          <p:nvPr/>
        </p:nvSpPr>
        <p:spPr>
          <a:xfrm>
            <a:off x="2589300" y="1253700"/>
            <a:ext cx="763800" cy="7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3</a:t>
            </a:r>
            <a:r>
              <a:rPr lang="en">
                <a:solidFill>
                  <a:schemeClr val="lt2"/>
                </a:solidFill>
              </a:rPr>
              <a:t> digits</a:t>
            </a:r>
            <a:endParaRPr>
              <a:solidFill>
                <a:schemeClr val="lt2"/>
              </a:solidFill>
            </a:endParaRPr>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a:solidFill>
                  <a:schemeClr val="lt2"/>
                </a:solidFill>
              </a:rPr>
              <a:t>2 digits</a:t>
            </a:r>
            <a:endParaRPr>
              <a:solidFill>
                <a:schemeClr val="lt2"/>
              </a:solidFill>
            </a:endParaRPr>
          </a:p>
        </p:txBody>
      </p:sp>
      <p:cxnSp>
        <p:nvCxnSpPr>
          <p:cNvPr id="103" name="Google Shape;103;p17"/>
          <p:cNvCxnSpPr>
            <a:stCxn id="102" idx="0"/>
          </p:cNvCxnSpPr>
          <p:nvPr/>
        </p:nvCxnSpPr>
        <p:spPr>
          <a:xfrm flipH="1">
            <a:off x="1329900" y="1253700"/>
            <a:ext cx="1641300" cy="77700"/>
          </a:xfrm>
          <a:prstGeom prst="straightConnector1">
            <a:avLst/>
          </a:prstGeom>
          <a:noFill/>
          <a:ln cap="flat" cmpd="sng" w="9525">
            <a:solidFill>
              <a:srgbClr val="FFFFFF"/>
            </a:solidFill>
            <a:prstDash val="solid"/>
            <a:round/>
            <a:headEnd len="med" w="med" type="none"/>
            <a:tailEnd len="med" w="med" type="triangle"/>
          </a:ln>
        </p:spPr>
      </p:cxnSp>
      <p:cxnSp>
        <p:nvCxnSpPr>
          <p:cNvPr id="104" name="Google Shape;104;p17"/>
          <p:cNvCxnSpPr>
            <a:stCxn id="102" idx="2"/>
          </p:cNvCxnSpPr>
          <p:nvPr/>
        </p:nvCxnSpPr>
        <p:spPr>
          <a:xfrm rot="10800000">
            <a:off x="1315800" y="1875900"/>
            <a:ext cx="1655400" cy="156000"/>
          </a:xfrm>
          <a:prstGeom prst="straightConnector1">
            <a:avLst/>
          </a:prstGeom>
          <a:noFill/>
          <a:ln cap="flat" cmpd="sng" w="9525">
            <a:solidFill>
              <a:srgbClr val="FFFFFF"/>
            </a:solidFill>
            <a:prstDash val="solid"/>
            <a:round/>
            <a:headEnd len="med" w="med" type="none"/>
            <a:tailEnd len="med" w="med" type="triangle"/>
          </a:ln>
        </p:spPr>
      </p:cxnSp>
      <p:sp>
        <p:nvSpPr>
          <p:cNvPr id="105" name="Google Shape;105;p17"/>
          <p:cNvSpPr txBox="1"/>
          <p:nvPr/>
        </p:nvSpPr>
        <p:spPr>
          <a:xfrm>
            <a:off x="4416350" y="1315350"/>
            <a:ext cx="3373200" cy="12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Let’s assume similarly that we have stored in a database, all multiplications of the numbers between 1-9. Like with addition, our multiplication is dependent on the length of the numbers.</a:t>
            </a:r>
            <a:endParaRPr>
              <a:solidFill>
                <a:schemeClr val="lt2"/>
              </a:solidFill>
            </a:endParaRPr>
          </a:p>
        </p:txBody>
      </p:sp>
      <p:sp>
        <p:nvSpPr>
          <p:cNvPr id="106" name="Google Shape;106;p17"/>
          <p:cNvSpPr txBox="1"/>
          <p:nvPr/>
        </p:nvSpPr>
        <p:spPr>
          <a:xfrm>
            <a:off x="4428925" y="3084675"/>
            <a:ext cx="29433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O(n) of our multiplication algorithm is n^2 (n digits x n digits), which isn’t bad, but can this be faster?</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time complexity of the simplest recursive algorithm that finds the nth Fibonacci number?</a:t>
            </a:r>
            <a:endParaRPr/>
          </a:p>
        </p:txBody>
      </p:sp>
      <p:sp>
        <p:nvSpPr>
          <p:cNvPr id="112" name="Google Shape;112;p18"/>
          <p:cNvSpPr txBox="1"/>
          <p:nvPr>
            <p:ph idx="1" type="body"/>
          </p:nvPr>
        </p:nvSpPr>
        <p:spPr>
          <a:xfrm>
            <a:off x="311700" y="1708900"/>
            <a:ext cx="3487500" cy="10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How is Fibonacci defined?</a:t>
            </a:r>
            <a:endParaRPr/>
          </a:p>
          <a:p>
            <a:pPr indent="0" lvl="0" marL="0" rtl="0" algn="l">
              <a:spcBef>
                <a:spcPts val="1600"/>
              </a:spcBef>
              <a:spcAft>
                <a:spcPts val="1600"/>
              </a:spcAft>
              <a:buNone/>
            </a:pPr>
            <a:r>
              <a:rPr lang="en"/>
              <a:t>Try Drawing Nodes.</a:t>
            </a:r>
            <a:endParaRPr/>
          </a:p>
        </p:txBody>
      </p:sp>
      <p:sp>
        <p:nvSpPr>
          <p:cNvPr id="113" name="Google Shape;113;p18"/>
          <p:cNvSpPr txBox="1"/>
          <p:nvPr>
            <p:ph idx="1" type="body"/>
          </p:nvPr>
        </p:nvSpPr>
        <p:spPr>
          <a:xfrm>
            <a:off x="311700" y="3198950"/>
            <a:ext cx="3487500" cy="16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know that the Fibonacci numbers grow at an exponential rate (Golden Ratio),</a:t>
            </a:r>
            <a:endParaRPr/>
          </a:p>
          <a:p>
            <a:pPr indent="0" lvl="0" marL="0" rtl="0" algn="l">
              <a:spcBef>
                <a:spcPts val="1600"/>
              </a:spcBef>
              <a:spcAft>
                <a:spcPts val="1600"/>
              </a:spcAft>
              <a:buNone/>
            </a:pPr>
            <a:r>
              <a:rPr lang="en"/>
              <a:t>O(F(n)) = ((1+sqrt(5))/2)^n</a:t>
            </a:r>
            <a:endParaRPr/>
          </a:p>
        </p:txBody>
      </p:sp>
      <p:sp>
        <p:nvSpPr>
          <p:cNvPr id="114" name="Google Shape;114;p18"/>
          <p:cNvSpPr txBox="1"/>
          <p:nvPr/>
        </p:nvSpPr>
        <p:spPr>
          <a:xfrm>
            <a:off x="4846350" y="1829425"/>
            <a:ext cx="41532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1=1 (1call)</a:t>
            </a:r>
            <a:br>
              <a:rPr lang="en">
                <a:solidFill>
                  <a:schemeClr val="lt2"/>
                </a:solidFill>
              </a:rPr>
            </a:br>
            <a:r>
              <a:rPr lang="en">
                <a:solidFill>
                  <a:schemeClr val="lt2"/>
                </a:solidFill>
              </a:rPr>
              <a:t>1=1 (1call)</a:t>
            </a:r>
            <a:br>
              <a:rPr lang="en">
                <a:solidFill>
                  <a:schemeClr val="lt2"/>
                </a:solidFill>
              </a:rPr>
            </a:br>
            <a:r>
              <a:rPr lang="en">
                <a:solidFill>
                  <a:schemeClr val="lt2"/>
                </a:solidFill>
              </a:rPr>
              <a:t>2 = 1+1 (1 call)</a:t>
            </a:r>
            <a:br>
              <a:rPr lang="en">
                <a:solidFill>
                  <a:schemeClr val="lt2"/>
                </a:solidFill>
              </a:rPr>
            </a:br>
            <a:r>
              <a:rPr lang="en">
                <a:solidFill>
                  <a:schemeClr val="lt2"/>
                </a:solidFill>
              </a:rPr>
              <a:t>3 = 2+1 = (1+1) +1 (2 calls)</a:t>
            </a:r>
            <a:br>
              <a:rPr lang="en">
                <a:solidFill>
                  <a:schemeClr val="lt2"/>
                </a:solidFill>
              </a:rPr>
            </a:br>
            <a:r>
              <a:rPr lang="en">
                <a:solidFill>
                  <a:schemeClr val="lt2"/>
                </a:solidFill>
              </a:rPr>
              <a:t>5 = 3+2 = (2+1) + (1+1) = (1+1+1) + (1+1) (3 calls)</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115" name="Google Shape;115;p18"/>
          <p:cNvSpPr txBox="1"/>
          <p:nvPr/>
        </p:nvSpPr>
        <p:spPr>
          <a:xfrm>
            <a:off x="4846350" y="2972425"/>
            <a:ext cx="4153200" cy="8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8 = 5 + 3. </a:t>
            </a:r>
            <a:endParaRPr>
              <a:solidFill>
                <a:schemeClr val="lt2"/>
              </a:solidFill>
            </a:endParaRPr>
          </a:p>
          <a:p>
            <a:pPr indent="0" lvl="0" marL="0" rtl="0" algn="l">
              <a:spcBef>
                <a:spcPts val="0"/>
              </a:spcBef>
              <a:spcAft>
                <a:spcPts val="0"/>
              </a:spcAft>
              <a:buNone/>
            </a:pPr>
            <a:r>
              <a:rPr lang="en">
                <a:solidFill>
                  <a:schemeClr val="lt2"/>
                </a:solidFill>
              </a:rPr>
              <a:t>(5 makes 3 calls, 3 makes 2 calls = 5 total calls)</a:t>
            </a:r>
            <a:endParaRPr>
              <a:solidFill>
                <a:schemeClr val="lt2"/>
              </a:solidFill>
            </a:endParaRPr>
          </a:p>
          <a:p>
            <a:pPr indent="0" lvl="0" marL="0" rtl="0" algn="l">
              <a:spcBef>
                <a:spcPts val="0"/>
              </a:spcBef>
              <a:spcAft>
                <a:spcPts val="0"/>
              </a:spcAft>
              <a:buNone/>
            </a:pPr>
            <a:r>
              <a:rPr lang="en">
                <a:solidFill>
                  <a:schemeClr val="lt2"/>
                </a:solidFill>
              </a:rPr>
              <a:t>ETC.</a:t>
            </a:r>
            <a:endParaRPr>
              <a:solidFill>
                <a:schemeClr val="lt2"/>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Greedy Algorithm</a:t>
            </a:r>
            <a:endParaRPr/>
          </a:p>
        </p:txBody>
      </p:sp>
      <p:sp>
        <p:nvSpPr>
          <p:cNvPr id="121" name="Google Shape;121;p19"/>
          <p:cNvSpPr txBox="1"/>
          <p:nvPr>
            <p:ph idx="1" type="body"/>
          </p:nvPr>
        </p:nvSpPr>
        <p:spPr>
          <a:xfrm>
            <a:off x="311700" y="1152475"/>
            <a:ext cx="8520600" cy="8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Greedy is an algorithmic paradigm that builds up a solution iteratively, always optimizing the next immediate step. </a:t>
            </a:r>
            <a:endParaRPr/>
          </a:p>
        </p:txBody>
      </p:sp>
      <p:sp>
        <p:nvSpPr>
          <p:cNvPr id="122" name="Google Shape;122;p19"/>
          <p:cNvSpPr txBox="1"/>
          <p:nvPr>
            <p:ph idx="1" type="body"/>
          </p:nvPr>
        </p:nvSpPr>
        <p:spPr>
          <a:xfrm>
            <a:off x="311700" y="2164500"/>
            <a:ext cx="8520600" cy="81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These solutions are useful… to be continued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I represent 12/13 as the sum of fractions in the form 1/k where k is a positive integer?</a:t>
            </a:r>
            <a:endParaRPr/>
          </a:p>
        </p:txBody>
      </p:sp>
      <p:sp>
        <p:nvSpPr>
          <p:cNvPr id="128" name="Google Shape;128;p20"/>
          <p:cNvSpPr txBox="1"/>
          <p:nvPr>
            <p:ph idx="1" type="body"/>
          </p:nvPr>
        </p:nvSpPr>
        <p:spPr>
          <a:xfrm>
            <a:off x="311700" y="142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Hint: ¿Look at it upside down?</a:t>
            </a:r>
            <a:endParaRPr/>
          </a:p>
          <a:p>
            <a:pPr indent="0" lvl="0" marL="0" rtl="0" algn="l">
              <a:spcBef>
                <a:spcPts val="1600"/>
              </a:spcBef>
              <a:spcAft>
                <a:spcPts val="1600"/>
              </a:spcAft>
              <a:buNone/>
            </a:pPr>
            <a:r>
              <a:t/>
            </a:r>
            <a:endParaRPr/>
          </a:p>
        </p:txBody>
      </p:sp>
      <p:sp>
        <p:nvSpPr>
          <p:cNvPr id="129" name="Google Shape;129;p20"/>
          <p:cNvSpPr txBox="1"/>
          <p:nvPr>
            <p:ph idx="1" type="body"/>
          </p:nvPr>
        </p:nvSpPr>
        <p:spPr>
          <a:xfrm>
            <a:off x="311700" y="1994775"/>
            <a:ext cx="8520600" cy="98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Egyptian Fraction Algorithm: Reciprocate the fraction, evaluate the ceiling of the fraction, reciprocate again, subtract this value from the original fraction, and repeat.</a:t>
            </a:r>
            <a:endParaRPr/>
          </a:p>
          <a:p>
            <a:pPr indent="0" lvl="0" marL="0" rtl="0" algn="l">
              <a:spcBef>
                <a:spcPts val="1600"/>
              </a:spcBef>
              <a:spcAft>
                <a:spcPts val="1600"/>
              </a:spcAft>
              <a:buNone/>
            </a:pPr>
            <a:r>
              <a:t/>
            </a:r>
            <a:endParaRPr/>
          </a:p>
        </p:txBody>
      </p:sp>
      <p:sp>
        <p:nvSpPr>
          <p:cNvPr id="130" name="Google Shape;130;p20"/>
          <p:cNvSpPr txBox="1"/>
          <p:nvPr>
            <p:ph idx="1" type="body"/>
          </p:nvPr>
        </p:nvSpPr>
        <p:spPr>
          <a:xfrm>
            <a:off x="311700" y="3274775"/>
            <a:ext cx="8520600" cy="98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t>Following this concept, the first fraction is </a:t>
            </a:r>
            <a:r>
              <a:rPr lang="en"/>
              <a:t>1/2</a:t>
            </a:r>
            <a:r>
              <a:rPr lang="en"/>
              <a:t>, the next fraction is 1/3, the following fraction is 1/12, and finally 1/156.</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maximize the total profit if only one job can be scheduled at a time, given an array of jobs with deadlines and associated profits, each taking 1 unit of time?</a:t>
            </a:r>
            <a:endParaRPr/>
          </a:p>
        </p:txBody>
      </p:sp>
      <p:sp>
        <p:nvSpPr>
          <p:cNvPr id="136" name="Google Shape;136;p21"/>
          <p:cNvSpPr txBox="1"/>
          <p:nvPr>
            <p:ph idx="1" type="body"/>
          </p:nvPr>
        </p:nvSpPr>
        <p:spPr>
          <a:xfrm>
            <a:off x="311700" y="2660200"/>
            <a:ext cx="6408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t>
            </a:r>
            <a:endParaRPr/>
          </a:p>
          <a:p>
            <a:pPr indent="0" lvl="0" marL="0" rtl="0" algn="l">
              <a:spcBef>
                <a:spcPts val="1600"/>
              </a:spcBef>
              <a:spcAft>
                <a:spcPts val="1600"/>
              </a:spcAft>
              <a:buNone/>
            </a:pPr>
            <a:r>
              <a:t/>
            </a:r>
            <a:endParaRPr/>
          </a:p>
        </p:txBody>
      </p:sp>
      <p:graphicFrame>
        <p:nvGraphicFramePr>
          <p:cNvPr id="137" name="Google Shape;137;p21"/>
          <p:cNvGraphicFramePr/>
          <p:nvPr/>
        </p:nvGraphicFramePr>
        <p:xfrm>
          <a:off x="952500" y="2399725"/>
          <a:ext cx="3000000" cy="3000000"/>
        </p:xfrm>
        <a:graphic>
          <a:graphicData uri="http://schemas.openxmlformats.org/drawingml/2006/table">
            <a:tbl>
              <a:tblPr>
                <a:noFill/>
                <a:tableStyleId>{11CE7154-5C1E-48DC-8BF0-D8E91D8CF598}</a:tableStyleId>
              </a:tblPr>
              <a:tblGrid>
                <a:gridCol w="689500"/>
                <a:gridCol w="978425"/>
                <a:gridCol w="608350"/>
              </a:tblGrid>
              <a:tr h="364100">
                <a:tc>
                  <a:txBody>
                    <a:bodyPr/>
                    <a:lstStyle/>
                    <a:p>
                      <a:pPr indent="0" lvl="0" marL="0" rtl="0" algn="l">
                        <a:spcBef>
                          <a:spcPts val="0"/>
                        </a:spcBef>
                        <a:spcAft>
                          <a:spcPts val="0"/>
                        </a:spcAft>
                        <a:buNone/>
                      </a:pPr>
                      <a:r>
                        <a:rPr lang="en">
                          <a:solidFill>
                            <a:srgbClr val="FFFFFF"/>
                          </a:solidFill>
                        </a:rPr>
                        <a:t>JobID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Deadline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Profit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a</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100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b</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19</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c</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27</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2</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15</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rPr>
                        <a:t>f</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3</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45</a:t>
                      </a:r>
                      <a:endParaRPr>
                        <a:solidFill>
                          <a:srgbClr val="FFFFFF"/>
                        </a:solidFill>
                      </a:endParaRPr>
                    </a:p>
                  </a:txBody>
                  <a:tcPr marT="91425" marB="91425" marR="91425" marL="91425"/>
                </a:tc>
              </a:tr>
              <a:tr h="100000">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c>
                  <a:txBody>
                    <a:bodyPr/>
                    <a:lstStyle/>
                    <a:p>
                      <a:pPr indent="0" lvl="0" marL="0" rtl="0" algn="l">
                        <a:spcBef>
                          <a:spcPts val="0"/>
                        </a:spcBef>
                        <a:spcAft>
                          <a:spcPts val="0"/>
                        </a:spcAft>
                        <a:buNone/>
                      </a:pPr>
                      <a:r>
                        <a:t/>
                      </a:r>
                      <a:endParaRPr>
                        <a:solidFill>
                          <a:srgbClr val="FFFFFF"/>
                        </a:solidFill>
                      </a:endParaRPr>
                    </a:p>
                  </a:txBody>
                  <a:tcPr marT="91425" marB="91425" marR="91425" marL="91425"/>
                </a:tc>
              </a:tr>
            </a:tbl>
          </a:graphicData>
        </a:graphic>
      </p:graphicFrame>
      <p:sp>
        <p:nvSpPr>
          <p:cNvPr id="138" name="Google Shape;138;p21"/>
          <p:cNvSpPr txBox="1"/>
          <p:nvPr/>
        </p:nvSpPr>
        <p:spPr>
          <a:xfrm>
            <a:off x="3424275" y="2094925"/>
            <a:ext cx="5546700" cy="10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Backwards approach: If we focus on maximizing everything from the later times to the earlier times, then we can absolutely maximize the money it takes because we are greedily selecting the best option while considering that you already reached a final deadline.</a:t>
            </a:r>
            <a:endParaRPr>
              <a:solidFill>
                <a:schemeClr val="lt2"/>
              </a:solidFill>
            </a:endParaRPr>
          </a:p>
        </p:txBody>
      </p:sp>
      <p:sp>
        <p:nvSpPr>
          <p:cNvPr id="139" name="Google Shape;139;p21"/>
          <p:cNvSpPr txBox="1"/>
          <p:nvPr/>
        </p:nvSpPr>
        <p:spPr>
          <a:xfrm>
            <a:off x="3424275" y="3095850"/>
            <a:ext cx="3403200" cy="20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Consider for the problem that you are at (time) t=4. Since your only option for that time is job d, you </a:t>
            </a:r>
            <a:r>
              <a:rPr lang="en">
                <a:solidFill>
                  <a:schemeClr val="lt2"/>
                </a:solidFill>
              </a:rPr>
              <a:t>maximize</a:t>
            </a:r>
            <a:r>
              <a:rPr lang="en">
                <a:solidFill>
                  <a:schemeClr val="lt2"/>
                </a:solidFill>
              </a:rPr>
              <a:t> the profit for t=4. </a:t>
            </a:r>
            <a:r>
              <a:rPr lang="en">
                <a:solidFill>
                  <a:schemeClr val="lt2"/>
                </a:solidFill>
              </a:rPr>
              <a:t>Similarly</a:t>
            </a:r>
            <a:r>
              <a:rPr lang="en">
                <a:solidFill>
                  <a:schemeClr val="lt2"/>
                </a:solidFill>
              </a:rPr>
              <a:t>, backtracking to t=3, the only two options are job c and f, f being more profitable, so we choose f. For t=2, there are now 3 options, Job a, e, AND c (since we didn’t use c).</a:t>
            </a:r>
            <a:endParaRPr>
              <a:solidFill>
                <a:schemeClr val="lt2"/>
              </a:solidFill>
            </a:endParaRPr>
          </a:p>
        </p:txBody>
      </p:sp>
      <p:sp>
        <p:nvSpPr>
          <p:cNvPr id="140" name="Google Shape;140;p21"/>
          <p:cNvSpPr txBox="1"/>
          <p:nvPr/>
        </p:nvSpPr>
        <p:spPr>
          <a:xfrm>
            <a:off x="7022975" y="3170500"/>
            <a:ext cx="19479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You can continue using this algorithm to figure out that the optimal jobs to choose are  d, f, a, and c: $197  </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