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5" r:id="rId3"/>
    <p:sldId id="315" r:id="rId4"/>
    <p:sldId id="332" r:id="rId5"/>
    <p:sldId id="317" r:id="rId6"/>
    <p:sldId id="318" r:id="rId7"/>
    <p:sldId id="319" r:id="rId8"/>
    <p:sldId id="322" r:id="rId9"/>
    <p:sldId id="323" r:id="rId10"/>
    <p:sldId id="335" r:id="rId11"/>
    <p:sldId id="336" r:id="rId12"/>
    <p:sldId id="324" r:id="rId13"/>
    <p:sldId id="325" r:id="rId14"/>
    <p:sldId id="326" r:id="rId15"/>
    <p:sldId id="328" r:id="rId16"/>
    <p:sldId id="329" r:id="rId17"/>
    <p:sldId id="330" r:id="rId18"/>
    <p:sldId id="331" r:id="rId19"/>
    <p:sldId id="32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2E78-3435-4828-8B69-4C6AF93B17FF}" type="datetimeFigureOut">
              <a:rPr lang="fr-BE" smtClean="0"/>
              <a:t>13-09-25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0CFB1-7843-480A-856A-AC089930DAE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446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Créez un projet </a:t>
            </a:r>
            <a:r>
              <a:rPr lang="fr-BE" dirty="0" err="1"/>
              <a:t>IntelliJ</a:t>
            </a:r>
            <a:r>
              <a:rPr lang="fr-BE" dirty="0"/>
              <a:t> qui porte le nom </a:t>
            </a:r>
            <a:r>
              <a:rPr lang="fr-BE" dirty="0" err="1"/>
              <a:t>CombatGuerriers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68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faut s’assurer de bien avoir compris ce que doit faire le programme avant de programmer.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67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Selon le nombre de cas (de fin de jeu) relevés, il faut suivre le bon schéma de </a:t>
            </a:r>
            <a:r>
              <a:rPr lang="fr-BE"/>
              <a:t>ifs imbriqués.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80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DuelGuerriers_VI</a:t>
            </a:r>
            <a:r>
              <a:rPr lang="fr-BE" dirty="0"/>
              <a:t> : variante de </a:t>
            </a:r>
            <a:r>
              <a:rPr lang="fr-BE" dirty="0" err="1"/>
              <a:t>DuelGuerriers</a:t>
            </a:r>
            <a:r>
              <a:rPr lang="fr-BE" dirty="0"/>
              <a:t> : version avec interactions.</a:t>
            </a:r>
          </a:p>
          <a:p>
            <a:r>
              <a:rPr lang="fr-BE" dirty="0" err="1"/>
              <a:t>CogneDur</a:t>
            </a:r>
            <a:r>
              <a:rPr lang="fr-BE" dirty="0"/>
              <a:t> (à gauche), a 5 points de vie. C’est à lui de jouer. Il doit lancer le dé (</a:t>
            </a:r>
            <a:r>
              <a:rPr lang="fr-BE" b="1" dirty="0">
                <a:solidFill>
                  <a:srgbClr val="FF0000"/>
                </a:solidFill>
                <a:highlight>
                  <a:srgbClr val="FFFF00"/>
                </a:highlight>
              </a:rPr>
              <a:t>clic de souris</a:t>
            </a:r>
            <a:r>
              <a:rPr lang="fr-BE" dirty="0"/>
              <a:t>). Il a reçu une épée.</a:t>
            </a:r>
          </a:p>
          <a:p>
            <a:r>
              <a:rPr lang="fr-BE" dirty="0" err="1"/>
              <a:t>FrappeFort</a:t>
            </a:r>
            <a:r>
              <a:rPr lang="fr-BE" dirty="0"/>
              <a:t> a 4 points de vie. Il se défend grâce à un bouclier.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226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Voici un exemple de fin de jeu : </a:t>
            </a:r>
            <a:r>
              <a:rPr lang="fr-BE" dirty="0" err="1"/>
              <a:t>CogneDur</a:t>
            </a:r>
            <a:r>
              <a:rPr lang="fr-BE" dirty="0"/>
              <a:t> n’a plus de point de vie. Il est mort. </a:t>
            </a:r>
            <a:r>
              <a:rPr lang="fr-BE" dirty="0" err="1"/>
              <a:t>FrappeFort</a:t>
            </a:r>
            <a:r>
              <a:rPr lang="fr-BE" dirty="0"/>
              <a:t> a encore un point de vie : il reçoit la coupe en or.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163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Voici un autre exemple de fin de jeu : au terme du duel, </a:t>
            </a:r>
            <a:r>
              <a:rPr lang="fr-BE" dirty="0" err="1"/>
              <a:t>CogneDur</a:t>
            </a:r>
            <a:r>
              <a:rPr lang="fr-BE" dirty="0"/>
              <a:t> et </a:t>
            </a:r>
            <a:r>
              <a:rPr lang="fr-BE" dirty="0" err="1"/>
              <a:t>FrappeFort</a:t>
            </a:r>
            <a:r>
              <a:rPr lang="fr-BE" dirty="0"/>
              <a:t> ont tous les 2, 3 points de vie. Ils sont </a:t>
            </a:r>
            <a:r>
              <a:rPr lang="fr-BE" dirty="0" err="1"/>
              <a:t>ex-aequos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18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Au départ, </a:t>
            </a:r>
            <a:r>
              <a:rPr lang="fr-BE" dirty="0" err="1"/>
              <a:t>CogneDur</a:t>
            </a:r>
            <a:r>
              <a:rPr lang="fr-BE" dirty="0"/>
              <a:t> et </a:t>
            </a:r>
            <a:r>
              <a:rPr lang="fr-BE" dirty="0" err="1"/>
              <a:t>FrappeFort</a:t>
            </a:r>
            <a:r>
              <a:rPr lang="fr-BE" dirty="0"/>
              <a:t> n’ont pas de points de vie. </a:t>
            </a:r>
            <a:r>
              <a:rPr lang="fr-BE" dirty="0" err="1"/>
              <a:t>CogneDur</a:t>
            </a:r>
            <a:r>
              <a:rPr lang="fr-BE" dirty="0"/>
              <a:t> doit lancer le dé pour recevoir des points de vie.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130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y a beaucoup de méthodes pour modifier des parties de la fenêtre .</a:t>
            </a:r>
          </a:p>
          <a:p>
            <a:r>
              <a:rPr lang="fr-BE" dirty="0"/>
              <a:t>Il faut modifier que ce qui doit l’être.</a:t>
            </a:r>
          </a:p>
          <a:p>
            <a:r>
              <a:rPr lang="fr-BE" dirty="0"/>
              <a:t>Si cela tombe au même endroit, une image (par exemple le bouclier) , un texte(par exemple « A </a:t>
            </a:r>
            <a:r>
              <a:rPr lang="fr-BE" dirty="0" err="1"/>
              <a:t>cogneDur</a:t>
            </a:r>
            <a:r>
              <a:rPr lang="fr-BE" dirty="0"/>
              <a:t> ») ou un chiffre (les points de vie) vient écraser ce qu’il y </a:t>
            </a:r>
            <a:r>
              <a:rPr lang="fr-BE"/>
              <a:t>avait avant.</a:t>
            </a:r>
            <a:endParaRPr lang="fr-BE" dirty="0"/>
          </a:p>
          <a:p>
            <a:r>
              <a:rPr lang="fr-BE" dirty="0"/>
              <a:t>Les joueurs possèdent un numéro. </a:t>
            </a:r>
            <a:r>
              <a:rPr lang="fr-BE" dirty="0" err="1"/>
              <a:t>CogneDur</a:t>
            </a:r>
            <a:r>
              <a:rPr lang="fr-BE" dirty="0"/>
              <a:t> a le numéro 1 et </a:t>
            </a:r>
            <a:r>
              <a:rPr lang="fr-BE" dirty="0" err="1"/>
              <a:t>FrappeFort</a:t>
            </a:r>
            <a:r>
              <a:rPr lang="fr-BE" dirty="0"/>
              <a:t>, le numéro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000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L’utilisateur du programme intervient tout au long de l’exécution.</a:t>
            </a:r>
          </a:p>
          <a:p>
            <a:r>
              <a:rPr lang="fr-BE" dirty="0"/>
              <a:t>Le programme se met en attente de clic de souris.</a:t>
            </a:r>
          </a:p>
          <a:p>
            <a:r>
              <a:rPr lang="fr-BE" dirty="0"/>
              <a:t>Tant que l’utilisateur ne clique pas sur « lancer », rien ne se passe.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98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Voici la classe à compléter :</a:t>
            </a:r>
          </a:p>
          <a:p>
            <a:r>
              <a:rPr lang="fr-BE" dirty="0"/>
              <a:t>Appel du constructeur.</a:t>
            </a:r>
          </a:p>
          <a:p>
            <a:r>
              <a:rPr lang="fr-BE" dirty="0"/>
              <a:t>C’est </a:t>
            </a:r>
            <a:r>
              <a:rPr lang="fr-BE" dirty="0" err="1"/>
              <a:t>CogneDur</a:t>
            </a:r>
            <a:r>
              <a:rPr lang="fr-BE" dirty="0"/>
              <a:t> qui est le premier à recevoir des points de vie. La fenêtre doit être modifiée : Il faut afficher à </a:t>
            </a:r>
            <a:r>
              <a:rPr lang="fr-BE" dirty="0" err="1"/>
              <a:t>CogneDur</a:t>
            </a:r>
            <a:r>
              <a:rPr lang="fr-BE" dirty="0"/>
              <a:t> ses points de vie.</a:t>
            </a:r>
          </a:p>
          <a:p>
            <a:r>
              <a:rPr lang="fr-BE" dirty="0"/>
              <a:t>Attention : chose surprenante : il faut encoder toutes les instructions pour modifier l’écran. Rien ne se fait tout seul.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293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répertoire images doit se trouver à la racine du projet, PAS dans src ! Faire le copier-coller au niveau « </a:t>
            </a:r>
            <a:r>
              <a:rPr lang="fr-BE" dirty="0" err="1"/>
              <a:t>CombatGuerriers</a:t>
            </a:r>
            <a:r>
              <a:rPr lang="fr-BE" dirty="0"/>
              <a:t> »</a:t>
            </a:r>
          </a:p>
          <a:p>
            <a:r>
              <a:rPr lang="fr-BE" dirty="0"/>
              <a:t>Vérifiez si tout se passe bien.</a:t>
            </a:r>
          </a:p>
          <a:p>
            <a:r>
              <a:rPr lang="fr-BE" dirty="0"/>
              <a:t>Avant de compléter la classe, On peut l’exécutée une première fois pour voir si les images apparaissent bien.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56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 projet </a:t>
            </a:r>
            <a:r>
              <a:rPr lang="fr-BE" dirty="0" err="1"/>
              <a:t>IntellIj</a:t>
            </a:r>
            <a:r>
              <a:rPr lang="fr-BE" dirty="0"/>
              <a:t> va servir 2 x : cette semaine et dans 2 semaines.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14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faut attendre le </a:t>
            </a:r>
            <a:r>
              <a:rPr lang="fr-BE" dirty="0" err="1"/>
              <a:t>while</a:t>
            </a:r>
            <a:r>
              <a:rPr lang="fr-BE" dirty="0"/>
              <a:t> pour faire le combat à mort. Attendre la semaine </a:t>
            </a:r>
            <a:r>
              <a:rPr lang="fr-BE" dirty="0" err="1"/>
              <a:t>while</a:t>
            </a:r>
            <a:r>
              <a:rPr lang="fr-BE" dirty="0"/>
              <a:t>, même pour les plus rapides !</a:t>
            </a:r>
          </a:p>
          <a:p>
            <a:r>
              <a:rPr lang="fr-BE" dirty="0"/>
              <a:t>Si le projet est fini </a:t>
            </a:r>
            <a:r>
              <a:rPr lang="fr-BE" dirty="0">
                <a:sym typeface="Wingdings" panose="05000000000000000000" pitchFamily="2" charset="2"/>
              </a:rPr>
              <a:t> on continue la fiche d’exercice </a:t>
            </a:r>
            <a:r>
              <a:rPr lang="fr-BE" dirty="0" err="1">
                <a:sym typeface="Wingdings" panose="05000000000000000000" pitchFamily="2" charset="2"/>
              </a:rPr>
              <a:t>FicheFor</a:t>
            </a:r>
            <a:r>
              <a:rPr lang="fr-BE" dirty="0">
                <a:sym typeface="Wingdings" panose="05000000000000000000" pitchFamily="2" charset="2"/>
              </a:rPr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03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VI </a:t>
            </a:r>
            <a:r>
              <a:rPr lang="fr-BE" dirty="0">
                <a:sym typeface="Wingdings" panose="05000000000000000000" pitchFamily="2" charset="2"/>
              </a:rPr>
              <a:t> version interactive.</a:t>
            </a:r>
          </a:p>
          <a:p>
            <a:r>
              <a:rPr lang="fr-BE" dirty="0"/>
              <a:t>Il ne faut pas passer à la version VI, tant que la version de base ne fonctionne pas.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50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Voici l’énoncé. Bien comprendre : l’un </a:t>
            </a:r>
            <a:r>
              <a:rPr lang="fr-BE" b="1" dirty="0">
                <a:solidFill>
                  <a:srgbClr val="FF0000"/>
                </a:solidFill>
              </a:rPr>
              <a:t>et puis</a:t>
            </a:r>
            <a:r>
              <a:rPr lang="fr-BE" dirty="0">
                <a:solidFill>
                  <a:srgbClr val="FF0000"/>
                </a:solidFill>
              </a:rPr>
              <a:t> </a:t>
            </a:r>
            <a:r>
              <a:rPr lang="fr-BE" dirty="0"/>
              <a:t>l’autre. Un mort ne frappe pas…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85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méthode se trouve dans la classe à compléter.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2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Voici la classe à compléter. Bien utiliser la méthode </a:t>
            </a:r>
            <a:r>
              <a:rPr lang="fr-BE" dirty="0" err="1"/>
              <a:t>lancerDe</a:t>
            </a:r>
            <a:r>
              <a:rPr lang="fr-BE" dirty="0"/>
              <a:t>(). Cette méthode renvoie le résultat d’un dé.</a:t>
            </a:r>
          </a:p>
          <a:p>
            <a:r>
              <a:rPr lang="fr-BE" dirty="0"/>
              <a:t>A chaque appel de cette méthode, le résultat du dé va changer. PIEGE 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50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Uniquement des </a:t>
            </a:r>
            <a:r>
              <a:rPr lang="fr-BE" dirty="0" err="1"/>
              <a:t>System.out.println</a:t>
            </a:r>
            <a:r>
              <a:rPr lang="fr-BE" dirty="0"/>
              <a:t>().</a:t>
            </a:r>
          </a:p>
          <a:p>
            <a:r>
              <a:rPr lang="fr-BE" dirty="0"/>
              <a:t>Donc tout le duel va s’afficher en une fois.</a:t>
            </a:r>
          </a:p>
          <a:p>
            <a:r>
              <a:rPr lang="fr-BE" dirty="0" err="1"/>
              <a:t>FrappeFort</a:t>
            </a:r>
            <a:r>
              <a:rPr lang="fr-BE" dirty="0"/>
              <a:t> avait 4 points de vie. Il en perd 6. Il est mort. Il ne peut plus combattre. </a:t>
            </a:r>
            <a:r>
              <a:rPr lang="fr-BE" dirty="0" err="1"/>
              <a:t>CogneDur</a:t>
            </a:r>
            <a:r>
              <a:rPr lang="fr-BE" dirty="0"/>
              <a:t> est le gagnant.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00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CogneDur</a:t>
            </a:r>
            <a:r>
              <a:rPr lang="fr-BE" dirty="0"/>
              <a:t> frappe </a:t>
            </a:r>
            <a:r>
              <a:rPr lang="fr-BE" dirty="0" err="1"/>
              <a:t>FrappeFort</a:t>
            </a:r>
            <a:r>
              <a:rPr lang="fr-BE" dirty="0"/>
              <a:t>. Il n’est pas mort, il frappe à son tour </a:t>
            </a:r>
            <a:r>
              <a:rPr lang="fr-BE" dirty="0" err="1"/>
              <a:t>CogneDur</a:t>
            </a:r>
            <a:r>
              <a:rPr lang="fr-BE" dirty="0"/>
              <a:t>.</a:t>
            </a:r>
          </a:p>
          <a:p>
            <a:r>
              <a:rPr lang="fr-BE" dirty="0"/>
              <a:t>Au terme du duel, </a:t>
            </a:r>
            <a:r>
              <a:rPr lang="fr-BE" dirty="0" err="1"/>
              <a:t>FrappeFort</a:t>
            </a:r>
            <a:r>
              <a:rPr lang="fr-BE" dirty="0"/>
              <a:t> a 4 points de vie et </a:t>
            </a:r>
            <a:r>
              <a:rPr lang="fr-BE" dirty="0" err="1"/>
              <a:t>CogneDur</a:t>
            </a:r>
            <a:r>
              <a:rPr lang="fr-BE" dirty="0"/>
              <a:t> a 2 points de vie.</a:t>
            </a:r>
          </a:p>
          <a:p>
            <a:r>
              <a:rPr lang="fr-BE" dirty="0" err="1"/>
              <a:t>FrappeFort</a:t>
            </a:r>
            <a:r>
              <a:rPr lang="fr-BE" dirty="0"/>
              <a:t> gagne.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8D6C2-F2E8-443C-BB9E-A0F373B2A18B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42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E04F3-3935-46CB-AA38-4CDFDF56B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79A19-FACF-40E6-B0F8-E14A058A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0243E-B7C6-4456-9C92-F0D83296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B15-8346-44B8-82B0-174FA2A43519}" type="datetime1">
              <a:rPr lang="fr-BE" smtClean="0"/>
              <a:t>13-09-25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722A8-A0FE-4CBD-82C4-8C754F30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290A9-44CA-417E-B0C5-EEBDAE8B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87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F5956-D8CE-443E-A587-D566818E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3070DA-55B2-44DF-BF5A-11392BF1F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7C3A8-B8E2-4ED4-A48A-32332F7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1C3-A3E0-44FE-AB41-B96F8A178870}" type="datetime1">
              <a:rPr lang="fr-BE" smtClean="0"/>
              <a:t>13-09-25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42821-EAA3-44F0-93C0-A1B96F86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855CAD-B61B-4918-849D-C85EF7FD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585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4A0D10-BE6E-4E46-A352-49833407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D8AA0F-1880-46D6-848D-E005800A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F014E-B528-412E-9F21-D9EA0D07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8F57-BA4F-4A98-A176-504548359F0B}" type="datetime1">
              <a:rPr lang="fr-BE" smtClean="0"/>
              <a:t>13-09-25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8791-9E4D-4405-BC7F-4B7762AC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E846B-3186-42AC-AB47-36F4992C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591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D8E91-09D1-4F63-B43F-C8CD019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45B7-D15C-48B5-B9AF-D04DE7CB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CD111-5BAF-46B1-B01E-533D5D70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97A7-809D-4201-94A4-F652302DC971}" type="datetime1">
              <a:rPr lang="fr-BE" smtClean="0"/>
              <a:t>13-09-25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C60EC-474D-4785-BA5A-6D2B6F7D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17EEC9-1C63-4F7E-BE65-612E5151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85923D2-6E5F-448B-BEC3-B6E120D0B65C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059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B7E32-BB85-4467-80DE-25362188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0B5D2-BC1F-417A-AE69-F3295AB1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3E27F-51DA-4D6E-A05A-295246D9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FF6-FF3F-4CA0-AD01-DB82CFE2CEAA}" type="datetime1">
              <a:rPr lang="fr-BE" smtClean="0"/>
              <a:t>13-09-25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9BF4C9-82EB-4059-AA5C-6FC0CAE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ED557-7F57-4B42-8B15-4BAD7150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85923D2-6E5F-448B-BEC3-B6E120D0B65C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041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3D23-857A-4C1D-BCC3-EDA9F0F1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2E7B7-E651-4A1B-979B-1300B6CEC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92A2E5-A3CB-451C-8C00-0377C545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69424C-D1F8-4D82-BBDD-C6624439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0DB4-835D-4A7E-9BAC-E6D0AD49D805}" type="datetime1">
              <a:rPr lang="fr-BE" smtClean="0"/>
              <a:t>13-09-25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B7551-57D9-4BE4-B34F-8006853C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66DAE0-AE4D-468F-9D3F-BF116305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85923D2-6E5F-448B-BEC3-B6E120D0B65C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32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90D03-B368-4746-8497-B05AABD6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901ED5-AED2-472F-A38C-3976E1922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F85CCB-3E11-490A-BD18-5EA353AB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E16CEF-7515-4F89-A61E-418C3213B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E18F81-699B-4125-86FD-DAFD1D84B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D195C0-96D4-4465-B544-019D434B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241-03F8-42F2-A689-699FC90FCE44}" type="datetime1">
              <a:rPr lang="fr-BE" smtClean="0"/>
              <a:t>13-09-25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692AE3-FAC7-4023-B2DF-35BEFBA9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7ED840-478F-4629-A9B7-FF3E431F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391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C47C6-D514-403E-9709-8F4A9E7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C278C1-C4B8-45ED-B4BC-EC75FD16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1641-7CDE-48F7-A028-1AAE2ECEBF66}" type="datetime1">
              <a:rPr lang="fr-BE" smtClean="0"/>
              <a:t>13-09-25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7B2CE2-225A-49BB-9BEF-58752E8B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6700A0-D6EE-4051-A5FB-C43EBDD5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39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3C0829-9FF3-4F69-9FC2-0A669A11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90DE-8C29-448E-84D9-989A2A82A180}" type="datetime1">
              <a:rPr lang="fr-BE" smtClean="0"/>
              <a:t>13-09-25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EBA019-1F20-45F8-8E21-002B9DA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217936-4C7E-4C31-B33A-48364D8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617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56F5-AD2E-4355-8C65-8D46B2F9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DDED4-7128-41BF-9780-F87C7418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B4FC69-68D3-4D76-B38C-E63FFEBE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B201F-43ED-4C7C-9C4E-0A3A7ED8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A5CA-8E7C-4410-A597-938388B7CBBE}" type="datetime1">
              <a:rPr lang="fr-BE" smtClean="0"/>
              <a:t>13-09-25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AFB41B-E922-42D9-9716-5A6EA679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23FA56-B425-4C0A-8469-77803DF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78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8B477-301C-4129-94CB-8E544CE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3961A0-B154-49CF-AA27-3A988FC26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6BF1F-C136-48A2-AA69-759CAE0B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880CD7-0386-42B3-8528-1F17DFD4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A2DF-2AD6-4C10-AA25-4927D8429E23}" type="datetime1">
              <a:rPr lang="fr-BE" smtClean="0"/>
              <a:t>13-09-25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680C25-41E0-412E-B601-1BC7F38E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7E61CA-242F-4794-822B-2DBE81A8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90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F3B47D-A89E-4CE6-B55B-5B909E0D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E28CF-22AF-4D6F-9F34-FB84D4A3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5F4E15-1C7F-45D6-9F34-0A23A036C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EE20-E588-4DAD-80C1-ADD48F730C28}" type="datetime1">
              <a:rPr lang="fr-BE" smtClean="0"/>
              <a:t>13-09-25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B58EF-6DBB-4383-9281-7BD6B9363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01F53-9153-481D-B973-0965CEB0F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425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016438" cy="5504688"/>
          </a:xfrm>
        </p:spPr>
        <p:txBody>
          <a:bodyPr>
            <a:normAutofit/>
          </a:bodyPr>
          <a:lstStyle/>
          <a:p>
            <a:r>
              <a:rPr lang="fr-BE" sz="6000" dirty="0">
                <a:solidFill>
                  <a:schemeClr val="bg1"/>
                </a:solidFill>
              </a:rPr>
              <a:t>Algo</a:t>
            </a:r>
            <a:br>
              <a:rPr lang="fr-BE" sz="6000" dirty="0">
                <a:solidFill>
                  <a:schemeClr val="bg1"/>
                </a:solidFill>
              </a:rPr>
            </a:br>
            <a:r>
              <a:rPr lang="fr-BE" sz="6000" dirty="0">
                <a:solidFill>
                  <a:schemeClr val="bg1"/>
                </a:solidFill>
              </a:rPr>
              <a:t>BINV1010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318608" y="1415893"/>
            <a:ext cx="46296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Mini-projet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4800" dirty="0">
                <a:solidFill>
                  <a:prstClr val="black"/>
                </a:solidFill>
                <a:latin typeface="Calibri" panose="020F0502020204030204"/>
              </a:rPr>
              <a:t>Combat Guerriers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4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D67E50-5C09-532A-B1CD-E23E525A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066" y="3658723"/>
            <a:ext cx="1094412" cy="8208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154450-4535-0686-9000-649DA8C2E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310" y="3635607"/>
            <a:ext cx="2045068" cy="15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67123B-79AC-A983-9DE8-C83105390DCC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Programmation : ifs imbriqués</a:t>
            </a:r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7EA378A0-AEC6-06CB-EF23-5913C95044FA}"/>
              </a:ext>
            </a:extLst>
          </p:cNvPr>
          <p:cNvSpPr txBox="1">
            <a:spLocks/>
          </p:cNvSpPr>
          <p:nvPr/>
        </p:nvSpPr>
        <p:spPr>
          <a:xfrm>
            <a:off x="1191821" y="2005012"/>
            <a:ext cx="108083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Un bon conseil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Avant de programmer : faire un relevé des cas de fin du jeu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fr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FrappeFort</a:t>
            </a: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est mort – </a:t>
            </a:r>
            <a:r>
              <a:rPr kumimoji="0" lang="fr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CogneDur</a:t>
            </a: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gagne une coupe en or</a:t>
            </a:r>
          </a:p>
          <a:p>
            <a:pPr marL="514350" lvl="0" indent="-514350">
              <a:buFont typeface="Arial" panose="020B0604020202020204" pitchFamily="34" charset="0"/>
              <a:buAutoNum type="arabicParenR"/>
              <a:defRPr/>
            </a:pPr>
            <a:r>
              <a:rPr lang="fr-BE" dirty="0" err="1">
                <a:solidFill>
                  <a:prstClr val="black"/>
                </a:solidFill>
              </a:rPr>
              <a:t>CogneDur</a:t>
            </a:r>
            <a:r>
              <a:rPr lang="fr-BE" dirty="0">
                <a:solidFill>
                  <a:prstClr val="black"/>
                </a:solidFill>
              </a:rPr>
              <a:t> est mort – </a:t>
            </a:r>
            <a:r>
              <a:rPr lang="fr-BE" sz="2800" dirty="0" err="1">
                <a:solidFill>
                  <a:prstClr val="black"/>
                </a:solidFill>
                <a:latin typeface="Calibri" panose="020F0502020204030204"/>
              </a:rPr>
              <a:t>FrappeFort</a:t>
            </a:r>
            <a:r>
              <a:rPr lang="fr-BE" sz="2800" dirty="0">
                <a:solidFill>
                  <a:prstClr val="black"/>
                </a:solidFill>
                <a:latin typeface="Calibri" panose="020F0502020204030204"/>
              </a:rPr>
              <a:t> gagne une coupe en or</a:t>
            </a: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arenR"/>
              <a:tabLst/>
              <a:defRPr/>
            </a:pPr>
            <a:r>
              <a:rPr lang="fr-BE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795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67123B-79AC-A983-9DE8-C83105390DCC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Programmation : ils imbriqués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F1268F-456D-1418-B6F9-FEB9DC67A5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45" y="3620034"/>
            <a:ext cx="2721954" cy="209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44CFE6-D103-04DC-8705-B6A5F9CE89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10" y="3620034"/>
            <a:ext cx="3603038" cy="28063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7DB5D8B4-C68D-F3F0-F244-63C4A08F23D2}"/>
              </a:ext>
            </a:extLst>
          </p:cNvPr>
          <p:cNvSpPr txBox="1">
            <a:spLocks/>
          </p:cNvSpPr>
          <p:nvPr/>
        </p:nvSpPr>
        <p:spPr>
          <a:xfrm>
            <a:off x="1222645" y="1886489"/>
            <a:ext cx="108083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Bien imbriquer les ifs! (arbre de décision)</a:t>
            </a:r>
          </a:p>
          <a:p>
            <a:pPr marL="0" indent="0">
              <a:buNone/>
            </a:pPr>
            <a:r>
              <a:rPr lang="fr-BE" dirty="0"/>
              <a:t>Si 3 cas :                    si 4 cas :			si 5 cas :</a:t>
            </a:r>
          </a:p>
          <a:p>
            <a:pPr marL="0" indent="0">
              <a:buNone/>
            </a:pPr>
            <a:r>
              <a:rPr lang="fr-BE" dirty="0"/>
              <a:t>							…</a:t>
            </a:r>
          </a:p>
        </p:txBody>
      </p:sp>
    </p:spTree>
    <p:extLst>
      <p:ext uri="{BB962C8B-B14F-4D97-AF65-F5344CB8AC3E}">
        <p14:creationId xmlns:p14="http://schemas.microsoft.com/office/powerpoint/2010/main" val="113243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DuelGuerriers_VI</a:t>
            </a:r>
            <a:r>
              <a:rPr lang="fr-BE" sz="4000" dirty="0">
                <a:solidFill>
                  <a:srgbClr val="FFFFFF"/>
                </a:solidFill>
              </a:rPr>
              <a:t> (version interactive)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96DBE672-E079-E442-278B-43843C9B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72" y="2513296"/>
            <a:ext cx="7795117" cy="904786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Exemples d’exécution de la classe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42443C3-D737-C630-8A5B-8A459E3F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354" y="2284774"/>
            <a:ext cx="4364462" cy="44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9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DuelGuerriers_VI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96DBE672-E079-E442-278B-43843C9B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72" y="2513296"/>
            <a:ext cx="7795117" cy="904786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Exemples d’exécution de la classe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E021EC7-7E08-E54B-32F7-3A1A6CC2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78" y="2305123"/>
            <a:ext cx="4293029" cy="43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DuelGuerriers_VI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96DBE672-E079-E442-278B-43843C9B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72" y="2513296"/>
            <a:ext cx="7795117" cy="904786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Exemples d’exécution de la classe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2617BE-EB09-ED3E-636A-EB98C642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352" y="2254588"/>
            <a:ext cx="4214376" cy="42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FenetreCombatGuerriers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550597B-153D-EAA8-D4E6-4A48A80BF8C1}"/>
              </a:ext>
            </a:extLst>
          </p:cNvPr>
          <p:cNvSpPr txBox="1">
            <a:spLocks/>
          </p:cNvSpPr>
          <p:nvPr/>
        </p:nvSpPr>
        <p:spPr>
          <a:xfrm>
            <a:off x="1341634" y="2737205"/>
            <a:ext cx="6939337" cy="305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u="sng" dirty="0"/>
              <a:t>Le constructeur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FenetreCombatGuerriers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CD4EAA3-0E7C-0D73-5D61-8AD8C816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41" y="2341848"/>
            <a:ext cx="4218398" cy="430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7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FenetreCombatGuerriers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CD7EF54-A2F3-336A-82E4-538C6F6D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3" y="23042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Les méthodes d’affichage: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afficherInformation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texte)  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afficherBouclier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numJoueur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afficherCoupeArgent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numJoueur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69A4362-8E0D-F2FF-E42D-5E257A47A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63" y="3143284"/>
            <a:ext cx="1181100" cy="3333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3617B5E-8608-0BB3-251E-74C0DA41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809" y="2979738"/>
            <a:ext cx="1266825" cy="2762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1963628-D8E2-9575-4E13-03EF1AE83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900" y="5056863"/>
            <a:ext cx="913759" cy="9427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E3560F-7EC1-2230-9C35-8C4CB1D2D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267" y="3931445"/>
            <a:ext cx="1009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6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FenetreCombatGuerriers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0878932-89F0-4754-1750-DBBA2AED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762" y="2543175"/>
            <a:ext cx="6692757" cy="3174669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Une méthode d’interaction :</a:t>
            </a:r>
          </a:p>
          <a:p>
            <a:pPr marL="0" indent="0">
              <a:buNone/>
            </a:pPr>
            <a:endParaRPr lang="fr-BE" u="sng" dirty="0"/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lancerDe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19165D-CD3B-E1A5-3245-5CB19D89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28" y="3464930"/>
            <a:ext cx="2340979" cy="10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5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67123B-79AC-A983-9DE8-C83105390DCC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>
                <a:solidFill>
                  <a:srgbClr val="FFFFFF"/>
                </a:solidFill>
              </a:rPr>
              <a:t>Classe DuelGuerriers_VI</a:t>
            </a:r>
            <a:endParaRPr lang="fr-BE" sz="40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9B3BD5-EA33-84C0-1D27-9AF7C838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697" y="2340414"/>
            <a:ext cx="8544316" cy="34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5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Dossier images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B3C3D5-3E57-C5B0-46C5-2B891B41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08" y="2439964"/>
            <a:ext cx="5354859" cy="372448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310FF4B-8947-494E-6043-9586350D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32" y="2334411"/>
            <a:ext cx="33242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5B9404A0-043A-42F4-073F-831641DCB338}"/>
              </a:ext>
            </a:extLst>
          </p:cNvPr>
          <p:cNvSpPr txBox="1">
            <a:spLocks/>
          </p:cNvSpPr>
          <p:nvPr/>
        </p:nvSpPr>
        <p:spPr>
          <a:xfrm>
            <a:off x="1266690" y="26071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BE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Classe Java : </a:t>
            </a:r>
            <a:r>
              <a:rPr lang="fr-BE" i="1" dirty="0" err="1"/>
              <a:t>DuelGuerriers</a:t>
            </a:r>
            <a:endParaRPr lang="fr-BE" i="1" dirty="0"/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Un duel se limite à un seul échange de coups, donc maximum un coup par guerrier.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(ifs imbriqués)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DA25D102-D941-4EDB-35FE-8AEC6F6F93CB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Semaine 22/9 </a:t>
            </a:r>
            <a:r>
              <a:rPr lang="fr-BE" sz="4000" dirty="0">
                <a:solidFill>
                  <a:srgbClr val="FFFFFF"/>
                </a:solidFill>
                <a:sym typeface="Wingdings" panose="05000000000000000000" pitchFamily="2" charset="2"/>
              </a:rPr>
              <a:t>- 26/9</a:t>
            </a:r>
            <a:endParaRPr lang="fr-BE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6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Semaine 6/10 </a:t>
            </a:r>
            <a:r>
              <a:rPr lang="fr-BE" sz="4000" dirty="0">
                <a:solidFill>
                  <a:srgbClr val="FFFFFF"/>
                </a:solidFill>
                <a:sym typeface="Wingdings" panose="05000000000000000000" pitchFamily="2" charset="2"/>
              </a:rPr>
              <a:t>- 10/10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A3CBE-B199-4E08-BEC9-ABF185F7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90" y="26071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BE" u="sng" dirty="0"/>
          </a:p>
          <a:p>
            <a:pPr marL="0" indent="0">
              <a:buNone/>
            </a:pPr>
            <a:r>
              <a:rPr lang="fr-BE" dirty="0"/>
              <a:t>Classe Java : </a:t>
            </a:r>
            <a:r>
              <a:rPr lang="fr-BE" i="1" dirty="0" err="1"/>
              <a:t>CombatAuFinish</a:t>
            </a:r>
            <a:endParaRPr lang="fr-BE" i="1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Combat à mort 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(</a:t>
            </a:r>
            <a:r>
              <a:rPr lang="fr-BE" dirty="0" err="1"/>
              <a:t>while</a:t>
            </a:r>
            <a:r>
              <a:rPr lang="fr-BE" dirty="0"/>
              <a:t>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égende : encadrée 5">
            <a:extLst>
              <a:ext uri="{FF2B5EF4-FFF2-40B4-BE49-F238E27FC236}">
                <a16:creationId xmlns:a16="http://schemas.microsoft.com/office/drawing/2014/main" id="{AC4E77EF-C364-FE05-FA7B-00876D745A24}"/>
              </a:ext>
            </a:extLst>
          </p:cNvPr>
          <p:cNvSpPr/>
          <p:nvPr/>
        </p:nvSpPr>
        <p:spPr>
          <a:xfrm>
            <a:off x="7028121" y="3508744"/>
            <a:ext cx="2254102" cy="956930"/>
          </a:xfrm>
          <a:prstGeom prst="borderCallout1">
            <a:avLst>
              <a:gd name="adj1" fmla="val 32596"/>
              <a:gd name="adj2" fmla="val -1847"/>
              <a:gd name="adj3" fmla="val -192713"/>
              <a:gd name="adj4" fmla="val -8689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ysClr val="windowText" lastClr="000000"/>
                </a:solidFill>
              </a:rPr>
              <a:t>Dans 2 semaines !</a:t>
            </a:r>
          </a:p>
        </p:txBody>
      </p:sp>
    </p:spTree>
    <p:extLst>
      <p:ext uri="{BB962C8B-B14F-4D97-AF65-F5344CB8AC3E}">
        <p14:creationId xmlns:p14="http://schemas.microsoft.com/office/powerpoint/2010/main" val="347546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67123B-79AC-A983-9DE8-C83105390DCC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Déroulement</a:t>
            </a:r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7EA378A0-AEC6-06CB-EF23-5913C95044FA}"/>
              </a:ext>
            </a:extLst>
          </p:cNvPr>
          <p:cNvSpPr txBox="1">
            <a:spLocks/>
          </p:cNvSpPr>
          <p:nvPr/>
        </p:nvSpPr>
        <p:spPr>
          <a:xfrm>
            <a:off x="1222645" y="19906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BE" sz="2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Groupe de 2 étudiants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Classe </a:t>
            </a:r>
            <a:r>
              <a:rPr kumimoji="0" lang="fr-BE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DuelGuerriers</a:t>
            </a:r>
            <a:r>
              <a:rPr kumimoji="0" lang="fr-BE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mode console (texte)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Classe </a:t>
            </a:r>
            <a:r>
              <a:rPr kumimoji="0" lang="fr-BE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DuelGuerriers_VI</a:t>
            </a:r>
            <a:r>
              <a:rPr kumimoji="0" lang="fr-BE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mode graphique (fenêtre)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9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DuelGuerriers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A3CBE-B199-4E08-BEC9-ABF185F7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505160"/>
            <a:ext cx="10515600" cy="4052094"/>
          </a:xfrm>
        </p:spPr>
        <p:txBody>
          <a:bodyPr/>
          <a:lstStyle/>
          <a:p>
            <a:pPr marL="0" indent="0">
              <a:buNone/>
            </a:pPr>
            <a:r>
              <a:rPr lang="fr-BE" dirty="0" err="1"/>
              <a:t>CogneDur</a:t>
            </a:r>
            <a:r>
              <a:rPr lang="fr-BE" dirty="0"/>
              <a:t> et </a:t>
            </a:r>
            <a:r>
              <a:rPr lang="fr-BE" dirty="0" err="1"/>
              <a:t>FrappeFort</a:t>
            </a:r>
            <a:r>
              <a:rPr lang="fr-BE" dirty="0"/>
              <a:t> s’affrontent lors d’un duel avec un seul échange de coups. 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 err="1"/>
              <a:t>CogneDur</a:t>
            </a:r>
            <a:r>
              <a:rPr lang="fr-BE" dirty="0"/>
              <a:t> frappe le premier. 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b="1" dirty="0">
                <a:solidFill>
                  <a:srgbClr val="FF0000"/>
                </a:solidFill>
              </a:rPr>
              <a:t>Si</a:t>
            </a:r>
            <a:r>
              <a:rPr lang="fr-BE" dirty="0"/>
              <a:t> </a:t>
            </a:r>
            <a:r>
              <a:rPr lang="fr-BE" dirty="0" err="1"/>
              <a:t>FrappeFort</a:t>
            </a:r>
            <a:r>
              <a:rPr lang="fr-BE" dirty="0"/>
              <a:t> n’est pas mort, il frappe à son tour.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/>
              <a:t>La coupe d’or est attribuée au guerrier qui a le plus de points de vie à la fin du combat. En cas d’égalité, 2 coupes d’or sont attribuées.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09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DuelGuerriers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A3CBE-B199-4E08-BEC9-ABF185F7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241" y="2812887"/>
            <a:ext cx="10515600" cy="2428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C’est un lancer d’un dé qui détermine le nombre de points de vie et la force de frappe.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La méthode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lancerDe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est donnée.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35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DuelGuerriers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95A050-05F8-DDE1-0676-47F5DFB8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378075"/>
            <a:ext cx="10232866" cy="27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DuelGuerriers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96DBE672-E079-E442-278B-43843C9B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72" y="2513296"/>
            <a:ext cx="7795117" cy="904786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Exemples d’exécution de la classe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571074-C389-14AD-5DDC-0EA313210717}"/>
              </a:ext>
            </a:extLst>
          </p:cNvPr>
          <p:cNvSpPr txBox="1"/>
          <p:nvPr/>
        </p:nvSpPr>
        <p:spPr>
          <a:xfrm>
            <a:off x="1705510" y="3308279"/>
            <a:ext cx="6466835" cy="2137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CogneDur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5 points de vie.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FrappeFort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4 points de vie.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CogneDur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inflige 6 points de </a:t>
            </a: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degats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FrappeFort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FrappeFort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 mort. Paix a son </a:t>
            </a: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il est mort en brave.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CogneDur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remporte une coupe en or.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Classe </a:t>
            </a:r>
            <a:r>
              <a:rPr lang="fr-BE" sz="4000" dirty="0" err="1">
                <a:solidFill>
                  <a:srgbClr val="FFFFFF"/>
                </a:solidFill>
              </a:rPr>
              <a:t>DuelGuerriers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923D2-6E5F-448B-BEC3-B6E120D0B65C}" type="slidenum">
              <a:rPr kumimoji="0" lang="fr-B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BE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96DBE672-E079-E442-278B-43843C9B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72" y="2513296"/>
            <a:ext cx="7795117" cy="904786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Exemples d’exécution de la classe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FC4003-DDE8-E237-AD2A-AF6EF3F49531}"/>
              </a:ext>
            </a:extLst>
          </p:cNvPr>
          <p:cNvSpPr txBox="1"/>
          <p:nvPr/>
        </p:nvSpPr>
        <p:spPr>
          <a:xfrm>
            <a:off x="1578720" y="3117851"/>
            <a:ext cx="5690982" cy="3423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CogneDur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4 points de vie.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FrappeFort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5 points de vie.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CogneDur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inflige 1 points de </a:t>
            </a: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degats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FrappeFort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FrappeFort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4 points de vie.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FrappeFort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inflige 2 points de </a:t>
            </a: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degats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CogneDur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CogneDur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2 points de vie.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FrappeFort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remporte une coupe en or.</a:t>
            </a:r>
            <a:endParaRPr lang="fr-BE" sz="2000" i="1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BE" sz="2000" i="1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CogneDur</a:t>
            </a:r>
            <a:r>
              <a:rPr lang="fr-BE" sz="2000" i="1" kern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remporte une coupe </a:t>
            </a:r>
            <a:r>
              <a:rPr lang="fr-BE" sz="2000" i="1" kern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argent.</a:t>
            </a:r>
            <a:endParaRPr lang="fr-BE" sz="20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8249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1144</Words>
  <Application>Microsoft Office PowerPoint</Application>
  <PresentationFormat>Grand écran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Consolas</vt:lpstr>
      <vt:lpstr>Courier New</vt:lpstr>
      <vt:lpstr>Wingdings</vt:lpstr>
      <vt:lpstr>1_Thème Office</vt:lpstr>
      <vt:lpstr>Algo BINV1010</vt:lpstr>
      <vt:lpstr>Présentation PowerPoint</vt:lpstr>
      <vt:lpstr>Semaine 6/10 - 10/10</vt:lpstr>
      <vt:lpstr>Présentation PowerPoint</vt:lpstr>
      <vt:lpstr>Classe DuelGuerriers</vt:lpstr>
      <vt:lpstr>Classe DuelGuerriers</vt:lpstr>
      <vt:lpstr>Classe DuelGuerriers</vt:lpstr>
      <vt:lpstr>Classe DuelGuerriers</vt:lpstr>
      <vt:lpstr>Classe DuelGuerriers</vt:lpstr>
      <vt:lpstr>Présentation PowerPoint</vt:lpstr>
      <vt:lpstr>Présentation PowerPoint</vt:lpstr>
      <vt:lpstr>Classe DuelGuerriers_VI (version interactive)</vt:lpstr>
      <vt:lpstr>Classe DuelGuerriers_VI</vt:lpstr>
      <vt:lpstr>Classe DuelGuerriers_VI</vt:lpstr>
      <vt:lpstr>Classe FenetreCombatGuerriers</vt:lpstr>
      <vt:lpstr>Classe FenetreCombatGuerriers</vt:lpstr>
      <vt:lpstr>Classe FenetreCombatGuerriers</vt:lpstr>
      <vt:lpstr>Présentation PowerPoint</vt:lpstr>
      <vt:lpstr>Dossier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GamesOfIPL</dc:title>
  <dc:creator>Annick Dupont</dc:creator>
  <cp:lastModifiedBy>Annick Dupont</cp:lastModifiedBy>
  <cp:revision>53</cp:revision>
  <dcterms:created xsi:type="dcterms:W3CDTF">2020-09-25T13:47:49Z</dcterms:created>
  <dcterms:modified xsi:type="dcterms:W3CDTF">2025-09-13T14:17:47Z</dcterms:modified>
</cp:coreProperties>
</file>