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62" r:id="rId3"/>
    <p:sldId id="316" r:id="rId5"/>
    <p:sldId id="272" r:id="rId6"/>
    <p:sldId id="569" r:id="rId7"/>
    <p:sldId id="479" r:id="rId8"/>
    <p:sldId id="572" r:id="rId9"/>
    <p:sldId id="592" r:id="rId10"/>
    <p:sldId id="571" r:id="rId11"/>
    <p:sldId id="591" r:id="rId12"/>
    <p:sldId id="573" r:id="rId13"/>
    <p:sldId id="575" r:id="rId14"/>
    <p:sldId id="594" r:id="rId15"/>
    <p:sldId id="577" r:id="rId16"/>
    <p:sldId id="578" r:id="rId17"/>
    <p:sldId id="609" r:id="rId18"/>
    <p:sldId id="610" r:id="rId19"/>
    <p:sldId id="441" r:id="rId20"/>
    <p:sldId id="576" r:id="rId21"/>
    <p:sldId id="580" r:id="rId22"/>
    <p:sldId id="630" r:id="rId23"/>
    <p:sldId id="631" r:id="rId24"/>
    <p:sldId id="585" r:id="rId25"/>
    <p:sldId id="586" r:id="rId26"/>
    <p:sldId id="636" r:id="rId27"/>
    <p:sldId id="632" r:id="rId28"/>
    <p:sldId id="622" r:id="rId29"/>
    <p:sldId id="633" r:id="rId30"/>
    <p:sldId id="634" r:id="rId31"/>
    <p:sldId id="635" r:id="rId32"/>
    <p:sldId id="620" r:id="rId33"/>
    <p:sldId id="649" r:id="rId34"/>
    <p:sldId id="582" r:id="rId35"/>
    <p:sldId id="665" r:id="rId36"/>
    <p:sldId id="657" r:id="rId37"/>
    <p:sldId id="637" r:id="rId38"/>
    <p:sldId id="581" r:id="rId39"/>
    <p:sldId id="621" r:id="rId40"/>
    <p:sldId id="583" r:id="rId41"/>
    <p:sldId id="666" r:id="rId42"/>
    <p:sldId id="667" r:id="rId43"/>
    <p:sldId id="584" r:id="rId44"/>
    <p:sldId id="668" r:id="rId45"/>
    <p:sldId id="656" r:id="rId46"/>
  </p:sldIdLst>
  <p:sldSz cx="12192000" cy="6858000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FBFB"/>
    <a:srgbClr val="57B4D0"/>
    <a:srgbClr val="E5E5E5"/>
    <a:srgbClr val="1A1D1A"/>
    <a:srgbClr val="767676"/>
    <a:srgbClr val="878787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6314" autoAdjust="0"/>
  </p:normalViewPr>
  <p:slideViewPr>
    <p:cSldViewPr snapToGrid="0">
      <p:cViewPr varScale="1">
        <p:scale>
          <a:sx n="107" d="100"/>
          <a:sy n="107" d="100"/>
        </p:scale>
        <p:origin x="774" y="84"/>
      </p:cViewPr>
      <p:guideLst>
        <p:guide orient="horz" pos="2167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gs" Target="tags/tag4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30214-BCF4-40B1-AC81-91D808689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847850" y="2038350"/>
            <a:ext cx="7886700" cy="34671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544" y="-8890"/>
            <a:ext cx="7820116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rot="11174285" flipH="1">
            <a:off x="7836" y="3442314"/>
            <a:ext cx="107568" cy="360143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-11413" y="3675838"/>
            <a:ext cx="486556" cy="1193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 flipV="1">
            <a:off x="158093" y="3403086"/>
            <a:ext cx="317051" cy="272467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11174285">
            <a:off x="126119" y="3395284"/>
            <a:ext cx="50405" cy="5040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7715704" flipH="1">
            <a:off x="427643" y="2943623"/>
            <a:ext cx="46728" cy="156449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97576" y="2891515"/>
            <a:ext cx="60177" cy="197392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92962" y="2891514"/>
            <a:ext cx="164791" cy="439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 rot="7715704">
            <a:off x="386825" y="2931043"/>
            <a:ext cx="21897" cy="2189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8000000">
            <a:off x="4253484" y="5086478"/>
            <a:ext cx="138271" cy="495101"/>
          </a:xfrm>
          <a:prstGeom prst="triangl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2463990" y="759758"/>
            <a:ext cx="285664" cy="253535"/>
          </a:xfrm>
          <a:prstGeom prst="triangle">
            <a:avLst>
              <a:gd name="adj" fmla="val 0"/>
            </a:avLst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18845" y="3346450"/>
            <a:ext cx="88760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02.AOSP</a:t>
            </a:r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源码下载与编译</a:t>
            </a:r>
            <a:endParaRPr lang="zh-CN" altLang="en-US" sz="4800" dirty="0"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23409" y="4309363"/>
            <a:ext cx="5157610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88900" dist="63500" dir="5400000" algn="t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024255" y="4564380"/>
            <a:ext cx="87630" cy="18459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35918" y="2042757"/>
            <a:ext cx="512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tx2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2</a:t>
            </a:r>
            <a:endParaRPr lang="zh-CN" altLang="en-US" sz="8800" dirty="0">
              <a:solidFill>
                <a:schemeClr val="tx2"/>
              </a:solidFill>
              <a:effectLst>
                <a:outerShdw blurRad="139700" dist="889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73040" y="2042757"/>
            <a:ext cx="512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tx2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endParaRPr lang="zh-CN" altLang="en-US" sz="8800" dirty="0">
              <a:solidFill>
                <a:schemeClr val="tx2"/>
              </a:solidFill>
              <a:effectLst>
                <a:outerShdw blurRad="139700" dist="889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10162" y="2042757"/>
            <a:ext cx="512744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tx2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2</a:t>
            </a:r>
            <a:endParaRPr lang="en-US" altLang="zh-CN" sz="8800" dirty="0">
              <a:solidFill>
                <a:schemeClr val="tx2"/>
              </a:solidFill>
              <a:effectLst>
                <a:outerShdw blurRad="139700" dist="889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47285" y="2042757"/>
            <a:ext cx="512744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tx2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3</a:t>
            </a:r>
            <a:endParaRPr lang="en-US" altLang="zh-CN" sz="8800" dirty="0">
              <a:solidFill>
                <a:schemeClr val="tx2"/>
              </a:solidFill>
              <a:effectLst>
                <a:outerShdw blurRad="139700" dist="889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95705" y="4471670"/>
            <a:ext cx="57283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作者</a:t>
            </a:r>
            <a:r>
              <a:rPr lang="en-US" altLang="zh-CN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：林栩</a:t>
            </a:r>
            <a:r>
              <a:rPr lang="en-US" altLang="zh-CN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link</a:t>
            </a:r>
            <a:endParaRPr lang="zh-CN" altLang="en-US" sz="16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邮箱</a:t>
            </a:r>
            <a:r>
              <a:rPr lang="en-US" altLang="zh-CN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：</a:t>
            </a:r>
            <a:r>
              <a:rPr lang="en-US" altLang="zh-CN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linxu_link@foxmail.com</a:t>
            </a:r>
            <a:endParaRPr lang="en-US" altLang="zh-CN" sz="16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博客</a:t>
            </a:r>
            <a:r>
              <a:rPr lang="en-US" altLang="zh-CN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：https://juejin.cn/user/870468939434039/posts</a:t>
            </a:r>
            <a:endParaRPr lang="zh-CN" altLang="en-US" sz="16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课件</a:t>
            </a:r>
            <a:r>
              <a:rPr lang="en-US" altLang="zh-CN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：https://github.com/linxu-link/CarAndroidCourse</a:t>
            </a:r>
            <a:endParaRPr lang="zh-CN" altLang="en-US" sz="16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视频</a:t>
            </a:r>
            <a:r>
              <a:rPr lang="en-US" altLang="zh-CN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：https://space.bilibili.com/604650438/video</a:t>
            </a:r>
            <a:endParaRPr lang="zh-CN" altLang="en-US" sz="16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pic>
        <p:nvPicPr>
          <p:cNvPr id="3" name="图片 2" descr="qrcode_for_gh_c8d3ee092f91_2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186" y="4471670"/>
            <a:ext cx="1882147" cy="1882147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20547 -7.40741E-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5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3.125E-6 -7.40741E-7 L 0.20547 -7.40741E-7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33333E-6 -7.40741E-7 L 0.20547 -7.40741E-7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5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4.16667E-7 -7.40741E-7 L 0.20547 -7.40741E-7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7" presetClass="entr" presetSubtype="1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5" presetClass="path" presetSubtype="0" decel="4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0.03073 2.22222E-6 L -0.15925 2.22222E-6 " pathEditMode="relative" rAng="0" ptsTypes="AA">
                                      <p:cBhvr>
                                        <p:cTn id="44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40000" decel="40000" fill="hold" grpId="2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0.03073 2.22222E-6 L 2.91667E-6 2.22222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5" presetClass="path" presetSubtype="0" decel="4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0.0388 -0.02686 L 0.14193 0.06828 " pathEditMode="relative" rAng="0" ptsTypes="AA">
                                      <p:cBhvr>
                                        <p:cTn id="51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4745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accel="40000" decel="4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45 -0.02547 L 0.0043 -0.00278 " pathEditMode="relative" rAng="0" ptsTypes="AA">
                                      <p:cBhvr>
                                        <p:cTn id="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113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3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349 -0.124074 L 0 0 E" pathEditMode="relative" ptsTypes="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" presetClass="emp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16" grpId="0"/>
      <p:bldP spid="23" grpId="0" bldLvl="0" animBg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在线阅读、检索 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AOSP 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源码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115639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http://aospxref.com/ 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5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是一个在线的 AOSP 源码阅读网站，在这个网站上我们可以很轻松</a:t>
            </a: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地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阅读、检索 Android 的源码</a:t>
            </a: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，很大程度上，它就可以够满足我们的源码阅读需求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。</a:t>
            </a:r>
            <a:endParaRPr lang="zh-CN" altLang="en-US" sz="2000" dirty="0">
              <a:solidFill>
                <a:schemeClr val="tx2"/>
              </a:solidFill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</p:txBody>
      </p:sp>
      <p:pic>
        <p:nvPicPr>
          <p:cNvPr id="5" name="图片 4" descr="upload_post_object_v2_2221129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722" y="2731014"/>
            <a:ext cx="7726070" cy="390732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85718" y="176220"/>
            <a:ext cx="4502332" cy="5862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79736" y="3631262"/>
            <a:ext cx="5859994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dirty="0">
                <a:solidFill>
                  <a:schemeClr val="tx2"/>
                </a:solidFill>
                <a:latin typeface="华文细黑" charset="0"/>
              </a:rPr>
              <a:t>下载 </a:t>
            </a:r>
            <a:r>
              <a:rPr lang="en-US" altLang="zh-CN" sz="4000" dirty="0">
                <a:solidFill>
                  <a:schemeClr val="tx2"/>
                </a:solidFill>
                <a:latin typeface="华文细黑" charset="0"/>
              </a:rPr>
              <a:t>AOSP</a:t>
            </a:r>
            <a:endParaRPr lang="zh-CN" altLang="en-US" sz="4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48653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</a:rPr>
              <a:t>Part 03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607711" y="276225"/>
            <a:ext cx="31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BFBFB"/>
                </a:solidFill>
              </a:rPr>
              <a:t>https://www.ypppt.com/</a:t>
            </a:r>
            <a:endParaRPr lang="zh-CN" altLang="en-US" dirty="0">
              <a:solidFill>
                <a:srgbClr val="FBFBFB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bldLvl="0" animBg="1"/>
      <p:bldP spid="235" grpId="0" bldLvl="0" animBg="1"/>
      <p:bldP spid="241" grpId="0" bldLvl="0" animBg="1"/>
      <p:bldP spid="242" grpId="0" bldLvl="0" animBg="1"/>
      <p:bldP spid="250" grpId="0" bldLvl="0" animBg="1"/>
      <p:bldP spid="251" grpId="0" bldLvl="0" animBg="1"/>
      <p:bldP spid="252" grpId="0" bldLvl="0" animBg="1"/>
      <p:bldP spid="253" grpId="0" bldLvl="0" animBg="1"/>
      <p:bldP spid="255" grpId="0" bldLvl="0" animBg="1"/>
      <p:bldP spid="256" grpId="0" bldLvl="0" animBg="1"/>
      <p:bldP spid="257" grpId="0" bldLvl="0" animBg="1"/>
      <p:bldP spid="258" grpId="0" bldLvl="0" animBg="1"/>
      <p:bldP spid="264" grpId="0" bldLvl="0" animBg="1"/>
      <p:bldP spid="265" grpId="0" bldLvl="0" animBg="1"/>
      <p:bldP spid="266" grpId="0" bldLvl="0" animBg="1"/>
      <p:bldP spid="267" grpId="0" bldLvl="0" animBg="1"/>
      <p:bldP spid="268" grpId="0" bldLvl="0" animBg="1"/>
      <p:bldP spid="269" grpId="0" bldLvl="0" animBg="1"/>
      <p:bldP spid="234" grpId="0" bldLvl="0" animBg="1"/>
      <p:bldP spid="243" grpId="0" bldLvl="0" animBg="1"/>
      <p:bldP spid="244" grpId="0" bldLvl="0" animBg="1"/>
      <p:bldP spid="271" grpId="0" bldLvl="0" animBg="1"/>
      <p:bldP spid="236" grpId="0" bldLvl="0" animBg="1"/>
      <p:bldP spid="237" grpId="0" bldLvl="0" animBg="1"/>
      <p:bldP spid="238" grpId="0" bldLvl="0" animBg="1"/>
      <p:bldP spid="254" grpId="0" bldLvl="0" animBg="1"/>
      <p:bldP spid="259" grpId="0" bldLvl="0" animBg="1"/>
      <p:bldP spid="260" grpId="0" bldLvl="0" animBg="1"/>
      <p:bldP spid="261" grpId="0" bldLvl="0" animBg="1"/>
      <p:bldP spid="262" grpId="0" bldLvl="0" animBg="1"/>
      <p:bldP spid="270" grpId="0" bldLvl="0" animBg="1"/>
      <p:bldP spid="51" grpId="0"/>
      <p:bldP spid="53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硬件环境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5810100" cy="47672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AOSP 的下载、编译理论上支持 Mac和Linux，但是个人非常不建议在非 Linux 环境下尝试编译，其中要踩的坑实在太多。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下载Android12及以后的版本，需要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预留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100GB的硬盘空间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编译Android12则需要</a:t>
            </a: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预留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300GB的硬盘空间和16GB以上的内存，低于这个配置在编译时大概率会报错。</a:t>
            </a:r>
            <a:endParaRPr lang="zh-CN" altLang="en-US" sz="2000" dirty="0">
              <a:solidFill>
                <a:schemeClr val="tx2"/>
              </a:solidFill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</p:txBody>
      </p:sp>
      <p:pic>
        <p:nvPicPr>
          <p:cNvPr id="6" name="图片 5" descr="upload_post_object_v2_19172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1656" y="754344"/>
            <a:ext cx="3438101" cy="534922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下载 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AOSP 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 algn="l">
              <a:lnSpc>
                <a:spcPct val="120000"/>
              </a:lnSpc>
              <a:buChar char="•"/>
            </a:pPr>
            <a:r>
              <a:rPr b="0" u="none"/>
              <a:t>使用初始化压缩包</a:t>
            </a:r>
            <a:endParaRPr b="0" u="none"/>
          </a:p>
          <a:p>
            <a:pPr indent="0" algn="l">
              <a:lnSpc>
                <a:spcPct val="120000"/>
              </a:lnSpc>
              <a:buNone/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中科大和清华大学提供了AOSP源码的压缩包，现在的包大约有60GB左右，可以使用命令行或迅雷等下载工具下载。优点：下载速度快，支持断点续传。缺点：不贴近工作环境，实际项目中不使用这种方式。清华大学文档：</a:t>
            </a:r>
            <a:r>
              <a:rPr b="0" u="none">
                <a:latin typeface="Helvetica" charset="0"/>
                <a:ea typeface="Helvetica" charset="0"/>
                <a:cs typeface="Helvetica" charset="0"/>
              </a:rPr>
              <a:t>https://mirrors.tuna.tsinghua.edu.cn/help/AOSP/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indent="0" algn="l">
              <a:lnSpc>
                <a:spcPct val="120000"/>
              </a:lnSpc>
              <a:buNone/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中科大文档：</a:t>
            </a:r>
            <a:r>
              <a:rPr b="0" u="none">
                <a:latin typeface="Helvetica" charset="0"/>
                <a:ea typeface="Helvetica" charset="0"/>
                <a:cs typeface="Helvetica" charset="0"/>
              </a:rPr>
              <a:t>https://mirrors.ustc.edu.cn/help/aosp.html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 algn="l">
              <a:lnSpc>
                <a:spcPct val="120000"/>
              </a:lnSpc>
              <a:buChar char="•"/>
            </a:pPr>
            <a:r>
              <a:rPr sz="2000">
                <a:sym typeface="+mn-ea"/>
              </a:rPr>
              <a:t>使用 repo 直接同步</a:t>
            </a:r>
            <a:endParaRPr sz="2000" b="0" u="none"/>
          </a:p>
          <a:p>
            <a:pPr indent="0" algn="l">
              <a:lnSpc>
                <a:spcPct val="120000"/>
              </a:lnSpc>
              <a:buNone/>
            </a:pP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使用repo直接同步源码，是Android官方文档中使用的方式。优点：更贴近工作环境。在实际项目中也是使用这种方式同步Android源码。缺点：源码太大，外网不稳定、速度很慢，容易同步失败（实际项目中，使用公司内网不会存在这个问题）。官方文档：</a:t>
            </a:r>
            <a:r>
              <a:rPr sz="2000">
                <a:latin typeface="Helvetica" charset="0"/>
                <a:ea typeface="Helvetica" charset="0"/>
                <a:cs typeface="Helvetica" charset="0"/>
                <a:sym typeface="+mn-ea"/>
              </a:rPr>
              <a:t>https://source.android.google.cn/docs/setup/download/downloading</a:t>
            </a:r>
            <a:endParaRPr lang="zh-CN" altLang="en-US" sz="2000" dirty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方法一：使用源码包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b="1" u="none"/>
              <a:t>第 1 步，建立工作目录</a:t>
            </a:r>
            <a:endParaRPr b="1" u="none"/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mkdir AOSP 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cd AOSP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r>
              <a:rPr b="1" u="none"/>
              <a:t>第 2 步，下载AOSP初始化包</a:t>
            </a:r>
            <a:endParaRPr b="1" u="none"/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第一种，是使用CURL命令行工具</a:t>
            </a: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，支持断点续传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curl -OC - https://mirrors.tuna.tsinghua.edu.cn/aosp-monthly/aosp-latest.tar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第二种，使用下载工具下载源码包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1" u="none"/>
              <a:t>第 3 步，解压初始化包</a:t>
            </a:r>
            <a:endParaRPr b="1" u="none"/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tar xf aosp-latest.tar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解压完成后的初始化包，只</a:t>
            </a: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有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.repo目录，使用快捷键Ctrl+H</a:t>
            </a: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显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示隐藏文件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cd </a:t>
            </a:r>
            <a:r>
              <a:rPr>
                <a:latin typeface="Helvetica" charset="0"/>
                <a:ea typeface="Helvetica" charset="0"/>
                <a:cs typeface="Helvetica" charset="0"/>
                <a:sym typeface="+mn-ea"/>
              </a:rPr>
              <a:t>aosp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repo sync 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或 </a:t>
            </a:r>
            <a:r>
              <a:rPr b="0" u="none">
                <a:latin typeface="Helvetica" charset="0"/>
                <a:ea typeface="Helvetica" charset="0"/>
                <a:cs typeface="Helvetica" charset="0"/>
              </a:rPr>
              <a:t>repo sync -l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 仅checkout代码</a:t>
            </a:r>
            <a:endParaRPr lang="zh-CN" altLang="en-US" sz="2000" dirty="0">
              <a:solidFill>
                <a:schemeClr val="tx2"/>
              </a:solidFill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方法一：使用源码包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b="1" u="none"/>
              <a:t>第 4 步，同步指定分支的源码</a:t>
            </a:r>
            <a:endParaRPr b="1" u="none"/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cd .repo/manifests 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git fetch --all 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git branch -r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repo init -b android-13.0.0_r20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repo sync</a:t>
            </a:r>
            <a:endParaRPr lang="zh-CN" altLang="en-US" sz="2000" dirty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方法二：使用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Repo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直接同步源码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b="1" u="none"/>
              <a:t>第 1 步，建立工作目录</a:t>
            </a:r>
            <a:endParaRPr b="1" u="none"/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mkdir AOSP 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cd AOSP</a:t>
            </a:r>
            <a:endParaRPr lang="zh-CN" altLang="en-US" sz="2000" dirty="0">
              <a:solidFill>
                <a:schemeClr val="tx2"/>
              </a:solidFill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b="1" u="none"/>
              <a:t>第 2 步，初始化仓库</a:t>
            </a:r>
            <a:endParaRPr b="1" u="none"/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repo init -u https://mirrors.tuna.tsinghua.edu.cn/git/AOSP/platform/manifest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r>
              <a:rPr b="1" u="none"/>
              <a:t>第 3 步，</a:t>
            </a:r>
            <a:r>
              <a:rPr lang="zh-CN" altLang="en-US" b="1" u="none"/>
              <a:t>同步</a:t>
            </a:r>
            <a:r>
              <a:rPr b="1" u="none"/>
              <a:t>源码</a:t>
            </a:r>
            <a:endParaRPr b="1" u="none"/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repo sync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如果提示无法连接到 gerrit.googlesource.com，可以将以下内容配置到系统的环境变量中，然后重启操作系统。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/>
              <a:t>export REPO_URL='https://mirrors.tuna.tsinghua.edu.cn/git/git-repo'</a:t>
            </a:r>
            <a:endParaRPr lang="zh-CN" altLang="en-US" sz="2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如果需要同步指定的Android版本，只需要在repo init之后加上-b带上分支名称即可。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repo init -u https://mirrors.tuna.tsinghua.edu.cn/git/AOSP/platform/manifest -b android-11.0.0.0_r40 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repo sync</a:t>
            </a:r>
            <a:endParaRPr lang="zh-CN" altLang="en-US" sz="2000" dirty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85718" y="176220"/>
            <a:ext cx="4502332" cy="5862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79736" y="3631262"/>
            <a:ext cx="5859994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dirty="0">
                <a:solidFill>
                  <a:schemeClr val="tx2"/>
                </a:solidFill>
                <a:latin typeface="华文细黑" charset="0"/>
              </a:rPr>
              <a:t>编译 </a:t>
            </a:r>
            <a:r>
              <a:rPr lang="en-US" altLang="zh-CN" sz="4000" dirty="0">
                <a:solidFill>
                  <a:schemeClr val="tx2"/>
                </a:solidFill>
                <a:latin typeface="华文细黑" charset="0"/>
              </a:rPr>
              <a:t>AOSP</a:t>
            </a:r>
            <a:endParaRPr lang="zh-CN" altLang="en-US" sz="4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605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</a:rPr>
              <a:t>Part 04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607711" y="276225"/>
            <a:ext cx="31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BFBFB"/>
                </a:solidFill>
              </a:rPr>
              <a:t>https://www.ypppt.com/</a:t>
            </a:r>
            <a:endParaRPr lang="zh-CN" altLang="en-US" dirty="0">
              <a:solidFill>
                <a:srgbClr val="FBFBFB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bldLvl="0" animBg="1"/>
      <p:bldP spid="235" grpId="0" bldLvl="0" animBg="1"/>
      <p:bldP spid="241" grpId="0" bldLvl="0" animBg="1"/>
      <p:bldP spid="242" grpId="0" bldLvl="0" animBg="1"/>
      <p:bldP spid="250" grpId="0" bldLvl="0" animBg="1"/>
      <p:bldP spid="251" grpId="0" bldLvl="0" animBg="1"/>
      <p:bldP spid="252" grpId="0" bldLvl="0" animBg="1"/>
      <p:bldP spid="253" grpId="0" bldLvl="0" animBg="1"/>
      <p:bldP spid="255" grpId="0" bldLvl="0" animBg="1"/>
      <p:bldP spid="256" grpId="0" bldLvl="0" animBg="1"/>
      <p:bldP spid="257" grpId="0" bldLvl="0" animBg="1"/>
      <p:bldP spid="258" grpId="0" bldLvl="0" animBg="1"/>
      <p:bldP spid="264" grpId="0" bldLvl="0" animBg="1"/>
      <p:bldP spid="265" grpId="0" bldLvl="0" animBg="1"/>
      <p:bldP spid="266" grpId="0" bldLvl="0" animBg="1"/>
      <p:bldP spid="267" grpId="0" bldLvl="0" animBg="1"/>
      <p:bldP spid="268" grpId="0" bldLvl="0" animBg="1"/>
      <p:bldP spid="269" grpId="0" bldLvl="0" animBg="1"/>
      <p:bldP spid="234" grpId="0" bldLvl="0" animBg="1"/>
      <p:bldP spid="243" grpId="0" bldLvl="0" animBg="1"/>
      <p:bldP spid="244" grpId="0" bldLvl="0" animBg="1"/>
      <p:bldP spid="271" grpId="0" bldLvl="0" animBg="1"/>
      <p:bldP spid="236" grpId="0" bldLvl="0" animBg="1"/>
      <p:bldP spid="237" grpId="0" bldLvl="0" animBg="1"/>
      <p:bldP spid="238" grpId="0" bldLvl="0" animBg="1"/>
      <p:bldP spid="254" grpId="0" bldLvl="0" animBg="1"/>
      <p:bldP spid="259" grpId="0" bldLvl="0" animBg="1"/>
      <p:bldP spid="260" grpId="0" bldLvl="0" animBg="1"/>
      <p:bldP spid="261" grpId="0" bldLvl="0" animBg="1"/>
      <p:bldP spid="262" grpId="0" bldLvl="0" animBg="1"/>
      <p:bldP spid="270" grpId="0" bldLvl="0" animBg="1"/>
      <p:bldP spid="51" grpId="0"/>
      <p:bldP spid="53" grpId="0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04</a:t>
            </a:r>
            <a:endParaRPr lang="en-US" altLang="zh-CN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配置编译环境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sudo apt update 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sudo apt install flex bison build-essential zlib1g-dev gcc-multilib g++-multilib libc6-dev-i386 libncurses5 lib32ncurses5-dev x11proto-core-dev libx11-dev lib32z1-dev libgl1-mesa-dev libxml2-utils xsltproc fontconfig -y 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sudo apt install make git-core gnupg zip unzip curl python3 openjdk-11-jdk -y 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sudo apt clean &amp;&amp; sudo apt autoremove -y</a:t>
            </a:r>
            <a:endParaRPr lang="zh-CN" altLang="en-US" sz="2000" dirty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04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编译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Android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镜像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b="1" u="none"/>
              <a:t>第 1 步，加载环境变量</a:t>
            </a:r>
            <a:endParaRPr b="1" u="none"/>
          </a:p>
          <a:p>
            <a:pPr algn="l">
              <a:lnSpc>
                <a:spcPct val="120000"/>
              </a:lnSpc>
            </a:pPr>
            <a:r>
              <a:rPr b="0" u="none"/>
              <a:t>source build/envsetup.sh </a:t>
            </a:r>
            <a:endParaRPr b="0" u="none"/>
          </a:p>
          <a:p>
            <a:pPr algn="l">
              <a:lnSpc>
                <a:spcPct val="120000"/>
              </a:lnSpc>
            </a:pPr>
            <a:r>
              <a:rPr lang="en-US" altLang="zh-CN">
                <a:latin typeface="宋体" charset="0"/>
                <a:ea typeface="宋体" charset="0"/>
                <a:cs typeface="宋体" charset="0"/>
              </a:rPr>
              <a:t>source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也可以简写成一个点，例如：</a:t>
            </a:r>
            <a:r>
              <a:rPr lang="en-US" altLang="zh-CN"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>
                <a:latin typeface="Helvetica" charset="0"/>
                <a:ea typeface="Helvetica" charset="0"/>
                <a:cs typeface="Helvetica" charset="0"/>
                <a:sym typeface="+mn-ea"/>
              </a:rPr>
              <a:t>build/envsetup.sh</a:t>
            </a:r>
            <a:endParaRPr lang="zh-CN" altLang="en-US" sz="2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b="1" u="none"/>
              <a:t>第 2 步，选择编译的目标</a:t>
            </a:r>
            <a:endParaRPr b="1" u="none"/>
          </a:p>
          <a:p>
            <a:pPr algn="l">
              <a:lnSpc>
                <a:spcPct val="120000"/>
              </a:lnSpc>
            </a:pPr>
            <a:r>
              <a:rPr b="0" u="none"/>
              <a:t>lunch </a:t>
            </a:r>
            <a:endParaRPr b="0" u="none"/>
          </a:p>
          <a:p>
            <a:pPr algn="l">
              <a:lnSpc>
                <a:spcPct val="120000"/>
              </a:lnSpc>
            </a:pPr>
            <a:r>
              <a:rPr lang="en-US" altLang="zh-CN"/>
              <a:t>52</a:t>
            </a:r>
            <a:endParaRPr lang="en-US" altLang="zh-CN"/>
          </a:p>
          <a:p>
            <a:pPr algn="l">
              <a:lnSpc>
                <a:spcPct val="120000"/>
              </a:lnSpc>
            </a:pPr>
            <a:r>
              <a:rPr lang="zh-CN" altLang="en-US"/>
              <a:t>或</a:t>
            </a:r>
            <a:r>
              <a:rPr lang="en-US" altLang="zh-CN"/>
              <a:t> </a:t>
            </a:r>
            <a:endParaRPr lang="en-US" altLang="zh-CN"/>
          </a:p>
          <a:p>
            <a:pPr algn="l">
              <a:lnSpc>
                <a:spcPct val="120000"/>
              </a:lnSpc>
            </a:pPr>
            <a:r>
              <a:rPr lang="en-US" altLang="zh-CN"/>
              <a:t>lunch </a:t>
            </a:r>
            <a:r>
              <a:rPr b="0" u="none"/>
              <a:t>car_x86_64-userdebug</a:t>
            </a:r>
            <a:endParaRPr lang="zh-CN" altLang="en-US" sz="2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b="1" u="none"/>
              <a:t>第 3 步，</a:t>
            </a:r>
            <a:r>
              <a:rPr lang="zh-CN" altLang="en-US" b="1"/>
              <a:t>执行</a:t>
            </a:r>
            <a:r>
              <a:rPr b="1" u="none"/>
              <a:t>编译</a:t>
            </a:r>
            <a:endParaRPr b="1" u="none"/>
          </a:p>
          <a:p>
            <a:pPr algn="l">
              <a:lnSpc>
                <a:spcPct val="120000"/>
              </a:lnSpc>
            </a:pPr>
            <a:r>
              <a:rPr b="0" u="none"/>
              <a:t>make</a:t>
            </a:r>
            <a:endParaRPr lang="zh-CN" altLang="en-US" sz="2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b="1" u="none"/>
              <a:t>第 5 步，启动模拟器</a:t>
            </a:r>
            <a:endParaRPr b="1" u="none"/>
          </a:p>
          <a:p>
            <a:pPr algn="l">
              <a:lnSpc>
                <a:spcPct val="120000"/>
              </a:lnSpc>
            </a:pPr>
            <a:r>
              <a:rPr b="0" u="none"/>
              <a:t>emulator</a:t>
            </a:r>
            <a:endParaRPr lang="zh-CN" altLang="en-US" sz="2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81220" y="3631565"/>
            <a:ext cx="621665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tx2"/>
                </a:solidFill>
                <a:latin typeface="华文细黑" charset="0"/>
              </a:rPr>
              <a:t>AOSP</a:t>
            </a:r>
            <a:r>
              <a:rPr lang="zh-CN" altLang="en-US" sz="4000" dirty="0">
                <a:solidFill>
                  <a:schemeClr val="tx2"/>
                </a:solidFill>
                <a:latin typeface="华文细黑" charset="0"/>
              </a:rPr>
              <a:t> 概述</a:t>
            </a:r>
            <a:endParaRPr lang="zh-CN" altLang="en-US" sz="4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295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</a:rPr>
              <a:t>Part 01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607711" y="276225"/>
            <a:ext cx="31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BFBFB"/>
                </a:solidFill>
              </a:rPr>
              <a:t>https://www.ypppt.com/</a:t>
            </a:r>
            <a:endParaRPr lang="zh-CN" altLang="en-US" dirty="0">
              <a:solidFill>
                <a:srgbClr val="FBFBFB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04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编译产出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5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b="0" u="none"/>
              <a:t>所有的编译产物都将位于/out目录下，该目录下主要有以下几个子目录：</a:t>
            </a:r>
            <a:endParaRPr lang="zh-CN" altLang="en-US" sz="2000" b="0" u="none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graphicFrame>
        <p:nvGraphicFramePr>
          <p:cNvPr id="11" name="表格 10"/>
          <p:cNvGraphicFramePr/>
          <p:nvPr/>
        </p:nvGraphicFramePr>
        <p:xfrm>
          <a:off x="973491" y="2039679"/>
          <a:ext cx="9885680" cy="3273367"/>
        </p:xfrm>
        <a:graphic>
          <a:graphicData uri="http://schemas.openxmlformats.org/drawingml/2006/table">
            <a:tbl>
              <a:tblPr/>
              <a:tblGrid>
                <a:gridCol w="3523464"/>
                <a:gridCol w="6362216"/>
              </a:tblGrid>
              <a:tr h="466032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路径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描述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</a:tr>
              <a:tr h="63373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/out/host/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该目录下包含了针对主机的 Android 开发工具的产物。即 SDK 中的各种工具，例如：emulator，adb，aapt 等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436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/out/target/common/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该目录下包含了针对设备的共同的编译产物，主要是 Java 应用代码和 Java 库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551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/out/target/product/&lt;product_name&gt;/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包含了针对特定设备的编译结果以及平台相关的 C/C++ 库和二进制文件。其中，&lt;product_name&gt;是具体目标设备的名称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73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/out/dist/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包含了为多种分发而准备的包，通过“​​make dist​​target”将文件拷贝到该目录，默认的编译目标不会产生该目录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04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编译产出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92709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b="0" u="none"/>
              <a:t>编译产生的镜像文件，它们都位于/out/target/product/&lt;product_name&gt;/目录下，以下是Android常见镜像文件的解释。</a:t>
            </a:r>
            <a:endParaRPr lang="zh-CN" altLang="en-US" sz="2000" b="0" u="none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973491" y="2358336"/>
          <a:ext cx="9477375" cy="3516630"/>
        </p:xfrm>
        <a:graphic>
          <a:graphicData uri="http://schemas.openxmlformats.org/drawingml/2006/table">
            <a:tbl>
              <a:tblPr/>
              <a:tblGrid>
                <a:gridCol w="1153160"/>
                <a:gridCol w="8324215"/>
              </a:tblGrid>
              <a:tr h="36131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镜像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描述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</a:tr>
              <a:tr h="63119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cache.img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缓冲区，将被挂到/cache节点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19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vendor.img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OEM 厂商自定义和扩展的程序运行包。将被挂载到/vendor节点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55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ramdisk.img 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一个小型文件系统。在启动时将被 Linux 内核挂载为只读分区，它包含了 /init 文件和一些配置文件。它用来挂载其他系统镜像并启动 init 进程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19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system.img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Android程序运行包，包含了 Android OS 的系统文件，framework，可执行文件以及预置的应用程序，将被挂载到/system节点。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19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userdata.img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各个程序的存储区，包含了应用程序相关的数据以及和用户相关的数据。将被挂载为 /data节点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85718" y="176220"/>
            <a:ext cx="4502332" cy="5862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79736" y="3631262"/>
            <a:ext cx="5859994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dirty="0">
                <a:solidFill>
                  <a:schemeClr val="tx2"/>
                </a:solidFill>
                <a:latin typeface="+mn-ea"/>
              </a:rPr>
              <a:t>常用编译指令</a:t>
            </a:r>
            <a:endParaRPr lang="zh-CN" altLang="en-US" sz="4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605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</a:rPr>
              <a:t>Part 05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607711" y="276225"/>
            <a:ext cx="31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BFBFB"/>
                </a:solidFill>
              </a:rPr>
              <a:t>https://www.ypppt.com/</a:t>
            </a:r>
            <a:endParaRPr lang="zh-CN" altLang="en-US" dirty="0">
              <a:solidFill>
                <a:srgbClr val="FBFBFB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bldLvl="0" animBg="1"/>
      <p:bldP spid="235" grpId="0" bldLvl="0" animBg="1"/>
      <p:bldP spid="241" grpId="0" bldLvl="0" animBg="1"/>
      <p:bldP spid="242" grpId="0" bldLvl="0" animBg="1"/>
      <p:bldP spid="250" grpId="0" bldLvl="0" animBg="1"/>
      <p:bldP spid="251" grpId="0" bldLvl="0" animBg="1"/>
      <p:bldP spid="252" grpId="0" bldLvl="0" animBg="1"/>
      <p:bldP spid="253" grpId="0" bldLvl="0" animBg="1"/>
      <p:bldP spid="255" grpId="0" bldLvl="0" animBg="1"/>
      <p:bldP spid="256" grpId="0" bldLvl="0" animBg="1"/>
      <p:bldP spid="257" grpId="0" bldLvl="0" animBg="1"/>
      <p:bldP spid="258" grpId="0" bldLvl="0" animBg="1"/>
      <p:bldP spid="264" grpId="0" bldLvl="0" animBg="1"/>
      <p:bldP spid="265" grpId="0" bldLvl="0" animBg="1"/>
      <p:bldP spid="266" grpId="0" bldLvl="0" animBg="1"/>
      <p:bldP spid="267" grpId="0" bldLvl="0" animBg="1"/>
      <p:bldP spid="268" grpId="0" bldLvl="0" animBg="1"/>
      <p:bldP spid="269" grpId="0" bldLvl="0" animBg="1"/>
      <p:bldP spid="234" grpId="0" bldLvl="0" animBg="1"/>
      <p:bldP spid="243" grpId="0" bldLvl="0" animBg="1"/>
      <p:bldP spid="244" grpId="0" bldLvl="0" animBg="1"/>
      <p:bldP spid="271" grpId="0" bldLvl="0" animBg="1"/>
      <p:bldP spid="236" grpId="0" bldLvl="0" animBg="1"/>
      <p:bldP spid="237" grpId="0" bldLvl="0" animBg="1"/>
      <p:bldP spid="238" grpId="0" bldLvl="0" animBg="1"/>
      <p:bldP spid="254" grpId="0" bldLvl="0" animBg="1"/>
      <p:bldP spid="259" grpId="0" bldLvl="0" animBg="1"/>
      <p:bldP spid="260" grpId="0" bldLvl="0" animBg="1"/>
      <p:bldP spid="261" grpId="0" bldLvl="0" animBg="1"/>
      <p:bldP spid="262" grpId="0" bldLvl="0" animBg="1"/>
      <p:bldP spid="270" grpId="0" bldLvl="0" animBg="1"/>
      <p:bldP spid="51" grpId="0"/>
      <p:bldP spid="53" grpId="0"/>
      <p:bldP spid="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05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lunch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指令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8281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b="0" u="none"/>
              <a:t>使用lunch指令选择要构建的目标。所有构建目标都采用 BUILD-BUILDTYPE 形式，其中 BUILD 是表示特定功能组合的代号。BUILDTYPE 是以下类型之一：</a:t>
            </a:r>
            <a:endParaRPr lang="zh-CN" altLang="en-US" sz="2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973491" y="2259426"/>
          <a:ext cx="7873365" cy="2592705"/>
        </p:xfrm>
        <a:graphic>
          <a:graphicData uri="http://schemas.openxmlformats.org/drawingml/2006/table">
            <a:tbl>
              <a:tblPr/>
              <a:tblGrid>
                <a:gridCol w="1564640"/>
                <a:gridCol w="6308725"/>
              </a:tblGrid>
              <a:tr h="532024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构建类型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使用情况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</a:tr>
              <a:tr h="61404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user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权限受限；适用于生产环境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40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userdebug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与“user”类似，但具有 root 权限和调试功能；是进行调试时的首选编译类型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eng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具有额外调试工具的开发配置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05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编译指令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973491" y="1292859"/>
          <a:ext cx="9885680" cy="3422015"/>
        </p:xfrm>
        <a:graphic>
          <a:graphicData uri="http://schemas.openxmlformats.org/drawingml/2006/table">
            <a:tbl>
              <a:tblPr/>
              <a:tblGrid>
                <a:gridCol w="2193678"/>
                <a:gridCol w="7692002"/>
              </a:tblGrid>
              <a:tr h="48577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指令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描述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</a:tr>
              <a:tr h="78803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m [module name]</a:t>
                      </a:r>
                      <a:endParaRPr lang="zh-CN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在源码树根目录执行编译行为，相当于make指令的简写。在调用 make 命令时，如果没有指定任何目标，则将使用默认的“droid”目标，该目标会编译出完整的 Android 系统镜像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mm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编译当前目录中的所有模块及其依赖项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35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mma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编译当前目录中的所有模块及其依赖项，当该目录新增或者删除文件可以使用该命令编译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72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mmm [module path]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编译指定目录[module path]下所有模块及其依赖项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35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mmma [module path]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编译指定指定目录[module path]下所有模块及其依赖项，当该目录新增或者删除文件可以使用该命令编译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73491" y="5000433"/>
            <a:ext cx="7315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0" u="none"/>
              <a:t>以上指令都可以在最后跟上 -jn来指定编译时的并发线程数目。</a:t>
            </a:r>
            <a:endParaRPr lang="zh-CN" altLang="en-US"/>
          </a:p>
        </p:txBody>
      </p:sp>
    </p:spTree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05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编译指令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91" y="4937088"/>
            <a:ext cx="9886315" cy="4325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b="0" u="none"/>
              <a:t>以上这些指令可以帮助我们快速编译出需要的镜像文件，进行替换烧录。</a:t>
            </a:r>
            <a:endParaRPr lang="zh-CN" altLang="en-US" sz="2000" dirty="0">
              <a:solidFill>
                <a:schemeClr val="tx2"/>
              </a:solidFill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73491" y="1292859"/>
          <a:ext cx="9885680" cy="3356610"/>
        </p:xfrm>
        <a:graphic>
          <a:graphicData uri="http://schemas.openxmlformats.org/drawingml/2006/table">
            <a:tbl>
              <a:tblPr/>
              <a:tblGrid>
                <a:gridCol w="1811020"/>
                <a:gridCol w="8074660"/>
              </a:tblGrid>
              <a:tr h="55943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指令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描述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</a:tr>
              <a:tr h="55943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m snod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从构建系统中快速编译出system.img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43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m vnod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从构建系统中快速编译出vendor.img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43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m pnod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从构建系统中快速编译出product.img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43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m senod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从构建系统中快速编译出system_ext.img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43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m onod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从构建系统中快速编译出odm.img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05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清除指令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973491" y="1292859"/>
          <a:ext cx="9885680" cy="1953260"/>
        </p:xfrm>
        <a:graphic>
          <a:graphicData uri="http://schemas.openxmlformats.org/drawingml/2006/table">
            <a:tbl>
              <a:tblPr/>
              <a:tblGrid>
                <a:gridCol w="1811020"/>
                <a:gridCol w="8074660"/>
              </a:tblGrid>
              <a:tr h="48831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指令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描述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</a:tr>
              <a:tr h="48831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m 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clobber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清除所有编译缓存，相当于rm -rf out/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31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m clean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清除编译缓存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，</a:t>
                      </a:r>
                      <a:r>
                        <a:rPr lang="en-US" sz="1400" b="0" u="none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out/target/product/[product_name]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31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m installclean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zh-CN" sz="1400" b="0" u="none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清除所有二进制文件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05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跳转指令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973491" y="1292859"/>
          <a:ext cx="9885680" cy="2116455"/>
        </p:xfrm>
        <a:graphic>
          <a:graphicData uri="http://schemas.openxmlformats.org/drawingml/2006/table">
            <a:tbl>
              <a:tblPr/>
              <a:tblGrid>
                <a:gridCol w="1811020"/>
                <a:gridCol w="8074660"/>
              </a:tblGrid>
              <a:tr h="51117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指令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描述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</a:tr>
              <a:tr h="51117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croot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定位到根目录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93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godir [file name]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定位到包含指定文件的目录下，file name 采用模糊匹配，如果有多个目录包含指定的filename，则需要手动选择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 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05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查找指令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973491" y="1292859"/>
          <a:ext cx="9885680" cy="4153535"/>
        </p:xfrm>
        <a:graphic>
          <a:graphicData uri="http://schemas.openxmlformats.org/drawingml/2006/table">
            <a:tbl>
              <a:tblPr/>
              <a:tblGrid>
                <a:gridCol w="1811020"/>
                <a:gridCol w="8074660"/>
              </a:tblGrid>
              <a:tr h="44958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指令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描述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</a:tr>
              <a:tr h="44958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jgrep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在所有的Java文件上执行grep指令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58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cgrep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在所有的C/C++文件上执行grep指令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58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resgrep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在所有的res/*.xml文件上执行grep指令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58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ggrep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在所有的Gradle文件上执行grep指令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94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mangrep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在所有的androidmanifest.xml中执行grep指令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mgrep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在所有的Markfiles和*.bp中执行grep指令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14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sepgrep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在所有的sepolicy中执行grep指令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sgrep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在所有的文件中执行grep指令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05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其它指令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973491" y="1292859"/>
          <a:ext cx="9885680" cy="3728720"/>
        </p:xfrm>
        <a:graphic>
          <a:graphicData uri="http://schemas.openxmlformats.org/drawingml/2006/table">
            <a:tbl>
              <a:tblPr/>
              <a:tblGrid>
                <a:gridCol w="1811020"/>
                <a:gridCol w="8074660"/>
              </a:tblGrid>
              <a:tr h="51244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指令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描述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</a:tr>
              <a:tr h="51181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printconfig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显示当前编译环境的配置信息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44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allmod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显示AOSP所有的module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pathmod [module name]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显示 module name 所在的路径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81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refreshmod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刷新 module 列表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356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gomod [module name]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定位到指定的module name 目录下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44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 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0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AOSP </a:t>
            </a:r>
            <a:r>
              <a:rPr lang="zh-CN" altLang="en-US" sz="30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概述</a:t>
            </a:r>
            <a:endParaRPr lang="zh-CN" altLang="en-US" sz="3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AOSP 安卓开源项目 （</a:t>
            </a:r>
            <a:r>
              <a:rPr b="1" u="none">
                <a:latin typeface="宋体" charset="0"/>
                <a:ea typeface="宋体" charset="0"/>
                <a:cs typeface="宋体" charset="0"/>
              </a:rPr>
              <a:t>Android Open Source Project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），是一项旨在指导Android移动平台开发的计划 。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5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Android 是一个适用于移动设备的开源操作系统，也是由 Google 主导的对应开源项目。作为一个开源项目，Android 的目标是避免出现任何集中瓶颈，即没有任何行业参与者可一手限制或控制其他任何参与者的创新。为此，Android 被打造成了一个适用于消费类产品的完整高品质操作系统，并配有可自定义并运用到几乎所有设备的源代码，以及所有用户均可访问的公开文档</a:t>
            </a: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。</a:t>
            </a:r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50000"/>
              </a:lnSpc>
            </a:pPr>
            <a:endParaRPr b="0" u="none"/>
          </a:p>
          <a:p>
            <a:pPr algn="l">
              <a:lnSpc>
                <a:spcPct val="15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英文网址：</a:t>
            </a:r>
            <a:r>
              <a:rPr b="0" u="none">
                <a:uFill>
                  <a:solidFill>
                    <a:srgbClr val="000000"/>
                  </a:solidFill>
                </a:uFill>
                <a:latin typeface="Helvetica" charset="0"/>
                <a:ea typeface="Helvetica" charset="0"/>
                <a:cs typeface="Helvetica" charset="0"/>
              </a:rPr>
              <a:t>source.android.com</a:t>
            </a:r>
            <a:endParaRPr b="0" u="none">
              <a:uFill>
                <a:solidFill>
                  <a:srgbClr val="000000"/>
                </a:solidFill>
              </a:uFill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5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简体中文网址：</a:t>
            </a:r>
            <a:r>
              <a:rPr b="0">
                <a:uFill>
                  <a:solidFill>
                    <a:srgbClr val="000000"/>
                  </a:solidFill>
                </a:uFill>
                <a:latin typeface="Helvetica" charset="0"/>
                <a:ea typeface="Helvetica" charset="0"/>
                <a:cs typeface="Helvetica" charset="0"/>
              </a:rPr>
              <a:t>source.android.google.cn</a:t>
            </a:r>
            <a:endParaRPr lang="zh-CN" altLang="en-US" sz="2000" dirty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85718" y="176220"/>
            <a:ext cx="4502332" cy="5862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79736" y="3631262"/>
            <a:ext cx="5859994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dirty="0">
                <a:solidFill>
                  <a:schemeClr val="tx2"/>
                </a:solidFill>
                <a:latin typeface="+mn-ea"/>
              </a:rPr>
              <a:t>常见编译场景</a:t>
            </a:r>
            <a:endParaRPr lang="zh-CN" altLang="en-US" sz="4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605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</a:rPr>
              <a:t>Part 06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607711" y="276225"/>
            <a:ext cx="31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BFBFB"/>
                </a:solidFill>
              </a:rPr>
              <a:t>https://www.ypppt.com/</a:t>
            </a:r>
            <a:endParaRPr lang="zh-CN" altLang="en-US" dirty="0">
              <a:solidFill>
                <a:srgbClr val="FBFBFB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bldLvl="0" animBg="1"/>
      <p:bldP spid="235" grpId="0" bldLvl="0" animBg="1"/>
      <p:bldP spid="241" grpId="0" bldLvl="0" animBg="1"/>
      <p:bldP spid="242" grpId="0" bldLvl="0" animBg="1"/>
      <p:bldP spid="250" grpId="0" bldLvl="0" animBg="1"/>
      <p:bldP spid="251" grpId="0" bldLvl="0" animBg="1"/>
      <p:bldP spid="252" grpId="0" bldLvl="0" animBg="1"/>
      <p:bldP spid="253" grpId="0" bldLvl="0" animBg="1"/>
      <p:bldP spid="255" grpId="0" bldLvl="0" animBg="1"/>
      <p:bldP spid="256" grpId="0" bldLvl="0" animBg="1"/>
      <p:bldP spid="257" grpId="0" bldLvl="0" animBg="1"/>
      <p:bldP spid="258" grpId="0" bldLvl="0" animBg="1"/>
      <p:bldP spid="264" grpId="0" bldLvl="0" animBg="1"/>
      <p:bldP spid="265" grpId="0" bldLvl="0" animBg="1"/>
      <p:bldP spid="266" grpId="0" bldLvl="0" animBg="1"/>
      <p:bldP spid="267" grpId="0" bldLvl="0" animBg="1"/>
      <p:bldP spid="268" grpId="0" bldLvl="0" animBg="1"/>
      <p:bldP spid="269" grpId="0" bldLvl="0" animBg="1"/>
      <p:bldP spid="234" grpId="0" bldLvl="0" animBg="1"/>
      <p:bldP spid="243" grpId="0" bldLvl="0" animBg="1"/>
      <p:bldP spid="244" grpId="0" bldLvl="0" animBg="1"/>
      <p:bldP spid="271" grpId="0" bldLvl="0" animBg="1"/>
      <p:bldP spid="236" grpId="0" bldLvl="0" animBg="1"/>
      <p:bldP spid="237" grpId="0" bldLvl="0" animBg="1"/>
      <p:bldP spid="238" grpId="0" bldLvl="0" animBg="1"/>
      <p:bldP spid="254" grpId="0" bldLvl="0" animBg="1"/>
      <p:bldP spid="259" grpId="0" bldLvl="0" animBg="1"/>
      <p:bldP spid="260" grpId="0" bldLvl="0" animBg="1"/>
      <p:bldP spid="261" grpId="0" bldLvl="0" animBg="1"/>
      <p:bldP spid="262" grpId="0" bldLvl="0" animBg="1"/>
      <p:bldP spid="270" grpId="0" bldLvl="0" animBg="1"/>
      <p:bldP spid="51" grpId="0"/>
      <p:bldP spid="53" grpId="0"/>
      <p:bldP spid="6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06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编译多个目标产品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b="0" u="none"/>
              <a:t>有时候我们需要使用一个源码环境编译出多个目标产品，并同时保持多个目标产品的编译结果，这个时候就可以使用lunch指令，在设置新的编译目标前指定另一个输出目录（默认输出目录是/out）。</a:t>
            </a:r>
            <a:endParaRPr b="0" u="none"/>
          </a:p>
          <a:p>
            <a:pPr algn="l">
              <a:lnSpc>
                <a:spcPct val="120000"/>
              </a:lnSpc>
            </a:pPr>
            <a:endParaRPr lang="zh-CN" altLang="en-US" sz="2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export OUT_DIR=new_out</a:t>
            </a:r>
            <a:endParaRPr lang="zh-CN" altLang="en-US" sz="2000" dirty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06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编译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Android.ipr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编译Android.ipr可以让我们在Android studio中阅读Android源码，可以更高效的进行源码间的查找与跳转。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首先需要</a:t>
            </a:r>
            <a:r>
              <a:rPr lang="zh-CN" b="0" u="none">
                <a:latin typeface="宋体" charset="0"/>
                <a:ea typeface="宋体" charset="0"/>
                <a:cs typeface="宋体" charset="0"/>
              </a:rPr>
              <a:t>完整的编译一次源码，再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编译idegen模块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mmm development/tools/idegen/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编译成功后，在根目录执行idegen.sh脚本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development/tools/idegen/idegen.sh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lang="zh-CN" b="0" u="none">
                <a:latin typeface="宋体" charset="0"/>
                <a:ea typeface="宋体" charset="0"/>
                <a:cs typeface="宋体" charset="0"/>
              </a:rPr>
              <a:t>执行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成功后，在AOSP根目录下可以找到 android.iml 和 android.ipr 两个文件</a:t>
            </a:r>
            <a:r>
              <a:rPr lang="zh-CN" b="0" u="none">
                <a:latin typeface="宋体" charset="0"/>
                <a:ea typeface="宋体" charset="0"/>
                <a:cs typeface="宋体" charset="0"/>
              </a:rPr>
              <a:t>。</a:t>
            </a:r>
            <a:endParaRPr lang="zh-CN" sz="2000" b="0" u="none" dirty="0">
              <a:solidFill>
                <a:schemeClr val="tx2"/>
              </a:solidFill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06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编译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Android.ipr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我们打开android.iml这个文件发现里面的配置项非常多，主要的标签有两类：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73455" y="2076450"/>
          <a:ext cx="9689465" cy="1739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175"/>
                <a:gridCol w="8289290"/>
              </a:tblGrid>
              <a:tr h="4108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标签</a:t>
                      </a:r>
                      <a:endParaRPr lang="en-US" altLang="en-US" sz="1400" b="0">
                        <a:solidFill>
                          <a:schemeClr val="bg1"/>
                        </a:solidFill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描述</a:t>
                      </a:r>
                      <a:endParaRPr lang="en-US" altLang="en-US" sz="1400" b="0">
                        <a:solidFill>
                          <a:schemeClr val="bg1"/>
                        </a:solidFill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6642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sourceFolder</a:t>
                      </a:r>
                      <a:endParaRPr lang="en-US" altLang="en-US" sz="1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需要包含的文件目录。需要包含的文件目录越多，导入Android Studio花费的时间就越久</a:t>
                      </a:r>
                      <a:endParaRPr lang="en-US" altLang="en-US" sz="1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42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excludeFolder</a:t>
                      </a:r>
                      <a:endParaRPr lang="en-US" altLang="en-US" sz="1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灵活排除不需要的源码，可以加快导入速度</a:t>
                      </a:r>
                      <a:endParaRPr lang="en-US" altLang="en-US" sz="1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73455" y="4439285"/>
            <a:ext cx="9886315" cy="1063625"/>
          </a:xfrm>
          <a:prstGeom prst="rect">
            <a:avLst/>
          </a:prstGeom>
        </p:spPr>
        <p:txBody>
          <a:bodyPr wrap="square">
            <a:noAutofit/>
          </a:bodyPr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我们可以使用下面的配置文件替代原始的配置文件，加快导入速度。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该配置文件要求Android Studio只引入package模块的源码。如果有需要也可以引入frameworks</a:t>
            </a:r>
            <a:r>
              <a:rPr lang="zh-CN" b="0" u="none">
                <a:latin typeface="宋体" charset="0"/>
                <a:ea typeface="宋体" charset="0"/>
                <a:cs typeface="宋体" charset="0"/>
              </a:rPr>
              <a:t>目录下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的源码。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06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编译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Android.ipr - 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配置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文件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&lt;?xml version="1.0" encoding="UTF-8"?&gt;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&lt;module version="4" relativePaths="true" type="JAVA_MODULE"&gt;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&lt;component name="FacetManager"&gt;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&lt;facet type="android" name="Android"&gt;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&lt;configuration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&lt;/facet&gt;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&lt;/component&gt;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&lt;component name="ModuleRootManager"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&lt;component name="NewModuleRootManager" inherit-compiler-output="true"&gt;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&lt;exclude-output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&lt;content url="file://$MODULE_DIR$"&gt;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&lt;sourceFolder url="file://$MODULE_DIR$/packages"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&lt;excludeFolder url="file://$MODULE_DIR$/frameworks"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&lt;excludeFolder url="file://$MODULE_DIR$/.repo"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&lt;excludeFolder url="file://$MODULE_DIR$/external/bluetooth"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&lt;excludeFolder url="file://$MODULE_DIR$/external/chromium"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&lt;excludeFolder url="file://$MODULE_DIR$/external/icu4c"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&lt;excludeFolder url="file://$MODULE_DIR$/external/webkit"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&lt;excludeFolder url="file://$MODULE_DIR$/frameworks/base/docs"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&lt;excludeFolder url="file://$MODULE_DIR$/out/eclipse"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&lt;excludeFolder url="file://$MODULE_DIR$/out/host"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&lt;excludeFolder url="file://$MODULE_DIR$/out/target/common/docs"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&lt;excludeFolder url="file://$MODULE_DIR$/out/target/common/obj/JAVA_LIBRARIES/android_stubs_current_intermediates"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&lt;excludeFolder url="file://$MODULE_DIR$/out/target/product"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&lt;excludeFolder url="file://$MODULE_DIR$/prebuilt"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&lt;excludeFolder url="file://$MODULE_DIR$/external/emma"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&lt;excludeFolder url="file://$MODULE_DIR$/external/jdiff"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&lt;/content&gt;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&lt;orderEntry type="sourceFolder" forTests="false"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&lt;orderEntry type="inheritedJdk"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&lt;/component&gt;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&lt;/module&gt;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06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编译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应用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编译原生系统应用</a:t>
            </a: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make module name</a:t>
            </a: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编译自定义的应用</a:t>
            </a: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/源码目录下 mm</a:t>
            </a: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或</a:t>
            </a: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mmm 源码路径</a:t>
            </a: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源码路径需要有 Android.bp 或 Android.mk 文件</a:t>
            </a: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编译后输出路径会显示在控制台上，我们进入相应的路径就可以找到我们的编译出的二进制文件。</a:t>
            </a: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06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编译 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Framework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None/>
            </a:pP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编译framework源码有多种方式。</a:t>
            </a: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make framework</a:t>
            </a: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注意 make 指令后跟的是 module name 而不是模块的路径，所以这里不能写成 frameworks。</a:t>
            </a: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mmm frameworks/base</a:t>
            </a: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2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en-US" sz="1800" b="1" i="1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Android 12</a:t>
            </a:r>
            <a:r>
              <a:rPr lang="zh-CN" altLang="en-US" sz="1800" b="1" i="1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之后的版本应该使用</a:t>
            </a:r>
            <a:r>
              <a:rPr lang="en-US" altLang="zh-CN" sz="1800" b="1" i="1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 make framework-minus-apex </a:t>
            </a:r>
            <a:r>
              <a:rPr lang="zh-CN" altLang="en-US" sz="1800" b="1" i="1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编译</a:t>
            </a:r>
            <a:r>
              <a:rPr lang="en-US" altLang="zh-CN" sz="1800" b="1" i="1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framework</a:t>
            </a:r>
            <a:endParaRPr sz="1800" b="1" i="1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20000"/>
              </a:lnSpc>
              <a:buClrTx/>
              <a:buSzTx/>
              <a:buFont typeface="Arial" panose="02080604020202020204" pitchFamily="34" charset="0"/>
              <a:buNone/>
            </a:pP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Font typeface="Arial" panose="02080604020202020204" pitchFamily="34" charset="0"/>
              <a:buNone/>
            </a:pP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输出目录</a:t>
            </a: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Font typeface="Arial" panose="02080604020202020204" pitchFamily="34" charset="0"/>
              <a:buNone/>
            </a:pP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out/target/product/generic/</a:t>
            </a:r>
            <a:r>
              <a:rPr lang="en-US"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system</a:t>
            </a: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/framework/</a:t>
            </a:r>
            <a:r>
              <a:rPr lang="en-US"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framework.jar</a:t>
            </a:r>
            <a:endParaRPr lang="en-US"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Font typeface="Arial" panose="02080604020202020204" pitchFamily="34" charset="0"/>
              <a:buNone/>
            </a:pP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Font typeface="Arial" panose="02080604020202020204" pitchFamily="34" charset="0"/>
              <a:buNone/>
            </a:pP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上面的jar里面都是dex，如果想看代码，可以去下面目录下看，就好像平时看第三方jar一样，导入 Android Studio即可。</a:t>
            </a: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Font typeface="Arial" panose="02080604020202020204" pitchFamily="34" charset="0"/>
              <a:buNone/>
            </a:pP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out\soong\.intermediates\frameworks\base\framework\android_common\combined\framework.jar</a:t>
            </a: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06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编译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 Framework</a:t>
            </a:r>
            <a:endParaRPr lang="en-US" altLang="zh-CN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73455" y="1292860"/>
          <a:ext cx="9886950" cy="4207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25"/>
                <a:gridCol w="2855595"/>
                <a:gridCol w="5612130"/>
              </a:tblGrid>
              <a:tr h="3771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模块</a:t>
                      </a:r>
                      <a:endParaRPr lang="en-US" altLang="en-US" sz="1400" b="0">
                        <a:solidFill>
                          <a:schemeClr val="bg1"/>
                        </a:solidFill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make 命令</a:t>
                      </a:r>
                      <a:endParaRPr lang="en-US" altLang="en-US" sz="1400" b="0">
                        <a:solidFill>
                          <a:schemeClr val="bg1"/>
                        </a:solidFill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mmm 命令</a:t>
                      </a:r>
                      <a:endParaRPr lang="en-US" altLang="en-US" sz="1400" b="0">
                        <a:solidFill>
                          <a:schemeClr val="bg1"/>
                        </a:solidFill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65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init</a:t>
                      </a:r>
                      <a:endParaRPr lang="en-US" altLang="en-US" sz="1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make init</a:t>
                      </a:r>
                      <a:endParaRPr lang="en-US" altLang="en-US" sz="1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mmm system/core/init</a:t>
                      </a:r>
                      <a:endParaRPr lang="en-US" altLang="en-US" sz="1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1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zygote</a:t>
                      </a:r>
                      <a:endParaRPr lang="en-US" altLang="en-US" sz="1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make app_process</a:t>
                      </a:r>
                      <a:endParaRPr lang="en-US" altLang="en-US" sz="1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mmm frameworks/base/cmds/app_process</a:t>
                      </a:r>
                      <a:endParaRPr lang="en-US" altLang="en-US" sz="1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8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system_server</a:t>
                      </a:r>
                      <a:endParaRPr lang="en-US" altLang="en-US" sz="1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make services</a:t>
                      </a:r>
                      <a:endParaRPr lang="en-US" altLang="en-US" sz="1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mmm frameworks/base/services</a:t>
                      </a:r>
                      <a:endParaRPr lang="en-US" altLang="en-US" sz="1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8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java framework </a:t>
                      </a:r>
                      <a:endParaRPr lang="en-US" altLang="en-US" sz="1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make framework</a:t>
                      </a:r>
                      <a:endParaRPr lang="en-US" altLang="en-US" sz="1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mmm frameworks/base</a:t>
                      </a:r>
                      <a:endParaRPr lang="en-US" altLang="en-US" sz="1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8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res framework</a:t>
                      </a:r>
                      <a:endParaRPr lang="en-US" altLang="en-US" sz="1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make framework-res</a:t>
                      </a:r>
                      <a:endParaRPr lang="en-US" altLang="en-US" sz="1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mmm frameworks/base/core/res</a:t>
                      </a:r>
                      <a:endParaRPr lang="en-US" altLang="en-US" sz="1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8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jni framework</a:t>
                      </a:r>
                      <a:endParaRPr lang="en-US" altLang="en-US" sz="1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make libandroid_runtime</a:t>
                      </a:r>
                      <a:endParaRPr lang="en-US" altLang="en-US" sz="1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mmm frameworks/base/core/jni</a:t>
                      </a:r>
                      <a:endParaRPr lang="en-US" altLang="en-US" sz="1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0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binder</a:t>
                      </a:r>
                      <a:endParaRPr lang="en-US" altLang="en-US" sz="1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make libbinder</a:t>
                      </a:r>
                      <a:endParaRPr lang="en-US" altLang="en-US" sz="1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mmm frameworks/native/libs/binder</a:t>
                      </a:r>
                      <a:endParaRPr lang="en-US" altLang="en-US" sz="1400" b="0">
                        <a:latin typeface="Arial" panose="02080604020202020204" pitchFamily="34" charset="0"/>
                        <a:ea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74090" y="5304155"/>
            <a:ext cx="9886315" cy="715010"/>
          </a:xfrm>
          <a:prstGeom prst="rect">
            <a:avLst/>
          </a:prstGeom>
        </p:spPr>
        <p:txBody>
          <a:bodyPr wrap="square">
            <a:noAutofit/>
          </a:bodyPr>
          <a:p>
            <a:pPr algn="l">
              <a:lnSpc>
                <a:spcPct val="120000"/>
              </a:lnSpc>
              <a:buClrTx/>
              <a:buSzTx/>
              <a:buNone/>
            </a:pP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也可以使用 allmod 指令查看所有的 module，再使用 make 指令编译需要的模块。</a:t>
            </a: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06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编译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Car API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，方法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一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None/>
            </a:pP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编译Car API就是编译和 CarService 通信的接口库，有三种不同指令：</a:t>
            </a: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第一种，make android.car</a:t>
            </a: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编译成功后的jar存放在</a:t>
            </a: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/out/soong/.intermediates/packages/services/Car/car-lib/android.car/android_common/javac/（注意这是一个隐藏目录）</a:t>
            </a: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这种方式编译出的CarLib库，包含Car API中定义的所有方法以及实现细节。导入到android studio中打开后，如下所示：</a:t>
            </a: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06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编译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Car API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，方法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一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455" y="1301750"/>
            <a:ext cx="8928100" cy="513270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01</a:t>
            </a:r>
            <a:endParaRPr lang="en-US" altLang="zh-CN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为什么要下载 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AOSP</a:t>
            </a:r>
            <a:endParaRPr lang="zh-CN" altLang="en-US" sz="3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 algn="l">
              <a:lnSpc>
                <a:spcPct val="150000"/>
              </a:lnSpc>
              <a:buChar char="•"/>
            </a:pPr>
            <a:r>
              <a:rPr b="1" u="none"/>
              <a:t>参考系统应用的</a:t>
            </a:r>
            <a:r>
              <a:rPr lang="zh-CN" altLang="en-US" b="1" u="none"/>
              <a:t>实现</a:t>
            </a:r>
            <a:endParaRPr b="1" u="none"/>
          </a:p>
          <a:p>
            <a:pPr indent="0" algn="l">
              <a:lnSpc>
                <a:spcPct val="150000"/>
              </a:lnSpc>
              <a:buNone/>
            </a:pPr>
            <a:r>
              <a:rPr>
                <a:latin typeface="宋体" charset="0"/>
                <a:ea typeface="宋体" charset="0"/>
                <a:cs typeface="宋体" charset="0"/>
              </a:rPr>
              <a:t>   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车载Android应用开发，主要难点都集中在如何开发Android系统应用上。例如，定制Launcher时，我们首先需要理解原生的Launcher的实现方式，才能游刃有余地定制出符合产品需求的Android桌面。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b="1" u="none"/>
              <a:t>了解Android系统的运行原理</a:t>
            </a:r>
            <a:endParaRPr b="1" u="none"/>
          </a:p>
          <a:p>
            <a:pPr indent="0" algn="l">
              <a:lnSpc>
                <a:spcPct val="150000"/>
              </a:lnSpc>
              <a:buNone/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</a:t>
            </a:r>
            <a:r>
              <a:rPr b="0" u="none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altLang="zh-CN">
                <a:latin typeface="Helvetica" charset="0"/>
                <a:ea typeface="Helvetica" charset="0"/>
                <a:cs typeface="Helvetica" charset="0"/>
              </a:rPr>
              <a:t>OSP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包含了完整的</a:t>
            </a:r>
            <a:r>
              <a:rPr b="0" u="none">
                <a:latin typeface="Helvetica" charset="0"/>
                <a:ea typeface="Helvetica" charset="0"/>
                <a:cs typeface="Helvetica" charset="0"/>
              </a:rPr>
              <a:t>Application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、</a:t>
            </a:r>
            <a:r>
              <a:rPr b="0" u="none">
                <a:latin typeface="Helvetica" charset="0"/>
                <a:ea typeface="Helvetica" charset="0"/>
                <a:cs typeface="Helvetica" charset="0"/>
              </a:rPr>
              <a:t>Framework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、</a:t>
            </a:r>
            <a:r>
              <a:rPr b="0" u="none">
                <a:latin typeface="Helvetica" charset="0"/>
                <a:ea typeface="Helvetica" charset="0"/>
                <a:cs typeface="Helvetica" charset="0"/>
              </a:rPr>
              <a:t>Native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、</a:t>
            </a:r>
            <a:r>
              <a:rPr b="0" u="none">
                <a:latin typeface="Helvetica" charset="0"/>
                <a:ea typeface="Helvetica" charset="0"/>
                <a:cs typeface="Helvetica" charset="0"/>
              </a:rPr>
              <a:t>HAL</a:t>
            </a: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等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各</a:t>
            </a: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个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层</a:t>
            </a: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级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的源码，我们在学习时可以修改源码、添加输出日志，再编译运行查看结果，这样可以方便我们直观的理解Android系统的运行机制。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zh-CN" altLang="en-US" b="1"/>
              <a:t>项目</a:t>
            </a:r>
            <a:r>
              <a:rPr b="1" u="none"/>
              <a:t>需要</a:t>
            </a:r>
            <a:endParaRPr b="1" u="none"/>
          </a:p>
          <a:p>
            <a:pPr indent="0" algn="l">
              <a:lnSpc>
                <a:spcPct val="150000"/>
              </a:lnSpc>
              <a:buNone/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有的公司在开发车载项目时会给开发开通整个源码权限，这样方便开发在本地编译Android源码进行烧机测试，那么就需要我们掌握整个Android源码的编译方式。</a:t>
            </a:r>
            <a:endParaRPr lang="zh-CN" altLang="en-US" sz="2000" dirty="0">
              <a:solidFill>
                <a:schemeClr val="tx2"/>
              </a:solidFill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endParaRPr lang="zh-CN" altLang="en-US" sz="2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06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编译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Car API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，方法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二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第二种，make android.car-system-stubs </a:t>
            </a: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编译成功后的jar存放在</a:t>
            </a: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/out/soong/.intermediates/packages/services/Car/car-lib/android.car-system-stubs/android_common/javac/（注意这是一个隐藏目录）</a:t>
            </a: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这种方式编译出的CarLib库，包含CarAPI中定义的所有方法，但是不包含实现细节，一些与实现细节有关的变量也会被隐藏。实际项目中这种模式较为常用。</a:t>
            </a: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导入到android studio中打开后，如下所示</a:t>
            </a: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06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编译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Car API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，方法二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455" y="1310640"/>
            <a:ext cx="8161020" cy="503237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06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编译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Car API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，方法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三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第三种，make android.car-stubs</a:t>
            </a: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Font typeface="Arial" panose="02080604020202020204" pitchFamily="34" charset="0"/>
              <a:buNone/>
            </a:pP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编译成功后的jar存放在</a:t>
            </a: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Font typeface="Arial" panose="02080604020202020204" pitchFamily="34" charset="0"/>
              <a:buNone/>
            </a:pP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Font typeface="Arial" panose="02080604020202020204" pitchFamily="34" charset="0"/>
              <a:buNone/>
            </a:pP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/out/soong/.intermediates/packages/services/Car/car-lib/android.car-stubs/android_common/javac/（注意这是一个隐藏目录）</a:t>
            </a: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Font typeface="Arial" panose="02080604020202020204" pitchFamily="34" charset="0"/>
              <a:buNone/>
            </a:pP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Font typeface="Arial" panose="02080604020202020204" pitchFamily="34" charset="0"/>
              <a:buNone/>
            </a:pP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这种方式编译出的CarLib库，仅包含没有被@SystemApi修饰的方法，而且方法同样不包含实现细节，是最严格的编译模式。</a:t>
            </a: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Font typeface="Arial" panose="02080604020202020204" pitchFamily="34" charset="0"/>
              <a:buNone/>
            </a:pP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Font typeface="Arial" panose="02080604020202020204" pitchFamily="34" charset="0"/>
              <a:buNone/>
            </a:pPr>
            <a:r>
              <a:rPr sz="1800">
                <a:latin typeface="宋体" charset="0"/>
                <a:ea typeface="宋体" charset="0"/>
                <a:cs typeface="宋体" charset="0"/>
                <a:sym typeface="华文细黑" panose="02010600040101010101" pitchFamily="2" charset="-122"/>
              </a:rPr>
              <a:t>上面这三种指令可以放在一起执行，同时编译。</a:t>
            </a:r>
            <a:endParaRPr sz="1800"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25188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80604020202020204" pitchFamily="34" charset="0"/>
              </a:defRPr>
            </a:lvl1pPr>
          </a:lstStyle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91860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80604020202020204" pitchFamily="34" charset="0"/>
              </a:defRPr>
            </a:lvl1pPr>
          </a:lstStyle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70443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80604020202020204" pitchFamily="34" charset="0"/>
              </a:defRPr>
            </a:lvl1pPr>
          </a:lstStyle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419871" y="207920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-408051" y="26672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-446151" y="3133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54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-530996" y="2653881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2210253" y="2998561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1186958" y="2041641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/>
          <p:cNvSpPr txBox="1"/>
          <p:nvPr/>
        </p:nvSpPr>
        <p:spPr>
          <a:xfrm>
            <a:off x="2907466" y="2637414"/>
            <a:ext cx="63770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80604020202020204" pitchFamily="34" charset="0"/>
              </a:defRPr>
            </a:lvl1pPr>
          </a:lstStyle>
          <a:p>
            <a:r>
              <a:rPr lang="en-US" altLang="zh-CN" sz="9600" dirty="0"/>
              <a:t>Thank You</a:t>
            </a:r>
            <a:endParaRPr lang="zh-CN" altLang="en-US" sz="9600" dirty="0"/>
          </a:p>
        </p:txBody>
      </p:sp>
      <p:pic>
        <p:nvPicPr>
          <p:cNvPr id="2" name="图片 1" descr="qrcode_for_gh_c8d3ee092f91_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0011" y="4337841"/>
            <a:ext cx="1831975" cy="183197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-0.00046 C 0.11901 -0.01157 0.19635 -0.03495 0.2651 -0.07917 C 0.33359 -0.12338 0.36015 -0.15532 0.41106 -0.1669 C 0.46198 -0.1787 0.5138 -0.14005 0.56796 -0.12523 C 0.62239 -0.11065 0.71106 -0.13472 0.74218 -0.1544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09" y="-842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91667E-6 -2.22222E-6 C 0.18282 0.00255 0.1961 0.29954 0.29584 0.29074 C 0.39545 0.28195 0.51576 0.0831 0.60339 0.06459 C 0.69089 0.04584 0.75847 0.17408 0.82097 0.17824 C 0.8836 0.18264 0.93672 0.10533 0.97917 0.09005 C 1.02201 0.07408 1.05065 0.09028 1.07982 0.10579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1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4.07407E-6 C 0.08945 -0.02292 0.21015 -0.075 0.30989 -0.05232 C 0.40911 -0.02963 0.50976 0.12083 0.59648 0.13541 C 0.68307 0.15 0.76419 0.03703 0.82955 0.03541 C 0.89505 0.03356 0.94713 0.14051 0.98971 0.12523 C 1.03216 0.10926 1.0513 0.09884 1.08059 0.08634 " pathEditMode="relative" rAng="0" ptsTypes="AAAAAA">
                                      <p:cBhvr>
                                        <p:cTn id="19" dur="18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70833E-6 -0.00092 C 0.11536 0.02361 0.19036 -0.15717 0.28515 -0.15046 C 0.37903 -0.14352 0.4789 0.01875 0.56562 0.04051 C 0.65208 0.06204 0.73489 -0.0243 0.80416 -0.02106 C 0.87343 -0.01759 0.93867 0.07616 0.98125 0.06088 C 1.0237 0.04491 1.05495 0.02662 1.07903 -0.00185 " pathEditMode="relative" rAng="0" ptsTypes="AAAAAA">
                                      <p:cBhvr>
                                        <p:cTn id="21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432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 C 0.21419 0.01574 0.20625 0.15463 0.29622 0.16481 C 0.38606 0.175 0.4496 0.06065 0.53893 0.06065 C 0.62786 0.06088 0.7539 0.15556 0.83046 0.16528 C 0.90716 0.17477 0.95872 0.11944 0.99882 0.11806 C 1.03867 0.1169 1.08085 0.11435 1.10872 0.13403 " pathEditMode="relative" rAng="0" ptsTypes="AAAAAA">
                                      <p:cBhvr>
                                        <p:cTn id="23" dur="2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8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08333E-6 0 C 0.20586 0.08495 0.26133 0.28264 0.34857 0.28287 C 0.43568 0.28287 0.51575 0.21551 0.55612 0.17731 C 0.59648 0.13889 0.64648 0.08519 0.70755 0.08611 C 0.76823 0.08704 0.88099 0.18449 0.92122 0.18287 C 0.96081 0.18171 1.07357 0.17824 1.10872 0.13102 " pathEditMode="relative" rAng="0" ptsTypes="AAAAAA">
                                      <p:cBhvr>
                                        <p:cTn id="25" dur="1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141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95833E-6 4.44444E-6 C 0.10208 -0.04908 0.21653 -0.11968 0.30768 -0.10232 C 0.39908 -0.0845 0.46875 0.08726 0.54713 0.10532 C 0.62565 0.12314 0.70755 0.00439 0.77799 0.00532 C 0.8483 0.00648 0.92682 0.12685 0.96953 0.11157 C 1.01185 0.0956 1.06171 0.07199 1.08606 0.04351 " pathEditMode="relative" rAng="0" ptsTypes="AAAA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37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6.25E-7 -0.00093 C 0.08945 -0.02361 0.23542 0.26597 0.33333 0.26921 C 0.43125 0.27268 0.52266 0.02616 0.5875 0.01921 C 0.65234 0.01227 0.71289 0.13495 0.77943 0.14398 C 0.84557 0.15324 0.94323 0.08958 0.98581 0.0743 C 1.02825 0.05833 1.0513 0.09791 1.0806 0.08541 " pathEditMode="relative" rAng="0" ptsTypes="AAAAAA">
                                      <p:cBhvr>
                                        <p:cTn id="29" dur="1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45833E-6 -0.00092 C 0.11523 0.02361 0.20664 -0.0368 0.30169 -0.03009 C 0.39557 -0.02315 0.47864 0.03565 0.56562 0.04028 C 0.65247 0.04491 0.7539 -0.00555 0.82318 -0.00231 C 0.89258 0.00116 0.93854 0.07593 0.98125 0.06065 C 1.02357 0.04468 1.05495 0.02639 1.07904 -0.00185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166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0 L -0.33399 0 " pathEditMode="relative" rAng="0" ptsTypes="AA">
                                      <p:cBhvr>
                                        <p:cTn id="3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375E-6 0 L -0.330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79167E-6 4.44444E-6 C 0.20964 0.00347 0.22487 0.41944 0.33933 0.40717 C 0.45352 0.39467 0.59154 0.1162 0.69206 0.09027 C 0.79245 0.06412 0.86993 0.24375 0.94167 0.24953 C 1.01355 0.25555 1.07448 0.14745 1.12318 0.12592 C 1.17227 0.1037 1.20521 0.12638 1.23868 0.14814 " pathEditMode="relative" rAng="0" ptsTypes="AAAAAA">
                                      <p:cBhvr>
                                        <p:cTn id="37" dur="1449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27" y="2037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75E-6 3.7037E-6 C 0.09843 -0.04144 0.23138 -0.13542 0.34114 -0.09445 C 0.45039 -0.05348 0.56119 0.21828 0.65677 0.24444 C 0.75208 0.27083 0.8414 0.06689 0.91341 0.06389 C 0.98541 0.06064 1.04283 0.2537 1.08971 0.22615 C 1.13645 0.19722 1.15755 0.17847 1.18984 0.15601 " pathEditMode="relative" rAng="0" ptsTypes="AAAAAA">
                                      <p:cBhvr>
                                        <p:cTn id="39" dur="112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92" y="710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grpId="0" nodeType="withEffect">
                                  <p:stCondLst>
                                    <p:cond delay="2638"/>
                                  </p:stCondLst>
                                  <p:childTnLst>
                                    <p:animMotion origin="layout" path="M 0.06615 0.00347 C 0.18138 0.02755 0.26706 -0.20116 0.36901 -0.17778 C 0.47045 -0.1544 0.58881 0.12176 0.67709 0.14352 C 0.76524 0.16551 0.83842 -0.01597 0.89831 -0.04653 C 0.95873 -0.07731 1.0056 -0.05509 1.03802 -0.04074 C 1.07032 -0.02639 1.1211 0.03056 1.14519 0.00232 " pathEditMode="relative" rAng="0" ptsTypes="AAAAAA">
                                      <p:cBhvr>
                                        <p:cTn id="41" dur="148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08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fill="hold" grpId="0" nodeType="withEffect">
                                  <p:stCondLst>
                                    <p:cond delay="2938"/>
                                  </p:stCondLst>
                                  <p:childTnLst>
                                    <p:animMotion origin="layout" path="M -2.5E-6 0.00093 C 0.25404 0.02246 0.25977 0.32454 0.38373 0.32408 C 0.50782 0.32338 0.63789 -0.00833 0.74375 -0.00185 C 0.84935 0.00463 0.93412 0.34468 1.01836 0.36273 C 1.10235 0.38056 1.20078 0.10764 1.24844 0.10556 C 1.29545 0.10394 1.28203 0.16644 1.31511 0.19468 " pathEditMode="relative" rAng="0" ptsTypes="AAAAAA">
                                      <p:cBhvr>
                                        <p:cTn id="43" dur="1246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55" y="1796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fill="hold" grpId="0" nodeType="withEffect">
                                  <p:stCondLst>
                                    <p:cond delay="2788"/>
                                  </p:stCondLst>
                                  <p:childTnLst>
                                    <p:animMotion origin="layout" path="M 1.25E-6 -4.81481E-6 C 0.22708 0.11783 0.28841 0.39237 0.38463 0.39283 C 0.48073 0.39283 0.56914 0.29908 0.61367 0.24607 C 0.65833 0.19283 0.71341 0.11829 0.78086 0.11945 C 0.84779 0.12084 0.97226 0.25602 1.01667 0.25394 C 1.06042 0.25232 1.18489 0.24746 1.2237 0.18195 " pathEditMode="relative" rAng="0" ptsTypes="AAAAAA">
                                      <p:cBhvr>
                                        <p:cTn id="45" dur="13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85" y="1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fill="hold" grpId="0" nodeType="withEffect">
                                  <p:stCondLst>
                                    <p:cond delay="2863"/>
                                  </p:stCondLst>
                                  <p:childTnLst>
                                    <p:animMotion origin="layout" path="M -2.5E-6 0.06458 C 0.11237 -0.01482 0.23841 -0.12871 0.3388 -0.1007 C 0.43959 -0.072 0.51628 0.20555 0.60261 0.23472 C 0.68907 0.26342 0.7793 0.07175 0.8569 0.07314 C 0.93438 0.075 1.02084 0.26944 1.06797 0.24467 C 1.11459 0.21898 1.16953 0.18078 1.19636 0.13495 " pathEditMode="relative" rAng="0" ptsTypes="AAAAAA">
                                      <p:cBhvr>
                                        <p:cTn id="47" dur="1407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818" y="62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fill="hold" grpId="0" nodeType="withEffect">
                                  <p:stCondLst>
                                    <p:cond delay="2713"/>
                                  </p:stCondLst>
                                  <p:childTnLst>
                                    <p:animMotion origin="layout" path="M -1.73472E-18 -0.00093 C 0.08945 -0.02361 0.23542 0.26597 0.33333 0.26921 C 0.43125 0.27269 0.52266 0.02616 0.5875 0.01921 C 0.65234 0.01227 0.71289 0.13495 0.77943 0.14398 C 0.84557 0.15324 0.94323 0.08958 0.98581 0.07431 C 1.02826 0.05833 1.0513 0.09792 1.0806 0.08542 " pathEditMode="relative" rAng="0" ptsTypes="AAAAAA">
                                      <p:cBhvr>
                                        <p:cTn id="49" dur="112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fill="hold" grpId="0" nodeType="withEffect">
                                  <p:stCondLst>
                                    <p:cond delay="2563"/>
                                  </p:stCondLst>
                                  <p:childTnLst>
                                    <p:animMotion origin="layout" path="M 4.58333E-6 0.07801 C 0.12565 0.16759 0.22526 -0.05278 0.3289 -0.02847 C 0.43138 -0.00301 0.522 0.21134 0.61679 0.22824 C 0.71158 0.24514 0.82213 0.06111 0.89765 0.07292 C 0.97343 0.08565 1.02356 0.35833 1.07005 0.30255 C 1.11627 0.24444 1.15052 0.17755 1.17682 0.07454 " pathEditMode="relative" rAng="0" ptsTypes="AAAAAA">
                                      <p:cBhvr>
                                        <p:cTn id="51" dur="1337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41" y="615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7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07 C -0.10885 -0.00232 -0.16679 -0.00278 -0.23528 -0.00324 C -0.30364 -0.00417 -0.42695 -0.00533 -0.6207 -0.00741 " pathEditMode="relative" rAng="0" ptsTypes="AAA">
                                      <p:cBhvr>
                                        <p:cTn id="56" dur="1125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29" y="-3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7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208 C -0.01758 -0.00046 -0.02682 7.40741E-7 -0.03737 0.00093 C -0.04844 0.00162 -0.06771 0.00301 -0.09831 0.00602 " pathEditMode="relative" rAng="0" ptsTypes="AAA">
                                      <p:cBhvr>
                                        <p:cTn id="61" dur="1125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39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7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7 C -0.00755 -0.0007 -0.02461 0.00116 -0.04375 0.00324 C -0.06341 0.00463 0.01016 0.00069 -0.11667 0.00926 C -0.14362 0.0118 -0.67292 0.04375 -0.8069 0.05347 " pathEditMode="relative" rAng="0" ptsTypes="AAAA">
                                      <p:cBhvr>
                                        <p:cTn id="66" dur="1125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39" y="270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68" dur="7" fill="hold"/>
                                        <p:tgtEl>
                                          <p:spTgt spid="3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70" dur="1125" fill="hold"/>
                                        <p:tgtEl>
                                          <p:spTgt spid="3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69 C -0.12344 0.02176 -0.18959 0.03079 -0.26654 0.03958 C -0.34492 0.05093 -0.48477 0.07037 -0.70521 0.1037 " pathEditMode="relative" rAng="0" ptsTypes="AAA">
                                      <p:cBhvr>
                                        <p:cTn id="75" dur="1125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7" y="520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7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7 -0.0007 C -0.02605 0.00393 -0.03985 0.00555 -0.05599 0.0074 C -0.0724 0.00972 -0.1017 0.01365 -0.14792 0.0206 " pathEditMode="relative" rAng="0" ptsTypes="AAA">
                                      <p:cBhvr>
                                        <p:cTn id="80" dur="1125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106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2" dur="7" fill="hold"/>
                                        <p:tgtEl>
                                          <p:spTgt spid="9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4" dur="1125" fill="hold"/>
                                        <p:tgtEl>
                                          <p:spTgt spid="99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7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1.11022E-16 2.59259E-6 C -0.01706 -0.00486 -0.0362 -0.0088 -0.0668 -0.01204 C -0.0974 -0.01528 -0.19023 -0.02014 -0.30469 -0.0206 " pathEditMode="relative" rAng="0" ptsTypes="AAA">
                                      <p:cBhvr>
                                        <p:cTn id="89" dur="1313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04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1" dur="7" fill="hold"/>
                                        <p:tgtEl>
                                          <p:spTgt spid="5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3" dur="1313" fill="hold"/>
                                        <p:tgtEl>
                                          <p:spTgt spid="55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7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3.33333E-6 3.7037E-6 C -0.05286 0.00185 -0.08424 0.00509 -0.11224 0.00694 C -0.13958 0.00879 -0.20156 0.01481 -0.29882 0.02754 " pathEditMode="relative" rAng="0" ptsTypes="AAA">
                                      <p:cBhvr>
                                        <p:cTn id="98" dur="150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136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64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7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decel="46000" fill="hold" grpId="1" nodeType="withEffect">
                                  <p:stCondLst>
                                    <p:cond delay="2640"/>
                                  </p:stCondLst>
                                  <p:childTnLst>
                                    <p:animMotion origin="layout" path="M 2.5E-6 3.46945E-18 C -0.0444 0.00532 -0.06862 0.00718 -0.09662 0.01019 C -0.125 0.01273 -0.17591 0.01713 -0.25612 0.02708 " pathEditMode="relative" rAng="0" ptsTypes="AAA">
                                      <p:cBhvr>
                                        <p:cTn id="103" dur="1313" spd="-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34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7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13 -0.00023 C -0.06028 0.00416 -0.33086 0.03009 -0.3733 0.03333 C -0.41601 0.03657 -0.50117 0.03796 -0.74817 0.03773 " pathEditMode="relative" rAng="0" ptsTypes="AAA">
                                      <p:cBhvr>
                                        <p:cTn id="108" dur="1688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9" y="189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0" dur="7" fill="hold"/>
                                        <p:tgtEl>
                                          <p:spTgt spid="12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2" dur="1688" fill="hold"/>
                                        <p:tgtEl>
                                          <p:spTgt spid="12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3445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7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0" presetClass="path" presetSubtype="0" decel="46000" fill="hold" grpId="1" nodeType="withEffect">
                                  <p:stCondLst>
                                    <p:cond delay="3445"/>
                                  </p:stCondLst>
                                  <p:childTnLst>
                                    <p:animMotion origin="layout" path="M -0.00039 -0.00069 C -0.00273 -0.00069 -0.00716 -0.00208 -0.01263 -0.00301 C -0.01797 -0.00393 -0.02683 -0.00555 -0.03295 -0.00648 C -0.0401 -0.00741 -0.1875 -0.02384 -0.22448 -0.02824 " pathEditMode="relative" rAng="0" ptsTypes="AAAA">
                                      <p:cBhvr>
                                        <p:cTn id="117" dur="1125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1" y="-138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grpId="2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19" dur="7" fill="hold"/>
                                        <p:tgtEl>
                                          <p:spTgt spid="5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6" presetClass="emph" presetSubtype="0" decel="100000" fill="hold" grpId="3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21" dur="1125" fill="hold"/>
                                        <p:tgtEl>
                                          <p:spTgt spid="5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3468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37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0" presetClass="path" presetSubtype="0" decel="46000" fill="hold" grpId="1" nodeType="withEffect">
                                  <p:stCondLst>
                                    <p:cond delay="3468"/>
                                  </p:stCondLst>
                                  <p:childTnLst>
                                    <p:animMotion origin="layout" path="M -0.00026 -0.0007 C -0.05234 0.00069 -0.08046 0.00138 -0.11302 0.00185 C -0.14635 0.00277 -0.20573 0.00393 -0.29921 0.00648 " pathEditMode="relative" rAng="0" ptsTypes="AAA">
                                      <p:cBhvr>
                                        <p:cTn id="126" dur="1125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34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2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28" dur="7" fill="hold"/>
                                        <p:tgtEl>
                                          <p:spTgt spid="5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decel="100000" fill="hold" grpId="3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30" dur="1125" fill="hold"/>
                                        <p:tgtEl>
                                          <p:spTgt spid="5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7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3424 0.00069 -0.0526 0.00116 -0.07382 0.00185 C -0.09544 0.00254 -0.13424 0.0037 -0.19518 0.00602 " pathEditMode="relative" rAng="0" ptsTypes="AAA">
                                      <p:cBhvr>
                                        <p:cTn id="135" dur="1125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2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37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1302 -0.00232 -0.01992 -0.00278 -0.02787 -0.00348 C -0.03594 -0.00417 -0.05052 -0.00533 -0.07331 -0.00741 " pathEditMode="relative" rAng="0" ptsTypes="AAA">
                                      <p:cBhvr>
                                        <p:cTn id="140" dur="1125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347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37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69 C -0.0095 -0.00231 -0.01445 -0.00277 -0.02031 -0.00347 C -0.02617 -0.00416 -0.03659 -0.00532 -0.05312 -0.0074 " pathEditMode="relative" rAng="0" ptsTypes="AAA">
                                      <p:cBhvr>
                                        <p:cTn id="145" dur="1125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-347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grpId="2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7" dur="7" fill="hold"/>
                                        <p:tgtEl>
                                          <p:spTgt spid="7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decel="100000" fill="hold" grpId="3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9" dur="1125" fill="hold"/>
                                        <p:tgtEl>
                                          <p:spTgt spid="7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37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7.03105E-17 4.44444E-6 C -0.05299 0.00463 -0.05872 0.00925 -0.07357 0.0074 C -0.08854 0.00532 -0.12109 0.00138 -0.17448 -0.0095 " pathEditMode="relative" rAng="0" ptsTypes="AAA">
                                      <p:cBhvr>
                                        <p:cTn id="154" dur="1125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9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7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-0.00026 -0.00069 C -0.0013 -0.00139 -0.00404 -0.00139 -0.00664 -0.00139 C -0.00873 -0.00162 -0.01276 -0.00162 -0.01589 -0.00278 C -0.01966 -0.00278 -0.03919 -0.00486 -0.04675 -0.00555 " pathEditMode="relative" rAng="0" ptsTypes="AAAA">
                                      <p:cBhvr>
                                        <p:cTn id="159" dur="1125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255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grpId="2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1" dur="7" fill="hold"/>
                                        <p:tgtEl>
                                          <p:spTgt spid="5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6" presetClass="emph" presetSubtype="0" decel="100000" fill="hold" grpId="3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3" dur="1125" fill="hold"/>
                                        <p:tgtEl>
                                          <p:spTgt spid="56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3453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37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0" presetClass="path" presetSubtype="0" decel="46000" fill="hold" grpId="1" nodeType="withEffect">
                                  <p:stCondLst>
                                    <p:cond delay="3453"/>
                                  </p:stCondLst>
                                  <p:childTnLst>
                                    <p:animMotion origin="layout" path="M -0.00026 -0.0007 C -0.0069 -0.0007 -0.02434 0.01504 -0.04049 0.02268 C -0.05716 0.0294 -0.07447 0.03565 -0.0996 0.0412 C -0.12434 0.04629 -0.12942 0.03171 -0.17734 0.04491 " pathEditMode="relative" rAng="0" ptsTypes="AAAA">
                                      <p:cBhvr>
                                        <p:cTn id="168" dur="1125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269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37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0.00026 -0.0007 C -0.02617 -0.00394 -0.03034 -0.00394 -0.04701 -0.0088 C -0.06458 -0.01505 -0.075 -0.02153 -0.10169 -0.03727 " pathEditMode="relative" rAng="0" ptsTypes="AAA">
                                      <p:cBhvr>
                                        <p:cTn id="173" dur="1125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1829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2703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7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0" presetClass="path" presetSubtype="0" decel="46000" fill="hold" grpId="1" nodeType="withEffect">
                                  <p:stCondLst>
                                    <p:cond delay="2703"/>
                                  </p:stCondLst>
                                  <p:childTnLst>
                                    <p:animMotion origin="layout" path="M -0.00026 -0.0007 C -0.01172 -0.00232 -0.01784 -0.00278 -0.02487 -0.00347 C -0.03216 -0.00417 -0.04518 -0.00533 -0.06549 -0.00741 " pathEditMode="relative" rAng="0" ptsTypes="AAA">
                                      <p:cBhvr>
                                        <p:cTn id="178" dur="1125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34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289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7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0" presetClass="path" presetSubtype="0" decel="46000" fill="hold" grpId="1" nodeType="withEffect">
                                  <p:stCondLst>
                                    <p:cond delay="2890"/>
                                  </p:stCondLst>
                                  <p:childTnLst>
                                    <p:animMotion origin="layout" path="M -0.00026 -0.00069 C -0.01159 0.00232 -0.01771 0.00325 -0.02487 0.0044 C -0.03216 0.00602 -0.04505 0.00857 -0.06537 0.0132 " pathEditMode="relative" rAng="0" ptsTypes="AAA">
                                      <p:cBhvr>
                                        <p:cTn id="183" dur="1125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694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5" dur="7" fill="hold"/>
                                        <p:tgtEl>
                                          <p:spTgt spid="7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7" dur="1125" fill="hold"/>
                                        <p:tgtEl>
                                          <p:spTgt spid="7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314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37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0" presetClass="path" presetSubtype="0" decel="46000" fill="hold" grpId="1" nodeType="withEffect">
                                  <p:stCondLst>
                                    <p:cond delay="3140"/>
                                  </p:stCondLst>
                                  <p:childTnLst>
                                    <p:animMotion origin="layout" path="M -0.00026 -0.00069 C -0.04597 0.00996 -0.07318 0.02986 -0.0974 0.04005 C -0.12123 0.04977 -0.17526 0.08172 -0.25938 0.15 " pathEditMode="relative" rAng="0" ptsTypes="AAA">
                                      <p:cBhvr>
                                        <p:cTn id="192" dur="10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752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grpId="2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4" dur="7" fill="hold"/>
                                        <p:tgtEl>
                                          <p:spTgt spid="122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decel="100000" fill="hold" grpId="3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6" dur="1000" fill="hold"/>
                                        <p:tgtEl>
                                          <p:spTgt spid="122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37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3.95833E-6 0.00417 C -0.03829 0.00139 -0.23086 0.00856 -0.25677 0.00995 C -0.28282 0.01111 -0.5375 0.01852 -0.703 0.02106 " pathEditMode="relative" rAng="0" ptsTypes="AAA">
                                      <p:cBhvr>
                                        <p:cTn id="201" dur="1688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56" y="81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3" dur="7" fill="hold"/>
                                        <p:tgtEl>
                                          <p:spTgt spid="12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5" dur="1688" fill="hold"/>
                                        <p:tgtEl>
                                          <p:spTgt spid="1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5" grpId="0" bldLvl="0" animBg="1"/>
      <p:bldP spid="25" grpId="1" bldLvl="0" animBg="1"/>
      <p:bldP spid="31" grpId="0" bldLvl="0" animBg="1"/>
      <p:bldP spid="31" grpId="1" bldLvl="0" animBg="1"/>
      <p:bldP spid="32" grpId="0" bldLvl="0" animBg="1"/>
      <p:bldP spid="32" grpId="1" bldLvl="0" animBg="1"/>
      <p:bldP spid="32" grpId="2" bldLvl="0" animBg="1"/>
      <p:bldP spid="32" grpId="3" bldLvl="0" animBg="1"/>
      <p:bldP spid="38" grpId="0" bldLvl="0" animBg="1"/>
      <p:bldP spid="38" grpId="1" bldLvl="0" animBg="1"/>
      <p:bldP spid="55" grpId="0" bldLvl="0" animBg="1"/>
      <p:bldP spid="55" grpId="1" bldLvl="0" animBg="1"/>
      <p:bldP spid="55" grpId="2" bldLvl="0" animBg="1"/>
      <p:bldP spid="55" grpId="3" bldLvl="0" animBg="1"/>
      <p:bldP spid="56" grpId="0" bldLvl="0" animBg="1"/>
      <p:bldP spid="56" grpId="1" bldLvl="0" animBg="1"/>
      <p:bldP spid="56" grpId="2" bldLvl="0" animBg="1"/>
      <p:bldP spid="56" grpId="3" bldLvl="0" animBg="1"/>
      <p:bldP spid="57" grpId="0" bldLvl="0" animBg="1"/>
      <p:bldP spid="57" grpId="1" bldLvl="0" animBg="1"/>
      <p:bldP spid="57" grpId="2" bldLvl="0" animBg="1"/>
      <p:bldP spid="57" grpId="3" bldLvl="0" animBg="1"/>
      <p:bldP spid="58" grpId="0" bldLvl="0" animBg="1"/>
      <p:bldP spid="58" grpId="1" bldLvl="0" animBg="1"/>
      <p:bldP spid="58" grpId="2" bldLvl="0" animBg="1"/>
      <p:bldP spid="58" grpId="3" bldLvl="0" animBg="1"/>
      <p:bldP spid="66" grpId="0" bldLvl="0" animBg="1"/>
      <p:bldP spid="66" grpId="1" bldLvl="0" animBg="1"/>
      <p:bldP spid="72" grpId="0" bldLvl="0" animBg="1"/>
      <p:bldP spid="72" grpId="1" bldLvl="0" animBg="1"/>
      <p:bldP spid="72" grpId="2" bldLvl="0" animBg="1"/>
      <p:bldP spid="72" grpId="3" bldLvl="0" animBg="1"/>
      <p:bldP spid="78" grpId="0" bldLvl="0" animBg="1"/>
      <p:bldP spid="78" grpId="1" bldLvl="0" animBg="1"/>
      <p:bldP spid="78" grpId="2" bldLvl="0" animBg="1"/>
      <p:bldP spid="78" grpId="3" bldLvl="0" animBg="1"/>
      <p:bldP spid="81" grpId="0" bldLvl="0" animBg="1"/>
      <p:bldP spid="81" grpId="1" bldLvl="0" animBg="1"/>
      <p:bldP spid="89" grpId="0" bldLvl="0" animBg="1"/>
      <p:bldP spid="89" grpId="1" bldLvl="0" animBg="1"/>
      <p:bldP spid="94" grpId="0" bldLvl="0" animBg="1"/>
      <p:bldP spid="94" grpId="1" bldLvl="0" animBg="1"/>
      <p:bldP spid="95" grpId="0" bldLvl="0" animBg="1"/>
      <p:bldP spid="95" grpId="1" bldLvl="0" animBg="1"/>
      <p:bldP spid="97" grpId="0" bldLvl="0" animBg="1"/>
      <p:bldP spid="97" grpId="1" bldLvl="0" animBg="1"/>
      <p:bldP spid="99" grpId="0" bldLvl="0" animBg="1"/>
      <p:bldP spid="99" grpId="1" bldLvl="0" animBg="1"/>
      <p:bldP spid="99" grpId="2" bldLvl="0" animBg="1"/>
      <p:bldP spid="99" grpId="3" bldLvl="0" animBg="1"/>
      <p:bldP spid="117" grpId="0" bldLvl="0" animBg="1"/>
      <p:bldP spid="117" grpId="1" bldLvl="0" animBg="1"/>
      <p:bldP spid="122" grpId="0" bldLvl="0" animBg="1"/>
      <p:bldP spid="122" grpId="1" bldLvl="0" animBg="1"/>
      <p:bldP spid="122" grpId="2" bldLvl="0" animBg="1"/>
      <p:bldP spid="122" grpId="3" bldLvl="0" animBg="1"/>
      <p:bldP spid="123" grpId="0" bldLvl="0" animBg="1"/>
      <p:bldP spid="123" grpId="1" bldLvl="0" animBg="1"/>
      <p:bldP spid="123" grpId="2" bldLvl="0" animBg="1"/>
      <p:bldP spid="123" grpId="3" bldLvl="0" animBg="1"/>
      <p:bldP spid="124" grpId="0" bldLvl="0" animBg="1"/>
      <p:bldP spid="124" grpId="1" bldLvl="0" animBg="1"/>
      <p:bldP spid="124" grpId="2" bldLvl="0" animBg="1"/>
      <p:bldP spid="124" grpId="3" bldLvl="0" animBg="1"/>
      <p:bldP spid="126" grpId="0" bldLvl="0" animBg="1"/>
      <p:bldP spid="126" grpId="1" bldLvl="0" animBg="1"/>
      <p:bldP spid="129" grpId="0"/>
      <p:bldP spid="12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59048" y="162885"/>
            <a:ext cx="4502332" cy="5862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81006" y="3631262"/>
            <a:ext cx="5859994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dirty="0">
                <a:solidFill>
                  <a:schemeClr val="tx2"/>
                </a:solidFill>
                <a:latin typeface="华文细黑" charset="0"/>
              </a:rPr>
              <a:t>源码管理工具</a:t>
            </a:r>
            <a:endParaRPr lang="zh-CN" altLang="en-US" sz="4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1384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</a:rPr>
              <a:t>Part 02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607711" y="276225"/>
            <a:ext cx="31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BFBFB"/>
                </a:solidFill>
              </a:rPr>
              <a:t>https://www.ypppt.com/</a:t>
            </a:r>
            <a:endParaRPr lang="zh-CN" altLang="en-US" dirty="0">
              <a:solidFill>
                <a:srgbClr val="FBFBFB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bldLvl="0" animBg="1"/>
      <p:bldP spid="235" grpId="0" bldLvl="0" animBg="1"/>
      <p:bldP spid="241" grpId="0" bldLvl="0" animBg="1"/>
      <p:bldP spid="242" grpId="0" bldLvl="0" animBg="1"/>
      <p:bldP spid="250" grpId="0" bldLvl="0" animBg="1"/>
      <p:bldP spid="251" grpId="0" bldLvl="0" animBg="1"/>
      <p:bldP spid="252" grpId="0" bldLvl="0" animBg="1"/>
      <p:bldP spid="253" grpId="0" bldLvl="0" animBg="1"/>
      <p:bldP spid="255" grpId="0" bldLvl="0" animBg="1"/>
      <p:bldP spid="256" grpId="0" bldLvl="0" animBg="1"/>
      <p:bldP spid="257" grpId="0" bldLvl="0" animBg="1"/>
      <p:bldP spid="258" grpId="0" bldLvl="0" animBg="1"/>
      <p:bldP spid="264" grpId="0" bldLvl="0" animBg="1"/>
      <p:bldP spid="265" grpId="0" bldLvl="0" animBg="1"/>
      <p:bldP spid="266" grpId="0" bldLvl="0" animBg="1"/>
      <p:bldP spid="267" grpId="0" bldLvl="0" animBg="1"/>
      <p:bldP spid="268" grpId="0" bldLvl="0" animBg="1"/>
      <p:bldP spid="269" grpId="0" bldLvl="0" animBg="1"/>
      <p:bldP spid="234" grpId="0" bldLvl="0" animBg="1"/>
      <p:bldP spid="243" grpId="0" bldLvl="0" animBg="1"/>
      <p:bldP spid="244" grpId="0" bldLvl="0" animBg="1"/>
      <p:bldP spid="271" grpId="0" bldLvl="0" animBg="1"/>
      <p:bldP spid="236" grpId="0" bldLvl="0" animBg="1"/>
      <p:bldP spid="237" grpId="0" bldLvl="0" animBg="1"/>
      <p:bldP spid="238" grpId="0" bldLvl="0" animBg="1"/>
      <p:bldP spid="254" grpId="0" bldLvl="0" animBg="1"/>
      <p:bldP spid="259" grpId="0" bldLvl="0" animBg="1"/>
      <p:bldP spid="260" grpId="0" bldLvl="0" animBg="1"/>
      <p:bldP spid="261" grpId="0" bldLvl="0" animBg="1"/>
      <p:bldP spid="262" grpId="0" bldLvl="0" animBg="1"/>
      <p:bldP spid="270" grpId="0" bldLvl="0" animBg="1"/>
      <p:bldP spid="51" grpId="0"/>
      <p:bldP spid="53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Repo 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简介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Repo是Google使用python脚本编写的用于调用Git的脚本，主要用来下载、管理Android项目的软件仓库。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5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Repo不会取代Git，但是它可以让开发者在Android环境中更加轻松的使用Git。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5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在大多数情况下，确实可以仅使用 Git（不必使用 Repo），或结合使用 Repo 和 Git 命令以组成复杂的命令。不过，使用 Repo 执行基本的跨网络操作可大大简化我们的工作。</a:t>
            </a:r>
            <a:endParaRPr lang="zh-CN" altLang="en-US" sz="2000" dirty="0">
              <a:solidFill>
                <a:schemeClr val="tx2"/>
              </a:solidFill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安装 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Repo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 algn="l">
              <a:lnSpc>
                <a:spcPct val="150000"/>
              </a:lnSpc>
              <a:buChar char="•"/>
            </a:pPr>
            <a:r>
              <a:rPr b="0" u="none"/>
              <a:t>第 1 步，创建一个bin目录，并将这个目录添加到系统的环境变量中</a:t>
            </a:r>
            <a:endParaRPr b="0" u="none"/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mkdir ~/bin 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>
                <a:latin typeface="Helvetica" charset="0"/>
                <a:ea typeface="Helvetica" charset="0"/>
                <a:cs typeface="Helvetica" charset="0"/>
              </a:rPr>
              <a:t>    </a:t>
            </a:r>
            <a:r>
              <a:rPr b="0" u="none">
                <a:latin typeface="Helvetica" charset="0"/>
                <a:ea typeface="Helvetica" charset="0"/>
                <a:cs typeface="Helvetica" charset="0"/>
              </a:rPr>
              <a:t>PATH=~/bin:$PATH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endParaRPr b="0" u="none"/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b="0" u="none"/>
              <a:t>第 2 步，下载 repo</a:t>
            </a:r>
            <a:endParaRPr b="0" u="none"/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curl https://storage.googleapis.com/git-repo-downloads/repo &gt; ~/bin/repo chmod a+x ~/bin/repo</a:t>
            </a:r>
            <a:endParaRPr lang="zh-CN" altLang="en-US" sz="2000" dirty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Git 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简介</a:t>
            </a:r>
            <a:endParaRPr lang="zh-CN" altLang="en-US" sz="3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Git是一个开源的分布式版本控制系统，可以有效、高速地处理从很小到非常大的项目版本管理。也是目前使用范围最广的版本控制系统。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5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Android 使用 Git 执行本地操作，例如建立本地分支、提交、对比差异、修改。Google 最初决定使用一种分布式修订版本控制系统，经过筛选最后选中了Git。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50000"/>
              </a:lnSpc>
            </a:pP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50000"/>
              </a:lnSpc>
            </a:pPr>
            <a:r>
              <a:rPr b="0" i="1">
                <a:latin typeface="宋体" charset="0"/>
                <a:ea typeface="宋体" charset="0"/>
                <a:cs typeface="宋体" charset="0"/>
              </a:rPr>
              <a:t>对于分支要求不</a:t>
            </a:r>
            <a:r>
              <a:rPr lang="zh-CN" altLang="en-US" b="0" i="1">
                <a:latin typeface="宋体" charset="0"/>
                <a:ea typeface="宋体" charset="0"/>
                <a:cs typeface="宋体" charset="0"/>
              </a:rPr>
              <a:t>高</a:t>
            </a:r>
            <a:r>
              <a:rPr b="0" i="1">
                <a:latin typeface="宋体" charset="0"/>
                <a:ea typeface="宋体" charset="0"/>
                <a:cs typeface="宋体" charset="0"/>
              </a:rPr>
              <a:t>的项目会采用SVN或其它在线办公软件管理。例如，</a:t>
            </a:r>
            <a:r>
              <a:rPr lang="zh-CN" altLang="en-US" b="0" i="1">
                <a:latin typeface="宋体" charset="0"/>
                <a:ea typeface="宋体" charset="0"/>
                <a:cs typeface="宋体" charset="0"/>
              </a:rPr>
              <a:t>在</a:t>
            </a:r>
            <a:r>
              <a:rPr b="0" i="1">
                <a:latin typeface="宋体" charset="0"/>
                <a:ea typeface="宋体" charset="0"/>
                <a:cs typeface="宋体" charset="0"/>
              </a:rPr>
              <a:t>UP</a:t>
            </a:r>
            <a:r>
              <a:rPr lang="zh-CN" altLang="en-US" b="0" i="1">
                <a:latin typeface="宋体" charset="0"/>
                <a:ea typeface="宋体" charset="0"/>
                <a:cs typeface="宋体" charset="0"/>
              </a:rPr>
              <a:t>的</a:t>
            </a:r>
            <a:r>
              <a:rPr b="0" i="1">
                <a:latin typeface="宋体" charset="0"/>
                <a:ea typeface="宋体" charset="0"/>
                <a:cs typeface="宋体" charset="0"/>
              </a:rPr>
              <a:t>公司</a:t>
            </a:r>
            <a:r>
              <a:rPr lang="zh-CN" altLang="en-US" b="0" i="1">
                <a:latin typeface="宋体" charset="0"/>
                <a:ea typeface="宋体" charset="0"/>
                <a:cs typeface="宋体" charset="0"/>
              </a:rPr>
              <a:t>，</a:t>
            </a:r>
            <a:r>
              <a:rPr b="0" i="1">
                <a:latin typeface="宋体" charset="0"/>
                <a:ea typeface="宋体" charset="0"/>
                <a:cs typeface="宋体" charset="0"/>
              </a:rPr>
              <a:t>车载项目的文档</a:t>
            </a:r>
            <a:r>
              <a:rPr i="1">
                <a:latin typeface="宋体" charset="0"/>
                <a:ea typeface="宋体" charset="0"/>
                <a:cs typeface="宋体" charset="0"/>
                <a:sym typeface="+mn-ea"/>
              </a:rPr>
              <a:t>类</a:t>
            </a:r>
            <a:r>
              <a:rPr b="0" i="1">
                <a:latin typeface="宋体" charset="0"/>
                <a:ea typeface="宋体" charset="0"/>
                <a:cs typeface="宋体" charset="0"/>
              </a:rPr>
              <a:t>资料</a:t>
            </a:r>
            <a:r>
              <a:rPr lang="zh-CN" altLang="en-US" i="1">
                <a:latin typeface="宋体" charset="0"/>
                <a:ea typeface="宋体" charset="0"/>
                <a:cs typeface="宋体" charset="0"/>
              </a:rPr>
              <a:t>以前</a:t>
            </a:r>
            <a:r>
              <a:rPr b="0" i="1">
                <a:latin typeface="宋体" charset="0"/>
                <a:ea typeface="宋体" charset="0"/>
                <a:cs typeface="宋体" charset="0"/>
              </a:rPr>
              <a:t>采用SVN进行管理，</a:t>
            </a:r>
            <a:r>
              <a:rPr lang="zh-CN" altLang="en-US" i="1">
                <a:latin typeface="宋体" charset="0"/>
                <a:ea typeface="宋体" charset="0"/>
                <a:cs typeface="宋体" charset="0"/>
              </a:rPr>
              <a:t>现在</a:t>
            </a:r>
            <a:r>
              <a:rPr b="0" i="1">
                <a:latin typeface="宋体" charset="0"/>
                <a:ea typeface="宋体" charset="0"/>
                <a:cs typeface="宋体" charset="0"/>
              </a:rPr>
              <a:t>已经</a:t>
            </a:r>
            <a:r>
              <a:rPr lang="zh-CN" altLang="en-US" b="0" i="1">
                <a:latin typeface="宋体" charset="0"/>
                <a:ea typeface="宋体" charset="0"/>
                <a:cs typeface="宋体" charset="0"/>
              </a:rPr>
              <a:t>统一</a:t>
            </a:r>
            <a:r>
              <a:rPr b="0" i="1">
                <a:latin typeface="宋体" charset="0"/>
                <a:ea typeface="宋体" charset="0"/>
                <a:cs typeface="宋体" charset="0"/>
              </a:rPr>
              <a:t>切换到飞书系统上。</a:t>
            </a:r>
            <a:endParaRPr lang="zh-CN" altLang="en-US" sz="2000" i="1" dirty="0">
              <a:solidFill>
                <a:schemeClr val="tx2"/>
              </a:solidFill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安装 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Git</a:t>
            </a:r>
            <a:endParaRPr lang="zh-CN" altLang="en-US" sz="3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 algn="l">
              <a:lnSpc>
                <a:spcPct val="150000"/>
              </a:lnSpc>
              <a:buChar char="•"/>
            </a:pPr>
            <a:r>
              <a:rPr b="0" u="none"/>
              <a:t>第 1 步，执行安装指令</a:t>
            </a:r>
            <a:endParaRPr b="0" u="none"/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u="none">
                <a:latin typeface="Helvetica" charset="0"/>
                <a:ea typeface="Helvetica" charset="0"/>
                <a:cs typeface="Helvetica" charset="0"/>
              </a:rPr>
              <a:t>sudo apt install git</a:t>
            </a:r>
            <a:endParaRPr u="none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b="0" u="none"/>
              <a:t>第 2 步，配置 Git 全局环境</a:t>
            </a:r>
            <a:endParaRPr b="0" u="none"/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git config --global user.name "用户名"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>
                <a:latin typeface="Helvetica" charset="0"/>
                <a:ea typeface="Helvetica" charset="0"/>
                <a:cs typeface="Helvetica" charset="0"/>
              </a:rPr>
              <a:t>     </a:t>
            </a:r>
            <a:r>
              <a:rPr b="0" u="none">
                <a:latin typeface="Helvetica" charset="0"/>
                <a:ea typeface="Helvetica" charset="0"/>
                <a:cs typeface="Helvetica" charset="0"/>
              </a:rPr>
              <a:t>git config --global user.email "邮箱"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b="0" u="none"/>
              <a:t>第 3 步， 生成 ssh 秘钥（可选配置）</a:t>
            </a:r>
            <a:endParaRPr b="0" u="none"/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ssh-keygen</a:t>
            </a:r>
            <a:endParaRPr b="0" u="none"/>
          </a:p>
          <a:p>
            <a:pPr indent="0" algn="l">
              <a:lnSpc>
                <a:spcPct val="150000"/>
              </a:lnSpc>
              <a:buNone/>
            </a:pPr>
            <a:r>
              <a:rPr>
                <a:latin typeface="宋体" charset="0"/>
                <a:ea typeface="宋体" charset="0"/>
                <a:cs typeface="宋体" charset="0"/>
              </a:rPr>
              <a:t>   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一直按回车，生成的秘钥文件会在 ~/.ssh目录下载，我们将~/.ssh目录下的id_rsa.pub 里面的内容复制到仓库管理系统相应的SSH Key中，在后续的代码下载时就不需要再输入用户名和密码。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b="0" i="1" u="none">
                <a:latin typeface="宋体" charset="0"/>
                <a:ea typeface="宋体" charset="0"/>
                <a:cs typeface="宋体" charset="0"/>
              </a:rPr>
              <a:t>车载项目常见的源码仓库管理系统是 Gerrit 和 GItLab。</a:t>
            </a:r>
            <a:endParaRPr lang="zh-CN" altLang="en-US" sz="2000" i="1" dirty="0">
              <a:solidFill>
                <a:schemeClr val="tx2"/>
              </a:solidFill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tags/tag1.xml><?xml version="1.0" encoding="utf-8"?>
<p:tagLst xmlns:p="http://schemas.openxmlformats.org/presentationml/2006/main">
  <p:tag name="KSO_WM_UNIT_TABLE_BEAUTIFY" val="smartTable{b11c68a1-8851-4319-bb3f-d41b6715aa63}"/>
</p:tagLst>
</file>

<file path=ppt/tags/tag2.xml><?xml version="1.0" encoding="utf-8"?>
<p:tagLst xmlns:p="http://schemas.openxmlformats.org/presentationml/2006/main">
  <p:tag name="KSO_WM_UNIT_TABLE_BEAUTIFY" val="smartTable{12c1c899-a88c-4042-8386-77f300fcb048}"/>
  <p:tag name="TABLE_ENDDRAG_ORIGIN_RECT" val="762*136"/>
  <p:tag name="TABLE_ENDDRAG_RECT" val="76*163*762*136"/>
</p:tagLst>
</file>

<file path=ppt/tags/tag3.xml><?xml version="1.0" encoding="utf-8"?>
<p:tagLst xmlns:p="http://schemas.openxmlformats.org/presentationml/2006/main">
  <p:tag name="KSO_WM_UNIT_TABLE_BEAUTIFY" val="smartTable{e42378fa-dc8b-4e66-b730-f1918b02e565}"/>
</p:tagLst>
</file>

<file path=ppt/tags/tag4.xml><?xml version="1.0" encoding="utf-8"?>
<p:tagLst xmlns:p="http://schemas.openxmlformats.org/presentationml/2006/main">
  <p:tag name="ISPRING_ULTRA_SCORM_SLIDE_COUNT" val="28"/>
  <p:tag name="ISPRING_UUID" val="{91A8A33C-06F4-458A-9E3E-E0FECDA0223B}"/>
  <p:tag name="ISPRING_RESOURCE_FOLDER" val="C:\Users\五毛\Desktop\34线条之美\"/>
  <p:tag name="ISPRING_PRESENTATION_PATH" val="C:\Users\五毛\Desktop\34线条之美.pptx"/>
  <p:tag name="ISPRING_PROJECT_FOLDER_UPDATED" val="1"/>
  <p:tag name="ISPRING_SCREEN_RECS_UPDATED" val="C:\Users\五毛\Desktop\34线条之美\"/>
  <p:tag name="ISPRING_PRESENTATION_TITLE" val="34线条之美"/>
</p:tagLst>
</file>

<file path=ppt/theme/theme1.xml><?xml version="1.0" encoding="utf-8"?>
<a:theme xmlns:a="http://schemas.openxmlformats.org/drawingml/2006/main" name="Office 主题">
  <a:themeElements>
    <a:clrScheme name="34线条之美">
      <a:dk1>
        <a:srgbClr val="1A1D1A"/>
      </a:dk1>
      <a:lt1>
        <a:srgbClr val="FFFFFF"/>
      </a:lt1>
      <a:dk2>
        <a:srgbClr val="545454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文细黑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A1D1A"/>
        </a:solidFill>
        <a:ln>
          <a:noFill/>
        </a:ln>
        <a:effectLst>
          <a:outerShdw blurRad="76200" dist="38100" dir="2700000" algn="tl" rotWithShape="0">
            <a:schemeClr val="tx1">
              <a:lumMod val="75000"/>
              <a:lumOff val="25000"/>
              <a:alpha val="40000"/>
            </a:scheme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10073</Words>
  <Application>WPS 演示</Application>
  <PresentationFormat>宽屏</PresentationFormat>
  <Paragraphs>707</Paragraphs>
  <Slides>43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66" baseType="lpstr">
      <vt:lpstr>Arial</vt:lpstr>
      <vt:lpstr>宋体</vt:lpstr>
      <vt:lpstr>Wingdings</vt:lpstr>
      <vt:lpstr>DejaVu Sans</vt:lpstr>
      <vt:lpstr>华文细黑</vt:lpstr>
      <vt:lpstr>Droid Sans Fallback</vt:lpstr>
      <vt:lpstr>微软雅黑</vt:lpstr>
      <vt:lpstr>华文细黑</vt:lpstr>
      <vt:lpstr>Aharoni</vt:lpstr>
      <vt:lpstr>Liberation Serif</vt:lpstr>
      <vt:lpstr>LiHei Pro</vt:lpstr>
      <vt:lpstr>Noto Sans CJK HK</vt:lpstr>
      <vt:lpstr>宋体</vt:lpstr>
      <vt:lpstr>Helvetica</vt:lpstr>
      <vt:lpstr>Arial Unicode MS</vt:lpstr>
      <vt:lpstr>Calibri</vt:lpstr>
      <vt:lpstr>Bitstream Vera Sans</vt:lpstr>
      <vt:lpstr>Bitstream Charter</vt:lpstr>
      <vt:lpstr>DejaVu Sans Light</vt:lpstr>
      <vt:lpstr>DejaVu Math TeX Gyre</vt:lpstr>
      <vt:lpstr>Bitstream Vera Serif</vt:lpstr>
      <vt:lpstr>Liberation Mono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/>
  <dc:subject>https://www.ypppt.com/</dc:subject>
  <cp:lastModifiedBy>link</cp:lastModifiedBy>
  <cp:revision>35</cp:revision>
  <dcterms:created xsi:type="dcterms:W3CDTF">2023-02-22T05:31:23Z</dcterms:created>
  <dcterms:modified xsi:type="dcterms:W3CDTF">2023-02-22T05:31:23Z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DF1ED61CC8EEB9381B04BC63C3ED5BAF</vt:lpwstr>
  </property>
  <property fmtid="{D5CDD505-2E9C-101B-9397-08002B2CF9AE}" pid="3" name="KSOProductBuildVer">
    <vt:lpwstr>2052-11.1.0.11664</vt:lpwstr>
  </property>
</Properties>
</file>