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2" r:id="rId3"/>
    <p:sldId id="316" r:id="rId5"/>
    <p:sldId id="272" r:id="rId6"/>
    <p:sldId id="569" r:id="rId7"/>
    <p:sldId id="479" r:id="rId8"/>
    <p:sldId id="572" r:id="rId9"/>
    <p:sldId id="592" r:id="rId10"/>
    <p:sldId id="571" r:id="rId11"/>
    <p:sldId id="591" r:id="rId12"/>
    <p:sldId id="573" r:id="rId13"/>
    <p:sldId id="575" r:id="rId14"/>
    <p:sldId id="594" r:id="rId15"/>
    <p:sldId id="577" r:id="rId16"/>
    <p:sldId id="578" r:id="rId17"/>
    <p:sldId id="609" r:id="rId18"/>
    <p:sldId id="610" r:id="rId19"/>
    <p:sldId id="441" r:id="rId20"/>
    <p:sldId id="576" r:id="rId21"/>
    <p:sldId id="580" r:id="rId22"/>
    <p:sldId id="630" r:id="rId23"/>
    <p:sldId id="631" r:id="rId24"/>
    <p:sldId id="585" r:id="rId25"/>
    <p:sldId id="586" r:id="rId26"/>
    <p:sldId id="636" r:id="rId27"/>
    <p:sldId id="632" r:id="rId28"/>
    <p:sldId id="622" r:id="rId29"/>
    <p:sldId id="633" r:id="rId30"/>
    <p:sldId id="634" r:id="rId31"/>
    <p:sldId id="635" r:id="rId32"/>
    <p:sldId id="620" r:id="rId33"/>
    <p:sldId id="649" r:id="rId34"/>
    <p:sldId id="582" r:id="rId35"/>
    <p:sldId id="657" r:id="rId36"/>
    <p:sldId id="581" r:id="rId37"/>
    <p:sldId id="637" r:id="rId38"/>
    <p:sldId id="621" r:id="rId39"/>
    <p:sldId id="583" r:id="rId40"/>
    <p:sldId id="584" r:id="rId41"/>
    <p:sldId id="656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57B4D0"/>
    <a:srgbClr val="FFFFFF"/>
    <a:srgbClr val="E5E5E5"/>
    <a:srgbClr val="1A1D1A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6314" autoAdjust="0"/>
  </p:normalViewPr>
  <p:slideViewPr>
    <p:cSldViewPr snapToGrid="0">
      <p:cViewPr varScale="1">
        <p:scale>
          <a:sx n="107" d="100"/>
          <a:sy n="107" d="100"/>
        </p:scale>
        <p:origin x="774" y="84"/>
      </p:cViewPr>
      <p:guideLst>
        <p:guide orient="horz" pos="2167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44" y="-8890"/>
            <a:ext cx="7820116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8845" y="3346450"/>
            <a:ext cx="88760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02.AOSP</a:t>
            </a:r>
            <a:r>
              <a: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源码下载与编译</a:t>
            </a:r>
            <a:endParaRPr lang="zh-CN" altLang="en-US" sz="48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4255" y="4564380"/>
            <a:ext cx="87630" cy="18459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35918" y="2042757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73040" y="2042757"/>
            <a:ext cx="512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0</a:t>
            </a:r>
            <a:endParaRPr lang="zh-CN" altLang="en-US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0162" y="2042757"/>
            <a:ext cx="51274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</a:t>
            </a:r>
            <a:endParaRPr lang="en-US" altLang="zh-CN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47285" y="2042757"/>
            <a:ext cx="512744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2"/>
                </a:solidFill>
                <a:effectLst>
                  <a:outerShdw blurRad="139700" dist="889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3</a:t>
            </a:r>
            <a:endParaRPr lang="en-US" altLang="zh-CN" sz="8800" dirty="0">
              <a:solidFill>
                <a:schemeClr val="tx2"/>
              </a:solidFill>
              <a:effectLst>
                <a:outerShdw blurRad="139700" dist="889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95705" y="4471670"/>
            <a:ext cx="57283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作者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：林栩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link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邮箱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linxu_link@foxmail.com</a:t>
            </a:r>
            <a:endParaRPr lang="en-US" altLang="zh-CN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博客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：https://juejin.cn/user/870468939434039/posts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课件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：https://github.com/linxu-link/CarAndroidCourse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视频</a:t>
            </a:r>
            <a:r>
              <a:rPr lang="en-US" altLang="zh-CN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 </a:t>
            </a:r>
            <a:r>
              <a:rPr lang="zh-CN" altLang="en-US" sz="16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：https://space.bilibili.com/604650438/video</a:t>
            </a:r>
            <a:endParaRPr lang="zh-CN" altLang="en-US" sz="16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pic>
        <p:nvPicPr>
          <p:cNvPr id="3" name="图片 2" descr="qrcode_for_gh_c8d3ee092f91_2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86" y="4471670"/>
            <a:ext cx="1882147" cy="188214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20547 -7.40741E-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3.125E-6 -7.40741E-7 L 0.20547 -7.40741E-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7.40741E-7 L 0.20547 -7.40741E-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5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4.16667E-7 -7.40741E-7 L 0.20547 -7.40741E-7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51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bldLvl="0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在线阅读、检索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AOSP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源码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11563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http://aospxref.com/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是一个在线的 AOSP 源码阅读网站，在这个网站上我们可以很轻松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地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阅读、检索 Android 的源码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，很大程度上，它就可以够满足我们的源码阅读需求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。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  <p:pic>
        <p:nvPicPr>
          <p:cNvPr id="5" name="图片 4" descr="upload_post_object_v2_2221129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722" y="2731014"/>
            <a:ext cx="7726070" cy="390732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85718" y="176220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79736" y="3631262"/>
            <a:ext cx="585999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华文细黑" charset="0"/>
              </a:rPr>
              <a:t>下载 </a:t>
            </a:r>
            <a:r>
              <a:rPr lang="en-US" altLang="zh-CN" sz="4000" dirty="0">
                <a:solidFill>
                  <a:schemeClr val="tx2"/>
                </a:solidFill>
                <a:latin typeface="华文细黑" charset="0"/>
              </a:rPr>
              <a:t>AOSP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4865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ldLvl="0" animBg="1"/>
      <p:bldP spid="235" grpId="0" bldLvl="0" animBg="1"/>
      <p:bldP spid="241" grpId="0" bldLvl="0" animBg="1"/>
      <p:bldP spid="242" grpId="0" bldLvl="0" animBg="1"/>
      <p:bldP spid="250" grpId="0" bldLvl="0" animBg="1"/>
      <p:bldP spid="251" grpId="0" bldLvl="0" animBg="1"/>
      <p:bldP spid="252" grpId="0" bldLvl="0" animBg="1"/>
      <p:bldP spid="253" grpId="0" bldLvl="0" animBg="1"/>
      <p:bldP spid="255" grpId="0" bldLvl="0" animBg="1"/>
      <p:bldP spid="256" grpId="0" bldLvl="0" animBg="1"/>
      <p:bldP spid="257" grpId="0" bldLvl="0" animBg="1"/>
      <p:bldP spid="258" grpId="0" bldLvl="0" animBg="1"/>
      <p:bldP spid="264" grpId="0" bldLvl="0" animBg="1"/>
      <p:bldP spid="265" grpId="0" bldLvl="0" animBg="1"/>
      <p:bldP spid="266" grpId="0" bldLvl="0" animBg="1"/>
      <p:bldP spid="267" grpId="0" bldLvl="0" animBg="1"/>
      <p:bldP spid="268" grpId="0" bldLvl="0" animBg="1"/>
      <p:bldP spid="269" grpId="0" bldLvl="0" animBg="1"/>
      <p:bldP spid="234" grpId="0" bldLvl="0" animBg="1"/>
      <p:bldP spid="243" grpId="0" bldLvl="0" animBg="1"/>
      <p:bldP spid="244" grpId="0" bldLvl="0" animBg="1"/>
      <p:bldP spid="271" grpId="0" bldLvl="0" animBg="1"/>
      <p:bldP spid="236" grpId="0" bldLvl="0" animBg="1"/>
      <p:bldP spid="237" grpId="0" bldLvl="0" animBg="1"/>
      <p:bldP spid="238" grpId="0" bldLvl="0" animBg="1"/>
      <p:bldP spid="254" grpId="0" bldLvl="0" animBg="1"/>
      <p:bldP spid="259" grpId="0" bldLvl="0" animBg="1"/>
      <p:bldP spid="260" grpId="0" bldLvl="0" animBg="1"/>
      <p:bldP spid="261" grpId="0" bldLvl="0" animBg="1"/>
      <p:bldP spid="262" grpId="0" bldLvl="0" animBg="1"/>
      <p:bldP spid="270" grpId="0" bldLvl="0" animBg="1"/>
      <p:bldP spid="51" grpId="0"/>
      <p:bldP spid="53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硬件环境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5810100" cy="47672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AOSP 的下载、编译理论上支持 Mac和Linux，但是个人非常不建议在非 Linux 环境下尝试编译，其中要踩的坑实在太多。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下载Android12及以后的版本，需要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预留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100GB的硬盘空间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编译Android12则需要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预留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300GB的硬盘空间和16GB以上的内存，低于这个配置在编译时大概率会报错。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  <p:pic>
        <p:nvPicPr>
          <p:cNvPr id="6" name="图片 5" descr="upload_post_object_v2_191722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1656" y="754344"/>
            <a:ext cx="3438101" cy="534922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下载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AOSP 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20000"/>
              </a:lnSpc>
              <a:buChar char="•"/>
            </a:pPr>
            <a:r>
              <a:rPr b="0" u="none"/>
              <a:t>使用初始化压缩包</a:t>
            </a:r>
            <a:endParaRPr b="0" u="none"/>
          </a:p>
          <a:p>
            <a:pPr indent="0" algn="l">
              <a:lnSpc>
                <a:spcPct val="120000"/>
              </a:lnSpc>
              <a:buNone/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中科大和清华大学提供了AOSP源码的压缩包，现在的包大约有60GB左右，可以使用命令行或迅雷等下载工具下载。优点：下载速度快，支持断点续传。缺点：不贴近工作环境，实际项目中不使用这种方式。清华大学文档：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https://mirrors.tuna.tsinghua.edu.cn/help/AOSP/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indent="0" algn="l">
              <a:lnSpc>
                <a:spcPct val="120000"/>
              </a:lnSpc>
              <a:buNone/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中科大文档：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https://mirrors.ustc.edu.cn/help/aosp.html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>
              <a:lnSpc>
                <a:spcPct val="120000"/>
              </a:lnSpc>
              <a:buChar char="•"/>
            </a:pPr>
            <a:r>
              <a:rPr sz="2000">
                <a:sym typeface="+mn-ea"/>
              </a:rPr>
              <a:t>使用 repo 直接同步</a:t>
            </a:r>
            <a:endParaRPr sz="2000" b="0" u="none"/>
          </a:p>
          <a:p>
            <a:pPr indent="0" algn="l">
              <a:lnSpc>
                <a:spcPct val="120000"/>
              </a:lnSpc>
              <a:buNone/>
            </a:pPr>
            <a:r>
              <a:rPr sz="2000">
                <a:latin typeface="宋体" charset="0"/>
                <a:ea typeface="宋体" charset="0"/>
                <a:cs typeface="宋体" charset="0"/>
                <a:sym typeface="+mn-ea"/>
              </a:rPr>
              <a:t>使用repo直接同步源码，是Android官方文档中使用的方式。优点：更贴近工作环境。在实际项目中也是使用这种方式同步Android源码。缺点：源码太大，外网不稳定、速度很慢，容易同步失败（实际项目中，使用公司内网不会存在这个问题）。官方文档：</a:t>
            </a:r>
            <a:r>
              <a:rPr sz="2000">
                <a:latin typeface="Helvetica" charset="0"/>
                <a:ea typeface="Helvetica" charset="0"/>
                <a:cs typeface="Helvetica" charset="0"/>
                <a:sym typeface="+mn-ea"/>
              </a:rPr>
              <a:t>https://source.android.google.cn/docs/setup/download/downloading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方法一：使用源码包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1" u="none"/>
              <a:t>第 1 步，建立工作目录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mkdir AOSP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cd AOSP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2 步，下载AOSP初始化包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第一种，是使用CURL命令行工具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，支持断点续传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curl -OC - https://mirrors.tuna.tsinghua.edu.cn/aosp-monthly/aosp-latest.tar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第二种，使用下载工具下载源码包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3 步，解压初始化包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tar xf aosp-latest.tar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解压完成后的初始化包，只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有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.repo目录，使用快捷键Ctrl+H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显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示隐藏文件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cd </a:t>
            </a:r>
            <a:r>
              <a:rPr>
                <a:latin typeface="Helvetica" charset="0"/>
                <a:ea typeface="Helvetica" charset="0"/>
                <a:cs typeface="Helvetica" charset="0"/>
                <a:sym typeface="+mn-ea"/>
              </a:rPr>
              <a:t>aosp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sync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或 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repo sync -l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 仅checkout代码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方法一：使用源码包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1" u="none"/>
              <a:t>第 4 步，同步指定分支的源码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cd .repo/manifests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git fetch --all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git branch -r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init -b android-13.0.0_r20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sync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方法二：使用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Repo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直接同步源码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1" u="none"/>
              <a:t>第 1 步，建立工作目录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mkdir AOSP 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cd AOSP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2 步，初始化仓库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init -u https://mirrors.tuna.tsinghua.edu.cn/git/AOSP/platform/manifest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3 步，</a:t>
            </a:r>
            <a:r>
              <a:rPr lang="zh-CN" altLang="en-US" b="1" u="none"/>
              <a:t>同步</a:t>
            </a:r>
            <a:r>
              <a:rPr b="1" u="none"/>
              <a:t>源码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sync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如果提示无法连接到 gerrit.googlesource.com，可以将以下内容配置到系统的环境变量中，然后重启操作系统。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/>
              <a:t>export REPO_URL='https://mirrors.tuna.tsinghua.edu.cn/git/git-repo'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如果需要同步指定的Android版本，只需要在repo init之后加上-b带上分支名称即可。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init -u https://mirrors.tuna.tsinghua.edu.cn/git/AOSP/platform/manifest -b android-11.0.0.0_r40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repo sync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85718" y="176220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79736" y="3631262"/>
            <a:ext cx="585999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华文细黑" charset="0"/>
              </a:rPr>
              <a:t>编译 </a:t>
            </a:r>
            <a:r>
              <a:rPr lang="en-US" altLang="zh-CN" sz="4000" dirty="0">
                <a:solidFill>
                  <a:schemeClr val="tx2"/>
                </a:solidFill>
                <a:latin typeface="华文细黑" charset="0"/>
              </a:rPr>
              <a:t>AOSP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605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04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ldLvl="0" animBg="1"/>
      <p:bldP spid="235" grpId="0" bldLvl="0" animBg="1"/>
      <p:bldP spid="241" grpId="0" bldLvl="0" animBg="1"/>
      <p:bldP spid="242" grpId="0" bldLvl="0" animBg="1"/>
      <p:bldP spid="250" grpId="0" bldLvl="0" animBg="1"/>
      <p:bldP spid="251" grpId="0" bldLvl="0" animBg="1"/>
      <p:bldP spid="252" grpId="0" bldLvl="0" animBg="1"/>
      <p:bldP spid="253" grpId="0" bldLvl="0" animBg="1"/>
      <p:bldP spid="255" grpId="0" bldLvl="0" animBg="1"/>
      <p:bldP spid="256" grpId="0" bldLvl="0" animBg="1"/>
      <p:bldP spid="257" grpId="0" bldLvl="0" animBg="1"/>
      <p:bldP spid="258" grpId="0" bldLvl="0" animBg="1"/>
      <p:bldP spid="264" grpId="0" bldLvl="0" animBg="1"/>
      <p:bldP spid="265" grpId="0" bldLvl="0" animBg="1"/>
      <p:bldP spid="266" grpId="0" bldLvl="0" animBg="1"/>
      <p:bldP spid="267" grpId="0" bldLvl="0" animBg="1"/>
      <p:bldP spid="268" grpId="0" bldLvl="0" animBg="1"/>
      <p:bldP spid="269" grpId="0" bldLvl="0" animBg="1"/>
      <p:bldP spid="234" grpId="0" bldLvl="0" animBg="1"/>
      <p:bldP spid="243" grpId="0" bldLvl="0" animBg="1"/>
      <p:bldP spid="244" grpId="0" bldLvl="0" animBg="1"/>
      <p:bldP spid="271" grpId="0" bldLvl="0" animBg="1"/>
      <p:bldP spid="236" grpId="0" bldLvl="0" animBg="1"/>
      <p:bldP spid="237" grpId="0" bldLvl="0" animBg="1"/>
      <p:bldP spid="238" grpId="0" bldLvl="0" animBg="1"/>
      <p:bldP spid="254" grpId="0" bldLvl="0" animBg="1"/>
      <p:bldP spid="259" grpId="0" bldLvl="0" animBg="1"/>
      <p:bldP spid="260" grpId="0" bldLvl="0" animBg="1"/>
      <p:bldP spid="261" grpId="0" bldLvl="0" animBg="1"/>
      <p:bldP spid="262" grpId="0" bldLvl="0" animBg="1"/>
      <p:bldP spid="270" grpId="0" bldLvl="0" animBg="1"/>
      <p:bldP spid="51" grpId="0"/>
      <p:bldP spid="53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04</a:t>
            </a:r>
            <a:endParaRPr lang="en-US" altLang="zh-CN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配置编译环境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sudo apt update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sudo apt install flex bison build-essential zlib1g-dev gcc-multilib g++-multilib libc6-dev-i386 libncurses5 lib32ncurses5-dev x11proto-core-dev libx11-dev lib32z1-dev libgl1-mesa-dev libxml2-utils xsltproc fontconfig -y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sudo apt install make git-core gnupg zip unzip curl python3 openjdk-11-jdk -y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sudo apt clean &amp;&amp; sudo apt autoremove -y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Android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镜像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1" u="none"/>
              <a:t>第 1 步，加载环境变量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/>
              <a:t>source build/envsetup.sh </a:t>
            </a:r>
            <a:endParaRPr b="0" u="none"/>
          </a:p>
          <a:p>
            <a:pPr algn="l">
              <a:lnSpc>
                <a:spcPct val="120000"/>
              </a:lnSpc>
            </a:pPr>
            <a:r>
              <a:rPr lang="en-US" altLang="zh-CN">
                <a:latin typeface="宋体" charset="0"/>
                <a:ea typeface="宋体" charset="0"/>
                <a:cs typeface="宋体" charset="0"/>
              </a:rPr>
              <a:t>source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也可以简写成一个点，例如：</a:t>
            </a:r>
            <a:r>
              <a:rPr lang="en-US" altLang="zh-CN"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>
                <a:latin typeface="Helvetica" charset="0"/>
                <a:ea typeface="Helvetica" charset="0"/>
                <a:cs typeface="Helvetica" charset="0"/>
                <a:sym typeface="+mn-ea"/>
              </a:rPr>
              <a:t>build/envsetup.sh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2 步，选择编译的目标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/>
              <a:t>lunch </a:t>
            </a:r>
            <a:endParaRPr b="0" u="none"/>
          </a:p>
          <a:p>
            <a:pPr algn="l">
              <a:lnSpc>
                <a:spcPct val="120000"/>
              </a:lnSpc>
            </a:pPr>
            <a:r>
              <a:rPr lang="en-US" altLang="zh-CN"/>
              <a:t>52</a:t>
            </a:r>
            <a:endParaRPr lang="en-US" altLang="zh-CN"/>
          </a:p>
          <a:p>
            <a:pPr algn="l">
              <a:lnSpc>
                <a:spcPct val="120000"/>
              </a:lnSpc>
            </a:pPr>
            <a:r>
              <a:rPr lang="zh-CN" altLang="en-US"/>
              <a:t>或</a:t>
            </a:r>
            <a:r>
              <a:rPr lang="en-US" altLang="zh-CN"/>
              <a:t> </a:t>
            </a:r>
            <a:endParaRPr lang="en-US" altLang="zh-CN"/>
          </a:p>
          <a:p>
            <a:pPr algn="l">
              <a:lnSpc>
                <a:spcPct val="120000"/>
              </a:lnSpc>
            </a:pPr>
            <a:r>
              <a:rPr lang="en-US" altLang="zh-CN"/>
              <a:t>lunch </a:t>
            </a:r>
            <a:r>
              <a:rPr b="0" u="none"/>
              <a:t>car_x86_64-userdebug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3 步，</a:t>
            </a:r>
            <a:r>
              <a:rPr lang="zh-CN" altLang="en-US" b="1"/>
              <a:t>执行</a:t>
            </a:r>
            <a:r>
              <a:rPr b="1" u="none"/>
              <a:t>编译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/>
              <a:t>make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1" u="none"/>
              <a:t>第 5 步，启动模拟器</a:t>
            </a:r>
            <a:endParaRPr b="1" u="none"/>
          </a:p>
          <a:p>
            <a:pPr algn="l">
              <a:lnSpc>
                <a:spcPct val="120000"/>
              </a:lnSpc>
            </a:pPr>
            <a:r>
              <a:rPr b="0" u="none"/>
              <a:t>emulator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220" y="3631565"/>
            <a:ext cx="62166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tx2"/>
                </a:solidFill>
                <a:latin typeface="华文细黑" charset="0"/>
              </a:rPr>
              <a:t>AOSP</a:t>
            </a:r>
            <a:r>
              <a:rPr lang="zh-CN" altLang="en-US" sz="4000" dirty="0">
                <a:solidFill>
                  <a:schemeClr val="tx2"/>
                </a:solidFill>
                <a:latin typeface="华文细黑" charset="0"/>
              </a:rPr>
              <a:t> 概述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编译产出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5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/>
              <a:t>所有的编译产物都将位于/out目录下，该目录下主要有以下几个子目录：</a:t>
            </a:r>
            <a:endParaRPr lang="zh-CN" altLang="en-US" sz="2000" b="0" u="none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973491" y="2039679"/>
          <a:ext cx="9885680" cy="3273367"/>
        </p:xfrm>
        <a:graphic>
          <a:graphicData uri="http://schemas.openxmlformats.org/drawingml/2006/table">
            <a:tbl>
              <a:tblPr/>
              <a:tblGrid>
                <a:gridCol w="3523464"/>
                <a:gridCol w="6362216"/>
              </a:tblGrid>
              <a:tr h="466032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路径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63373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/out/host/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该目录下包含了针对主机的 Android 开发工具的产物。即 SDK 中的各种工具，例如：emulator，adb，aapt 等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436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/out/target/common/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该目录下包含了针对设备的共同的编译产物，主要是 Java 应用代码和 Java 库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551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/out/target/product/&lt;product_name&gt;/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包含了针对特定设备的编译结果以及平台相关的 C/C++ 库和二进制文件。其中，&lt;product_name&gt;是具体目标设备的名称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73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/out/dist/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包含了为多种分发而准备的包，通过“​​make dist​​target”将文件拷贝到该目录，默认的编译目标不会产生该目录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编译产出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92709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/>
              <a:t>编译产生的镜像文件，它们都位于/out/target/product/&lt;product_name&gt;/目录下，以下是Android常见镜像文件的解释。</a:t>
            </a:r>
            <a:endParaRPr lang="zh-CN" altLang="en-US" sz="2000" b="0" u="none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73491" y="2358336"/>
          <a:ext cx="9477375" cy="3516630"/>
        </p:xfrm>
        <a:graphic>
          <a:graphicData uri="http://schemas.openxmlformats.org/drawingml/2006/table">
            <a:tbl>
              <a:tblPr/>
              <a:tblGrid>
                <a:gridCol w="1153160"/>
                <a:gridCol w="8324215"/>
              </a:tblGrid>
              <a:tr h="36131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镜像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63119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cache.img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缓冲区，将被挂到/cache节点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vendor.img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OEM 厂商自定义和扩展的程序运行包。将被挂载到/vendor节点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55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ramdisk.img 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一个小型文件系统。在启动时将被 Linux 内核挂载为只读分区，它包含了 /init 文件和一些配置文件。它用来挂载其他系统镜像并启动 init 进程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system.img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Android程序运行包，包含了 Android OS 的系统文件，framework，可执行文件以及预置的应用程序，将被挂载到/system节点。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19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userdata.img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各个程序的存储区，包含了应用程序相关的数据以及和用户相关的数据。将被挂载为 /data节点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85718" y="176220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79736" y="3631262"/>
            <a:ext cx="585999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+mn-ea"/>
              </a:rPr>
              <a:t>常用编译指令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605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05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ldLvl="0" animBg="1"/>
      <p:bldP spid="235" grpId="0" bldLvl="0" animBg="1"/>
      <p:bldP spid="241" grpId="0" bldLvl="0" animBg="1"/>
      <p:bldP spid="242" grpId="0" bldLvl="0" animBg="1"/>
      <p:bldP spid="250" grpId="0" bldLvl="0" animBg="1"/>
      <p:bldP spid="251" grpId="0" bldLvl="0" animBg="1"/>
      <p:bldP spid="252" grpId="0" bldLvl="0" animBg="1"/>
      <p:bldP spid="253" grpId="0" bldLvl="0" animBg="1"/>
      <p:bldP spid="255" grpId="0" bldLvl="0" animBg="1"/>
      <p:bldP spid="256" grpId="0" bldLvl="0" animBg="1"/>
      <p:bldP spid="257" grpId="0" bldLvl="0" animBg="1"/>
      <p:bldP spid="258" grpId="0" bldLvl="0" animBg="1"/>
      <p:bldP spid="264" grpId="0" bldLvl="0" animBg="1"/>
      <p:bldP spid="265" grpId="0" bldLvl="0" animBg="1"/>
      <p:bldP spid="266" grpId="0" bldLvl="0" animBg="1"/>
      <p:bldP spid="267" grpId="0" bldLvl="0" animBg="1"/>
      <p:bldP spid="268" grpId="0" bldLvl="0" animBg="1"/>
      <p:bldP spid="269" grpId="0" bldLvl="0" animBg="1"/>
      <p:bldP spid="234" grpId="0" bldLvl="0" animBg="1"/>
      <p:bldP spid="243" grpId="0" bldLvl="0" animBg="1"/>
      <p:bldP spid="244" grpId="0" bldLvl="0" animBg="1"/>
      <p:bldP spid="271" grpId="0" bldLvl="0" animBg="1"/>
      <p:bldP spid="236" grpId="0" bldLvl="0" animBg="1"/>
      <p:bldP spid="237" grpId="0" bldLvl="0" animBg="1"/>
      <p:bldP spid="238" grpId="0" bldLvl="0" animBg="1"/>
      <p:bldP spid="254" grpId="0" bldLvl="0" animBg="1"/>
      <p:bldP spid="259" grpId="0" bldLvl="0" animBg="1"/>
      <p:bldP spid="260" grpId="0" bldLvl="0" animBg="1"/>
      <p:bldP spid="261" grpId="0" bldLvl="0" animBg="1"/>
      <p:bldP spid="262" grpId="0" bldLvl="0" animBg="1"/>
      <p:bldP spid="270" grpId="0" bldLvl="0" animBg="1"/>
      <p:bldP spid="51" grpId="0"/>
      <p:bldP spid="53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lunch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828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/>
              <a:t>使用lunch指令选择要构建的目标。所有构建目标都采用 BUILD-BUILDTYPE 形式，其中 BUILD 是表示特定功能组合的代号。BUILDTYPE 是以下类型之一：</a:t>
            </a:r>
            <a:endParaRPr lang="zh-CN" altLang="en-US" sz="2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73491" y="2259426"/>
          <a:ext cx="7873365" cy="2592705"/>
        </p:xfrm>
        <a:graphic>
          <a:graphicData uri="http://schemas.openxmlformats.org/drawingml/2006/table">
            <a:tbl>
              <a:tblPr/>
              <a:tblGrid>
                <a:gridCol w="1564640"/>
                <a:gridCol w="6308725"/>
              </a:tblGrid>
              <a:tr h="532024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构建类型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使用情况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61404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user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权限受限；适用于生产环境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40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userdebug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与“user”类似，但具有 root 权限和调试功能；是进行调试时的首选编译类型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eng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具有额外调试工具的开发配置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73491" y="1292859"/>
          <a:ext cx="9885680" cy="3422015"/>
        </p:xfrm>
        <a:graphic>
          <a:graphicData uri="http://schemas.openxmlformats.org/drawingml/2006/table">
            <a:tbl>
              <a:tblPr/>
              <a:tblGrid>
                <a:gridCol w="2193678"/>
                <a:gridCol w="7692002"/>
              </a:tblGrid>
              <a:tr h="4857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指令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7880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m [module name]</a:t>
                      </a:r>
                      <a:endParaRPr lang="zh-CN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在源码树根目录执行编译行为，相当于make指令的简写。在调用 make 命令时，如果没有指定任何目标，则将使用默认的“droid”目标，该目标会编译出完整的 Android 系统镜像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mm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编译当前目录中的所有模块及其依赖项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5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mma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编译当前目录中的所有模块及其依赖项，当该目录新增或者删除文件可以使用该命令编译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mmm [module path]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编译指定目录[module path]下所有模块及其依赖项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5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mmma [module path]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编译指定指定目录[module path]下所有模块及其依赖项，当该目录新增或者删除文件可以使用该命令编译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t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73491" y="5000433"/>
            <a:ext cx="7315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0" u="none"/>
              <a:t>以上指令都可以在最后跟上 -jn来指定编译时的并发线程数目。</a:t>
            </a:r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91" y="4937088"/>
            <a:ext cx="9886315" cy="4325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/>
              <a:t>以上这些指令可以帮助我们快速编译出需要的镜像文件，进行替换烧录。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73491" y="1292859"/>
          <a:ext cx="9885680" cy="3356610"/>
        </p:xfrm>
        <a:graphic>
          <a:graphicData uri="http://schemas.openxmlformats.org/drawingml/2006/table">
            <a:tbl>
              <a:tblPr/>
              <a:tblGrid>
                <a:gridCol w="1811020"/>
                <a:gridCol w="8074660"/>
              </a:tblGrid>
              <a:tr h="5594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指令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5594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snod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从构建系统中快速编译出system.img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vnod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从构建系统中快速编译出vendor.img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pnod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从构建系统中快速编译出product.img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senod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从构建系统中快速编译出system_ext.img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43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onod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从构建系统中快速编译出odm.img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清除指令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73491" y="1292859"/>
          <a:ext cx="9885680" cy="1953260"/>
        </p:xfrm>
        <a:graphic>
          <a:graphicData uri="http://schemas.openxmlformats.org/drawingml/2006/table">
            <a:tbl>
              <a:tblPr/>
              <a:tblGrid>
                <a:gridCol w="1811020"/>
                <a:gridCol w="8074660"/>
              </a:tblGrid>
              <a:tr h="48831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指令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48831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m 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clobber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清除所有编译缓存，相当于rm -rf out/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31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m clean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清除编译缓存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，</a:t>
                      </a:r>
                      <a:r>
                        <a:rPr lang="en-US" sz="1400" b="0" u="none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out/target/product/[product_name]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31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altLang="zh-CN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m installclean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zh-CN" sz="1400" b="0" u="none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清除所有二进制文件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跳转指令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73491" y="1292859"/>
          <a:ext cx="9885680" cy="2116455"/>
        </p:xfrm>
        <a:graphic>
          <a:graphicData uri="http://schemas.openxmlformats.org/drawingml/2006/table">
            <a:tbl>
              <a:tblPr/>
              <a:tblGrid>
                <a:gridCol w="1811020"/>
                <a:gridCol w="8074660"/>
              </a:tblGrid>
              <a:tr h="5111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指令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5111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croot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定位到根目录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93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godir [file name] 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定位到包含指定文件的目录下，file name 采用模糊匹配，如果有多个目录包含指定的filename，则需要手动选择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 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查找指令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73491" y="1292859"/>
          <a:ext cx="9885680" cy="4153535"/>
        </p:xfrm>
        <a:graphic>
          <a:graphicData uri="http://schemas.openxmlformats.org/drawingml/2006/table">
            <a:tbl>
              <a:tblPr/>
              <a:tblGrid>
                <a:gridCol w="1811020"/>
                <a:gridCol w="8074660"/>
              </a:tblGrid>
              <a:tr h="44958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指令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44958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jgrep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在所有的Java文件上执行grep指令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8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cgrep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在所有的C/C++文件上执行grep指令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8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resgrep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在所有的res/*.xml文件上执行grep指令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58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ggrep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在所有的Gradle文件上执行grep指令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94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mangrep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在所有的androidmanifest.xml中执行grep指令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mgrep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在所有的Markfiles和*.bp中执行grep指令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14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sepgrep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在所有的sepolicy中执行grep指令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sgrep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在所有的文件中执行grep指令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05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其它指令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973491" y="1292859"/>
          <a:ext cx="9885680" cy="3728720"/>
        </p:xfrm>
        <a:graphic>
          <a:graphicData uri="http://schemas.openxmlformats.org/drawingml/2006/table">
            <a:tbl>
              <a:tblPr/>
              <a:tblGrid>
                <a:gridCol w="1811020"/>
                <a:gridCol w="8074660"/>
              </a:tblGrid>
              <a:tr h="51244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指令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FFFFFF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描述</a:t>
                      </a:r>
                      <a:endParaRPr lang="en-US" altLang="en-US" sz="1400" b="0">
                        <a:solidFill>
                          <a:srgbClr val="FFFFFF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FAADC">
                        <a:alpha val="100000"/>
                      </a:srgbClr>
                    </a:solidFill>
                  </a:tcPr>
                </a:tc>
              </a:tr>
              <a:tr h="51181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printconfig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显示当前编译环境的配置信息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44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allmod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显示AOSP所有的module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pathmod [module name]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显示 module name 所在的路径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810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refreshmod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刷新 module 列表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56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gomod [module name]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华文细黑" charset="0"/>
                          <a:ea typeface="华文细黑" charset="0"/>
                          <a:cs typeface="华文细黑" charset="0"/>
                        </a:rPr>
                        <a:t>定位到指定的module name 目录下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445"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sz="1400" b="0">
                          <a:latin typeface="华文细黑" charset="0"/>
                          <a:ea typeface="华文细黑" charset="0"/>
                          <a:cs typeface="华文细黑" charset="0"/>
                        </a:rPr>
                        <a:t> </a:t>
                      </a: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endParaRPr lang="en-US" altLang="en-US" sz="1400" b="0">
                        <a:latin typeface="华文细黑" charset="0"/>
                        <a:ea typeface="华文细黑" charset="0"/>
                        <a:cs typeface="华文细黑" charset="0"/>
                      </a:endParaRPr>
                    </a:p>
                  </a:txBody>
                  <a:tcPr marL="76200" marR="76200" marT="38100" marB="19050" vert="horz" anchor="ctr" anchorCtr="0">
                    <a:lnL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EE0E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AOSP </a:t>
            </a:r>
            <a:r>
              <a:rPr lang="zh-CN" altLang="en-US" sz="30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概述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AOSP 安卓开源项目 （</a:t>
            </a:r>
            <a:r>
              <a:rPr b="1" u="none">
                <a:latin typeface="宋体" charset="0"/>
                <a:ea typeface="宋体" charset="0"/>
                <a:cs typeface="宋体" charset="0"/>
              </a:rPr>
              <a:t>Android Open Source Project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），是一项旨在指导Android移动平台开发的计划 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Android 是一个适用于移动设备的开源操作系统，也是由 Google 主导的对应开源项目。作为一个开源项目，Android 的目标是避免出现任何集中瓶颈，即没有任何行业参与者可一手限制或控制其他任何参与者的创新。为此，Android 被打造成了一个适用于消费类产品的完整高品质操作系统，并配有可自定义并运用到几乎所有设备的源代码，以及所有用户均可访问的公开文档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。</a:t>
            </a:r>
            <a:endParaRPr lang="zh-CN" altLang="en-US"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endParaRPr b="0" u="none"/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英文网址：</a:t>
            </a:r>
            <a:r>
              <a:rPr b="0" u="none">
                <a:uFill>
                  <a:solidFill>
                    <a:srgbClr val="000000"/>
                  </a:solidFill>
                </a:uFill>
                <a:latin typeface="Helvetica" charset="0"/>
                <a:ea typeface="Helvetica" charset="0"/>
                <a:cs typeface="Helvetica" charset="0"/>
              </a:rPr>
              <a:t>source.android.com</a:t>
            </a:r>
            <a:endParaRPr b="0" u="none">
              <a:uFill>
                <a:solidFill>
                  <a:srgbClr val="000000"/>
                </a:solidFill>
              </a:uFill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简体中文网址：</a:t>
            </a:r>
            <a:r>
              <a:rPr b="0">
                <a:uFill>
                  <a:solidFill>
                    <a:srgbClr val="000000"/>
                  </a:solidFill>
                </a:uFill>
                <a:latin typeface="Helvetica" charset="0"/>
                <a:ea typeface="Helvetica" charset="0"/>
                <a:cs typeface="Helvetica" charset="0"/>
              </a:rPr>
              <a:t>source.android.google.cn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85718" y="176220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79736" y="3631262"/>
            <a:ext cx="585999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+mn-ea"/>
              </a:rPr>
              <a:t>常见编译场景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605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06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ldLvl="0" animBg="1"/>
      <p:bldP spid="235" grpId="0" bldLvl="0" animBg="1"/>
      <p:bldP spid="241" grpId="0" bldLvl="0" animBg="1"/>
      <p:bldP spid="242" grpId="0" bldLvl="0" animBg="1"/>
      <p:bldP spid="250" grpId="0" bldLvl="0" animBg="1"/>
      <p:bldP spid="251" grpId="0" bldLvl="0" animBg="1"/>
      <p:bldP spid="252" grpId="0" bldLvl="0" animBg="1"/>
      <p:bldP spid="253" grpId="0" bldLvl="0" animBg="1"/>
      <p:bldP spid="255" grpId="0" bldLvl="0" animBg="1"/>
      <p:bldP spid="256" grpId="0" bldLvl="0" animBg="1"/>
      <p:bldP spid="257" grpId="0" bldLvl="0" animBg="1"/>
      <p:bldP spid="258" grpId="0" bldLvl="0" animBg="1"/>
      <p:bldP spid="264" grpId="0" bldLvl="0" animBg="1"/>
      <p:bldP spid="265" grpId="0" bldLvl="0" animBg="1"/>
      <p:bldP spid="266" grpId="0" bldLvl="0" animBg="1"/>
      <p:bldP spid="267" grpId="0" bldLvl="0" animBg="1"/>
      <p:bldP spid="268" grpId="0" bldLvl="0" animBg="1"/>
      <p:bldP spid="269" grpId="0" bldLvl="0" animBg="1"/>
      <p:bldP spid="234" grpId="0" bldLvl="0" animBg="1"/>
      <p:bldP spid="243" grpId="0" bldLvl="0" animBg="1"/>
      <p:bldP spid="244" grpId="0" bldLvl="0" animBg="1"/>
      <p:bldP spid="271" grpId="0" bldLvl="0" animBg="1"/>
      <p:bldP spid="236" grpId="0" bldLvl="0" animBg="1"/>
      <p:bldP spid="237" grpId="0" bldLvl="0" animBg="1"/>
      <p:bldP spid="238" grpId="0" bldLvl="0" animBg="1"/>
      <p:bldP spid="254" grpId="0" bldLvl="0" animBg="1"/>
      <p:bldP spid="259" grpId="0" bldLvl="0" animBg="1"/>
      <p:bldP spid="260" grpId="0" bldLvl="0" animBg="1"/>
      <p:bldP spid="261" grpId="0" bldLvl="0" animBg="1"/>
      <p:bldP spid="262" grpId="0" bldLvl="0" animBg="1"/>
      <p:bldP spid="270" grpId="0" bldLvl="0" animBg="1"/>
      <p:bldP spid="51" grpId="0"/>
      <p:bldP spid="53" grpId="0"/>
      <p:bldP spid="6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编译多个目标产品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/>
              <a:t>有时候我们需要使用一个源码环境编译出多个目标产品，并同时保持多个目标产品的编译结果，这个时候就可以使用lunch指令，在设置新的编译目标前指定另一个输出目录（默认输出目录是/out）。</a:t>
            </a:r>
            <a:endParaRPr b="0" u="none"/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export OUT_DIR=new_out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Android.ipr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编译Android.ipr可以让我们在Android studio中阅读Android源码，可以更高效的进行源码间的查找与跳转。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首先需要编译idegen模块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mmm development/tools/idegen/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编译成功后，在根目录执行idegen.sh脚本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latin typeface="Helvetica" charset="0"/>
                <a:ea typeface="Helvetica" charset="0"/>
                <a:cs typeface="Helvetica" charset="0"/>
              </a:rPr>
              <a:t>source 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development/tools/idegen/idegen.sh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algn="l">
              <a:lnSpc>
                <a:spcPct val="120000"/>
              </a:lnSpc>
            </a:pP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lang="zh-CN" b="0" u="none">
                <a:latin typeface="宋体" charset="0"/>
                <a:ea typeface="宋体" charset="0"/>
                <a:cs typeface="宋体" charset="0"/>
              </a:rPr>
              <a:t>执行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成功后，在AOSP根目录下可以找到 android.iml 和 android.ipr 两个文件，打开Android Studio，点击File --&gt; Open，选中生成的 android.ipr 文件，等待一段时间后，就可以在Android studio中阅读Android源码了。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Android.ipr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&lt;?xml version="1.0" encoding="UTF-8"?&gt;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&lt;module version="4" relativePaths="true" type="JAVA_MODULE"&gt;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&lt;component name="FacetManager"&gt;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&lt;facet type="android" name="Android"&gt;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&lt;configuration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&lt;/facet&gt;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&lt;/component&gt;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&lt;component name="ModuleRootManager"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&lt;component name="NewModuleRootManager" inherit-compiler-output="true"&gt;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&lt;exclude-output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&lt;content url="file://$MODULE_DIR$"&gt;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&lt;sourceFolder url="file://$MODULE_DIR$/packages"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url="file://$MODULE_DIR$/frameworks"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url="file://$MODULE_DIR$/.repo"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url="file://$MODULE_DIR$/external/bluetooth"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url="file://$MODULE_DIR$/external/chromium"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url="file://$MODULE_DIR$/external/icu4c"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url="file://$MODULE_DIR$/external/webkit"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url="file://$MODULE_DIR$/frameworks/base/docs"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url="file://$MODULE_DIR$/out/eclipse"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url="file://$MODULE_DIR$/out/host"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url="file://$MODULE_DIR$/out/target/common/docs"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url="file://$MODULE_DIR$/out/target/common/obj/JAVA_LIBRARIES/android_stubs_current_intermediates"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url="file://$MODULE_DIR$/out/target/product"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url="file://$MODULE_DIR$/prebuilt"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url="file://$MODULE_DIR$/external/emma"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  &lt;excludeFolder url="file://$MODULE_DIR$/external/jdiff"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&lt;/content&gt;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&lt;orderEntry type="sourceFolder" forTests="false"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 &lt;orderEntry type="inheritedJdk" /&gt;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&lt;/component&gt;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2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&lt;/module&gt;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framework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2019 年 10 月，全国汽车标准化委员会发布了《车用操作系统标准体系》，其中规范了车用操作系统定义，划分了车用操作系统边界，明确了车用操作系统分类（如下图所示），构建了车用操作系统标准体系。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apk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2019 年 10 月，全国汽车标准化委员会发布了《车用操作系统标准体系》，其中规范了车用操作系统定义，划分了车用操作系统边界，明确了车用操作系统分类（如下图所示），构建了车用操作系统标准体系。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so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或 可执行文件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2019 年 10 月，全国汽车标准化委员会发布了《车用操作系统标准体系》，其中规范了车用操作系统定义，划分了车用操作系统边界，明确了车用操作系统分类（如下图所示），构建了车用操作系统标准体系。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jar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或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aar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2019 年 10 月，全国汽车标准化委员会发布了《车用操作系统标准体系》，其中规范了车用操作系统定义，划分了车用操作系统边界，明确了车用操作系统分类（如下图所示），构建了车用操作系统标准体系。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06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191" y="647713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编译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so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或 可执行文件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2019 年 10 月，全国汽车标准化委员会发布了《车用操作系统标准体系》，其中规范了车用操作系统定义，划分了车用操作系统边界，明确了车用操作系统分类（如下图所示），构建了车用操作系统标准体系。</a:t>
            </a: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8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8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8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80604020202020204" pitchFamily="34" charset="0"/>
              </a:defRPr>
            </a:lvl1pPr>
          </a:lstStyle>
          <a:p>
            <a:r>
              <a:rPr lang="en-US" altLang="zh-CN" sz="9600" dirty="0"/>
              <a:t>Thank You</a:t>
            </a:r>
            <a:endParaRPr lang="zh-CN" altLang="en-US" sz="9600" dirty="0"/>
          </a:p>
        </p:txBody>
      </p:sp>
      <p:pic>
        <p:nvPicPr>
          <p:cNvPr id="2" name="图片 1" descr="qrcode_for_gh_c8d3ee092f91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0011" y="4337841"/>
            <a:ext cx="1831975" cy="18319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0.06615 0.00347 C 0.18138 0.02755 0.26706 -0.20116 0.36901 -0.17778 C 0.47045 -0.1544 0.58881 0.12176 0.67709 0.14352 C 0.76524 0.16551 0.83842 -0.01597 0.89831 -0.04653 C 0.95873 -0.07731 1.0056 -0.05509 1.03802 -0.04074 C 1.07032 -0.02639 1.1211 0.03056 1.14519 0.00232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8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5" grpId="0" bldLvl="0" animBg="1"/>
      <p:bldP spid="25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2" grpId="2" bldLvl="0" animBg="1"/>
      <p:bldP spid="32" grpId="3" bldLvl="0" animBg="1"/>
      <p:bldP spid="38" grpId="0" bldLvl="0" animBg="1"/>
      <p:bldP spid="38" grpId="1" bldLvl="0" animBg="1"/>
      <p:bldP spid="55" grpId="0" bldLvl="0" animBg="1"/>
      <p:bldP spid="55" grpId="1" bldLvl="0" animBg="1"/>
      <p:bldP spid="55" grpId="2" bldLvl="0" animBg="1"/>
      <p:bldP spid="55" grpId="3" bldLvl="0" animBg="1"/>
      <p:bldP spid="56" grpId="0" bldLvl="0" animBg="1"/>
      <p:bldP spid="56" grpId="1" bldLvl="0" animBg="1"/>
      <p:bldP spid="56" grpId="2" bldLvl="0" animBg="1"/>
      <p:bldP spid="56" grpId="3" bldLvl="0" animBg="1"/>
      <p:bldP spid="57" grpId="0" bldLvl="0" animBg="1"/>
      <p:bldP spid="57" grpId="1" bldLvl="0" animBg="1"/>
      <p:bldP spid="57" grpId="2" bldLvl="0" animBg="1"/>
      <p:bldP spid="57" grpId="3" bldLvl="0" animBg="1"/>
      <p:bldP spid="58" grpId="0" bldLvl="0" animBg="1"/>
      <p:bldP spid="58" grpId="1" bldLvl="0" animBg="1"/>
      <p:bldP spid="58" grpId="2" bldLvl="0" animBg="1"/>
      <p:bldP spid="58" grpId="3" bldLvl="0" animBg="1"/>
      <p:bldP spid="66" grpId="0" bldLvl="0" animBg="1"/>
      <p:bldP spid="66" grpId="1" bldLvl="0" animBg="1"/>
      <p:bldP spid="72" grpId="0" bldLvl="0" animBg="1"/>
      <p:bldP spid="72" grpId="1" bldLvl="0" animBg="1"/>
      <p:bldP spid="72" grpId="2" bldLvl="0" animBg="1"/>
      <p:bldP spid="72" grpId="3" bldLvl="0" animBg="1"/>
      <p:bldP spid="78" grpId="0" bldLvl="0" animBg="1"/>
      <p:bldP spid="78" grpId="1" bldLvl="0" animBg="1"/>
      <p:bldP spid="78" grpId="2" bldLvl="0" animBg="1"/>
      <p:bldP spid="78" grpId="3" bldLvl="0" animBg="1"/>
      <p:bldP spid="81" grpId="0" bldLvl="0" animBg="1"/>
      <p:bldP spid="81" grpId="1" bldLvl="0" animBg="1"/>
      <p:bldP spid="89" grpId="0" bldLvl="0" animBg="1"/>
      <p:bldP spid="89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97" grpId="0" bldLvl="0" animBg="1"/>
      <p:bldP spid="97" grpId="1" bldLvl="0" animBg="1"/>
      <p:bldP spid="99" grpId="0" bldLvl="0" animBg="1"/>
      <p:bldP spid="99" grpId="1" bldLvl="0" animBg="1"/>
      <p:bldP spid="99" grpId="2" bldLvl="0" animBg="1"/>
      <p:bldP spid="99" grpId="3" bldLvl="0" animBg="1"/>
      <p:bldP spid="117" grpId="0" bldLvl="0" animBg="1"/>
      <p:bldP spid="117" grpId="1" bldLvl="0" animBg="1"/>
      <p:bldP spid="122" grpId="0" bldLvl="0" animBg="1"/>
      <p:bldP spid="122" grpId="1" bldLvl="0" animBg="1"/>
      <p:bldP spid="122" grpId="2" bldLvl="0" animBg="1"/>
      <p:bldP spid="122" grpId="3" bldLvl="0" animBg="1"/>
      <p:bldP spid="123" grpId="0" bldLvl="0" animBg="1"/>
      <p:bldP spid="123" grpId="1" bldLvl="0" animBg="1"/>
      <p:bldP spid="123" grpId="2" bldLvl="0" animBg="1"/>
      <p:bldP spid="123" grpId="3" bldLvl="0" animBg="1"/>
      <p:bldP spid="124" grpId="0" bldLvl="0" animBg="1"/>
      <p:bldP spid="124" grpId="1" bldLvl="0" animBg="1"/>
      <p:bldP spid="124" grpId="2" bldLvl="0" animBg="1"/>
      <p:bldP spid="124" grpId="3" bldLvl="0" animBg="1"/>
      <p:bldP spid="126" grpId="0" bldLvl="0" animBg="1"/>
      <p:bldP spid="126" grpId="1" bldLvl="0" animBg="1"/>
      <p:bldP spid="129" grpId="0"/>
      <p:bldP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01</a:t>
            </a:r>
            <a:endParaRPr lang="en-US" altLang="zh-CN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为什么要下载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AOSP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b="1" u="none"/>
              <a:t>参考系统应用的</a:t>
            </a:r>
            <a:r>
              <a:rPr lang="zh-CN" altLang="en-US" b="1" u="none"/>
              <a:t>实现</a:t>
            </a:r>
            <a:endParaRPr b="1" u="none"/>
          </a:p>
          <a:p>
            <a:pPr indent="0" algn="l">
              <a:lnSpc>
                <a:spcPct val="150000"/>
              </a:lnSpc>
              <a:buNone/>
            </a:pPr>
            <a:r>
              <a:rPr>
                <a:latin typeface="宋体" charset="0"/>
                <a:ea typeface="宋体" charset="0"/>
                <a:cs typeface="宋体" charset="0"/>
              </a:rPr>
              <a:t>   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车载Android应用开发，主要难点都集中在如何开发Android系统应用上。例如，定制Launcher时，我们首先需要理解原生的Launcher的实现方式，才能游刃有余地定制出符合产品需求的Android桌面。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1" u="none"/>
              <a:t>了解Android系统的运行原理</a:t>
            </a:r>
            <a:endParaRPr b="1" u="none"/>
          </a:p>
          <a:p>
            <a:pPr indent="0" algn="l">
              <a:lnSpc>
                <a:spcPct val="150000"/>
              </a:lnSpc>
              <a:buNone/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 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altLang="zh-CN">
                <a:latin typeface="Helvetica" charset="0"/>
                <a:ea typeface="Helvetica" charset="0"/>
                <a:cs typeface="Helvetica" charset="0"/>
              </a:rPr>
              <a:t>OSP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包含了完整的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Application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、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Framework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、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Native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、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HAL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等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各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个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层</a:t>
            </a:r>
            <a:r>
              <a:rPr lang="zh-CN" altLang="en-US" b="0" u="none">
                <a:latin typeface="宋体" charset="0"/>
                <a:ea typeface="宋体" charset="0"/>
                <a:cs typeface="宋体" charset="0"/>
              </a:rPr>
              <a:t>级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的源码，我们在学习时可以修改源码、添加输出日志，再编译运行查看结果，这样可以方便我们直观的理解Android系统的运行机制。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zh-CN" altLang="en-US" b="1"/>
              <a:t>项目</a:t>
            </a:r>
            <a:r>
              <a:rPr b="1" u="none"/>
              <a:t>需要</a:t>
            </a:r>
            <a:endParaRPr b="1" u="none"/>
          </a:p>
          <a:p>
            <a:pPr indent="0" algn="l">
              <a:lnSpc>
                <a:spcPct val="150000"/>
              </a:lnSpc>
              <a:buNone/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  有的公司在开发车载项目时会给开发开通整个源码权限，这样方便开发在本地编译Android源码进行烧机测试，那么就需要我们掌握整个Android源码的编译方式。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  <a:p>
            <a:pPr indent="0" algn="l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162885"/>
            <a:ext cx="4502332" cy="586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tx2"/>
                </a:solidFill>
                <a:latin typeface="华文细黑" charset="0"/>
              </a:rPr>
              <a:t>源码管理工具</a:t>
            </a:r>
            <a:endParaRPr lang="zh-CN" altLang="en-US" sz="4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138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bldLvl="0" animBg="1"/>
      <p:bldP spid="235" grpId="0" bldLvl="0" animBg="1"/>
      <p:bldP spid="241" grpId="0" bldLvl="0" animBg="1"/>
      <p:bldP spid="242" grpId="0" bldLvl="0" animBg="1"/>
      <p:bldP spid="250" grpId="0" bldLvl="0" animBg="1"/>
      <p:bldP spid="251" grpId="0" bldLvl="0" animBg="1"/>
      <p:bldP spid="252" grpId="0" bldLvl="0" animBg="1"/>
      <p:bldP spid="253" grpId="0" bldLvl="0" animBg="1"/>
      <p:bldP spid="255" grpId="0" bldLvl="0" animBg="1"/>
      <p:bldP spid="256" grpId="0" bldLvl="0" animBg="1"/>
      <p:bldP spid="257" grpId="0" bldLvl="0" animBg="1"/>
      <p:bldP spid="258" grpId="0" bldLvl="0" animBg="1"/>
      <p:bldP spid="264" grpId="0" bldLvl="0" animBg="1"/>
      <p:bldP spid="265" grpId="0" bldLvl="0" animBg="1"/>
      <p:bldP spid="266" grpId="0" bldLvl="0" animBg="1"/>
      <p:bldP spid="267" grpId="0" bldLvl="0" animBg="1"/>
      <p:bldP spid="268" grpId="0" bldLvl="0" animBg="1"/>
      <p:bldP spid="269" grpId="0" bldLvl="0" animBg="1"/>
      <p:bldP spid="234" grpId="0" bldLvl="0" animBg="1"/>
      <p:bldP spid="243" grpId="0" bldLvl="0" animBg="1"/>
      <p:bldP spid="244" grpId="0" bldLvl="0" animBg="1"/>
      <p:bldP spid="271" grpId="0" bldLvl="0" animBg="1"/>
      <p:bldP spid="236" grpId="0" bldLvl="0" animBg="1"/>
      <p:bldP spid="237" grpId="0" bldLvl="0" animBg="1"/>
      <p:bldP spid="238" grpId="0" bldLvl="0" animBg="1"/>
      <p:bldP spid="254" grpId="0" bldLvl="0" animBg="1"/>
      <p:bldP spid="259" grpId="0" bldLvl="0" animBg="1"/>
      <p:bldP spid="260" grpId="0" bldLvl="0" animBg="1"/>
      <p:bldP spid="261" grpId="0" bldLvl="0" animBg="1"/>
      <p:bldP spid="262" grpId="0" bldLvl="0" animBg="1"/>
      <p:bldP spid="270" grpId="0" bldLvl="0" animBg="1"/>
      <p:bldP spid="51" grpId="0"/>
      <p:bldP spid="53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Repo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简介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Repo是Google使用python脚本编写的用于调用Git的脚本，主要用来下载、管理Android项目的软件仓库。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Repo不会取代Git，但是它可以让开发者在Android环境中更加轻松的使用Git。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在大多数情况下，确实可以仅使用 Git（不必使用 Repo），或结合使用 Repo 和 Git 命令以组成复杂的命令。不过，使用 Repo 执行基本的跨网络操作可大大简化我们的工作。</a:t>
            </a:r>
            <a:endParaRPr lang="zh-CN" altLang="en-US" sz="2000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安装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Repo</a:t>
            </a:r>
            <a:endParaRPr lang="zh-CN" altLang="en-US" sz="3000" dirty="0">
              <a:solidFill>
                <a:schemeClr val="tx2"/>
              </a:solidFill>
              <a:latin typeface="华文细黑" charset="0"/>
              <a:ea typeface="华文细黑" charset="0"/>
              <a:cs typeface="华文细黑" charset="0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第 1 步，创建一个bin目录，并将这个目录添加到系统的环境变量中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mkdir ~/bin 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>
                <a:latin typeface="Helvetica" charset="0"/>
                <a:ea typeface="Helvetica" charset="0"/>
                <a:cs typeface="Helvetica" charset="0"/>
              </a:rPr>
              <a:t>    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PATH=~/bin:$PATH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第 2 步，下载 repo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curl https://storage.googleapis.com/git-repo-downloads/repo &gt; ~/bin/repo chmod a+x ~/bin/repo</a:t>
            </a:r>
            <a:endParaRPr lang="zh-CN" altLang="en-US" sz="2000" dirty="0">
              <a:solidFill>
                <a:schemeClr val="tx2"/>
              </a:solidFill>
              <a:latin typeface="Helvetica" charset="0"/>
              <a:ea typeface="Helvetica" charset="0"/>
              <a:cs typeface="Helvetica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Git </a:t>
            </a: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简介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Git是一个开源的分布式版本控制系统，可以有效、高速地处理从很小到非常大的项目版本管理。也是目前使用范围最广的版本控制系统。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r>
              <a:rPr b="0" u="none">
                <a:latin typeface="宋体" charset="0"/>
                <a:ea typeface="宋体" charset="0"/>
                <a:cs typeface="宋体" charset="0"/>
              </a:rPr>
              <a:t>Android 使用 Git 执行本地操作，例如建立本地分支、提交、对比差异、修改。Google 最初决定使用一种分布式修订版本控制系统，经过筛选最后选中了Git。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algn="l">
              <a:lnSpc>
                <a:spcPct val="150000"/>
              </a:lnSpc>
            </a:pPr>
            <a:r>
              <a:rPr b="0" i="1">
                <a:latin typeface="宋体" charset="0"/>
                <a:ea typeface="宋体" charset="0"/>
                <a:cs typeface="宋体" charset="0"/>
              </a:rPr>
              <a:t>对于分支要求不</a:t>
            </a:r>
            <a:r>
              <a:rPr lang="zh-CN" altLang="en-US" b="0" i="1">
                <a:latin typeface="宋体" charset="0"/>
                <a:ea typeface="宋体" charset="0"/>
                <a:cs typeface="宋体" charset="0"/>
              </a:rPr>
              <a:t>高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的项目会采用SVN或其它在线办公软件管理。例如，</a:t>
            </a:r>
            <a:r>
              <a:rPr lang="zh-CN" altLang="en-US" b="0" i="1">
                <a:latin typeface="宋体" charset="0"/>
                <a:ea typeface="宋体" charset="0"/>
                <a:cs typeface="宋体" charset="0"/>
              </a:rPr>
              <a:t>在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UP</a:t>
            </a:r>
            <a:r>
              <a:rPr lang="zh-CN" altLang="en-US" b="0" i="1">
                <a:latin typeface="宋体" charset="0"/>
                <a:ea typeface="宋体" charset="0"/>
                <a:cs typeface="宋体" charset="0"/>
              </a:rPr>
              <a:t>的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公司</a:t>
            </a:r>
            <a:r>
              <a:rPr lang="zh-CN" altLang="en-US" b="0" i="1">
                <a:latin typeface="宋体" charset="0"/>
                <a:ea typeface="宋体" charset="0"/>
                <a:cs typeface="宋体" charset="0"/>
              </a:rPr>
              <a:t>，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车载项目的文档</a:t>
            </a:r>
            <a:r>
              <a:rPr i="1">
                <a:latin typeface="宋体" charset="0"/>
                <a:ea typeface="宋体" charset="0"/>
                <a:cs typeface="宋体" charset="0"/>
                <a:sym typeface="+mn-ea"/>
              </a:rPr>
              <a:t>类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资料</a:t>
            </a:r>
            <a:r>
              <a:rPr lang="zh-CN" altLang="en-US" i="1">
                <a:latin typeface="宋体" charset="0"/>
                <a:ea typeface="宋体" charset="0"/>
                <a:cs typeface="宋体" charset="0"/>
              </a:rPr>
              <a:t>以前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采用SVN进行管理，</a:t>
            </a:r>
            <a:r>
              <a:rPr lang="zh-CN" altLang="en-US" i="1">
                <a:latin typeface="宋体" charset="0"/>
                <a:ea typeface="宋体" charset="0"/>
                <a:cs typeface="宋体" charset="0"/>
              </a:rPr>
              <a:t>现在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已经</a:t>
            </a:r>
            <a:r>
              <a:rPr lang="zh-CN" altLang="en-US" b="0" i="1">
                <a:latin typeface="宋体" charset="0"/>
                <a:ea typeface="宋体" charset="0"/>
                <a:cs typeface="宋体" charset="0"/>
              </a:rPr>
              <a:t>统一</a:t>
            </a:r>
            <a:r>
              <a:rPr b="0" i="1">
                <a:latin typeface="宋体" charset="0"/>
                <a:ea typeface="宋体" charset="0"/>
                <a:cs typeface="宋体" charset="0"/>
              </a:rPr>
              <a:t>切换到飞书系统上。</a:t>
            </a:r>
            <a:endParaRPr lang="zh-CN" altLang="en-US" sz="2000" i="1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781"/>
            <a:ext cx="1040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B0500000000000000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99210" y="647700"/>
            <a:ext cx="9560501" cy="645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安装 </a:t>
            </a:r>
            <a:r>
              <a:rPr lang="en-US" altLang="zh-CN" sz="3000" dirty="0">
                <a:solidFill>
                  <a:schemeClr val="tx2"/>
                </a:solidFill>
                <a:latin typeface="华文细黑" charset="0"/>
                <a:ea typeface="华文细黑" charset="0"/>
                <a:cs typeface="华文细黑" charset="0"/>
                <a:sym typeface="华文细黑" panose="02010600040101010101" pitchFamily="2" charset="-122"/>
              </a:rPr>
              <a:t>Git</a:t>
            </a:r>
            <a:endParaRPr lang="zh-CN" altLang="en-US" sz="3000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455" y="1431290"/>
            <a:ext cx="9886315" cy="4652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第 1 步，执行安装指令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u="none">
                <a:latin typeface="Helvetica" charset="0"/>
                <a:ea typeface="Helvetica" charset="0"/>
                <a:cs typeface="Helvetica" charset="0"/>
              </a:rPr>
              <a:t>sudo apt install git</a:t>
            </a:r>
            <a:endParaRPr u="none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第 2 步，配置 Git 全局环境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git config --global user.name "用户名"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>
                <a:latin typeface="Helvetica" charset="0"/>
                <a:ea typeface="Helvetica" charset="0"/>
                <a:cs typeface="Helvetica" charset="0"/>
              </a:rPr>
              <a:t>     </a:t>
            </a:r>
            <a:r>
              <a:rPr b="0" u="none">
                <a:latin typeface="Helvetica" charset="0"/>
                <a:ea typeface="Helvetica" charset="0"/>
                <a:cs typeface="Helvetica" charset="0"/>
              </a:rPr>
              <a:t>git config --global user.email "邮箱"</a:t>
            </a:r>
            <a:endParaRPr b="0" u="none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/>
              <a:t>第 3 步， 生成 ssh 秘钥（可选配置）</a:t>
            </a:r>
            <a:endParaRPr b="0" u="none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b="0" u="none">
                <a:latin typeface="Helvetica" charset="0"/>
                <a:ea typeface="Helvetica" charset="0"/>
                <a:cs typeface="Helvetica" charset="0"/>
              </a:rPr>
              <a:t>ssh-keygen</a:t>
            </a:r>
            <a:endParaRPr b="0" u="none"/>
          </a:p>
          <a:p>
            <a:pPr indent="0" algn="l">
              <a:lnSpc>
                <a:spcPct val="150000"/>
              </a:lnSpc>
              <a:buNone/>
            </a:pPr>
            <a:r>
              <a:rPr>
                <a:latin typeface="宋体" charset="0"/>
                <a:ea typeface="宋体" charset="0"/>
                <a:cs typeface="宋体" charset="0"/>
              </a:rPr>
              <a:t>   </a:t>
            </a:r>
            <a:r>
              <a:rPr b="0" u="none">
                <a:latin typeface="宋体" charset="0"/>
                <a:ea typeface="宋体" charset="0"/>
                <a:cs typeface="宋体" charset="0"/>
              </a:rPr>
              <a:t>一直按回车，生成的秘钥文件会在 ~/.ssh目录下载，我们将~/.ssh目录下的id_rsa.pub 里面的内容复制到仓库管理系统相应的SSH Key中，在后续的代码下载时就不需要再输入用户名和密码。</a:t>
            </a:r>
            <a:endParaRPr b="0" u="none">
              <a:latin typeface="宋体" charset="0"/>
              <a:ea typeface="宋体" charset="0"/>
              <a:cs typeface="宋体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b="0" i="1" u="none">
                <a:latin typeface="宋体" charset="0"/>
                <a:ea typeface="宋体" charset="0"/>
                <a:cs typeface="宋体" charset="0"/>
              </a:rPr>
              <a:t>车载项目常见的源码仓库管理系统是 Gerrit 和 GItLab。</a:t>
            </a:r>
            <a:endParaRPr lang="zh-CN" altLang="en-US" sz="2000" i="1" dirty="0">
              <a:solidFill>
                <a:schemeClr val="tx2"/>
              </a:solidFill>
              <a:latin typeface="宋体" charset="0"/>
              <a:ea typeface="宋体" charset="0"/>
              <a:cs typeface="宋体" charset="0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heme/theme1.xml><?xml version="1.0" encoding="utf-8"?>
<a:theme xmlns:a="http://schemas.openxmlformats.org/drawingml/2006/main" name="Office 主题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8677</Words>
  <Application>WPS 演示</Application>
  <PresentationFormat>宽屏</PresentationFormat>
  <Paragraphs>583</Paragraphs>
  <Slides>39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Arial</vt:lpstr>
      <vt:lpstr>宋体</vt:lpstr>
      <vt:lpstr>Wingdings</vt:lpstr>
      <vt:lpstr>DejaVu Sans</vt:lpstr>
      <vt:lpstr>华文细黑</vt:lpstr>
      <vt:lpstr>Droid Sans Fallback</vt:lpstr>
      <vt:lpstr>微软雅黑</vt:lpstr>
      <vt:lpstr>华文细黑</vt:lpstr>
      <vt:lpstr>Aharoni</vt:lpstr>
      <vt:lpstr>Liberation Serif</vt:lpstr>
      <vt:lpstr>LiHei Pro</vt:lpstr>
      <vt:lpstr>Noto Sans CJK HK</vt:lpstr>
      <vt:lpstr>宋体</vt:lpstr>
      <vt:lpstr>Helvetica</vt:lpstr>
      <vt:lpstr>Arial Unicode MS</vt:lpstr>
      <vt:lpstr>Calibri</vt:lpstr>
      <vt:lpstr>Bitstream Vera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/>
  <dc:subject>https://www.ypppt.com/</dc:subject>
  <cp:lastModifiedBy>link</cp:lastModifiedBy>
  <cp:revision>12</cp:revision>
  <dcterms:created xsi:type="dcterms:W3CDTF">2023-02-22T03:05:00Z</dcterms:created>
  <dcterms:modified xsi:type="dcterms:W3CDTF">2023-02-22T03:05:00Z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DF1ED61CC8EEB9381B04BC63C3ED5BAF</vt:lpwstr>
  </property>
  <property fmtid="{D5CDD505-2E9C-101B-9397-08002B2CF9AE}" pid="3" name="KSOProductBuildVer">
    <vt:lpwstr>2052-11.1.0.11664</vt:lpwstr>
  </property>
</Properties>
</file>