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2" r:id="rId6"/>
    <p:sldId id="261" r:id="rId7"/>
    <p:sldId id="267" r:id="rId8"/>
    <p:sldId id="266" r:id="rId9"/>
    <p:sldId id="26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60960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12198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8294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243903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30492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36588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4268470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4878705" algn="l" defTabSz="1219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y zhang" initials="c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nginx</a:t>
            </a:r>
            <a:r>
              <a:rPr lang="zh-CN" altLang="en-US">
                <a:ea typeface="宋体" panose="02010600030101010101" pitchFamily="2" charset="-122"/>
              </a:rPr>
              <a:t>目录下创建启动脚本：</a:t>
            </a:r>
            <a:endParaRPr lang="zh-CN" altLang="en-US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vim  ~/restart_nginx.sh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添加内容：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#!/bin/sh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cat /usr/local/openresty/nginx/logs/nginx.pid | xargs kill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/usr/local/openresty/nginx/sbin/nginx &amp;&amp; echo "restart success"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测试：执行命令：</a:t>
            </a:r>
            <a:r>
              <a:rPr lang="en-US" altLang="zh-CN">
                <a:ea typeface="宋体" panose="02010600030101010101" pitchFamily="2" charset="-122"/>
              </a:rPr>
              <a:t>sh ~/restart_nginx.sh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配置反向代理：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sym typeface="+mn-ea"/>
              </a:rPr>
              <a:t>修改配置文件：</a:t>
            </a:r>
            <a:endParaRPr lang="zh-CN" altLang="en-US"/>
          </a:p>
          <a:p>
            <a:r>
              <a:rPr lang="zh-CN" altLang="en-US">
                <a:sym typeface="+mn-ea"/>
              </a:rPr>
              <a:t> vim /usr/local/openresty/nginx/conf/nginx.conf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修改内容：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location / {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    root   html;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    index  index.html index.htm;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}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location =/images {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    echo "lesson 3 test";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}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location ^~ /images {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    root html/static;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}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location ~ .\.conf$ {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   root conf_bak;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}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location /readme {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   proxy_pass https://github.com/openresty/openresty/blob/master/README.markdown;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}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CentOS下使用yum快速安装memcached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查找Memcached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yum search memcached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============================================================================================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CentOS7安装Memcached 三步曲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1.yum 安装</a:t>
            </a:r>
            <a:endParaRPr lang="en-US" altLang="zh-CN"/>
          </a:p>
          <a:p>
            <a:r>
              <a:rPr lang="en-US" altLang="zh-CN"/>
              <a:t>yum clean all</a:t>
            </a:r>
            <a:endParaRPr lang="en-US" altLang="zh-CN"/>
          </a:p>
          <a:p>
            <a:r>
              <a:rPr lang="en-US" altLang="zh-CN"/>
              <a:t>yum -y update</a:t>
            </a:r>
            <a:endParaRPr lang="en-US" altLang="zh-CN"/>
          </a:p>
          <a:p>
            <a:r>
              <a:rPr lang="en-US" altLang="zh-CN"/>
              <a:t>yum -y install memcached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2.Memcached 运行</a:t>
            </a:r>
            <a:endParaRPr lang="en-US" altLang="zh-CN"/>
          </a:p>
          <a:p>
            <a:r>
              <a:rPr lang="en-US" altLang="zh-CN"/>
              <a:t>memcached -h</a:t>
            </a:r>
            <a:endParaRPr lang="en-US" altLang="zh-CN"/>
          </a:p>
          <a:p>
            <a:r>
              <a:rPr lang="en-US" altLang="zh-CN"/>
              <a:t>#出现memcached帮助信息说明安装成功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//查看考号修改配置</a:t>
            </a:r>
            <a:endParaRPr lang="en-US" altLang="zh-CN"/>
          </a:p>
          <a:p>
            <a:r>
              <a:rPr lang="en-US" altLang="zh-CN"/>
              <a:t>vim /etc/sysconfig/memcached</a:t>
            </a:r>
            <a:endParaRPr lang="en-US" altLang="zh-CN"/>
          </a:p>
          <a:p>
            <a:r>
              <a:rPr lang="en-US" altLang="zh-CN"/>
              <a:t>内容如下：</a:t>
            </a:r>
            <a:endParaRPr lang="en-US" altLang="zh-CN"/>
          </a:p>
          <a:p>
            <a:r>
              <a:rPr lang="en-US" altLang="zh-CN"/>
              <a:t>PORT=”11211″</a:t>
            </a:r>
            <a:endParaRPr lang="en-US" altLang="zh-CN"/>
          </a:p>
          <a:p>
            <a:r>
              <a:rPr lang="en-US" altLang="zh-CN"/>
              <a:t>USER=”memcached”</a:t>
            </a:r>
            <a:endParaRPr lang="en-US" altLang="zh-CN"/>
          </a:p>
          <a:p>
            <a:r>
              <a:rPr lang="en-US" altLang="zh-CN"/>
              <a:t>MAXCONN=”1024″</a:t>
            </a:r>
            <a:endParaRPr lang="en-US" altLang="zh-CN"/>
          </a:p>
          <a:p>
            <a:r>
              <a:rPr lang="en-US" altLang="zh-CN"/>
              <a:t>CACHESIZE=”64″</a:t>
            </a:r>
            <a:endParaRPr lang="en-US" altLang="zh-CN"/>
          </a:p>
          <a:p>
            <a:r>
              <a:rPr lang="en-US" altLang="zh-CN"/>
              <a:t>OPTIONS=”"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可以修改端口，用户和最大内存，缓存大小</a:t>
            </a:r>
            <a:endParaRPr lang="en-US" altLang="zh-CN"/>
          </a:p>
          <a:p>
            <a:r>
              <a:rPr lang="en-US" altLang="zh-CN"/>
              <a:t>//重启，启动，开机启动，状态，关闭</a:t>
            </a:r>
            <a:endParaRPr lang="en-US" altLang="zh-CN"/>
          </a:p>
          <a:p>
            <a:r>
              <a:rPr lang="en-US" altLang="zh-CN"/>
              <a:t>systemctl restart memcached</a:t>
            </a:r>
            <a:endParaRPr lang="en-US" altLang="zh-CN"/>
          </a:p>
          <a:p>
            <a:r>
              <a:rPr lang="en-US" altLang="zh-CN"/>
              <a:t>systemctl start memcached</a:t>
            </a:r>
            <a:endParaRPr lang="en-US" altLang="zh-CN"/>
          </a:p>
          <a:p>
            <a:r>
              <a:rPr lang="en-US" altLang="zh-CN"/>
              <a:t>systemctl enable memcached</a:t>
            </a:r>
            <a:endParaRPr lang="en-US" altLang="zh-CN"/>
          </a:p>
          <a:p>
            <a:r>
              <a:rPr lang="en-US" altLang="zh-CN"/>
              <a:t>systemctl status memcached</a:t>
            </a:r>
            <a:endParaRPr lang="en-US" altLang="zh-CN"/>
          </a:p>
          <a:p>
            <a:r>
              <a:rPr lang="en-US" altLang="zh-CN"/>
              <a:t>systemctl stop memcached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/etc/rc.d/init.d/memcached status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memcached-tool  127.0.0.1:11211 stats</a:t>
            </a:r>
            <a:endParaRPr lang="en-US" altLang="zh-CN"/>
          </a:p>
          <a:p>
            <a:r>
              <a:rPr lang="en-US" altLang="zh-CN"/>
              <a:t>#127.0.0.1:11211   Field       Value</a:t>
            </a:r>
            <a:endParaRPr lang="en-US" altLang="zh-CN"/>
          </a:p>
          <a:p>
            <a:r>
              <a:rPr lang="en-US" altLang="zh-CN"/>
              <a:t>         accepting_conns           1</a:t>
            </a:r>
            <a:endParaRPr lang="en-US" altLang="zh-CN"/>
          </a:p>
          <a:p>
            <a:r>
              <a:rPr lang="en-US" altLang="zh-CN"/>
              <a:t>               auth_cmds           0</a:t>
            </a:r>
            <a:endParaRPr lang="en-US" altLang="zh-CN"/>
          </a:p>
          <a:p>
            <a:r>
              <a:rPr lang="en-US" altLang="zh-CN"/>
              <a:t>             auth_errors           0</a:t>
            </a:r>
            <a:endParaRPr lang="en-US" altLang="zh-CN"/>
          </a:p>
          <a:p>
            <a:r>
              <a:rPr lang="en-US" altLang="zh-CN"/>
              <a:t>                   bytes           0</a:t>
            </a:r>
            <a:endParaRPr lang="en-US" altLang="zh-CN"/>
          </a:p>
          <a:p>
            <a:r>
              <a:rPr lang="en-US" altLang="zh-CN"/>
              <a:t>              bytes_read           7</a:t>
            </a:r>
            <a:endParaRPr lang="en-US" altLang="zh-CN"/>
          </a:p>
          <a:p>
            <a:r>
              <a:rPr lang="en-US" altLang="zh-CN"/>
              <a:t>           bytes_written           0</a:t>
            </a:r>
            <a:endParaRPr lang="en-US" altLang="zh-CN"/>
          </a:p>
          <a:p>
            <a:r>
              <a:rPr lang="en-US" altLang="zh-CN"/>
              <a:t>              cas_badval           0</a:t>
            </a:r>
            <a:endParaRPr lang="en-US" altLang="zh-CN"/>
          </a:p>
          <a:p>
            <a:r>
              <a:rPr lang="en-US" altLang="zh-CN"/>
              <a:t>                cas_hits           0</a:t>
            </a:r>
            <a:endParaRPr lang="en-US" altLang="zh-CN"/>
          </a:p>
          <a:p>
            <a:r>
              <a:rPr lang="en-US" altLang="zh-CN"/>
              <a:t>              cas_misses           0</a:t>
            </a:r>
            <a:endParaRPr lang="en-US" altLang="zh-CN"/>
          </a:p>
          <a:p>
            <a:r>
              <a:rPr lang="en-US" altLang="zh-CN"/>
              <a:t>               cmd_flush           0</a:t>
            </a:r>
            <a:endParaRPr lang="en-US" altLang="zh-CN"/>
          </a:p>
          <a:p>
            <a:r>
              <a:rPr lang="en-US" altLang="zh-CN"/>
              <a:t>                 cmd_get           0</a:t>
            </a:r>
            <a:endParaRPr lang="en-US" altLang="zh-CN"/>
          </a:p>
          <a:p>
            <a:r>
              <a:rPr lang="en-US" altLang="zh-CN"/>
              <a:t>                 cmd_set           0</a:t>
            </a:r>
            <a:endParaRPr lang="en-US" altLang="zh-CN"/>
          </a:p>
          <a:p>
            <a:r>
              <a:rPr lang="en-US" altLang="zh-CN"/>
              <a:t>               cmd_touch           0</a:t>
            </a:r>
            <a:endParaRPr lang="en-US" altLang="zh-CN"/>
          </a:p>
          <a:p>
            <a:r>
              <a:rPr lang="en-US" altLang="zh-CN"/>
              <a:t>             conn_yields           0</a:t>
            </a:r>
            <a:endParaRPr lang="en-US" altLang="zh-CN"/>
          </a:p>
          <a:p>
            <a:r>
              <a:rPr lang="en-US" altLang="zh-CN"/>
              <a:t>   connection_structures          11</a:t>
            </a:r>
            <a:endParaRPr lang="en-US" altLang="zh-CN"/>
          </a:p>
          <a:p>
            <a:r>
              <a:rPr lang="en-US" altLang="zh-CN"/>
              <a:t>        curr_connections          10</a:t>
            </a:r>
            <a:endParaRPr lang="en-US" altLang="zh-CN"/>
          </a:p>
          <a:p>
            <a:r>
              <a:rPr lang="en-US" altLang="zh-CN"/>
              <a:t>              curr_items           0</a:t>
            </a:r>
            <a:endParaRPr lang="en-US" altLang="zh-CN"/>
          </a:p>
          <a:p>
            <a:r>
              <a:rPr lang="en-US" altLang="zh-CN"/>
              <a:t>               decr_hits           0</a:t>
            </a:r>
            <a:endParaRPr lang="en-US" altLang="zh-CN"/>
          </a:p>
          <a:p>
            <a:r>
              <a:rPr lang="en-US" altLang="zh-CN"/>
              <a:t>             decr_misses           0</a:t>
            </a:r>
            <a:endParaRPr lang="en-US" altLang="zh-CN"/>
          </a:p>
          <a:p>
            <a:r>
              <a:rPr lang="en-US" altLang="zh-CN"/>
              <a:t>             delete_hits           0</a:t>
            </a:r>
            <a:endParaRPr lang="en-US" altLang="zh-CN"/>
          </a:p>
          <a:p>
            <a:r>
              <a:rPr lang="en-US" altLang="zh-CN"/>
              <a:t>           delete_misses           0</a:t>
            </a:r>
            <a:endParaRPr lang="en-US" altLang="zh-CN"/>
          </a:p>
          <a:p>
            <a:r>
              <a:rPr lang="en-US" altLang="zh-CN"/>
              <a:t>       evicted_unfetched           0</a:t>
            </a:r>
            <a:endParaRPr lang="en-US" altLang="zh-CN"/>
          </a:p>
          <a:p>
            <a:r>
              <a:rPr lang="en-US" altLang="zh-CN"/>
              <a:t>               evictions           0</a:t>
            </a:r>
            <a:endParaRPr lang="en-US" altLang="zh-CN"/>
          </a:p>
          <a:p>
            <a:r>
              <a:rPr lang="en-US" altLang="zh-CN"/>
              <a:t>       expired_unfetched           0</a:t>
            </a:r>
            <a:endParaRPr lang="en-US" altLang="zh-CN"/>
          </a:p>
          <a:p>
            <a:r>
              <a:rPr lang="en-US" altLang="zh-CN"/>
              <a:t>                get_hits           0</a:t>
            </a:r>
            <a:endParaRPr lang="en-US" altLang="zh-CN"/>
          </a:p>
          <a:p>
            <a:r>
              <a:rPr lang="en-US" altLang="zh-CN"/>
              <a:t>              get_misses           0</a:t>
            </a:r>
            <a:endParaRPr lang="en-US" altLang="zh-CN"/>
          </a:p>
          <a:p>
            <a:r>
              <a:rPr lang="en-US" altLang="zh-CN"/>
              <a:t>              hash_bytes      524288</a:t>
            </a:r>
            <a:endParaRPr lang="en-US" altLang="zh-CN"/>
          </a:p>
          <a:p>
            <a:r>
              <a:rPr lang="en-US" altLang="zh-CN"/>
              <a:t>       hash_is_expanding           0</a:t>
            </a:r>
            <a:endParaRPr lang="en-US" altLang="zh-CN"/>
          </a:p>
          <a:p>
            <a:r>
              <a:rPr lang="en-US" altLang="zh-CN"/>
              <a:t>        hash_power_level          16</a:t>
            </a:r>
            <a:endParaRPr lang="en-US" altLang="zh-CN"/>
          </a:p>
          <a:p>
            <a:r>
              <a:rPr lang="en-US" altLang="zh-CN"/>
              <a:t>               incr_hits           0</a:t>
            </a:r>
            <a:endParaRPr lang="en-US" altLang="zh-CN"/>
          </a:p>
          <a:p>
            <a:r>
              <a:rPr lang="en-US" altLang="zh-CN"/>
              <a:t>             incr_misses           0</a:t>
            </a:r>
            <a:endParaRPr lang="en-US" altLang="zh-CN"/>
          </a:p>
          <a:p>
            <a:r>
              <a:rPr lang="en-US" altLang="zh-CN"/>
              <a:t>                libevent 2.0.21-stable</a:t>
            </a:r>
            <a:endParaRPr lang="en-US" altLang="zh-CN"/>
          </a:p>
          <a:p>
            <a:r>
              <a:rPr lang="en-US" altLang="zh-CN"/>
              <a:t>          limit_maxbytes    67108864</a:t>
            </a:r>
            <a:endParaRPr lang="en-US" altLang="zh-CN"/>
          </a:p>
          <a:p>
            <a:r>
              <a:rPr lang="en-US" altLang="zh-CN"/>
              <a:t>     listen_disabled_num           0</a:t>
            </a:r>
            <a:endParaRPr lang="en-US" altLang="zh-CN"/>
          </a:p>
          <a:p>
            <a:r>
              <a:rPr lang="en-US" altLang="zh-CN"/>
              <a:t>                     pid       27929</a:t>
            </a:r>
            <a:endParaRPr lang="en-US" altLang="zh-CN"/>
          </a:p>
          <a:p>
            <a:r>
              <a:rPr lang="en-US" altLang="zh-CN"/>
              <a:t>            pointer_size          64</a:t>
            </a:r>
            <a:endParaRPr lang="en-US" altLang="zh-CN"/>
          </a:p>
          <a:p>
            <a:r>
              <a:rPr lang="en-US" altLang="zh-CN"/>
              <a:t>               reclaimed           0</a:t>
            </a:r>
            <a:endParaRPr lang="en-US" altLang="zh-CN"/>
          </a:p>
          <a:p>
            <a:r>
              <a:rPr lang="en-US" altLang="zh-CN"/>
              <a:t>            reserved_fds          20</a:t>
            </a:r>
            <a:endParaRPr lang="en-US" altLang="zh-CN"/>
          </a:p>
          <a:p>
            <a:r>
              <a:rPr lang="en-US" altLang="zh-CN"/>
              <a:t>           rusage_system    0.055134</a:t>
            </a:r>
            <a:endParaRPr lang="en-US" altLang="zh-CN"/>
          </a:p>
          <a:p>
            <a:r>
              <a:rPr lang="en-US" altLang="zh-CN"/>
              <a:t>             rusage_user    0.091092</a:t>
            </a:r>
            <a:endParaRPr lang="en-US" altLang="zh-CN"/>
          </a:p>
          <a:p>
            <a:r>
              <a:rPr lang="en-US" altLang="zh-CN"/>
              <a:t>                 threads           4</a:t>
            </a:r>
            <a:endParaRPr lang="en-US" altLang="zh-CN"/>
          </a:p>
          <a:p>
            <a:r>
              <a:rPr lang="en-US" altLang="zh-CN"/>
              <a:t>                    time  1429863174</a:t>
            </a:r>
            <a:endParaRPr lang="en-US" altLang="zh-CN"/>
          </a:p>
          <a:p>
            <a:r>
              <a:rPr lang="en-US" altLang="zh-CN"/>
              <a:t>       total_connections          11</a:t>
            </a:r>
            <a:endParaRPr lang="en-US" altLang="zh-CN"/>
          </a:p>
          <a:p>
            <a:r>
              <a:rPr lang="en-US" altLang="zh-CN"/>
              <a:t>             total_items           0</a:t>
            </a:r>
            <a:endParaRPr lang="en-US" altLang="zh-CN"/>
          </a:p>
          <a:p>
            <a:r>
              <a:rPr lang="en-US" altLang="zh-CN"/>
              <a:t>              touch_hits           0</a:t>
            </a:r>
            <a:endParaRPr lang="en-US" altLang="zh-CN"/>
          </a:p>
          <a:p>
            <a:r>
              <a:rPr lang="en-US" altLang="zh-CN"/>
              <a:t>            touch_misses           0</a:t>
            </a:r>
            <a:endParaRPr lang="en-US" altLang="zh-CN"/>
          </a:p>
          <a:p>
            <a:r>
              <a:rPr lang="en-US" altLang="zh-CN"/>
              <a:t>                  uptime         910</a:t>
            </a:r>
            <a:endParaRPr lang="en-US" altLang="zh-CN"/>
          </a:p>
          <a:p>
            <a:r>
              <a:rPr lang="en-US" altLang="zh-CN"/>
              <a:t>                 version      1.4.15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3.扩展一下，安装PHP-memcache扩展，防火墙放开11211端口</a:t>
            </a:r>
            <a:endParaRPr lang="en-US" altLang="zh-CN"/>
          </a:p>
          <a:p>
            <a:r>
              <a:rPr lang="en-US" altLang="zh-CN"/>
              <a:t>yum -y install php-pecl-memcache</a:t>
            </a:r>
            <a:endParaRPr lang="en-US" altLang="zh-CN"/>
          </a:p>
          <a:p>
            <a:r>
              <a:rPr lang="en-US" altLang="zh-CN"/>
              <a:t>如果是PHP56版本的应该运行</a:t>
            </a:r>
            <a:endParaRPr lang="en-US" altLang="zh-CN"/>
          </a:p>
          <a:p>
            <a:r>
              <a:rPr lang="en-US" altLang="zh-CN"/>
              <a:t>yum -y install php56w-pecl-memcache</a:t>
            </a:r>
            <a:endParaRPr lang="en-US" altLang="zh-CN"/>
          </a:p>
          <a:p>
            <a:r>
              <a:rPr lang="en-US" altLang="zh-CN"/>
              <a:t>防火墙放开11211</a:t>
            </a:r>
            <a:endParaRPr lang="en-US" altLang="zh-CN"/>
          </a:p>
          <a:p>
            <a:r>
              <a:rPr lang="en-US" altLang="zh-CN"/>
              <a:t>firewall-cmd --permanent --zone=public --add-port=11211/tcp</a:t>
            </a:r>
            <a:endParaRPr lang="en-US" altLang="zh-CN"/>
          </a:p>
          <a:p>
            <a:r>
              <a:rPr lang="en-US" altLang="zh-CN"/>
              <a:t>检查端口是否开放</a:t>
            </a:r>
            <a:endParaRPr lang="en-US" altLang="zh-CN"/>
          </a:p>
          <a:p>
            <a:r>
              <a:rPr lang="en-US" altLang="zh-CN"/>
              <a:t>echo stats | nc memcache_host_name_or_ip 11211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marL="991235" indent="0" algn="l" latinLnBrk="1">
              <a:buNone/>
            </a:pPr>
            <a:r>
              <a:rPr lang="zh-CN" altLang="en-US" b="1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注释掉  default_type</a:t>
            </a:r>
            <a:endParaRPr lang="zh-CN" altLang="en-US" b="1" dirty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91235" indent="0" algn="l" latinLnBrk="1">
              <a:buNone/>
            </a:pPr>
            <a:r>
              <a:rPr lang="zh-CN" altLang="en-US" b="1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# default_type  application/octet-stream;</a:t>
            </a:r>
            <a:endParaRPr lang="zh-CN" altLang="en-US" b="1" dirty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91235" indent="0" algn="l" latinLnBrk="1">
              <a:buNone/>
            </a:pPr>
            <a:endParaRPr lang="zh-CN" altLang="en-US" b="1" dirty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91235" indent="0" algn="l" latinLnBrk="1">
              <a:buNone/>
            </a:pPr>
            <a:r>
              <a:rPr lang="zh-CN" altLang="en-US" b="1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添加：</a:t>
            </a:r>
            <a:endParaRPr lang="zh-CN" altLang="en-US" b="1" dirty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91235" indent="0" algn="l" latinLnBrk="1">
              <a:buNone/>
            </a:pPr>
            <a:r>
              <a:rPr lang="zh-CN" altLang="en-US" b="1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location /test_mm {</a:t>
            </a:r>
            <a:endParaRPr lang="zh-CN" altLang="en-US" b="1" dirty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91235" indent="0" algn="l" latinLnBrk="1">
              <a:buNone/>
            </a:pPr>
            <a:r>
              <a:rPr lang="zh-CN" altLang="en-US" b="1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</a:t>
            </a:r>
            <a:r>
              <a:rPr lang="en-US" altLang="zh-CN" b="1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#</a:t>
            </a:r>
            <a:r>
              <a:rPr lang="zh-CN" altLang="en-US" b="1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set $memc_cmd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get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"</a:t>
            </a:r>
            <a:r>
              <a:rPr lang="zh-CN" altLang="en-US" b="1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zh-CN" altLang="en-US" b="1" dirty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91235" indent="0" algn="l" latinLnBrk="1">
              <a:buNone/>
            </a:pPr>
            <a:r>
              <a:rPr lang="zh-CN" altLang="en-US" b="1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set $memc_key $arg_key;</a:t>
            </a:r>
            <a:endParaRPr lang="zh-CN" altLang="en-US" b="1" dirty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91235" indent="0" algn="l" latinLnBrk="1">
              <a:buNone/>
            </a:pPr>
            <a:r>
              <a:rPr lang="zh-CN" altLang="en-US" b="1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memc_pass mem_stream;</a:t>
            </a:r>
            <a:endParaRPr lang="zh-CN" altLang="en-US" b="1" dirty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91235" indent="0" algn="l" latinLnBrk="1">
              <a:buNone/>
            </a:pPr>
            <a:r>
              <a:rPr lang="zh-CN" altLang="en-US" b="1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}</a:t>
            </a:r>
            <a:endParaRPr lang="zh-CN" altLang="en-US" b="1" dirty="0">
              <a:solidFill>
                <a:srgbClr val="0070C0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rest API</a:t>
            </a:r>
            <a:r>
              <a:rPr lang="zh-CN" altLang="en-US">
                <a:ea typeface="宋体" panose="02010600030101010101" pitchFamily="2" charset="-122"/>
              </a:rPr>
              <a:t>请求：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赋值：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curl -X POST --data "23" http://127.0.0.1/test_mm?key=age 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修改：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curl -X PUT --data "13" http://127.0.0.1/test_mm?key=age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删除：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curl -X DELETE --data "13" http://127.0.0.1/test_mm?key=age 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查询：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curl http://127.0.0.1/test_mm?key=</a:t>
            </a:r>
            <a:r>
              <a:rPr lang="en-US" altLang="zh-CN">
                <a:ea typeface="宋体" panose="02010600030101010101" pitchFamily="2" charset="-122"/>
              </a:rPr>
              <a:t>age</a:t>
            </a:r>
            <a:r>
              <a:rPr lang="zh-CN" altLang="en-US">
                <a:ea typeface="宋体" panose="02010600030101010101" pitchFamily="2" charset="-122"/>
              </a:rPr>
              <a:t> | python -m json.tool  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修改为：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location /test_mm {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    set $memc_cmd $arg_cmd; 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    set $memc_key $arg_key;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    memc_pass 127.0.0.1:11211;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       }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rest ful</a:t>
            </a:r>
            <a:r>
              <a:rPr lang="zh-CN" altLang="en-US">
                <a:ea typeface="宋体" panose="02010600030101010101" pitchFamily="2" charset="-122"/>
              </a:rPr>
              <a:t>命令改为：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curl 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-d 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>
                <a:ea typeface="宋体" panose="02010600030101010101" pitchFamily="2" charset="-122"/>
              </a:rPr>
              <a:t>123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" "http://127.0.0.1/test_mm?key=age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&amp;cmd=set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"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配置</a:t>
            </a:r>
            <a:r>
              <a:rPr lang="en-US" altLang="zh-CN" dirty="0" err="1" smtClean="0">
                <a:sym typeface="+mn-ea"/>
              </a:rPr>
              <a:t>memcached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集群负载均衡：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upstream mem_stream{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      server 127.0.0.1:11211;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#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配置最大并发连接数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      keepalive 1024; 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  } 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server{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...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location /test_mm {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          set $memc_cmd $arg_cmd;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          set $memc_key $arg_key;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          memc_pass mem_stream;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        }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}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使用telnet,来测试memcache的连接状态,</a:t>
            </a:r>
            <a:endParaRPr lang="zh-CN" altLang="en-US"/>
          </a:p>
          <a:p>
            <a:r>
              <a:rPr lang="zh-CN" altLang="en-US"/>
              <a:t>如果没有安装telnet服务,可以执行</a:t>
            </a:r>
            <a:endParaRPr lang="zh-CN" altLang="en-US"/>
          </a:p>
          <a:p>
            <a:r>
              <a:rPr lang="zh-CN" altLang="en-US"/>
              <a:t>yum install telnet-server</a:t>
            </a:r>
            <a:endParaRPr lang="zh-CN" altLang="en-US"/>
          </a:p>
          <a:p>
            <a:r>
              <a:rPr lang="zh-CN" altLang="en-US"/>
              <a:t>安装服务</a:t>
            </a:r>
            <a:endParaRPr lang="zh-CN" altLang="en-US"/>
          </a:p>
          <a:p>
            <a:r>
              <a:rPr lang="zh-CN" altLang="en-US"/>
              <a:t>yum install telnet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测试memcached的连接,执行命令</a:t>
            </a:r>
            <a:endParaRPr lang="zh-CN" altLang="en-US"/>
          </a:p>
          <a:p>
            <a:r>
              <a:rPr lang="zh-CN" altLang="en-US"/>
              <a:t>telnet 127.0.0.1 11211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退出telnet,执行quit命令即可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==============================================================================================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2、连接和退出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telnet 127.0.0.1 11211</a:t>
            </a:r>
            <a:endParaRPr lang="zh-CN" altLang="en-US"/>
          </a:p>
          <a:p>
            <a:r>
              <a:rPr lang="zh-CN" altLang="en-US"/>
              <a:t>quit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3、基本命令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五种基本 memcached 命令执行最简单的操作。这些命令和操作包括：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</a:t>
            </a:r>
            <a:endParaRPr lang="zh-CN" altLang="en-US"/>
          </a:p>
          <a:p>
            <a:r>
              <a:rPr lang="zh-CN" altLang="en-US"/>
              <a:t>add</a:t>
            </a:r>
            <a:endParaRPr lang="zh-CN" altLang="en-US"/>
          </a:p>
          <a:p>
            <a:r>
              <a:rPr lang="zh-CN" altLang="en-US"/>
              <a:t>replace</a:t>
            </a:r>
            <a:endParaRPr lang="zh-CN" altLang="en-US"/>
          </a:p>
          <a:p>
            <a:r>
              <a:rPr lang="zh-CN" altLang="en-US"/>
              <a:t>get</a:t>
            </a:r>
            <a:endParaRPr lang="zh-CN" altLang="en-US"/>
          </a:p>
          <a:p>
            <a:r>
              <a:rPr lang="zh-CN" altLang="en-US"/>
              <a:t>delete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前三个命令是用于操作存储在 memcached 中的键值对的标准修改命令。它们都非常简单易用，且都使用如下 所示的语法：</a:t>
            </a:r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command &lt;key&gt; &lt;flags&gt; &lt;expiration time&gt; &lt;bytes&gt;</a:t>
            </a:r>
            <a:endParaRPr lang="zh-CN" altLang="en-US"/>
          </a:p>
          <a:p>
            <a:r>
              <a:rPr lang="zh-CN" altLang="en-US"/>
              <a:t>&lt;value&gt;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参数说明如下：</a:t>
            </a:r>
            <a:endParaRPr lang="zh-CN" altLang="en-US"/>
          </a:p>
          <a:p>
            <a:r>
              <a:rPr lang="zh-CN" altLang="en-US"/>
              <a:t>command set/add/replace</a:t>
            </a:r>
            <a:endParaRPr lang="zh-CN" altLang="en-US"/>
          </a:p>
          <a:p>
            <a:r>
              <a:rPr lang="zh-CN" altLang="en-US"/>
              <a:t>key     key 用于查找缓存值</a:t>
            </a:r>
            <a:endParaRPr lang="zh-CN" altLang="en-US"/>
          </a:p>
          <a:p>
            <a:r>
              <a:rPr lang="zh-CN" altLang="en-US"/>
              <a:t>flags     可以包括键值对的整型参数，客户机使用它存储关于键值对的额外信息</a:t>
            </a:r>
            <a:endParaRPr lang="zh-CN" altLang="en-US"/>
          </a:p>
          <a:p>
            <a:r>
              <a:rPr lang="zh-CN" altLang="en-US"/>
              <a:t>expiration time     在缓存中保存键值对的时间长度（以秒为单位，0 表示永远）</a:t>
            </a:r>
            <a:endParaRPr lang="zh-CN" altLang="en-US"/>
          </a:p>
          <a:p>
            <a:r>
              <a:rPr lang="zh-CN" altLang="en-US"/>
              <a:t>bytes     在缓存中存储的字节点</a:t>
            </a:r>
            <a:endParaRPr lang="zh-CN" altLang="en-US"/>
          </a:p>
          <a:p>
            <a:r>
              <a:rPr lang="zh-CN" altLang="en-US"/>
              <a:t>value     存储的值（始终位于第二行）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现在，我们来看看这些命令的实际使用。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3.1 set</a:t>
            </a:r>
            <a:endParaRPr lang="zh-CN" altLang="en-US"/>
          </a:p>
          <a:p>
            <a:r>
              <a:rPr lang="zh-CN" altLang="en-US"/>
              <a:t>set 命令用于向缓存添加新的键值对。如果键已经存在，则之前的值将被替换。</a:t>
            </a:r>
            <a:endParaRPr lang="zh-CN" altLang="en-US"/>
          </a:p>
          <a:p>
            <a:r>
              <a:rPr lang="zh-CN" altLang="en-US"/>
              <a:t>注意以下交互，它使用了 set 命令：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 userId 0 0 5</a:t>
            </a:r>
            <a:endParaRPr lang="zh-CN" altLang="en-US"/>
          </a:p>
          <a:p>
            <a:r>
              <a:rPr lang="zh-CN" altLang="en-US"/>
              <a:t>12345</a:t>
            </a:r>
            <a:endParaRPr lang="zh-CN" altLang="en-US"/>
          </a:p>
          <a:p>
            <a:r>
              <a:rPr lang="zh-CN" altLang="en-US"/>
              <a:t>STORED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如果使用 set 命令正确设定了键值对，服务器将使用单词 STORED 进行响应。本示例向缓存中添加了一个键值对，其键为userId，其值为12345。并将过期时间设置为 0，这将向 memcached 通知您希望将此值存储在缓存中直到删除它为止。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3.2 add</a:t>
            </a:r>
            <a:endParaRPr lang="zh-CN" altLang="en-US"/>
          </a:p>
          <a:p>
            <a:r>
              <a:rPr lang="zh-CN" altLang="en-US"/>
              <a:t>仅当缓存中不存在键时，add 命令才会向缓存中添加一个键值对。如果缓存中已经存在键，则之前的值将仍然保持相同，并且您将获得响应 NOT_STORED。</a:t>
            </a:r>
            <a:endParaRPr lang="zh-CN" altLang="en-US"/>
          </a:p>
          <a:p>
            <a:r>
              <a:rPr lang="zh-CN" altLang="en-US"/>
              <a:t>下面是使用 add 命令的标准交互：</a:t>
            </a:r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 userId 0 0 5</a:t>
            </a:r>
            <a:endParaRPr lang="zh-CN" altLang="en-US"/>
          </a:p>
          <a:p>
            <a:r>
              <a:rPr lang="zh-CN" altLang="en-US"/>
              <a:t>12345</a:t>
            </a:r>
            <a:endParaRPr lang="zh-CN" altLang="en-US"/>
          </a:p>
          <a:p>
            <a:r>
              <a:rPr lang="zh-CN" altLang="en-US"/>
              <a:t>STORED</a:t>
            </a:r>
            <a:endParaRPr lang="zh-CN" altLang="en-US"/>
          </a:p>
          <a:p>
            <a:r>
              <a:rPr lang="zh-CN" altLang="en-US"/>
              <a:t>add userId 0 0 5</a:t>
            </a:r>
            <a:endParaRPr lang="zh-CN" altLang="en-US"/>
          </a:p>
          <a:p>
            <a:r>
              <a:rPr lang="zh-CN" altLang="en-US"/>
              <a:t>55555</a:t>
            </a:r>
            <a:endParaRPr lang="zh-CN" altLang="en-US"/>
          </a:p>
          <a:p>
            <a:r>
              <a:rPr lang="zh-CN" altLang="en-US"/>
              <a:t>NOT_STORED</a:t>
            </a:r>
            <a:endParaRPr lang="zh-CN" altLang="en-US"/>
          </a:p>
          <a:p>
            <a:r>
              <a:rPr lang="zh-CN" altLang="en-US"/>
              <a:t>add companyId 0 0 3</a:t>
            </a:r>
            <a:endParaRPr lang="zh-CN" altLang="en-US"/>
          </a:p>
          <a:p>
            <a:r>
              <a:rPr lang="zh-CN" altLang="en-US"/>
              <a:t>564</a:t>
            </a:r>
            <a:endParaRPr lang="zh-CN" altLang="en-US"/>
          </a:p>
          <a:p>
            <a:r>
              <a:rPr lang="zh-CN" altLang="en-US"/>
              <a:t>STORED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3.3 replace</a:t>
            </a:r>
            <a:endParaRPr lang="zh-CN" altLang="en-US"/>
          </a:p>
          <a:p>
            <a:r>
              <a:rPr lang="zh-CN" altLang="en-US"/>
              <a:t>仅当键已经存在时，replace 命令才会替换缓存中的键。如果缓存中不存在键，那么您将从 memcached 服务器接受到一条 NOT_STORED 响应。</a:t>
            </a:r>
            <a:endParaRPr lang="zh-CN" altLang="en-US"/>
          </a:p>
          <a:p>
            <a:r>
              <a:rPr lang="zh-CN" altLang="en-US"/>
              <a:t>下面是使用 replace 命令的标准交互：</a:t>
            </a:r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replace accountId 0 0 5</a:t>
            </a:r>
            <a:endParaRPr lang="zh-CN" altLang="en-US"/>
          </a:p>
          <a:p>
            <a:r>
              <a:rPr lang="zh-CN" altLang="en-US"/>
              <a:t>67890</a:t>
            </a:r>
            <a:endParaRPr lang="zh-CN" altLang="en-US"/>
          </a:p>
          <a:p>
            <a:r>
              <a:rPr lang="zh-CN" altLang="en-US"/>
              <a:t>NOT_STORED</a:t>
            </a:r>
            <a:endParaRPr lang="zh-CN" altLang="en-US"/>
          </a:p>
          <a:p>
            <a:r>
              <a:rPr lang="zh-CN" altLang="en-US"/>
              <a:t>set accountId 0 0 5</a:t>
            </a:r>
            <a:endParaRPr lang="zh-CN" altLang="en-US"/>
          </a:p>
          <a:p>
            <a:r>
              <a:rPr lang="zh-CN" altLang="en-US"/>
              <a:t>67890</a:t>
            </a:r>
            <a:endParaRPr lang="zh-CN" altLang="en-US"/>
          </a:p>
          <a:p>
            <a:r>
              <a:rPr lang="zh-CN" altLang="en-US"/>
              <a:t>STORED</a:t>
            </a:r>
            <a:endParaRPr lang="zh-CN" altLang="en-US"/>
          </a:p>
          <a:p>
            <a:r>
              <a:rPr lang="zh-CN" altLang="en-US"/>
              <a:t>replace accountId 0 0 5</a:t>
            </a:r>
            <a:endParaRPr lang="zh-CN" altLang="en-US"/>
          </a:p>
          <a:p>
            <a:r>
              <a:rPr lang="zh-CN" altLang="en-US"/>
              <a:t>55555</a:t>
            </a:r>
            <a:endParaRPr lang="zh-CN" altLang="en-US"/>
          </a:p>
          <a:p>
            <a:r>
              <a:rPr lang="zh-CN" altLang="en-US"/>
              <a:t>STORED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最后两个基本命令是 get 和 delete。这些命令相当容易理解，并且使用了类似的语法，如下所示：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command &lt;key&gt;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接下来看这些命令的应用。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3.4 get</a:t>
            </a:r>
            <a:endParaRPr lang="zh-CN" altLang="en-US"/>
          </a:p>
          <a:p>
            <a:r>
              <a:rPr lang="zh-CN" altLang="en-US"/>
              <a:t>get 命令用于检索与之前添加的键值对相关的值。您将使用 get 执行大多数检索操作。</a:t>
            </a:r>
            <a:endParaRPr lang="zh-CN" altLang="en-US"/>
          </a:p>
          <a:p>
            <a:r>
              <a:rPr lang="zh-CN" altLang="en-US"/>
              <a:t>下面是使用 get 命令的典型交互：</a:t>
            </a:r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 userId 0 0 5</a:t>
            </a:r>
            <a:endParaRPr lang="zh-CN" altLang="en-US"/>
          </a:p>
          <a:p>
            <a:r>
              <a:rPr lang="zh-CN" altLang="en-US"/>
              <a:t>12345</a:t>
            </a:r>
            <a:endParaRPr lang="zh-CN" altLang="en-US"/>
          </a:p>
          <a:p>
            <a:r>
              <a:rPr lang="zh-CN" altLang="en-US"/>
              <a:t>STORED</a:t>
            </a:r>
            <a:endParaRPr lang="zh-CN" altLang="en-US"/>
          </a:p>
          <a:p>
            <a:r>
              <a:rPr lang="zh-CN" altLang="en-US"/>
              <a:t>get userId</a:t>
            </a:r>
            <a:endParaRPr lang="zh-CN" altLang="en-US"/>
          </a:p>
          <a:p>
            <a:r>
              <a:rPr lang="zh-CN" altLang="en-US"/>
              <a:t>VALUE userId 0 5</a:t>
            </a:r>
            <a:endParaRPr lang="zh-CN" altLang="en-US"/>
          </a:p>
          <a:p>
            <a:r>
              <a:rPr lang="zh-CN" altLang="en-US"/>
              <a:t>12345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r>
              <a:rPr lang="zh-CN" altLang="en-US"/>
              <a:t>get bob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如您所见，get 命令相当简单。您使用一个键来调用 get，如果这个键存在于缓存中，则返回相应的值。如果不存在，则不返回任何内容。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3.5 delete</a:t>
            </a:r>
            <a:endParaRPr lang="zh-CN" altLang="en-US"/>
          </a:p>
          <a:p>
            <a:r>
              <a:rPr lang="zh-CN" altLang="en-US"/>
              <a:t>最后一个基本命令是 delete。delete 命令用于删除 memcached 中的任何现有值。您将使用一个键调用delete，如果该键存在于缓存中，则删除该值。如果不存在，则返回一条NOT_FOUND 消息。</a:t>
            </a:r>
            <a:endParaRPr lang="zh-CN" altLang="en-US"/>
          </a:p>
          <a:p>
            <a:r>
              <a:rPr lang="zh-CN" altLang="en-US"/>
              <a:t>下面是使用 delete 命令的客户机服务器交互：</a:t>
            </a:r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 userId 0 0 5</a:t>
            </a:r>
            <a:endParaRPr lang="zh-CN" altLang="en-US"/>
          </a:p>
          <a:p>
            <a:r>
              <a:rPr lang="zh-CN" altLang="en-US"/>
              <a:t>98765</a:t>
            </a:r>
            <a:endParaRPr lang="zh-CN" altLang="en-US"/>
          </a:p>
          <a:p>
            <a:r>
              <a:rPr lang="zh-CN" altLang="en-US"/>
              <a:t>STORED</a:t>
            </a:r>
            <a:endParaRPr lang="zh-CN" altLang="en-US"/>
          </a:p>
          <a:p>
            <a:r>
              <a:rPr lang="zh-CN" altLang="en-US"/>
              <a:t>delete bob</a:t>
            </a:r>
            <a:endParaRPr lang="zh-CN" altLang="en-US"/>
          </a:p>
          <a:p>
            <a:r>
              <a:rPr lang="zh-CN" altLang="en-US"/>
              <a:t>NOT_FOUND</a:t>
            </a:r>
            <a:endParaRPr lang="zh-CN" altLang="en-US"/>
          </a:p>
          <a:p>
            <a:r>
              <a:rPr lang="zh-CN" altLang="en-US"/>
              <a:t>delete userId</a:t>
            </a:r>
            <a:endParaRPr lang="zh-CN" altLang="en-US"/>
          </a:p>
          <a:p>
            <a:r>
              <a:rPr lang="zh-CN" altLang="en-US"/>
              <a:t>DELETED</a:t>
            </a:r>
            <a:endParaRPr lang="zh-CN" altLang="en-US"/>
          </a:p>
          <a:p>
            <a:r>
              <a:rPr lang="zh-CN" altLang="en-US"/>
              <a:t>get userId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可以在 memcached 中使用的两个高级命令是 gets 和 cas。gets 和cas 命令需要结合使用。您将使用这两个命令来确保不会将现有的名称/值对设置为新值（如果该值已经更新过）。我们来分别看看这些命令。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3.6 gets</a:t>
            </a:r>
            <a:endParaRPr lang="zh-CN" altLang="en-US"/>
          </a:p>
          <a:p>
            <a:r>
              <a:rPr lang="zh-CN" altLang="en-US"/>
              <a:t>gets 命令的功能类似于基本的 get 命令。两个命令之间的差异在于，gets 返回的信息稍微多一些：64 位的整型值非常像名称/值对的 “版本” 标识符。</a:t>
            </a:r>
            <a:endParaRPr lang="zh-CN" altLang="en-US"/>
          </a:p>
          <a:p>
            <a:r>
              <a:rPr lang="zh-CN" altLang="en-US"/>
              <a:t>下面是使用 gets 命令的客户机服务器交互：</a:t>
            </a:r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 userId 0 0 5</a:t>
            </a:r>
            <a:endParaRPr lang="zh-CN" altLang="en-US"/>
          </a:p>
          <a:p>
            <a:r>
              <a:rPr lang="zh-CN" altLang="en-US"/>
              <a:t>12345</a:t>
            </a:r>
            <a:endParaRPr lang="zh-CN" altLang="en-US"/>
          </a:p>
          <a:p>
            <a:r>
              <a:rPr lang="zh-CN" altLang="en-US"/>
              <a:t>STORED</a:t>
            </a:r>
            <a:endParaRPr lang="zh-CN" altLang="en-US"/>
          </a:p>
          <a:p>
            <a:r>
              <a:rPr lang="zh-CN" altLang="en-US"/>
              <a:t>get userId</a:t>
            </a:r>
            <a:endParaRPr lang="zh-CN" altLang="en-US"/>
          </a:p>
          <a:p>
            <a:r>
              <a:rPr lang="zh-CN" altLang="en-US"/>
              <a:t>VALUE userId 0 5</a:t>
            </a:r>
            <a:endParaRPr lang="zh-CN" altLang="en-US"/>
          </a:p>
          <a:p>
            <a:r>
              <a:rPr lang="zh-CN" altLang="en-US"/>
              <a:t>12345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r>
              <a:rPr lang="zh-CN" altLang="en-US"/>
              <a:t>gets userId</a:t>
            </a:r>
            <a:endParaRPr lang="zh-CN" altLang="en-US"/>
          </a:p>
          <a:p>
            <a:r>
              <a:rPr lang="zh-CN" altLang="en-US"/>
              <a:t>VALUE userId 0 5 4</a:t>
            </a:r>
            <a:endParaRPr lang="zh-CN" altLang="en-US"/>
          </a:p>
          <a:p>
            <a:r>
              <a:rPr lang="zh-CN" altLang="en-US"/>
              <a:t>12345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考虑 get 和 gets 命令之间的差异。gets 命令将返回一个额外的值 — 在本例中是整型值 4，用于标识名称/值对。如果对此名称/值对执行另一个set 命令，则gets 返回的额外值将会发生更改，以表明名称/值对已经被更新。显示了一个例子：</a:t>
            </a:r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 userId 0 0 5</a:t>
            </a:r>
            <a:endParaRPr lang="zh-CN" altLang="en-US"/>
          </a:p>
          <a:p>
            <a:r>
              <a:rPr lang="zh-CN" altLang="en-US"/>
              <a:t>33333</a:t>
            </a:r>
            <a:endParaRPr lang="zh-CN" altLang="en-US"/>
          </a:p>
          <a:p>
            <a:r>
              <a:rPr lang="zh-CN" altLang="en-US"/>
              <a:t>STORED</a:t>
            </a:r>
            <a:endParaRPr lang="zh-CN" altLang="en-US"/>
          </a:p>
          <a:p>
            <a:r>
              <a:rPr lang="zh-CN" altLang="en-US"/>
              <a:t>gets userId</a:t>
            </a:r>
            <a:endParaRPr lang="zh-CN" altLang="en-US"/>
          </a:p>
          <a:p>
            <a:r>
              <a:rPr lang="zh-CN" altLang="en-US"/>
              <a:t>VALUE userId 0 5 5</a:t>
            </a:r>
            <a:endParaRPr lang="zh-CN" altLang="en-US"/>
          </a:p>
          <a:p>
            <a:r>
              <a:rPr lang="zh-CN" altLang="en-US"/>
              <a:t>33333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您看到 gets 返回的值了吗？它已经更新为 5。您每次修改名称/值对时，该值都会发生更改。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3.7 cas</a:t>
            </a:r>
            <a:endParaRPr lang="zh-CN" altLang="en-US"/>
          </a:p>
          <a:p>
            <a:r>
              <a:rPr lang="zh-CN" altLang="en-US"/>
              <a:t>cas（check 和 set）是一个非常便捷的 memcached 命令，用于设置名称/值对的值（如果该名称/值对在您上次执行 gets 后没有更新过）。它使用与 set 命令相类似的语法，但包括一个额外的值：gets 返回的额外值。</a:t>
            </a:r>
            <a:endParaRPr lang="zh-CN" altLang="en-US"/>
          </a:p>
          <a:p>
            <a:r>
              <a:rPr lang="zh-CN" altLang="en-US"/>
              <a:t>注意以下使用 cas 命令的交互：</a:t>
            </a:r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 userId 0 0 5</a:t>
            </a:r>
            <a:endParaRPr lang="zh-CN" altLang="en-US"/>
          </a:p>
          <a:p>
            <a:r>
              <a:rPr lang="zh-CN" altLang="en-US"/>
              <a:t>55555</a:t>
            </a:r>
            <a:endParaRPr lang="zh-CN" altLang="en-US"/>
          </a:p>
          <a:p>
            <a:r>
              <a:rPr lang="zh-CN" altLang="en-US"/>
              <a:t>STORED</a:t>
            </a:r>
            <a:endParaRPr lang="zh-CN" altLang="en-US"/>
          </a:p>
          <a:p>
            <a:r>
              <a:rPr lang="zh-CN" altLang="en-US"/>
              <a:t>gets userId</a:t>
            </a:r>
            <a:endParaRPr lang="zh-CN" altLang="en-US"/>
          </a:p>
          <a:p>
            <a:r>
              <a:rPr lang="zh-CN" altLang="en-US"/>
              <a:t>VALUE userId 0 5 6</a:t>
            </a:r>
            <a:endParaRPr lang="zh-CN" altLang="en-US"/>
          </a:p>
          <a:p>
            <a:r>
              <a:rPr lang="zh-CN" altLang="en-US"/>
              <a:t>55555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r>
              <a:rPr lang="zh-CN" altLang="en-US"/>
              <a:t>cas userId 0 0 5 6</a:t>
            </a:r>
            <a:endParaRPr lang="zh-CN" altLang="en-US"/>
          </a:p>
          <a:p>
            <a:r>
              <a:rPr lang="zh-CN" altLang="en-US"/>
              <a:t>33333</a:t>
            </a:r>
            <a:endParaRPr lang="zh-CN" altLang="en-US"/>
          </a:p>
          <a:p>
            <a:r>
              <a:rPr lang="zh-CN" altLang="en-US"/>
              <a:t>STORED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如您所见，我使用额外的整型值 6 来调用 gets 命令，并且操作运行非常顺序。现在，我们来看看中的一系列命令：</a:t>
            </a:r>
            <a:endParaRPr lang="zh-CN" altLang="en-US"/>
          </a:p>
          <a:p>
            <a:r>
              <a:rPr lang="zh-CN" altLang="en-US"/>
              <a:t>使用旧版本指示符的 cas 命令</a:t>
            </a:r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 userId 0 0 5</a:t>
            </a:r>
            <a:endParaRPr lang="zh-CN" altLang="en-US"/>
          </a:p>
          <a:p>
            <a:r>
              <a:rPr lang="zh-CN" altLang="en-US"/>
              <a:t>55555</a:t>
            </a:r>
            <a:endParaRPr lang="zh-CN" altLang="en-US"/>
          </a:p>
          <a:p>
            <a:r>
              <a:rPr lang="zh-CN" altLang="en-US"/>
              <a:t>STORED</a:t>
            </a:r>
            <a:endParaRPr lang="zh-CN" altLang="en-US"/>
          </a:p>
          <a:p>
            <a:r>
              <a:rPr lang="zh-CN" altLang="en-US"/>
              <a:t>gets userId</a:t>
            </a:r>
            <a:endParaRPr lang="zh-CN" altLang="en-US"/>
          </a:p>
          <a:p>
            <a:r>
              <a:rPr lang="zh-CN" altLang="en-US"/>
              <a:t>VALUE userId 0 5 8</a:t>
            </a:r>
            <a:endParaRPr lang="zh-CN" altLang="en-US"/>
          </a:p>
          <a:p>
            <a:r>
              <a:rPr lang="zh-CN" altLang="en-US"/>
              <a:t>55555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r>
              <a:rPr lang="zh-CN" altLang="en-US"/>
              <a:t>cas userId 0 0 5 6</a:t>
            </a:r>
            <a:endParaRPr lang="zh-CN" altLang="en-US"/>
          </a:p>
          <a:p>
            <a:r>
              <a:rPr lang="zh-CN" altLang="en-US"/>
              <a:t>33333</a:t>
            </a:r>
            <a:endParaRPr lang="zh-CN" altLang="en-US"/>
          </a:p>
          <a:p>
            <a:r>
              <a:rPr lang="zh-CN" altLang="en-US"/>
              <a:t>EXISTS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注意，我并未使用 gets 最近返回的整型值，并且 cas 命令返回 EXISTS 值以示失败。从本质上说，同时使用gets 和cas 命令可以防止您使用自上次读取后经过更新的名称/值对。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缓存管理命令</a:t>
            </a:r>
            <a:endParaRPr lang="zh-CN" altLang="en-US"/>
          </a:p>
          <a:p>
            <a:r>
              <a:rPr lang="zh-CN" altLang="en-US"/>
              <a:t>最后两个 memcached 命令用于监控和清理 memcached 实例。它们是 stats 和 flush_all 命令。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3.8 stats</a:t>
            </a:r>
            <a:endParaRPr lang="zh-CN" altLang="en-US"/>
          </a:p>
          <a:p>
            <a:r>
              <a:rPr lang="zh-CN" altLang="en-US"/>
              <a:t>stats 命令的功能正如其名：转储所连接的 memcached 实例的当前统计数据。在下例中，执行 stats 命令显示了关于当前 memcached 实例的信息：</a:t>
            </a:r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STAT pid 22459                             进程ID</a:t>
            </a:r>
            <a:endParaRPr lang="zh-CN" altLang="en-US"/>
          </a:p>
          <a:p>
            <a:r>
              <a:rPr lang="zh-CN" altLang="en-US"/>
              <a:t>STAT uptime 1027046                        服务器运行秒数</a:t>
            </a:r>
            <a:endParaRPr lang="zh-CN" altLang="en-US"/>
          </a:p>
          <a:p>
            <a:r>
              <a:rPr lang="zh-CN" altLang="en-US"/>
              <a:t>STAT time 1273043062                       服务器当前unix时间戳</a:t>
            </a:r>
            <a:endParaRPr lang="zh-CN" altLang="en-US"/>
          </a:p>
          <a:p>
            <a:r>
              <a:rPr lang="zh-CN" altLang="en-US"/>
              <a:t>STAT version 1.4.4                         服务器版本</a:t>
            </a:r>
            <a:endParaRPr lang="zh-CN" altLang="en-US"/>
          </a:p>
          <a:p>
            <a:r>
              <a:rPr lang="zh-CN" altLang="en-US"/>
              <a:t>STAT libevent 2.0.21-stable</a:t>
            </a:r>
            <a:endParaRPr lang="zh-CN" altLang="en-US"/>
          </a:p>
          <a:p>
            <a:r>
              <a:rPr lang="zh-CN" altLang="en-US"/>
              <a:t>STAT pointer_size 64                       操作系统字大小(这台服务器是64位的)</a:t>
            </a:r>
            <a:endParaRPr lang="zh-CN" altLang="en-US"/>
          </a:p>
          <a:p>
            <a:r>
              <a:rPr lang="zh-CN" altLang="en-US"/>
              <a:t>STAT rusage_user 0.040000                  进程累计用户时间</a:t>
            </a:r>
            <a:endParaRPr lang="zh-CN" altLang="en-US"/>
          </a:p>
          <a:p>
            <a:r>
              <a:rPr lang="zh-CN" altLang="en-US"/>
              <a:t>STAT rusage_system 0.260000                进程累计系统时间</a:t>
            </a:r>
            <a:endParaRPr lang="zh-CN" altLang="en-US"/>
          </a:p>
          <a:p>
            <a:r>
              <a:rPr lang="zh-CN" altLang="en-US"/>
              <a:t>STAT curr_connections 10                   当前打开连接数</a:t>
            </a:r>
            <a:endParaRPr lang="zh-CN" altLang="en-US"/>
          </a:p>
          <a:p>
            <a:r>
              <a:rPr lang="zh-CN" altLang="en-US"/>
              <a:t>STAT total_connections 82                  曾打开的连接总数</a:t>
            </a:r>
            <a:endParaRPr lang="zh-CN" altLang="en-US"/>
          </a:p>
          <a:p>
            <a:r>
              <a:rPr lang="zh-CN" altLang="en-US"/>
              <a:t>STAT connection_structures 13              服务器分配的连接结构数</a:t>
            </a:r>
            <a:endParaRPr lang="zh-CN" altLang="en-US"/>
          </a:p>
          <a:p>
            <a:r>
              <a:rPr lang="zh-CN" altLang="en-US"/>
              <a:t>STAT reserved_fds 20</a:t>
            </a:r>
            <a:endParaRPr lang="zh-CN" altLang="en-US"/>
          </a:p>
          <a:p>
            <a:r>
              <a:rPr lang="zh-CN" altLang="en-US"/>
              <a:t>STAT cmd_get 54                            执行get命令总数</a:t>
            </a:r>
            <a:endParaRPr lang="zh-CN" altLang="en-US"/>
          </a:p>
          <a:p>
            <a:r>
              <a:rPr lang="zh-CN" altLang="en-US"/>
              <a:t>STAT cmd_set 34                            执行set命令总数</a:t>
            </a:r>
            <a:endParaRPr lang="zh-CN" altLang="en-US"/>
          </a:p>
          <a:p>
            <a:r>
              <a:rPr lang="zh-CN" altLang="en-US"/>
              <a:t>STAT cmd_flush 3                           指向flush_all命令总数</a:t>
            </a:r>
            <a:endParaRPr lang="zh-CN" altLang="en-US"/>
          </a:p>
          <a:p>
            <a:r>
              <a:rPr lang="zh-CN" altLang="en-US"/>
              <a:t>STAT get_hits 9                            get命中次数</a:t>
            </a:r>
            <a:endParaRPr lang="zh-CN" altLang="en-US"/>
          </a:p>
          <a:p>
            <a:r>
              <a:rPr lang="zh-CN" altLang="en-US"/>
              <a:t>STAT get_misses 45                         get未命中次数</a:t>
            </a:r>
            <a:endParaRPr lang="zh-CN" altLang="en-US"/>
          </a:p>
          <a:p>
            <a:r>
              <a:rPr lang="zh-CN" altLang="en-US"/>
              <a:t>STAT delete_misses 5                       delete未命中次数</a:t>
            </a:r>
            <a:endParaRPr lang="zh-CN" altLang="en-US"/>
          </a:p>
          <a:p>
            <a:r>
              <a:rPr lang="zh-CN" altLang="en-US"/>
              <a:t>STAT delete_hits 1                         delete命中次数</a:t>
            </a:r>
            <a:endParaRPr lang="zh-CN" altLang="en-US"/>
          </a:p>
          <a:p>
            <a:r>
              <a:rPr lang="zh-CN" altLang="en-US"/>
              <a:t>STAT incr_misses 0                         incr未命中次数</a:t>
            </a:r>
            <a:endParaRPr lang="zh-CN" altLang="en-US"/>
          </a:p>
          <a:p>
            <a:r>
              <a:rPr lang="zh-CN" altLang="en-US"/>
              <a:t>STAT incr_hits 0                           incr命中次数</a:t>
            </a:r>
            <a:endParaRPr lang="zh-CN" altLang="en-US"/>
          </a:p>
          <a:p>
            <a:r>
              <a:rPr lang="zh-CN" altLang="en-US"/>
              <a:t>STAT decr_misses 0                         decr未命中次数</a:t>
            </a:r>
            <a:endParaRPr lang="zh-CN" altLang="en-US"/>
          </a:p>
          <a:p>
            <a:r>
              <a:rPr lang="zh-CN" altLang="en-US"/>
              <a:t>STAT decr_hits 0                           decr命中次数</a:t>
            </a:r>
            <a:endParaRPr lang="zh-CN" altLang="en-US"/>
          </a:p>
          <a:p>
            <a:r>
              <a:rPr lang="zh-CN" altLang="en-US"/>
              <a:t>STAT cas_misses 0                          cas未命中次数</a:t>
            </a:r>
            <a:endParaRPr lang="zh-CN" altLang="en-US"/>
          </a:p>
          <a:p>
            <a:r>
              <a:rPr lang="zh-CN" altLang="en-US"/>
              <a:t>STAT cas_hits 0                            cas命中次数</a:t>
            </a:r>
            <a:endParaRPr lang="zh-CN" altLang="en-US"/>
          </a:p>
          <a:p>
            <a:r>
              <a:rPr lang="zh-CN" altLang="en-US"/>
              <a:t>STAT cas_badval 0                          使用擦拭次数</a:t>
            </a:r>
            <a:endParaRPr lang="zh-CN" altLang="en-US"/>
          </a:p>
          <a:p>
            <a:r>
              <a:rPr lang="zh-CN" altLang="en-US"/>
              <a:t>STAT touch_hits 0</a:t>
            </a:r>
            <a:endParaRPr lang="zh-CN" altLang="en-US"/>
          </a:p>
          <a:p>
            <a:r>
              <a:rPr lang="zh-CN" altLang="en-US"/>
              <a:t>STAT touch_misses 0</a:t>
            </a:r>
            <a:endParaRPr lang="zh-CN" altLang="en-US"/>
          </a:p>
          <a:p>
            <a:r>
              <a:rPr lang="zh-CN" altLang="en-US"/>
              <a:t>STAT auth_cmds 0</a:t>
            </a:r>
            <a:endParaRPr lang="zh-CN" altLang="en-US"/>
          </a:p>
          <a:p>
            <a:r>
              <a:rPr lang="zh-CN" altLang="en-US"/>
              <a:t>STAT auth_errors 0</a:t>
            </a:r>
            <a:endParaRPr lang="zh-CN" altLang="en-US"/>
          </a:p>
          <a:p>
            <a:r>
              <a:rPr lang="zh-CN" altLang="en-US"/>
              <a:t>STAT bytes_read 15785                      读取字节总数</a:t>
            </a:r>
            <a:endParaRPr lang="zh-CN" altLang="en-US"/>
          </a:p>
          <a:p>
            <a:r>
              <a:rPr lang="zh-CN" altLang="en-US"/>
              <a:t>STAT bytes_written 15222                   写入字节总数</a:t>
            </a:r>
            <a:endParaRPr lang="zh-CN" altLang="en-US"/>
          </a:p>
          <a:p>
            <a:r>
              <a:rPr lang="zh-CN" altLang="en-US"/>
              <a:t>STAT limit_maxbytes 67108864               分配的内存数（字节）</a:t>
            </a:r>
            <a:endParaRPr lang="zh-CN" altLang="en-US"/>
          </a:p>
          <a:p>
            <a:r>
              <a:rPr lang="zh-CN" altLang="en-US"/>
              <a:t>STAT accepting_conns 1                     目前接受的链接数</a:t>
            </a:r>
            <a:endParaRPr lang="zh-CN" altLang="en-US"/>
          </a:p>
          <a:p>
            <a:r>
              <a:rPr lang="zh-CN" altLang="en-US"/>
              <a:t>STAT listen_disabled_num 0                </a:t>
            </a:r>
            <a:endParaRPr lang="zh-CN" altLang="en-US"/>
          </a:p>
          <a:p>
            <a:r>
              <a:rPr lang="zh-CN" altLang="en-US"/>
              <a:t>STAT time_in_listen_disabled_us 0</a:t>
            </a:r>
            <a:endParaRPr lang="zh-CN" altLang="en-US"/>
          </a:p>
          <a:p>
            <a:r>
              <a:rPr lang="zh-CN" altLang="en-US"/>
              <a:t>STAT threads 4                             线程数</a:t>
            </a:r>
            <a:endParaRPr lang="zh-CN" altLang="en-US"/>
          </a:p>
          <a:p>
            <a:r>
              <a:rPr lang="zh-CN" altLang="en-US"/>
              <a:t>STAT conn_yields 0</a:t>
            </a:r>
            <a:endParaRPr lang="zh-CN" altLang="en-US"/>
          </a:p>
          <a:p>
            <a:r>
              <a:rPr lang="zh-CN" altLang="en-US"/>
              <a:t>STAT hash_power_level 16</a:t>
            </a:r>
            <a:endParaRPr lang="zh-CN" altLang="en-US"/>
          </a:p>
          <a:p>
            <a:r>
              <a:rPr lang="zh-CN" altLang="en-US"/>
              <a:t>STAT hash_bytes 524288</a:t>
            </a:r>
            <a:endParaRPr lang="zh-CN" altLang="en-US"/>
          </a:p>
          <a:p>
            <a:r>
              <a:rPr lang="zh-CN" altLang="en-US"/>
              <a:t>STAT hash_is_expanding 0</a:t>
            </a:r>
            <a:endParaRPr lang="zh-CN" altLang="en-US"/>
          </a:p>
          <a:p>
            <a:r>
              <a:rPr lang="zh-CN" altLang="en-US"/>
              <a:t>STAT malloc_fails 0</a:t>
            </a:r>
            <a:endParaRPr lang="zh-CN" altLang="en-US"/>
          </a:p>
          <a:p>
            <a:r>
              <a:rPr lang="zh-CN" altLang="en-US"/>
              <a:t>STAT conn_yields 0</a:t>
            </a:r>
            <a:endParaRPr lang="zh-CN" altLang="en-US"/>
          </a:p>
          <a:p>
            <a:r>
              <a:rPr lang="zh-CN" altLang="en-US"/>
              <a:t>STAT bytes 0                               存储item字节数</a:t>
            </a:r>
            <a:endParaRPr lang="zh-CN" altLang="en-US"/>
          </a:p>
          <a:p>
            <a:r>
              <a:rPr lang="zh-CN" altLang="en-US"/>
              <a:t>STAT curr_items 0                          item个数</a:t>
            </a:r>
            <a:endParaRPr lang="zh-CN" altLang="en-US"/>
          </a:p>
          <a:p>
            <a:r>
              <a:rPr lang="zh-CN" altLang="en-US"/>
              <a:t>STAT total_items 34                        item总数</a:t>
            </a:r>
            <a:endParaRPr lang="zh-CN" altLang="en-US"/>
          </a:p>
          <a:p>
            <a:r>
              <a:rPr lang="zh-CN" altLang="en-US"/>
              <a:t>STAT expired_unfetched 0</a:t>
            </a:r>
            <a:endParaRPr lang="zh-CN" altLang="en-US"/>
          </a:p>
          <a:p>
            <a:r>
              <a:rPr lang="zh-CN" altLang="en-US"/>
              <a:t>STAT evicted_unfetched 0</a:t>
            </a:r>
            <a:endParaRPr lang="zh-CN" altLang="en-US"/>
          </a:p>
          <a:p>
            <a:r>
              <a:rPr lang="zh-CN" altLang="en-US"/>
              <a:t>STAT evictions 0                           为获取空间删除item的总数</a:t>
            </a:r>
            <a:endParaRPr lang="zh-CN" altLang="en-US"/>
          </a:p>
          <a:p>
            <a:r>
              <a:rPr lang="zh-CN" altLang="en-US"/>
              <a:t>STAT reclaimed 0</a:t>
            </a:r>
            <a:endParaRPr lang="zh-CN" altLang="en-US"/>
          </a:p>
          <a:p>
            <a:r>
              <a:rPr lang="zh-CN" altLang="en-US"/>
              <a:t>STAT crawler_reclaimed 0</a:t>
            </a:r>
            <a:endParaRPr lang="zh-CN" altLang="en-US"/>
          </a:p>
          <a:p>
            <a:r>
              <a:rPr lang="zh-CN" altLang="en-US"/>
              <a:t>STAT crawler_items_checked 0</a:t>
            </a:r>
            <a:endParaRPr lang="zh-CN" altLang="en-US"/>
          </a:p>
          <a:p>
            <a:r>
              <a:rPr lang="zh-CN" altLang="en-US"/>
              <a:t>STAT lrutail_reflocked 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此处的大多数输出都非常容易理解。我们先来看看输出，然后再使用新的键来运行一些 set 命令，并再次运行stats 命令，注意发生了哪些变化。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stats items</a:t>
            </a:r>
            <a:endParaRPr lang="zh-CN" altLang="en-US"/>
          </a:p>
          <a:p>
            <a:r>
              <a:rPr lang="zh-CN" altLang="en-US"/>
              <a:t>执行stats items，可以看到STAT items行，如果memcached存储内容很多，那么这里也会列出很多的STAT items行。</a:t>
            </a:r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STAT items:1:number 3</a:t>
            </a:r>
            <a:endParaRPr lang="zh-CN" altLang="en-US"/>
          </a:p>
          <a:p>
            <a:r>
              <a:rPr lang="zh-CN" altLang="en-US"/>
              <a:t>STAT items:1:age 1698</a:t>
            </a:r>
            <a:endParaRPr lang="zh-CN" altLang="en-US"/>
          </a:p>
          <a:p>
            <a:r>
              <a:rPr lang="zh-CN" altLang="en-US"/>
              <a:t>STAT items:1:evicted 0</a:t>
            </a:r>
            <a:endParaRPr lang="zh-CN" altLang="en-US"/>
          </a:p>
          <a:p>
            <a:r>
              <a:rPr lang="zh-CN" altLang="en-US"/>
              <a:t>STAT items:1:evicted_nonzero 0</a:t>
            </a:r>
            <a:endParaRPr lang="zh-CN" altLang="en-US"/>
          </a:p>
          <a:p>
            <a:r>
              <a:rPr lang="zh-CN" altLang="en-US"/>
              <a:t>STAT items:1:evicted_time 0</a:t>
            </a:r>
            <a:endParaRPr lang="zh-CN" altLang="en-US"/>
          </a:p>
          <a:p>
            <a:r>
              <a:rPr lang="zh-CN" altLang="en-US"/>
              <a:t>STAT items:1:outofmemory 0</a:t>
            </a:r>
            <a:endParaRPr lang="zh-CN" altLang="en-US"/>
          </a:p>
          <a:p>
            <a:r>
              <a:rPr lang="zh-CN" altLang="en-US"/>
              <a:t>STAT items:1:tailrepairs 0</a:t>
            </a:r>
            <a:endParaRPr lang="zh-CN" altLang="en-US"/>
          </a:p>
          <a:p>
            <a:r>
              <a:rPr lang="zh-CN" altLang="en-US"/>
              <a:t>STAT items:1:reclaimed 0</a:t>
            </a:r>
            <a:endParaRPr lang="zh-CN" altLang="en-US"/>
          </a:p>
          <a:p>
            <a:r>
              <a:rPr lang="zh-CN" altLang="en-US"/>
              <a:t>STAT items:1:expired_unfetched 0</a:t>
            </a:r>
            <a:endParaRPr lang="zh-CN" altLang="en-US"/>
          </a:p>
          <a:p>
            <a:r>
              <a:rPr lang="zh-CN" altLang="en-US"/>
              <a:t>STAT items:1:evicted_unfetched 0</a:t>
            </a:r>
            <a:endParaRPr lang="zh-CN" altLang="en-US"/>
          </a:p>
          <a:p>
            <a:r>
              <a:rPr lang="zh-CN" altLang="en-US"/>
              <a:t>STAT items:1:crawler_reclaimed 0</a:t>
            </a:r>
            <a:endParaRPr lang="zh-CN" altLang="en-US"/>
          </a:p>
          <a:p>
            <a:r>
              <a:rPr lang="zh-CN" altLang="en-US"/>
              <a:t>STAT items:1:crawler_items_checked 0</a:t>
            </a:r>
            <a:endParaRPr lang="zh-CN" altLang="en-US"/>
          </a:p>
          <a:p>
            <a:r>
              <a:rPr lang="zh-CN" altLang="en-US"/>
              <a:t>STAT items:1:lrutail_reflocked 0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stats cachedump slabs_id limit_num</a:t>
            </a:r>
            <a:endParaRPr lang="zh-CN" altLang="en-US"/>
          </a:p>
          <a:p>
            <a:r>
              <a:rPr lang="zh-CN" altLang="en-US"/>
              <a:t>slabs_id:由stats items返回的结果（STAT items后面的数字）决定的</a:t>
            </a:r>
            <a:endParaRPr lang="zh-CN" altLang="en-US"/>
          </a:p>
          <a:p>
            <a:r>
              <a:rPr lang="zh-CN" altLang="en-US"/>
              <a:t>limit_num:返回的记录数，0表示返回所有记录</a:t>
            </a:r>
            <a:endParaRPr lang="zh-CN" altLang="en-US"/>
          </a:p>
          <a:p>
            <a:r>
              <a:rPr lang="zh-CN" altLang="en-US"/>
              <a:t>通过stats items、stats cachedump slab_id limit_num配合get命令可以遍历memcached的记录。</a:t>
            </a:r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stats cachedump 1 0</a:t>
            </a:r>
            <a:endParaRPr lang="zh-CN" altLang="en-US"/>
          </a:p>
          <a:p>
            <a:r>
              <a:rPr lang="zh-CN" altLang="en-US"/>
              <a:t>ITEM userId [5 b; 1467903379 s]</a:t>
            </a:r>
            <a:endParaRPr lang="zh-CN" altLang="en-US"/>
          </a:p>
          <a:p>
            <a:r>
              <a:rPr lang="zh-CN" altLang="en-US"/>
              <a:t>ITEM accountId [5 b; 1467903379 s]</a:t>
            </a:r>
            <a:endParaRPr lang="zh-CN" altLang="en-US"/>
          </a:p>
          <a:p>
            <a:r>
              <a:rPr lang="zh-CN" altLang="en-US"/>
              <a:t>ITEM companyId [3 b; 1467903379 s]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r>
              <a:rPr lang="zh-CN" altLang="en-US"/>
              <a:t>stats cachedump 1 2</a:t>
            </a:r>
            <a:endParaRPr lang="zh-CN" altLang="en-US"/>
          </a:p>
          <a:p>
            <a:r>
              <a:rPr lang="zh-CN" altLang="en-US"/>
              <a:t>ITEM userId [5 b; 1467903379 s]</a:t>
            </a:r>
            <a:endParaRPr lang="zh-CN" altLang="en-US"/>
          </a:p>
          <a:p>
            <a:r>
              <a:rPr lang="zh-CN" altLang="en-US"/>
              <a:t>ITEM accountId [5 b; 1467903379 s]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stats slabs 显示各个slab的信息，包括chunk的大小、数目、使用情况等</a:t>
            </a:r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STAT 1:chunk_size 96</a:t>
            </a:r>
            <a:endParaRPr lang="zh-CN" altLang="en-US"/>
          </a:p>
          <a:p>
            <a:r>
              <a:rPr lang="zh-CN" altLang="en-US"/>
              <a:t>STAT 1:chunks_per_page 10922</a:t>
            </a:r>
            <a:endParaRPr lang="zh-CN" altLang="en-US"/>
          </a:p>
          <a:p>
            <a:r>
              <a:rPr lang="zh-CN" altLang="en-US"/>
              <a:t>STAT 1:total_pages 1</a:t>
            </a:r>
            <a:endParaRPr lang="zh-CN" altLang="en-US"/>
          </a:p>
          <a:p>
            <a:r>
              <a:rPr lang="zh-CN" altLang="en-US"/>
              <a:t>STAT 1:total_chunks 10922</a:t>
            </a:r>
            <a:endParaRPr lang="zh-CN" altLang="en-US"/>
          </a:p>
          <a:p>
            <a:r>
              <a:rPr lang="zh-CN" altLang="en-US"/>
              <a:t>STAT 1:used_chunks 3</a:t>
            </a:r>
            <a:endParaRPr lang="zh-CN" altLang="en-US"/>
          </a:p>
          <a:p>
            <a:r>
              <a:rPr lang="zh-CN" altLang="en-US"/>
              <a:t>STAT 1:free_chunks 10919</a:t>
            </a:r>
            <a:endParaRPr lang="zh-CN" altLang="en-US"/>
          </a:p>
          <a:p>
            <a:r>
              <a:rPr lang="zh-CN" altLang="en-US"/>
              <a:t>STAT 1:free_chunks_end 0</a:t>
            </a:r>
            <a:endParaRPr lang="zh-CN" altLang="en-US"/>
          </a:p>
          <a:p>
            <a:r>
              <a:rPr lang="zh-CN" altLang="en-US"/>
              <a:t>STAT 1:mem_requested 232</a:t>
            </a:r>
            <a:endParaRPr lang="zh-CN" altLang="en-US"/>
          </a:p>
          <a:p>
            <a:r>
              <a:rPr lang="zh-CN" altLang="en-US"/>
              <a:t>STAT 1:get_hits 9</a:t>
            </a:r>
            <a:endParaRPr lang="zh-CN" altLang="en-US"/>
          </a:p>
          <a:p>
            <a:r>
              <a:rPr lang="zh-CN" altLang="en-US"/>
              <a:t>STAT 1:cmd_set 14</a:t>
            </a:r>
            <a:endParaRPr lang="zh-CN" altLang="en-US"/>
          </a:p>
          <a:p>
            <a:r>
              <a:rPr lang="zh-CN" altLang="en-US"/>
              <a:t>STAT 1:delete_hits 1</a:t>
            </a:r>
            <a:endParaRPr lang="zh-CN" altLang="en-US"/>
          </a:p>
          <a:p>
            <a:r>
              <a:rPr lang="zh-CN" altLang="en-US"/>
              <a:t>STAT 1:incr_hits 0</a:t>
            </a:r>
            <a:endParaRPr lang="zh-CN" altLang="en-US"/>
          </a:p>
          <a:p>
            <a:r>
              <a:rPr lang="zh-CN" altLang="en-US"/>
              <a:t>STAT 1:decr_hits 0</a:t>
            </a:r>
            <a:endParaRPr lang="zh-CN" altLang="en-US"/>
          </a:p>
          <a:p>
            <a:r>
              <a:rPr lang="zh-CN" altLang="en-US"/>
              <a:t>STAT 1:cas_hits 0</a:t>
            </a:r>
            <a:endParaRPr lang="zh-CN" altLang="en-US"/>
          </a:p>
          <a:p>
            <a:r>
              <a:rPr lang="zh-CN" altLang="en-US"/>
              <a:t>STAT 1:cas_badval 0</a:t>
            </a:r>
            <a:endParaRPr lang="zh-CN" altLang="en-US"/>
          </a:p>
          <a:p>
            <a:r>
              <a:rPr lang="zh-CN" altLang="en-US"/>
              <a:t>STAT 1:touch_hits 0</a:t>
            </a:r>
            <a:endParaRPr lang="zh-CN" altLang="en-US"/>
          </a:p>
          <a:p>
            <a:r>
              <a:rPr lang="zh-CN" altLang="en-US"/>
              <a:t>STAT active_slabs 1</a:t>
            </a:r>
            <a:endParaRPr lang="zh-CN" altLang="en-US"/>
          </a:p>
          <a:p>
            <a:r>
              <a:rPr lang="zh-CN" altLang="en-US"/>
              <a:t>STAT total_malloced 1048512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stats sizes 输出所有item的大小和个数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STAT 96 3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stats reset 清空统计数据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stats reset</a:t>
            </a:r>
            <a:endParaRPr lang="zh-CN" altLang="en-US"/>
          </a:p>
          <a:p>
            <a:r>
              <a:rPr lang="zh-CN" altLang="en-US"/>
              <a:t>RESET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3.9 flush_all</a:t>
            </a:r>
            <a:endParaRPr lang="zh-CN" altLang="en-US"/>
          </a:p>
          <a:p>
            <a:r>
              <a:rPr lang="zh-CN" altLang="en-US"/>
              <a:t>flush_all 是最后一个要介绍的命令。这个最简单的命令仅用于清理缓存中的所有名称/值对。如果您需要将缓存重置到干净的状态，则 flush_all 能提供很大的用处。下面是一个使用 flush_all 的例子：</a:t>
            </a:r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 userId 0 0 5</a:t>
            </a:r>
            <a:endParaRPr lang="zh-CN" altLang="en-US"/>
          </a:p>
          <a:p>
            <a:r>
              <a:rPr lang="zh-CN" altLang="en-US"/>
              <a:t>55555</a:t>
            </a:r>
            <a:endParaRPr lang="zh-CN" altLang="en-US"/>
          </a:p>
          <a:p>
            <a:r>
              <a:rPr lang="zh-CN" altLang="en-US"/>
              <a:t>STORED</a:t>
            </a:r>
            <a:endParaRPr lang="zh-CN" altLang="en-US"/>
          </a:p>
          <a:p>
            <a:r>
              <a:rPr lang="zh-CN" altLang="en-US"/>
              <a:t>get userId</a:t>
            </a:r>
            <a:endParaRPr lang="zh-CN" altLang="en-US"/>
          </a:p>
          <a:p>
            <a:r>
              <a:rPr lang="zh-CN" altLang="en-US"/>
              <a:t>VALUE userId 0 5</a:t>
            </a:r>
            <a:endParaRPr lang="zh-CN" altLang="en-US"/>
          </a:p>
          <a:p>
            <a:r>
              <a:rPr lang="zh-CN" altLang="en-US"/>
              <a:t>55555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r>
              <a:rPr lang="zh-CN" altLang="en-US"/>
              <a:t>flush_all</a:t>
            </a:r>
            <a:endParaRPr lang="zh-CN" altLang="en-US"/>
          </a:p>
          <a:p>
            <a:r>
              <a:rPr lang="zh-CN" altLang="en-US"/>
              <a:t>OK</a:t>
            </a:r>
            <a:endParaRPr lang="zh-CN" altLang="en-US"/>
          </a:p>
          <a:p>
            <a:r>
              <a:rPr lang="zh-CN" altLang="en-US"/>
              <a:t>get userId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追加与清除命令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3.10 append</a:t>
            </a:r>
            <a:endParaRPr lang="zh-CN" altLang="en-US"/>
          </a:p>
          <a:p>
            <a:r>
              <a:rPr lang="zh-CN" altLang="en-US"/>
              <a:t>append 将数据追加到当前缓存数据的之后，当缓存数据存在时才存储。</a:t>
            </a:r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 username 0 0 8</a:t>
            </a:r>
            <a:endParaRPr lang="zh-CN" altLang="en-US"/>
          </a:p>
          <a:p>
            <a:r>
              <a:rPr lang="zh-CN" altLang="en-US"/>
              <a:t>wayne173</a:t>
            </a:r>
            <a:endParaRPr lang="zh-CN" altLang="en-US"/>
          </a:p>
          <a:p>
            <a:r>
              <a:rPr lang="zh-CN" altLang="en-US"/>
              <a:t>STORED</a:t>
            </a:r>
            <a:endParaRPr lang="zh-CN" altLang="en-US"/>
          </a:p>
          <a:p>
            <a:r>
              <a:rPr lang="zh-CN" altLang="en-US"/>
              <a:t>get username</a:t>
            </a:r>
            <a:endParaRPr lang="zh-CN" altLang="en-US"/>
          </a:p>
          <a:p>
            <a:r>
              <a:rPr lang="zh-CN" altLang="en-US"/>
              <a:t>VALUE username 0 8</a:t>
            </a:r>
            <a:endParaRPr lang="zh-CN" altLang="en-US"/>
          </a:p>
          <a:p>
            <a:r>
              <a:rPr lang="zh-CN" altLang="en-US"/>
              <a:t>wayne173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r>
              <a:rPr lang="zh-CN" altLang="en-US"/>
              <a:t>append username 0 0 5</a:t>
            </a:r>
            <a:endParaRPr lang="zh-CN" altLang="en-US"/>
          </a:p>
          <a:p>
            <a:r>
              <a:rPr lang="zh-CN" altLang="en-US"/>
              <a:t>_ages</a:t>
            </a:r>
            <a:endParaRPr lang="zh-CN" altLang="en-US"/>
          </a:p>
          <a:p>
            <a:r>
              <a:rPr lang="zh-CN" altLang="en-US"/>
              <a:t>STORED</a:t>
            </a:r>
            <a:endParaRPr lang="zh-CN" altLang="en-US"/>
          </a:p>
          <a:p>
            <a:r>
              <a:rPr lang="zh-CN" altLang="en-US"/>
              <a:t>get username</a:t>
            </a:r>
            <a:endParaRPr lang="zh-CN" altLang="en-US"/>
          </a:p>
          <a:p>
            <a:r>
              <a:rPr lang="zh-CN" altLang="en-US"/>
              <a:t>VALUE username 0 13</a:t>
            </a:r>
            <a:endParaRPr lang="zh-CN" altLang="en-US"/>
          </a:p>
          <a:p>
            <a:r>
              <a:rPr lang="zh-CN" altLang="en-US"/>
              <a:t>wayne173_ages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3.11 prepend</a:t>
            </a:r>
            <a:endParaRPr lang="zh-CN" altLang="en-US"/>
          </a:p>
          <a:p>
            <a:r>
              <a:rPr lang="zh-CN" altLang="en-US"/>
              <a:t>prepend 将数据追加到当前缓存数据的之前，当缓存数据存在时才存储。</a:t>
            </a:r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 username 0 0 8</a:t>
            </a:r>
            <a:endParaRPr lang="zh-CN" altLang="en-US"/>
          </a:p>
          <a:p>
            <a:r>
              <a:rPr lang="zh-CN" altLang="en-US"/>
              <a:t>wayne173</a:t>
            </a:r>
            <a:endParaRPr lang="zh-CN" altLang="en-US"/>
          </a:p>
          <a:p>
            <a:r>
              <a:rPr lang="zh-CN" altLang="en-US"/>
              <a:t>STORED</a:t>
            </a:r>
            <a:endParaRPr lang="zh-CN" altLang="en-US"/>
          </a:p>
          <a:p>
            <a:r>
              <a:rPr lang="zh-CN" altLang="en-US"/>
              <a:t>get username</a:t>
            </a:r>
            <a:endParaRPr lang="zh-CN" altLang="en-US"/>
          </a:p>
          <a:p>
            <a:r>
              <a:rPr lang="zh-CN" altLang="en-US"/>
              <a:t>VALUE username 0 8</a:t>
            </a:r>
            <a:endParaRPr lang="zh-CN" altLang="en-US"/>
          </a:p>
          <a:p>
            <a:r>
              <a:rPr lang="zh-CN" altLang="en-US"/>
              <a:t>wayne173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r>
              <a:rPr lang="zh-CN" altLang="en-US"/>
              <a:t>prepend username 0 0 5</a:t>
            </a:r>
            <a:endParaRPr lang="zh-CN" altLang="en-US"/>
          </a:p>
          <a:p>
            <a:r>
              <a:rPr lang="zh-CN" altLang="en-US"/>
              <a:t>name_</a:t>
            </a:r>
            <a:endParaRPr lang="zh-CN" altLang="en-US"/>
          </a:p>
          <a:p>
            <a:r>
              <a:rPr lang="zh-CN" altLang="en-US"/>
              <a:t>STORED</a:t>
            </a:r>
            <a:endParaRPr lang="zh-CN" altLang="en-US"/>
          </a:p>
          <a:p>
            <a:r>
              <a:rPr lang="zh-CN" altLang="en-US"/>
              <a:t>get username</a:t>
            </a:r>
            <a:endParaRPr lang="zh-CN" altLang="en-US"/>
          </a:p>
          <a:p>
            <a:r>
              <a:rPr lang="zh-CN" altLang="en-US"/>
              <a:t>VALUE username 0 13</a:t>
            </a:r>
            <a:endParaRPr lang="zh-CN" altLang="en-US"/>
          </a:p>
          <a:p>
            <a:r>
              <a:rPr lang="zh-CN" altLang="en-US"/>
              <a:t>name_wayne173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复制代码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memcached还有很多命令，比如对于存储为数字型的可以通过incr/decr命令进行增减操作等等，这里只列出开发和运维中经常使用的命令，其他的不再一一举例说明。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Shape 30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31" name="Shape 31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 hasCustomPrompt="1"/>
          </p:nvPr>
        </p:nvSpPr>
        <p:spPr>
          <a:xfrm>
            <a:off x="5451102" y="2142393"/>
            <a:ext cx="5832649" cy="6463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1181735" indent="-5715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6770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22866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896870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Shape 33"/>
          <p:cNvSpPr/>
          <p:nvPr/>
        </p:nvSpPr>
        <p:spPr>
          <a:xfrm>
            <a:off x="4023036" y="2145031"/>
            <a:ext cx="2088234" cy="688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讲师：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3"/>
          </p:nvPr>
        </p:nvSpPr>
        <p:spPr>
          <a:xfrm>
            <a:off x="5428045" y="2925738"/>
            <a:ext cx="4487555" cy="746359"/>
          </a:xfrm>
          <a:prstGeom prst="rect">
            <a:avLst/>
          </a:prstGeom>
        </p:spPr>
        <p:txBody>
          <a:bodyPr/>
          <a:lstStyle/>
          <a:p>
            <a:pPr marL="381000" indent="-381000">
              <a:lnSpc>
                <a:spcPts val="5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5A5A5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35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4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5" name="Shape 45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46" name="Shape 46"/>
          <p:cNvSpPr/>
          <p:nvPr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-3573" y="-14925"/>
            <a:ext cx="4158533" cy="6874514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779548" y="1443396"/>
            <a:ext cx="2592290" cy="1234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课程目录</a:t>
            </a:r>
          </a:p>
          <a:p>
            <a:pPr>
              <a:defRPr sz="23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Course Contents</a:t>
            </a:r>
          </a:p>
        </p:txBody>
      </p:sp>
      <p:pic>
        <p:nvPicPr>
          <p:cNvPr id="4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590" y="6094090"/>
            <a:ext cx="2045693" cy="4905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body" sz="half" idx="1" hasCustomPrompt="1"/>
          </p:nvPr>
        </p:nvSpPr>
        <p:spPr>
          <a:xfrm>
            <a:off x="4514998" y="1701601"/>
            <a:ext cx="6408539" cy="4153217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0"/>
              </a:spcBef>
              <a:buClrTx/>
              <a:buFontTx/>
              <a:buBlip>
                <a:blip r:embed="rId3"/>
              </a:buBlip>
            </a:lvl1pPr>
            <a:lvl2pPr>
              <a:spcBef>
                <a:spcPts val="0"/>
              </a:spcBef>
              <a:buClrTx/>
              <a:buFontTx/>
            </a:lvl2pPr>
            <a:lvl3pPr>
              <a:spcBef>
                <a:spcPts val="0"/>
              </a:spcBef>
              <a:buClrTx/>
              <a:buFontTx/>
            </a:lvl3pPr>
            <a:lvl4pPr>
              <a:spcBef>
                <a:spcPts val="0"/>
              </a:spcBef>
              <a:buClrTx/>
              <a:buFontTx/>
            </a:lvl4pPr>
            <a:lvl5pPr>
              <a:spcBef>
                <a:spcPts val="0"/>
              </a:spcBef>
              <a:buClrTx/>
              <a:buFont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9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Shape 60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61" name="Shape 61"/>
          <p:cNvSpPr/>
          <p:nvPr/>
        </p:nvSpPr>
        <p:spPr>
          <a:xfrm flipV="1">
            <a:off x="7551" y="2971829"/>
            <a:ext cx="12198351" cy="4573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1130623" y="1796401"/>
            <a:ext cx="2441751" cy="244231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63" name="Shape 63"/>
          <p:cNvSpPr>
            <a:spLocks noGrp="1"/>
          </p:cNvSpPr>
          <p:nvPr>
            <p:ph type="body" sz="quarter" idx="1" hasCustomPrompt="1"/>
          </p:nvPr>
        </p:nvSpPr>
        <p:spPr>
          <a:xfrm>
            <a:off x="3866927" y="2061327"/>
            <a:ext cx="8331423" cy="6463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1181735" indent="-5715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6770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2286635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896870" indent="-457200">
              <a:spcBef>
                <a:spcPts val="800"/>
              </a:spcBef>
              <a:buClrTx/>
              <a:buFontTx/>
              <a:defRPr sz="3600"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sz="quarter" idx="13"/>
          </p:nvPr>
        </p:nvSpPr>
        <p:spPr>
          <a:xfrm>
            <a:off x="4659017" y="3213722"/>
            <a:ext cx="6264695" cy="746359"/>
          </a:xfrm>
          <a:prstGeom prst="rect">
            <a:avLst/>
          </a:prstGeom>
        </p:spPr>
        <p:txBody>
          <a:bodyPr/>
          <a:lstStyle/>
          <a:p>
            <a:pPr marL="381000" indent="-381000">
              <a:lnSpc>
                <a:spcPts val="5000"/>
              </a:lnSpc>
              <a:defRPr>
                <a:solidFill>
                  <a:srgbClr val="21B6B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pic>
        <p:nvPicPr>
          <p:cNvPr id="65" name="image3.png" descr="C:\Users\王佩丰\Desktop\为梦想增值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4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5" name="Shape 75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76" name="Shape 76"/>
          <p:cNvSpPr>
            <a:spLocks noGrp="1"/>
          </p:cNvSpPr>
          <p:nvPr>
            <p:ph type="title" hasCustomPrompt="1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/>
          <a:lstStyle>
            <a:lvl1pPr algn="l">
              <a:defRPr sz="3700">
                <a:solidFill>
                  <a:srgbClr val="21B6BB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77" name="Shape 77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" name="Shape 78"/>
          <p:cNvSpPr>
            <a:spLocks noGrp="1"/>
          </p:cNvSpPr>
          <p:nvPr>
            <p:ph type="body" sz="half" idx="1" hasCustomPrompt="1"/>
          </p:nvPr>
        </p:nvSpPr>
        <p:spPr>
          <a:xfrm>
            <a:off x="985837" y="2349500"/>
            <a:ext cx="10153651" cy="2952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A5A5A"/>
                </a:solidFill>
              </a:defRPr>
            </a:lvl1pPr>
            <a:lvl2pPr>
              <a:defRPr>
                <a:solidFill>
                  <a:srgbClr val="5A5A5A"/>
                </a:solidFill>
              </a:defRPr>
            </a:lvl2pPr>
            <a:lvl3pPr>
              <a:defRPr>
                <a:solidFill>
                  <a:srgbClr val="5A5A5A"/>
                </a:solidFill>
              </a:defRPr>
            </a:lvl3pPr>
            <a:lvl4pPr>
              <a:defRPr>
                <a:solidFill>
                  <a:srgbClr val="5A5A5A"/>
                </a:solidFill>
              </a:defRPr>
            </a:lvl4pPr>
            <a:lvl5pPr>
              <a:defRPr>
                <a:solidFill>
                  <a:srgbClr val="5A5A5A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79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8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9" name="Shape 89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90" name="Shape 90"/>
          <p:cNvSpPr/>
          <p:nvPr/>
        </p:nvSpPr>
        <p:spPr>
          <a:xfrm>
            <a:off x="3310" y="0"/>
            <a:ext cx="12198351" cy="6859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5493" y="3285778"/>
            <a:ext cx="12195176" cy="3573811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5019054" y="1703242"/>
            <a:ext cx="7179296" cy="159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800">
                <a:solidFill>
                  <a:srgbClr val="21B6BB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Thank You !</a:t>
            </a:r>
          </a:p>
        </p:txBody>
      </p:sp>
      <p:pic>
        <p:nvPicPr>
          <p:cNvPr id="93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82" y="405458"/>
            <a:ext cx="2030769" cy="4869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4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91" y="3583168"/>
            <a:ext cx="3960441" cy="9282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5" name="Shape 95"/>
          <p:cNvSpPr/>
          <p:nvPr/>
        </p:nvSpPr>
        <p:spPr>
          <a:xfrm>
            <a:off x="5494" y="3217259"/>
            <a:ext cx="12201922" cy="72009"/>
          </a:xfrm>
          <a:prstGeom prst="rect">
            <a:avLst/>
          </a:prstGeom>
          <a:solidFill>
            <a:srgbClr val="5A5A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1274638" y="1864970"/>
            <a:ext cx="2520282" cy="252086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37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5848641" y="4494629"/>
            <a:ext cx="4389178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6" name="image1.png" descr="C:\Users\王佩丰\Desktop\51CTO学院-源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7" name="Shape 107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108" name="Shape 108"/>
          <p:cNvSpPr>
            <a:spLocks noGrp="1"/>
          </p:cNvSpPr>
          <p:nvPr>
            <p:ph type="title" hasCustomPrompt="1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/>
          <a:lstStyle>
            <a:lvl1pPr algn="l">
              <a:defRPr sz="3700">
                <a:solidFill>
                  <a:srgbClr val="21B6BB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Shape 109"/>
          <p:cNvSpPr/>
          <p:nvPr/>
        </p:nvSpPr>
        <p:spPr>
          <a:xfrm>
            <a:off x="10308" y="981521"/>
            <a:ext cx="12201922" cy="4572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Shape 110"/>
          <p:cNvSpPr>
            <a:spLocks noGrp="1"/>
          </p:cNvSpPr>
          <p:nvPr>
            <p:ph type="body" sz="half" idx="1" hasCustomPrompt="1"/>
          </p:nvPr>
        </p:nvSpPr>
        <p:spPr>
          <a:xfrm>
            <a:off x="985837" y="2349500"/>
            <a:ext cx="10153651" cy="2952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A5A5A"/>
                </a:solidFill>
              </a:defRPr>
            </a:lvl1pPr>
            <a:lvl2pPr>
              <a:defRPr>
                <a:solidFill>
                  <a:srgbClr val="5A5A5A"/>
                </a:solidFill>
              </a:defRPr>
            </a:lvl2pPr>
            <a:lvl3pPr>
              <a:defRPr>
                <a:solidFill>
                  <a:srgbClr val="5A5A5A"/>
                </a:solidFill>
              </a:defRPr>
            </a:lvl3pPr>
            <a:lvl4pPr>
              <a:defRPr>
                <a:solidFill>
                  <a:srgbClr val="5A5A5A"/>
                </a:solidFill>
              </a:defRPr>
            </a:lvl4pPr>
            <a:lvl5pPr>
              <a:defRPr>
                <a:solidFill>
                  <a:srgbClr val="5A5A5A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11" name="image3.png" descr="C:\Users\王佩丰\Desktop\为梦想增值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1" y="6238106"/>
            <a:ext cx="2016225" cy="4725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" y="6084708"/>
            <a:ext cx="12201922" cy="77488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image1.png" descr="C:\Users\王佩丰\Desktop\51CTO学院-源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558" y="261442"/>
            <a:ext cx="1728193" cy="414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Shape 4"/>
          <p:cNvSpPr/>
          <p:nvPr/>
        </p:nvSpPr>
        <p:spPr>
          <a:xfrm>
            <a:off x="7029121" y="6247693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5" name="Shape 5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5493" y="4294089"/>
            <a:ext cx="12195176" cy="1368470"/>
          </a:xfrm>
          <a:prstGeom prst="rect">
            <a:avLst/>
          </a:prstGeom>
          <a:solidFill>
            <a:srgbClr val="21B6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770581" y="4501251"/>
            <a:ext cx="10657187" cy="95415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pic>
        <p:nvPicPr>
          <p:cNvPr id="8" name="image2.jpg" descr="C:\Users\王佩丰\Desktop\未标题-2.jpg"/>
          <p:cNvPicPr>
            <a:picLocks noChangeAspect="1"/>
          </p:cNvPicPr>
          <p:nvPr/>
        </p:nvPicPr>
        <p:blipFill>
          <a:blip r:embed="rId9"/>
          <a:srcRect t="3588"/>
          <a:stretch>
            <a:fillRect/>
          </a:stretch>
        </p:blipFill>
        <p:spPr>
          <a:xfrm>
            <a:off x="5493" y="-1"/>
            <a:ext cx="12220553" cy="42940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image1.png" descr="C:\Users\王佩丰\Desktop\51CTO学院-源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566" y="6002542"/>
            <a:ext cx="2304258" cy="552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image3.png" descr="C:\Users\王佩丰\Desktop\为梦想增值 (2)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635441">
            <a:off x="533958" y="939042"/>
            <a:ext cx="3985733" cy="9341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Shape 11"/>
          <p:cNvSpPr/>
          <p:nvPr/>
        </p:nvSpPr>
        <p:spPr>
          <a:xfrm>
            <a:off x="7121252" y="6093397"/>
            <a:ext cx="4965740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21B6BB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r>
              <a:t>edu.51cto.com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ct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FFFFFF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1600835" marR="0" indent="-609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●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054735" marR="0" indent="-4445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–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575435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2185035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795270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3404870" marR="0" indent="-35560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975100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584700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5194935" marR="0" indent="-316230" algn="l" defTabSz="1219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1B6BB"/>
        </a:buClr>
        <a:buSzPct val="100000"/>
        <a:buFont typeface="Wingdings" panose="05000000000000000000"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60960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12198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8294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243903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30492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36588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4268470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4878705" algn="r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770581" y="4501251"/>
            <a:ext cx="10657187" cy="954151"/>
          </a:xfrm>
          <a:prstGeom prst="rect">
            <a:avLst/>
          </a:prstGeom>
        </p:spPr>
        <p:txBody>
          <a:bodyPr/>
          <a:lstStyle>
            <a:lvl1pPr defTabSz="658495">
              <a:defRPr sz="2915"/>
            </a:lvl1pPr>
          </a:lstStyle>
          <a:p>
            <a:r>
              <a:rPr dirty="0"/>
              <a:t>OpenResty（Nginx）+LuaJIT（Lua）高并发web服务实践教程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>
            <a:lvl1pPr defTabSz="1097280">
              <a:defRPr sz="3330"/>
            </a:lvl1pPr>
          </a:lstStyle>
          <a:p>
            <a:pPr latinLnBrk="1"/>
            <a:r>
              <a:rPr dirty="0" smtClean="0"/>
              <a:t>第</a:t>
            </a:r>
            <a:r>
              <a:rPr lang="zh-CN" altLang="en-US" dirty="0" smtClean="0"/>
              <a:t>三</a:t>
            </a:r>
            <a:r>
              <a:rPr dirty="0" smtClean="0"/>
              <a:t>章：</a:t>
            </a:r>
            <a:r>
              <a:rPr lang="en-US" altLang="zh-CN" dirty="0"/>
              <a:t>Nginx&amp;OpenResty</a:t>
            </a:r>
            <a:r>
              <a:rPr lang="zh-CN" altLang="en-US" dirty="0" smtClean="0"/>
              <a:t>基础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r>
              <a:rPr lang="en-US" dirty="0" smtClean="0"/>
              <a:t>l</a:t>
            </a:r>
            <a:r>
              <a:rPr lang="fr-FR" altLang="zh-CN" dirty="0" err="1"/>
              <a:t>ocation</a:t>
            </a:r>
            <a:r>
              <a:rPr lang="zh-CN" altLang="fr-FR" dirty="0"/>
              <a:t>匹配和反向</a:t>
            </a:r>
            <a:r>
              <a:rPr lang="zh-CN" altLang="fr-FR" dirty="0" smtClean="0"/>
              <a:t>代理</a:t>
            </a:r>
            <a:endParaRPr lang="en-US" altLang="zh-CN" dirty="0" smtClean="0"/>
          </a:p>
          <a:p>
            <a:pPr latinLnBrk="1"/>
            <a:r>
              <a:rPr lang="en-US" altLang="zh-CN" dirty="0" err="1"/>
              <a:t>OpenResty</a:t>
            </a:r>
            <a:r>
              <a:rPr lang="zh-CN" altLang="en-US" dirty="0"/>
              <a:t>中的内置变量和自定义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atinLnBrk="1"/>
            <a:r>
              <a:rPr lang="en-US" altLang="zh-CN" dirty="0" err="1"/>
              <a:t>Openresty</a:t>
            </a:r>
            <a:r>
              <a:rPr lang="zh-CN" altLang="en-US" dirty="0"/>
              <a:t>中调用</a:t>
            </a:r>
            <a:r>
              <a:rPr lang="en-US" altLang="zh-CN" dirty="0" err="1"/>
              <a:t>memcached</a:t>
            </a:r>
            <a:r>
              <a:rPr lang="zh-CN" altLang="en-US" dirty="0"/>
              <a:t>服务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>
            <a:lvl1pPr defTabSz="1097280">
              <a:defRPr sz="3330"/>
            </a:lvl1pPr>
          </a:lstStyle>
          <a:p>
            <a:pPr latinLnBrk="1"/>
            <a:r>
              <a:rPr lang="zh-CN" altLang="en-US" dirty="0" smtClean="0"/>
              <a:t>第一节</a:t>
            </a:r>
            <a:r>
              <a:rPr dirty="0" smtClean="0"/>
              <a:t>：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匹配和反向代理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r>
              <a:rPr lang="zh-CN" altLang="en-US" dirty="0" smtClean="0"/>
              <a:t>几种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匹配规则介绍和执行顺序</a:t>
            </a:r>
            <a:endParaRPr lang="en-US" altLang="zh-CN" dirty="0" smtClean="0"/>
          </a:p>
          <a:p>
            <a:pPr latinLnBrk="1"/>
            <a:r>
              <a:rPr lang="en-US" altLang="zh-CN" dirty="0" err="1" smtClean="0"/>
              <a:t>proxy_pass</a:t>
            </a:r>
            <a:r>
              <a:rPr lang="zh-CN" altLang="en-US" dirty="0" smtClean="0"/>
              <a:t>反向代理介绍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>
            <a:lvl1pPr defTabSz="1097280">
              <a:defRPr sz="3330"/>
            </a:lvl1pPr>
          </a:lstStyle>
          <a:p>
            <a:pPr latinLnBrk="1"/>
            <a:r>
              <a:rPr lang="zh-CN" altLang="en-US" dirty="0" smtClean="0"/>
              <a:t>第二节</a:t>
            </a:r>
            <a:r>
              <a:rPr dirty="0" smtClean="0"/>
              <a:t>：</a:t>
            </a:r>
            <a:r>
              <a:rPr lang="en-US" altLang="zh-CN" dirty="0"/>
              <a:t>OpenResty</a:t>
            </a:r>
            <a:r>
              <a:rPr lang="zh-CN" altLang="en-US" dirty="0"/>
              <a:t>中的内置变量和自定义变量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zh-CN" dirty="0" err="1"/>
              <a:t>OpenResty</a:t>
            </a:r>
            <a:r>
              <a:rPr lang="zh-CN" altLang="en-US" dirty="0"/>
              <a:t>中的内置</a:t>
            </a:r>
            <a:r>
              <a:rPr lang="zh-CN" altLang="en-US" dirty="0" smtClean="0"/>
              <a:t>变量</a:t>
            </a:r>
            <a:endParaRPr lang="en-US" altLang="zh-CN" dirty="0"/>
          </a:p>
          <a:p>
            <a:pPr latinLnBrk="1"/>
            <a:r>
              <a:rPr lang="en-US" altLang="zh-CN" dirty="0" err="1" smtClean="0"/>
              <a:t>OpenResty</a:t>
            </a:r>
            <a:r>
              <a:rPr lang="zh-CN" altLang="en-US" dirty="0" smtClean="0"/>
              <a:t>自定义变量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956928" y="1485578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>
            <a:lvl1pPr defTabSz="1097280">
              <a:defRPr sz="3330"/>
            </a:lvl1pPr>
          </a:lstStyle>
          <a:p>
            <a:pPr latinLnBrk="1"/>
            <a:r>
              <a:rPr lang="zh-CN" altLang="en-US" dirty="0" smtClean="0"/>
              <a:t>第三节</a:t>
            </a:r>
            <a:r>
              <a:rPr dirty="0" smtClean="0"/>
              <a:t>：</a:t>
            </a:r>
            <a:r>
              <a:rPr lang="en-US" altLang="zh-CN" dirty="0"/>
              <a:t>OpenResty</a:t>
            </a:r>
            <a:r>
              <a:rPr lang="zh-CN" altLang="en-US" dirty="0" smtClean="0"/>
              <a:t>中调用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服务</a:t>
            </a:r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-1905" y="2349500"/>
            <a:ext cx="11958955" cy="29527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atinLnBrk="1"/>
            <a:r>
              <a:rPr lang="zh-CN" altLang="en-US" dirty="0" smtClean="0"/>
              <a:t>简单的获取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中的值</a:t>
            </a:r>
            <a:endParaRPr lang="en-US" altLang="zh-CN" dirty="0"/>
          </a:p>
          <a:p>
            <a:pPr latinLnBrk="1"/>
            <a:r>
              <a:rPr lang="zh-CN" altLang="en-US" dirty="0"/>
              <a:t>使用 </a:t>
            </a:r>
            <a:r>
              <a:rPr lang="en-US" altLang="zh-CN" dirty="0"/>
              <a:t>RESTF API </a:t>
            </a:r>
            <a:r>
              <a:rPr lang="zh-CN" altLang="en-US" dirty="0"/>
              <a:t>形式操作 </a:t>
            </a:r>
            <a:r>
              <a:rPr lang="en-US" altLang="zh-CN" dirty="0" err="1" smtClean="0"/>
              <a:t>memcached</a:t>
            </a:r>
            <a:endParaRPr lang="en-US" altLang="zh-CN" dirty="0" err="1" smtClean="0"/>
          </a:p>
          <a:p>
            <a:pPr latinLnBrk="1"/>
            <a:r>
              <a:rPr lang="en-US" altLang="zh-CN" dirty="0"/>
              <a:t>    </a:t>
            </a:r>
            <a:r>
              <a:rPr lang="zh-CN" altLang="en-US" dirty="0"/>
              <a:t>使用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zh-CN" altLang="en-US" dirty="0"/>
              <a:t>中的参数自定义操作类型 </a:t>
            </a:r>
            <a:endParaRPr lang="en-US" altLang="zh-CN" dirty="0" smtClean="0"/>
          </a:p>
          <a:p>
            <a:pPr latinLnBrk="1"/>
            <a:r>
              <a:rPr lang="zh-CN" altLang="en-US" dirty="0"/>
              <a:t>使用 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集群 </a:t>
            </a:r>
            <a:endParaRPr lang="zh-CN" altLang="en-US" dirty="0"/>
          </a:p>
          <a:p>
            <a:pPr latinLnBrk="1"/>
            <a:r>
              <a:rPr lang="en-US" altLang="zh-CN" dirty="0" err="1" smtClean="0">
                <a:sym typeface="+mn-ea"/>
              </a:rPr>
              <a:t>memcached</a:t>
            </a:r>
            <a:r>
              <a:rPr lang="zh-CN" altLang="en-US" dirty="0" err="1" smtClean="0">
                <a:ea typeface="宋体" panose="02010600030101010101" pitchFamily="2" charset="-122"/>
                <a:sym typeface="+mn-ea"/>
              </a:rPr>
              <a:t>命令</a:t>
            </a:r>
            <a:r>
              <a:rPr lang="zh-CN" altLang="en-US" dirty="0" smtClean="0">
                <a:ea typeface="宋体" panose="02010600030101010101" pitchFamily="2" charset="-122"/>
              </a:rPr>
              <a:t>学习地址：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latinLnBrk="1"/>
            <a:r>
              <a:rPr lang="zh-CN" altLang="en-US" dirty="0" smtClean="0">
                <a:ea typeface="宋体" panose="02010600030101010101" pitchFamily="2" charset="-122"/>
              </a:rPr>
              <a:t>http://www.runoob.com/memcached/memcached-tutorial.html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801988" y="1053143"/>
            <a:ext cx="10200541" cy="718443"/>
          </a:xfrm>
          <a:prstGeom prst="rect">
            <a:avLst/>
          </a:prstGeom>
        </p:spPr>
        <p:txBody>
          <a:bodyPr>
            <a:normAutofit/>
          </a:bodyPr>
          <a:lstStyle>
            <a:lvl1pPr defTabSz="1097280">
              <a:defRPr sz="3330"/>
            </a:lvl1pPr>
          </a:lstStyle>
          <a:p>
            <a:pPr latinLnBrk="1"/>
            <a:r>
              <a:rPr lang="en-US" dirty="0"/>
              <a:t>nginx </a:t>
            </a:r>
            <a:r>
              <a:rPr lang="zh-CN" altLang="en-US" dirty="0"/>
              <a:t>配置</a:t>
            </a:r>
            <a:endParaRPr lang="zh-CN" altLang="en-US" dirty="0"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702945" y="1600835"/>
            <a:ext cx="10786110" cy="4636135"/>
          </a:xfrm>
          <a:prstGeom prst="rect">
            <a:avLst/>
          </a:prstGeom>
        </p:spPr>
        <p:txBody>
          <a:bodyPr>
            <a:noAutofit/>
          </a:bodyPr>
          <a:lstStyle/>
          <a:p>
            <a:pPr marL="991235" indent="0" latinLnBrk="1">
              <a:buNone/>
            </a:pP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模板文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0000FF"/>
      </a:hlink>
      <a:folHlink>
        <a:srgbClr val="FF00FF"/>
      </a:folHlink>
    </a:clrScheme>
    <a:fontScheme name="模板文件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模板文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文件">
  <a:themeElements>
    <a:clrScheme name="模板文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0000FF"/>
      </a:hlink>
      <a:folHlink>
        <a:srgbClr val="FF00FF"/>
      </a:folHlink>
    </a:clrScheme>
    <a:fontScheme name="模板文件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模板文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9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WPS 演示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Arial Unicode MS</vt:lpstr>
      <vt:lpstr>微软雅黑</vt:lpstr>
      <vt:lpstr>Wingdings</vt:lpstr>
      <vt:lpstr>Arial Unicode MS</vt:lpstr>
      <vt:lpstr>仿宋</vt:lpstr>
      <vt:lpstr>模板文件</vt:lpstr>
      <vt:lpstr>OpenResty（Nginx）+LuaJIT（Lua）高并发web服务实践教程</vt:lpstr>
      <vt:lpstr>第三章：Nginx&amp;OpenResty基础</vt:lpstr>
      <vt:lpstr>第一节：location匹配和反向代理</vt:lpstr>
      <vt:lpstr>第二节：OpenResty中的内置变量和自定义变量</vt:lpstr>
      <vt:lpstr>第三节：OpenResty中调用memcached服务</vt:lpstr>
      <vt:lpstr>nginx 配置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OpenResty（Nginx）+LuaJIT（Lua）高并发web服务实践教程</dc:title>
  <dc:creator/>
  <cp:lastModifiedBy>Administrator</cp:lastModifiedBy>
  <cp:revision>54</cp:revision>
  <dcterms:created xsi:type="dcterms:W3CDTF">2018-11-15T11:25:00Z</dcterms:created>
  <dcterms:modified xsi:type="dcterms:W3CDTF">2018-11-17T09:02:26Z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