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2" r:id="rId6"/>
    <p:sldId id="264" r:id="rId7"/>
    <p:sldId id="265" r:id="rId8"/>
    <p:sldId id="266" r:id="rId9"/>
    <p:sldId id="263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60960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1219835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829435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2439035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304927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365887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426847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4878705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ly zhang" initials="c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8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>
                <a:sym typeface="+mn-ea"/>
              </a:rPr>
              <a:t>解压：</a:t>
            </a:r>
            <a:endParaRPr lang="zh-CN" altLang="en-US"/>
          </a:p>
          <a:p>
            <a:r>
              <a:rPr lang="zh-CN" altLang="en-US">
                <a:sym typeface="+mn-ea"/>
              </a:rPr>
              <a:t> tar -zxvf LuaJIT-2.0.4.tar.gz 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进入安装目录：</a:t>
            </a:r>
            <a:endParaRPr lang="zh-CN" altLang="en-US"/>
          </a:p>
          <a:p>
            <a:r>
              <a:rPr lang="zh-CN" altLang="en-US">
                <a:sym typeface="+mn-ea"/>
              </a:rPr>
              <a:t>cd LuaJIT-2.0.</a:t>
            </a:r>
            <a:r>
              <a:rPr lang="en-US" altLang="zh-CN">
                <a:sym typeface="+mn-ea"/>
              </a:rPr>
              <a:t>4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编译：</a:t>
            </a:r>
            <a:endParaRPr lang="zh-CN" altLang="en-US"/>
          </a:p>
          <a:p>
            <a:r>
              <a:rPr lang="zh-CN" altLang="en-US">
                <a:sym typeface="+mn-ea"/>
              </a:rPr>
              <a:t>make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安装：</a:t>
            </a:r>
            <a:endParaRPr lang="zh-CN" altLang="en-US"/>
          </a:p>
          <a:p>
            <a:r>
              <a:rPr lang="en-US" altLang="zh-CN">
                <a:sym typeface="+mn-ea"/>
              </a:rPr>
              <a:t>make install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测试：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[root@iz2zecm4ndtkaue32tynx5z LuaJIT-2.0.4]# luajit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LuaJIT 2.0.4 -- Copyright (C) 2005-2015 Mike Pall. http://luajit.org/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JIT: ON CMOV SSE2 SSE3 SSE4.1 fold cse dce fwd dse narrow loop abc sink fuse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&gt; 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默认安装到：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/usr/local/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创建目录：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mkdir -p  /usr/local/luajit/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进入到目录：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cd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/usr/local/luajit/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endParaRPr lang="en-US" altLang="zh-CN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创建并编辑文件：vim hello_world.lua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内容：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print("niha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o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世界")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保存退出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: :wq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运行程序：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[root@iz2zecm4ndtkaue32tynx5z luajit]# luajit hello_world.lua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nihao世界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修改二：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vim hello_world.lua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内容：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function lession()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 print("nihao");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end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lession();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运行程序：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[root@iz2zecm4ndtkaue32tynx5z luajit]# luajit hello_world.lua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nihao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>
                <a:sym typeface="+mn-ea"/>
              </a:rPr>
              <a:t>--变量赋值</a:t>
            </a:r>
            <a:endParaRPr lang="zh-CN" altLang="en-US"/>
          </a:p>
          <a:p>
            <a:r>
              <a:rPr lang="zh-CN" altLang="en-US">
                <a:sym typeface="+mn-ea"/>
              </a:rPr>
              <a:t>local a;</a:t>
            </a:r>
            <a:endParaRPr lang="zh-CN" altLang="en-US"/>
          </a:p>
          <a:p>
            <a:r>
              <a:rPr lang="zh-CN" altLang="en-US">
                <a:sym typeface="+mn-ea"/>
              </a:rPr>
              <a:t>b=5 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print(a,b);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--布尔类型</a:t>
            </a:r>
            <a:endParaRPr lang="zh-CN" altLang="en-US"/>
          </a:p>
          <a:p>
            <a:r>
              <a:rPr lang="zh-CN" altLang="en-US">
                <a:sym typeface="+mn-ea"/>
              </a:rPr>
              <a:t>c=true;</a:t>
            </a:r>
            <a:endParaRPr lang="zh-CN" altLang="en-US"/>
          </a:p>
          <a:p>
            <a:r>
              <a:rPr lang="zh-CN" altLang="en-US">
                <a:sym typeface="+mn-ea"/>
              </a:rPr>
              <a:t>d=false;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print(c,d);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if c then</a:t>
            </a:r>
            <a:endParaRPr lang="zh-CN" altLang="en-US"/>
          </a:p>
          <a:p>
            <a:r>
              <a:rPr lang="zh-CN" altLang="en-US">
                <a:sym typeface="+mn-ea"/>
              </a:rPr>
              <a:t>print("c is true")</a:t>
            </a:r>
            <a:endParaRPr lang="zh-CN" altLang="en-US"/>
          </a:p>
          <a:p>
            <a:r>
              <a:rPr lang="zh-CN" altLang="en-US">
                <a:sym typeface="+mn-ea"/>
              </a:rPr>
              <a:t>else</a:t>
            </a:r>
            <a:endParaRPr lang="zh-CN" altLang="en-US"/>
          </a:p>
          <a:p>
            <a:r>
              <a:rPr lang="zh-CN" altLang="en-US">
                <a:sym typeface="+mn-ea"/>
              </a:rPr>
              <a:t>print("c is not true")</a:t>
            </a:r>
            <a:endParaRPr lang="zh-CN" altLang="en-US"/>
          </a:p>
          <a:p>
            <a:r>
              <a:rPr lang="zh-CN" altLang="en-US">
                <a:sym typeface="+mn-ea"/>
              </a:rPr>
              <a:t>end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local g=0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if g then</a:t>
            </a:r>
            <a:endParaRPr lang="zh-CN" altLang="en-US"/>
          </a:p>
          <a:p>
            <a:r>
              <a:rPr lang="zh-CN" altLang="en-US">
                <a:sym typeface="+mn-ea"/>
              </a:rPr>
              <a:t>print("g is true")</a:t>
            </a:r>
            <a:endParaRPr lang="zh-CN" altLang="en-US"/>
          </a:p>
          <a:p>
            <a:r>
              <a:rPr lang="zh-CN" altLang="en-US">
                <a:sym typeface="+mn-ea"/>
              </a:rPr>
              <a:t>else</a:t>
            </a:r>
            <a:endParaRPr lang="zh-CN" altLang="en-US"/>
          </a:p>
          <a:p>
            <a:r>
              <a:rPr lang="zh-CN" altLang="en-US">
                <a:sym typeface="+mn-ea"/>
              </a:rPr>
              <a:t>print("g is false")</a:t>
            </a:r>
            <a:endParaRPr lang="zh-CN" altLang="en-US"/>
          </a:p>
          <a:p>
            <a:r>
              <a:rPr lang="zh-CN" altLang="en-US">
                <a:sym typeface="+mn-ea"/>
              </a:rPr>
              <a:t>end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--number 数字类型</a:t>
            </a:r>
            <a:endParaRPr lang="zh-CN" altLang="en-US"/>
          </a:p>
          <a:p>
            <a:r>
              <a:rPr lang="zh-CN" altLang="en-US">
                <a:sym typeface="+mn-ea"/>
              </a:rPr>
              <a:t>local h=4</a:t>
            </a:r>
            <a:endParaRPr lang="zh-CN" altLang="en-US"/>
          </a:p>
          <a:p>
            <a:r>
              <a:rPr lang="zh-CN" altLang="en-US">
                <a:sym typeface="+mn-ea"/>
              </a:rPr>
              <a:t>local i=454.322</a:t>
            </a:r>
            <a:endParaRPr lang="zh-CN" altLang="en-US"/>
          </a:p>
          <a:p>
            <a:r>
              <a:rPr lang="zh-CN" altLang="en-US">
                <a:sym typeface="+mn-ea"/>
              </a:rPr>
              <a:t>print(h,i,math.floor(i),math.ceil(i))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--string字符串类型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local j="momo"</a:t>
            </a:r>
            <a:endParaRPr lang="zh-CN" altLang="en-US"/>
          </a:p>
          <a:p>
            <a:r>
              <a:rPr lang="zh-CN" altLang="en-US">
                <a:sym typeface="+mn-ea"/>
              </a:rPr>
              <a:t>local k='8989'</a:t>
            </a:r>
            <a:endParaRPr lang="zh-CN" altLang="en-US"/>
          </a:p>
          <a:p>
            <a:r>
              <a:rPr lang="zh-CN" altLang="en-US">
                <a:sym typeface="+mn-ea"/>
              </a:rPr>
              <a:t>print(j,k)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--函数类型</a:t>
            </a:r>
            <a:endParaRPr lang="zh-CN" altLang="en-US"/>
          </a:p>
          <a:p>
            <a:r>
              <a:rPr lang="zh-CN" altLang="en-US">
                <a:sym typeface="+mn-ea"/>
              </a:rPr>
              <a:t>function aa()</a:t>
            </a:r>
            <a:endParaRPr lang="zh-CN" altLang="en-US"/>
          </a:p>
          <a:p>
            <a:r>
              <a:rPr lang="zh-CN" altLang="en-US">
                <a:sym typeface="+mn-ea"/>
              </a:rPr>
              <a:t>  print("aa function")</a:t>
            </a:r>
            <a:endParaRPr lang="zh-CN" altLang="en-US"/>
          </a:p>
          <a:p>
            <a:r>
              <a:rPr lang="zh-CN" altLang="en-US">
                <a:sym typeface="+mn-ea"/>
              </a:rPr>
              <a:t>end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local bb= function ()</a:t>
            </a:r>
            <a:endParaRPr lang="zh-CN" altLang="en-US"/>
          </a:p>
          <a:p>
            <a:r>
              <a:rPr lang="zh-CN" altLang="en-US">
                <a:sym typeface="+mn-ea"/>
              </a:rPr>
              <a:t>  print("bb function")</a:t>
            </a:r>
            <a:endParaRPr lang="zh-CN" altLang="en-US"/>
          </a:p>
          <a:p>
            <a:r>
              <a:rPr lang="zh-CN" altLang="en-US">
                <a:sym typeface="+mn-ea"/>
              </a:rPr>
              <a:t>end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aa()</a:t>
            </a:r>
            <a:endParaRPr lang="zh-CN" altLang="en-US"/>
          </a:p>
          <a:p>
            <a:r>
              <a:rPr lang="zh-CN" altLang="en-US">
                <a:sym typeface="+mn-ea"/>
              </a:rPr>
              <a:t>bb()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--table类型</a:t>
            </a:r>
            <a:endParaRPr lang="zh-CN" altLang="en-US"/>
          </a:p>
          <a:p>
            <a:r>
              <a:rPr lang="zh-CN" altLang="en-US">
                <a:sym typeface="+mn-ea"/>
              </a:rPr>
              <a:t>--注意事项：table的数组类型的下标是从1开始的，在操作数组时，不要把中间的角标的内容设置为nil，数组和hash的混合型时，hash不会再table的自定义方法中起作用</a:t>
            </a:r>
            <a:endParaRPr lang="zh-CN" altLang="en-US"/>
          </a:p>
          <a:p>
            <a:r>
              <a:rPr lang="zh-CN" altLang="en-US">
                <a:sym typeface="+mn-ea"/>
              </a:rPr>
              <a:t>local t1 = {1,3,45,677}</a:t>
            </a:r>
            <a:endParaRPr lang="zh-CN" altLang="en-US"/>
          </a:p>
          <a:p>
            <a:r>
              <a:rPr lang="zh-CN" altLang="en-US">
                <a:sym typeface="+mn-ea"/>
              </a:rPr>
              <a:t>print(table.concat(t1,","))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local t2={</a:t>
            </a:r>
            <a:endParaRPr lang="zh-CN" altLang="en-US"/>
          </a:p>
          <a:p>
            <a:r>
              <a:rPr lang="zh-CN" altLang="en-US">
                <a:sym typeface="+mn-ea"/>
              </a:rPr>
              <a:t>4,</a:t>
            </a:r>
            <a:endParaRPr lang="zh-CN" altLang="en-US"/>
          </a:p>
          <a:p>
            <a:r>
              <a:rPr lang="zh-CN" altLang="en-US">
                <a:sym typeface="+mn-ea"/>
              </a:rPr>
              <a:t>[2]=2,</a:t>
            </a:r>
            <a:endParaRPr lang="zh-CN" altLang="en-US"/>
          </a:p>
          <a:p>
            <a:r>
              <a:rPr lang="zh-CN" altLang="en-US">
                <a:sym typeface="+mn-ea"/>
              </a:rPr>
              <a:t>a="b",</a:t>
            </a:r>
            <a:endParaRPr lang="zh-CN" altLang="en-US"/>
          </a:p>
          <a:p>
            <a:r>
              <a:rPr lang="zh-CN" altLang="en-US">
                <a:sym typeface="+mn-ea"/>
              </a:rPr>
              <a:t>["mm"]=4,</a:t>
            </a:r>
            <a:endParaRPr lang="zh-CN" altLang="en-US"/>
          </a:p>
          <a:p>
            <a:r>
              <a:rPr lang="zh-CN" altLang="en-US">
                <a:sym typeface="+mn-ea"/>
              </a:rPr>
              <a:t>[10]=6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print(table.concat(t2,","))</a:t>
            </a:r>
            <a:endParaRPr lang="zh-CN" altLang="en-US"/>
          </a:p>
          <a:p>
            <a:r>
              <a:rPr lang="zh-CN" altLang="en-US">
                <a:sym typeface="+mn-ea"/>
              </a:rPr>
              <a:t>print(t2["a"],t2["mm"],t2[10])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table.insert(t2,1,90)</a:t>
            </a:r>
            <a:endParaRPr lang="zh-CN" altLang="en-US"/>
          </a:p>
          <a:p>
            <a:r>
              <a:rPr lang="zh-CN" altLang="en-US">
                <a:sym typeface="+mn-ea"/>
              </a:rPr>
              <a:t>print(t1[1],t1[0],table.getn(t1),table.getn(t2))</a:t>
            </a:r>
            <a:endParaRPr lang="zh-CN" altLang="en-US"/>
          </a:p>
          <a:p>
            <a:r>
              <a:rPr lang="zh-CN" altLang="en-US">
                <a:sym typeface="+mn-ea"/>
              </a:rPr>
              <a:t>print(table.concat(t2,","))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table.sort(t2)</a:t>
            </a:r>
            <a:endParaRPr lang="zh-CN" altLang="en-US"/>
          </a:p>
          <a:p>
            <a:r>
              <a:rPr lang="zh-CN" altLang="en-US">
                <a:sym typeface="+mn-ea"/>
              </a:rPr>
              <a:t>print(table.concat(t2,","))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菜鸟教程：http://www.runoob.com/lua/lua-tutorial.html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http://www.runoob.com/manual/lua53doc/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逻辑运算符</a:t>
            </a:r>
            <a:endParaRPr lang="zh-CN" altLang="en-US"/>
          </a:p>
          <a:p>
            <a:r>
              <a:rPr lang="zh-CN" altLang="en-US">
                <a:sym typeface="+mn-ea"/>
              </a:rPr>
              <a:t>a = true</a:t>
            </a:r>
            <a:endParaRPr lang="zh-CN" altLang="en-US"/>
          </a:p>
          <a:p>
            <a:r>
              <a:rPr lang="zh-CN" altLang="en-US">
                <a:sym typeface="+mn-ea"/>
              </a:rPr>
              <a:t>b = true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and	逻辑与操作符。 若 A 为 false，则返回 A，否则返回 B。	(A and B) 为 false。</a:t>
            </a:r>
            <a:endParaRPr lang="zh-CN" altLang="en-US"/>
          </a:p>
          <a:p>
            <a:r>
              <a:rPr lang="zh-CN" altLang="en-US">
                <a:sym typeface="+mn-ea"/>
              </a:rPr>
              <a:t>or	逻辑或操作符。 若 A 为 true，则返回 A，否则返回 B。	(A or B) 为 true。</a:t>
            </a:r>
            <a:endParaRPr lang="zh-CN" altLang="en-US"/>
          </a:p>
          <a:p>
            <a:r>
              <a:rPr lang="zh-CN" altLang="en-US">
                <a:sym typeface="+mn-ea"/>
              </a:rPr>
              <a:t>not	逻辑非操作符。与逻辑运算结果相反，如果条件为 true，逻辑非为 false。	not(A and B) 为 true。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其他运算符</a:t>
            </a:r>
            <a:endParaRPr lang="zh-CN" altLang="en-US"/>
          </a:p>
          <a:p>
            <a:r>
              <a:rPr lang="zh-CN" altLang="en-US">
                <a:sym typeface="+mn-ea"/>
              </a:rPr>
              <a:t>..	连接两个字符串	a..b ，其中 a 为 "Hello " ， b 为 "World", 输出结果为 "Hello World"。</a:t>
            </a:r>
            <a:endParaRPr lang="zh-CN" altLang="en-US"/>
          </a:p>
          <a:p>
            <a:r>
              <a:rPr lang="zh-CN" altLang="en-US">
                <a:sym typeface="+mn-ea"/>
              </a:rPr>
              <a:t>#	一元运算符，返回字符串或表的长度。	#"Hello" 返回 5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while 循环：	在条件为 true 时，让程序重复地执行某些语句。执行语句前会先检查条件是否为 true。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while(condition)</a:t>
            </a:r>
            <a:endParaRPr lang="zh-CN" altLang="en-US"/>
          </a:p>
          <a:p>
            <a:r>
              <a:rPr lang="zh-CN" altLang="en-US">
                <a:sym typeface="+mn-ea"/>
              </a:rPr>
              <a:t>do</a:t>
            </a:r>
            <a:endParaRPr lang="zh-CN" altLang="en-US"/>
          </a:p>
          <a:p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...</a:t>
            </a:r>
            <a:endParaRPr lang="en-US" altLang="zh-CN"/>
          </a:p>
          <a:p>
            <a:r>
              <a:rPr lang="zh-CN" altLang="en-US">
                <a:sym typeface="+mn-ea"/>
              </a:rPr>
              <a:t>end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repeat...until 循环：</a:t>
            </a:r>
            <a:r>
              <a:rPr lang="en-US" altLang="zh-CN">
                <a:sym typeface="+mn-ea"/>
              </a:rPr>
              <a:t>在条件进行判断前循环体都会执行一次。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repeat</a:t>
            </a:r>
            <a:endParaRPr lang="en-US" altLang="zh-CN"/>
          </a:p>
          <a:p>
            <a:r>
              <a:rPr lang="en-US" altLang="zh-CN">
                <a:sym typeface="+mn-ea"/>
              </a:rPr>
              <a:t> ...</a:t>
            </a:r>
            <a:endParaRPr lang="en-US" altLang="zh-CN"/>
          </a:p>
          <a:p>
            <a:r>
              <a:rPr lang="en-US" altLang="zh-CN">
                <a:sym typeface="+mn-ea"/>
              </a:rPr>
              <a:t>until( condition )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for 循环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>
                <a:sym typeface="+mn-ea"/>
              </a:rPr>
              <a:t>重复执行指定语句，重复次数可在 for 语句中控制。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for var=exp1,exp2,exp3 do  </a:t>
            </a:r>
            <a:endParaRPr lang="en-US" altLang="zh-CN"/>
          </a:p>
          <a:p>
            <a:r>
              <a:rPr lang="en-US" altLang="zh-CN">
                <a:sym typeface="+mn-ea"/>
              </a:rPr>
              <a:t>    &lt;执行体&gt;  </a:t>
            </a:r>
            <a:endParaRPr lang="en-US" altLang="zh-CN"/>
          </a:p>
          <a:p>
            <a:r>
              <a:rPr lang="en-US" altLang="zh-CN">
                <a:sym typeface="+mn-ea"/>
              </a:rPr>
              <a:t>end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Lua 编程语言中 for语句有两大类：：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数值for循环</a:t>
            </a:r>
            <a:endParaRPr lang="en-US" altLang="zh-CN"/>
          </a:p>
          <a:p>
            <a:r>
              <a:rPr lang="en-US" altLang="zh-CN">
                <a:sym typeface="+mn-ea"/>
              </a:rPr>
              <a:t>泛型for循环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--打印数组a的所有值  </a:t>
            </a:r>
            <a:endParaRPr lang="en-US" altLang="zh-CN"/>
          </a:p>
          <a:p>
            <a:r>
              <a:rPr lang="en-US" altLang="zh-CN">
                <a:sym typeface="+mn-ea"/>
              </a:rPr>
              <a:t>a = {"one", "two", "three"}</a:t>
            </a:r>
            <a:endParaRPr lang="en-US" altLang="zh-CN"/>
          </a:p>
          <a:p>
            <a:r>
              <a:rPr lang="en-US" altLang="zh-CN">
                <a:sym typeface="+mn-ea"/>
              </a:rPr>
              <a:t>for i, v in ipairs(a) do</a:t>
            </a:r>
            <a:endParaRPr lang="en-US" altLang="zh-CN"/>
          </a:p>
          <a:p>
            <a:r>
              <a:rPr lang="en-US" altLang="zh-CN">
                <a:sym typeface="+mn-ea"/>
              </a:rPr>
              <a:t>    print(i, v)</a:t>
            </a:r>
            <a:endParaRPr lang="en-US" altLang="zh-CN"/>
          </a:p>
          <a:p>
            <a:r>
              <a:rPr lang="en-US" altLang="zh-CN">
                <a:sym typeface="+mn-ea"/>
              </a:rPr>
              <a:t>end 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i是数组索引值，v是对应索引的数组元素值。ipairs是Lua提供的一个迭代器函数，用来迭代数组。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ipairs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遍历数组型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table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sym typeface="+mn-ea"/>
              </a:rPr>
              <a:t>pairs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遍历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hash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型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table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9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" name="Shape 30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31" name="Shape 31"/>
          <p:cNvSpPr/>
          <p:nvPr/>
        </p:nvSpPr>
        <p:spPr>
          <a:xfrm>
            <a:off x="10308" y="981521"/>
            <a:ext cx="12201922" cy="4572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 hasCustomPrompt="1"/>
          </p:nvPr>
        </p:nvSpPr>
        <p:spPr>
          <a:xfrm>
            <a:off x="5451102" y="2142393"/>
            <a:ext cx="5832649" cy="6463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Tx/>
              <a:buSzTx/>
              <a:buFontTx/>
              <a:buNone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1181735" indent="-5715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677035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2286635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896870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" name="Shape 33"/>
          <p:cNvSpPr/>
          <p:nvPr/>
        </p:nvSpPr>
        <p:spPr>
          <a:xfrm>
            <a:off x="4023036" y="2145031"/>
            <a:ext cx="2088234" cy="688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讲师：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3"/>
          </p:nvPr>
        </p:nvSpPr>
        <p:spPr>
          <a:xfrm>
            <a:off x="5428045" y="2925738"/>
            <a:ext cx="4487555" cy="746359"/>
          </a:xfrm>
          <a:prstGeom prst="rect">
            <a:avLst/>
          </a:prstGeom>
        </p:spPr>
        <p:txBody>
          <a:bodyPr/>
          <a:lstStyle/>
          <a:p>
            <a:pPr marL="381000" indent="-381000">
              <a:lnSpc>
                <a:spcPts val="5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pic>
        <p:nvPicPr>
          <p:cNvPr id="35" name="image3.png" descr="C:\Users\王佩丰\Desktop\为梦想增值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1" y="6238106"/>
            <a:ext cx="2016225" cy="472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4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5" name="Shape 45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46" name="Shape 46"/>
          <p:cNvSpPr/>
          <p:nvPr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" name="Shape 47"/>
          <p:cNvSpPr/>
          <p:nvPr/>
        </p:nvSpPr>
        <p:spPr>
          <a:xfrm>
            <a:off x="-3573" y="-14925"/>
            <a:ext cx="4158533" cy="6874514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Shape 48"/>
          <p:cNvSpPr/>
          <p:nvPr/>
        </p:nvSpPr>
        <p:spPr>
          <a:xfrm>
            <a:off x="779548" y="1443396"/>
            <a:ext cx="2592290" cy="1234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课程目录</a:t>
            </a:r>
          </a:p>
          <a:p>
            <a:pPr>
              <a:defRPr sz="23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Course Contents</a:t>
            </a:r>
          </a:p>
        </p:txBody>
      </p:sp>
      <p:pic>
        <p:nvPicPr>
          <p:cNvPr id="49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590" y="6094090"/>
            <a:ext cx="2045693" cy="49052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0" name="Shape 50"/>
          <p:cNvSpPr>
            <a:spLocks noGrp="1"/>
          </p:cNvSpPr>
          <p:nvPr>
            <p:ph type="body" sz="half" idx="1" hasCustomPrompt="1"/>
          </p:nvPr>
        </p:nvSpPr>
        <p:spPr>
          <a:xfrm>
            <a:off x="4514998" y="1701601"/>
            <a:ext cx="6408539" cy="4153217"/>
          </a:xfrm>
          <a:prstGeom prst="rect">
            <a:avLst/>
          </a:prstGeom>
        </p:spPr>
        <p:txBody>
          <a:bodyPr/>
          <a:lstStyle>
            <a:lvl1pPr marL="514350" indent="-514350">
              <a:spcBef>
                <a:spcPts val="0"/>
              </a:spcBef>
              <a:buClrTx/>
              <a:buFontTx/>
              <a:buBlip>
                <a:blip r:embed="rId3"/>
              </a:buBlip>
            </a:lvl1pPr>
            <a:lvl2pPr>
              <a:spcBef>
                <a:spcPts val="0"/>
              </a:spcBef>
              <a:buClrTx/>
              <a:buFontTx/>
            </a:lvl2pPr>
            <a:lvl3pPr>
              <a:spcBef>
                <a:spcPts val="0"/>
              </a:spcBef>
              <a:buClrTx/>
              <a:buFontTx/>
            </a:lvl3pPr>
            <a:lvl4pPr>
              <a:spcBef>
                <a:spcPts val="0"/>
              </a:spcBef>
              <a:buClrTx/>
              <a:buFontTx/>
            </a:lvl4pPr>
            <a:lvl5pPr>
              <a:spcBef>
                <a:spcPts val="0"/>
              </a:spcBef>
              <a:buClrTx/>
              <a:buFont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9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" name="Shape 60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61" name="Shape 61"/>
          <p:cNvSpPr/>
          <p:nvPr/>
        </p:nvSpPr>
        <p:spPr>
          <a:xfrm flipV="1">
            <a:off x="7551" y="2971829"/>
            <a:ext cx="12198351" cy="4573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1130623" y="1796401"/>
            <a:ext cx="2441751" cy="244231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3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63" name="Shape 63"/>
          <p:cNvSpPr>
            <a:spLocks noGrp="1"/>
          </p:cNvSpPr>
          <p:nvPr>
            <p:ph type="body" sz="quarter" idx="1" hasCustomPrompt="1"/>
          </p:nvPr>
        </p:nvSpPr>
        <p:spPr>
          <a:xfrm>
            <a:off x="3866927" y="2061327"/>
            <a:ext cx="8331423" cy="6463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Tx/>
              <a:buSzTx/>
              <a:buFontTx/>
              <a:buNone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1181735" indent="-5715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677035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2286635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896870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sz="quarter" idx="13"/>
          </p:nvPr>
        </p:nvSpPr>
        <p:spPr>
          <a:xfrm>
            <a:off x="4659017" y="3213722"/>
            <a:ext cx="6264695" cy="746359"/>
          </a:xfrm>
          <a:prstGeom prst="rect">
            <a:avLst/>
          </a:prstGeom>
        </p:spPr>
        <p:txBody>
          <a:bodyPr/>
          <a:lstStyle/>
          <a:p>
            <a:pPr marL="381000" indent="-381000">
              <a:lnSpc>
                <a:spcPts val="5000"/>
              </a:lnSpc>
              <a:defRPr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pic>
        <p:nvPicPr>
          <p:cNvPr id="65" name="image3.png" descr="C:\Users\王佩丰\Desktop\为梦想增值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51" y="6238106"/>
            <a:ext cx="2016225" cy="472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4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5" name="Shape 75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76" name="Shape 76"/>
          <p:cNvSpPr>
            <a:spLocks noGrp="1"/>
          </p:cNvSpPr>
          <p:nvPr>
            <p:ph type="title" hasCustomPrompt="1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/>
          <a:lstStyle>
            <a:lvl1pPr algn="l">
              <a:defRPr sz="3700">
                <a:solidFill>
                  <a:srgbClr val="21B6BB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77" name="Shape 77"/>
          <p:cNvSpPr/>
          <p:nvPr/>
        </p:nvSpPr>
        <p:spPr>
          <a:xfrm>
            <a:off x="10308" y="981521"/>
            <a:ext cx="12201922" cy="4572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8" name="Shape 78"/>
          <p:cNvSpPr>
            <a:spLocks noGrp="1"/>
          </p:cNvSpPr>
          <p:nvPr>
            <p:ph type="body" sz="half" idx="1" hasCustomPrompt="1"/>
          </p:nvPr>
        </p:nvSpPr>
        <p:spPr>
          <a:xfrm>
            <a:off x="985837" y="2349500"/>
            <a:ext cx="10153651" cy="2952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A5A5A"/>
                </a:solidFill>
              </a:defRPr>
            </a:lvl1pPr>
            <a:lvl2pPr>
              <a:defRPr>
                <a:solidFill>
                  <a:srgbClr val="5A5A5A"/>
                </a:solidFill>
              </a:defRPr>
            </a:lvl2pPr>
            <a:lvl3pPr>
              <a:defRPr>
                <a:solidFill>
                  <a:srgbClr val="5A5A5A"/>
                </a:solidFill>
              </a:defRPr>
            </a:lvl3pPr>
            <a:lvl4pPr>
              <a:defRPr>
                <a:solidFill>
                  <a:srgbClr val="5A5A5A"/>
                </a:solidFill>
              </a:defRPr>
            </a:lvl4pPr>
            <a:lvl5pPr>
              <a:defRPr>
                <a:solidFill>
                  <a:srgbClr val="5A5A5A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79" name="image3.png" descr="C:\Users\王佩丰\Desktop\为梦想增值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1" y="6238106"/>
            <a:ext cx="2016225" cy="472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88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9" name="Shape 89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90" name="Shape 90"/>
          <p:cNvSpPr/>
          <p:nvPr/>
        </p:nvSpPr>
        <p:spPr>
          <a:xfrm>
            <a:off x="3310" y="0"/>
            <a:ext cx="12198351" cy="6859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Shape 91"/>
          <p:cNvSpPr/>
          <p:nvPr/>
        </p:nvSpPr>
        <p:spPr>
          <a:xfrm>
            <a:off x="5493" y="3285778"/>
            <a:ext cx="12195176" cy="3573811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Shape 92"/>
          <p:cNvSpPr/>
          <p:nvPr/>
        </p:nvSpPr>
        <p:spPr>
          <a:xfrm>
            <a:off x="5019054" y="1703242"/>
            <a:ext cx="7179296" cy="1590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8800">
                <a:solidFill>
                  <a:srgbClr val="21B6BB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Thank You !</a:t>
            </a:r>
          </a:p>
        </p:txBody>
      </p:sp>
      <p:pic>
        <p:nvPicPr>
          <p:cNvPr id="93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82" y="405458"/>
            <a:ext cx="2030769" cy="48694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4" name="image3.png" descr="C:\Users\王佩丰\Desktop\为梦想增值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91" y="3583168"/>
            <a:ext cx="3960441" cy="9282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5" name="Shape 95"/>
          <p:cNvSpPr/>
          <p:nvPr/>
        </p:nvSpPr>
        <p:spPr>
          <a:xfrm>
            <a:off x="5494" y="3217259"/>
            <a:ext cx="12201922" cy="72009"/>
          </a:xfrm>
          <a:prstGeom prst="rect">
            <a:avLst/>
          </a:prstGeom>
          <a:solidFill>
            <a:srgbClr val="5A5A5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Shape 96"/>
          <p:cNvSpPr/>
          <p:nvPr/>
        </p:nvSpPr>
        <p:spPr>
          <a:xfrm>
            <a:off x="1274638" y="1864970"/>
            <a:ext cx="2520282" cy="252086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3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97" name="Shape 97"/>
          <p:cNvSpPr/>
          <p:nvPr/>
        </p:nvSpPr>
        <p:spPr>
          <a:xfrm>
            <a:off x="5848641" y="4494629"/>
            <a:ext cx="4389178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6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7" name="Shape 107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108" name="Shape 108"/>
          <p:cNvSpPr>
            <a:spLocks noGrp="1"/>
          </p:cNvSpPr>
          <p:nvPr>
            <p:ph type="title" hasCustomPrompt="1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/>
          <a:lstStyle>
            <a:lvl1pPr algn="l">
              <a:defRPr sz="3700">
                <a:solidFill>
                  <a:srgbClr val="21B6BB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09" name="Shape 109"/>
          <p:cNvSpPr/>
          <p:nvPr/>
        </p:nvSpPr>
        <p:spPr>
          <a:xfrm>
            <a:off x="10308" y="981521"/>
            <a:ext cx="12201922" cy="4572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Shape 110"/>
          <p:cNvSpPr>
            <a:spLocks noGrp="1"/>
          </p:cNvSpPr>
          <p:nvPr>
            <p:ph type="body" sz="half" idx="1" hasCustomPrompt="1"/>
          </p:nvPr>
        </p:nvSpPr>
        <p:spPr>
          <a:xfrm>
            <a:off x="985837" y="2349500"/>
            <a:ext cx="10153651" cy="2952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A5A5A"/>
                </a:solidFill>
              </a:defRPr>
            </a:lvl1pPr>
            <a:lvl2pPr>
              <a:defRPr>
                <a:solidFill>
                  <a:srgbClr val="5A5A5A"/>
                </a:solidFill>
              </a:defRPr>
            </a:lvl2pPr>
            <a:lvl3pPr>
              <a:defRPr>
                <a:solidFill>
                  <a:srgbClr val="5A5A5A"/>
                </a:solidFill>
              </a:defRPr>
            </a:lvl3pPr>
            <a:lvl4pPr>
              <a:defRPr>
                <a:solidFill>
                  <a:srgbClr val="5A5A5A"/>
                </a:solidFill>
              </a:defRPr>
            </a:lvl4pPr>
            <a:lvl5pPr>
              <a:defRPr>
                <a:solidFill>
                  <a:srgbClr val="5A5A5A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11" name="image3.png" descr="C:\Users\王佩丰\Desktop\为梦想增值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1" y="6238106"/>
            <a:ext cx="2016225" cy="472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eg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" name="image1.png" descr="C:\Users\王佩丰\Desktop\51CTO学院-源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Shape 4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5" name="Shape 5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Shape 6"/>
          <p:cNvSpPr/>
          <p:nvPr/>
        </p:nvSpPr>
        <p:spPr>
          <a:xfrm>
            <a:off x="5493" y="4294089"/>
            <a:ext cx="12195176" cy="136847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770581" y="4501251"/>
            <a:ext cx="10657187" cy="95415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pic>
        <p:nvPicPr>
          <p:cNvPr id="8" name="image2.jpg" descr="C:\Users\王佩丰\Desktop\未标题-2.jpg"/>
          <p:cNvPicPr>
            <a:picLocks noChangeAspect="1"/>
          </p:cNvPicPr>
          <p:nvPr/>
        </p:nvPicPr>
        <p:blipFill>
          <a:blip r:embed="rId9"/>
          <a:srcRect t="3588"/>
          <a:stretch>
            <a:fillRect/>
          </a:stretch>
        </p:blipFill>
        <p:spPr>
          <a:xfrm>
            <a:off x="5493" y="-1"/>
            <a:ext cx="12220553" cy="42940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" name="image1.png" descr="C:\Users\王佩丰\Desktop\51CTO学院-源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566" y="6002542"/>
            <a:ext cx="2304258" cy="5525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" name="image3.png" descr="C:\Users\王佩丰\Desktop\为梦想增值 (2)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635441">
            <a:off x="533958" y="939042"/>
            <a:ext cx="3985733" cy="9341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Shape 11"/>
          <p:cNvSpPr/>
          <p:nvPr/>
        </p:nvSpPr>
        <p:spPr>
          <a:xfrm>
            <a:off x="7121252" y="6093397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21B6BB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1600835" marR="0" indent="-609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●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1054735" marR="0" indent="-4445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–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575435" marR="0" indent="-355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2185035" marR="0" indent="-355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795270" marR="0" indent="-355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3404870" marR="0" indent="-355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975100" marR="0" indent="-31623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4584700" marR="0" indent="-31623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5194935" marR="0" indent="-31623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60960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1219835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829435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2439035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304927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365887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426847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4878705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770581" y="4501251"/>
            <a:ext cx="10657187" cy="954151"/>
          </a:xfrm>
          <a:prstGeom prst="rect">
            <a:avLst/>
          </a:prstGeom>
        </p:spPr>
        <p:txBody>
          <a:bodyPr/>
          <a:lstStyle>
            <a:lvl1pPr defTabSz="658495">
              <a:defRPr sz="2915"/>
            </a:lvl1pPr>
          </a:lstStyle>
          <a:p>
            <a:r>
              <a:rPr dirty="0"/>
              <a:t>OpenResty（Nginx）+LuaJIT（Lua）高并发web服务实践教程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>
            <a:normAutofit/>
          </a:bodyPr>
          <a:lstStyle>
            <a:lvl1pPr defTabSz="1097280">
              <a:defRPr sz="3330"/>
            </a:lvl1pPr>
          </a:lstStyle>
          <a:p>
            <a:pPr latinLnBrk="1"/>
            <a:r>
              <a:rPr dirty="0" smtClean="0"/>
              <a:t>第</a:t>
            </a:r>
            <a:r>
              <a:rPr lang="zh-CN" altLang="en-US" dirty="0" smtClean="0"/>
              <a:t>四</a:t>
            </a:r>
            <a:r>
              <a:rPr dirty="0" smtClean="0"/>
              <a:t>章：</a:t>
            </a:r>
            <a:r>
              <a:rPr lang="en-US" altLang="zh-CN" dirty="0"/>
              <a:t>Lua</a:t>
            </a:r>
            <a:r>
              <a:rPr lang="zh-CN" altLang="en-US" dirty="0"/>
              <a:t>语言基础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latinLnBrk="1"/>
            <a:r>
              <a:rPr lang="en-US" altLang="zh-CN" dirty="0" err="1" smtClean="0"/>
              <a:t>Lua</a:t>
            </a:r>
            <a:r>
              <a:rPr lang="zh-CN" altLang="en-US" dirty="0"/>
              <a:t>简介、</a:t>
            </a:r>
            <a:r>
              <a:rPr lang="en-US" altLang="zh-CN" dirty="0" err="1"/>
              <a:t>LuaJit</a:t>
            </a:r>
            <a:r>
              <a:rPr lang="zh-CN" altLang="en-US" dirty="0"/>
              <a:t>环境搭建以及</a:t>
            </a:r>
            <a:r>
              <a:rPr lang="en-US" altLang="zh-CN" dirty="0" err="1"/>
              <a:t>LuaJit</a:t>
            </a:r>
            <a:r>
              <a:rPr lang="zh-CN" altLang="en-US" dirty="0"/>
              <a:t>的</a:t>
            </a:r>
            <a:r>
              <a:rPr lang="en-US" altLang="zh-CN" dirty="0"/>
              <a:t>HelloWorld </a:t>
            </a:r>
            <a:endParaRPr lang="en-US" altLang="zh-CN" dirty="0"/>
          </a:p>
          <a:p>
            <a:r>
              <a:rPr lang="en-US" altLang="zh-CN" dirty="0" err="1"/>
              <a:t>Lua</a:t>
            </a:r>
            <a:r>
              <a:rPr lang="zh-CN" altLang="zh-CN" dirty="0"/>
              <a:t>基础数据类型及</a:t>
            </a:r>
            <a:r>
              <a:rPr lang="en-US" altLang="zh-CN" dirty="0"/>
              <a:t>Table</a:t>
            </a:r>
            <a:r>
              <a:rPr lang="zh-CN" altLang="zh-CN" dirty="0"/>
              <a:t>库简介 </a:t>
            </a:r>
            <a:endParaRPr lang="en-US" altLang="zh-CN" dirty="0" smtClean="0"/>
          </a:p>
          <a:p>
            <a:r>
              <a:rPr lang="en-US" altLang="zh-CN" dirty="0" err="1" smtClean="0"/>
              <a:t>Lua</a:t>
            </a:r>
            <a:r>
              <a:rPr lang="zh-CN" altLang="zh-CN" dirty="0"/>
              <a:t>表达式、控制结构和函数</a:t>
            </a:r>
            <a:endParaRPr lang="zh-CN" altLang="zh-CN" dirty="0"/>
          </a:p>
          <a:p>
            <a:pPr latinLnBrk="1"/>
            <a:r>
              <a:rPr lang="en-US" altLang="zh-CN" dirty="0" err="1"/>
              <a:t>Lua</a:t>
            </a:r>
            <a:r>
              <a:rPr lang="zh-CN" altLang="zh-CN" dirty="0"/>
              <a:t>高级 </a:t>
            </a:r>
            <a:endParaRPr lang="zh-CN" altLang="zh-CN" dirty="0"/>
          </a:p>
          <a:p>
            <a:pPr marL="991235" indent="0" latinLnBrk="1">
              <a:buNone/>
            </a:pPr>
            <a:endParaRPr lang="zh-CN" altLang="zh-CN" dirty="0"/>
          </a:p>
          <a:p>
            <a:pPr marL="991235" indent="0" latinLnBrk="1">
              <a:buNone/>
            </a:pPr>
            <a:r>
              <a:rPr lang="zh-CN" dirty="0">
                <a:ea typeface="宋体" panose="02010600030101010101" pitchFamily="2" charset="-122"/>
              </a:rPr>
              <a:t>下载地址：http://luajit.org/download.html</a:t>
            </a:r>
            <a:endParaRPr 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>
            <a:normAutofit/>
          </a:bodyPr>
          <a:lstStyle>
            <a:lvl1pPr defTabSz="1097280">
              <a:defRPr sz="3330"/>
            </a:lvl1pPr>
          </a:lstStyle>
          <a:p>
            <a:pPr latinLnBrk="1"/>
            <a:r>
              <a:rPr lang="zh-CN" altLang="en-US" dirty="0" smtClean="0"/>
              <a:t>第一节</a:t>
            </a:r>
            <a:r>
              <a:rPr dirty="0" smtClean="0"/>
              <a:t>：</a:t>
            </a:r>
            <a:r>
              <a:rPr lang="en-US" altLang="zh-CN" dirty="0"/>
              <a:t> </a:t>
            </a:r>
            <a:r>
              <a:rPr lang="en-US" altLang="zh-CN" dirty="0" smtClean="0"/>
              <a:t>LuaJit</a:t>
            </a:r>
            <a:r>
              <a:rPr lang="zh-CN" altLang="en-US" dirty="0"/>
              <a:t>环境搭建以及</a:t>
            </a:r>
            <a:r>
              <a:rPr lang="en-US" altLang="zh-CN" dirty="0" err="1"/>
              <a:t>LuaJit</a:t>
            </a:r>
            <a:r>
              <a:rPr lang="zh-CN" altLang="en-US" dirty="0"/>
              <a:t>的</a:t>
            </a:r>
            <a:r>
              <a:rPr lang="en-US" altLang="zh-CN" dirty="0"/>
              <a:t>HelloWorld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zh-CN" dirty="0" err="1" smtClean="0"/>
              <a:t>Lua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LuaJit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安装</a:t>
            </a:r>
            <a:r>
              <a:rPr lang="en-US" altLang="zh-CN" dirty="0" err="1" smtClean="0"/>
              <a:t>LuaJit</a:t>
            </a:r>
            <a:endParaRPr lang="en-US" altLang="zh-CN" dirty="0" smtClean="0"/>
          </a:p>
          <a:p>
            <a:pPr latinLnBrk="1"/>
            <a:r>
              <a:rPr lang="en-US" altLang="zh-CN" dirty="0" err="1" smtClean="0"/>
              <a:t>LuaJit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HelloWorld</a:t>
            </a:r>
            <a:r>
              <a:rPr lang="zh-CN" altLang="en-US" smtClean="0"/>
              <a:t>程序</a:t>
            </a:r>
            <a:endParaRPr lang="en-US" altLang="zh-CN" dirty="0" smtClean="0"/>
          </a:p>
          <a:p>
            <a:pPr latinLnBrk="1"/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>
            <a:normAutofit/>
          </a:bodyPr>
          <a:lstStyle>
            <a:lvl1pPr defTabSz="1097280">
              <a:defRPr sz="3330"/>
            </a:lvl1pPr>
          </a:lstStyle>
          <a:p>
            <a:pPr latinLnBrk="1"/>
            <a:r>
              <a:rPr lang="zh-CN" altLang="en-US" dirty="0" smtClean="0"/>
              <a:t>第二节</a:t>
            </a:r>
            <a:r>
              <a:rPr dirty="0" smtClean="0"/>
              <a:t>：</a:t>
            </a:r>
            <a:r>
              <a:rPr lang="en-US" altLang="zh-CN" dirty="0"/>
              <a:t> Lua</a:t>
            </a:r>
            <a:r>
              <a:rPr lang="zh-CN" altLang="zh-CN" dirty="0"/>
              <a:t>基础数据类型及</a:t>
            </a:r>
            <a:r>
              <a:rPr lang="en-US" altLang="zh-CN" dirty="0"/>
              <a:t>Table</a:t>
            </a:r>
            <a:r>
              <a:rPr lang="zh-CN" altLang="zh-CN" dirty="0"/>
              <a:t>库简介 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dirty="0"/>
              <a:t>基础数据类型</a:t>
            </a:r>
            <a:endParaRPr lang="zh-CN" altLang="zh-CN" dirty="0"/>
          </a:p>
          <a:p>
            <a:pPr lvl="0" latinLnBrk="1"/>
            <a:r>
              <a:rPr lang="en-US" altLang="zh-CN" dirty="0"/>
              <a:t>table</a:t>
            </a:r>
            <a:r>
              <a:rPr lang="zh-CN" altLang="zh-CN" dirty="0"/>
              <a:t>库</a:t>
            </a:r>
            <a:r>
              <a:rPr lang="zh-CN" altLang="zh-CN" dirty="0" smtClean="0"/>
              <a:t>简介</a:t>
            </a:r>
            <a:endParaRPr lang="en-US" altLang="zh-CN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>
            <a:normAutofit/>
          </a:bodyPr>
          <a:lstStyle>
            <a:lvl1pPr defTabSz="1097280">
              <a:defRPr sz="3330"/>
            </a:lvl1pPr>
          </a:lstStyle>
          <a:p>
            <a:pPr latinLnBrk="1"/>
            <a:r>
              <a:rPr lang="zh-CN" altLang="en-US" dirty="0" smtClean="0"/>
              <a:t>第三节</a:t>
            </a:r>
            <a:r>
              <a:rPr dirty="0" smtClean="0"/>
              <a:t>：</a:t>
            </a:r>
            <a:r>
              <a:rPr lang="en-US" altLang="zh-CN" dirty="0"/>
              <a:t>Lua</a:t>
            </a:r>
            <a:r>
              <a:rPr lang="zh-CN" altLang="zh-CN" dirty="0"/>
              <a:t>表达式、控制结构和函数 </a:t>
            </a:r>
            <a:r>
              <a:rPr lang="zh-CN" altLang="zh-CN" dirty="0" smtClean="0"/>
              <a:t> 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dirty="0" err="1"/>
              <a:t>Lua</a:t>
            </a:r>
            <a:r>
              <a:rPr lang="zh-CN" altLang="zh-CN" dirty="0"/>
              <a:t>表达式</a:t>
            </a:r>
            <a:endParaRPr lang="zh-CN" altLang="zh-CN" dirty="0"/>
          </a:p>
          <a:p>
            <a:pPr lvl="0"/>
            <a:r>
              <a:rPr lang="en-US" altLang="zh-CN" dirty="0" err="1"/>
              <a:t>Lua</a:t>
            </a:r>
            <a:r>
              <a:rPr lang="zh-CN" altLang="zh-CN" dirty="0"/>
              <a:t>的控制</a:t>
            </a:r>
            <a:r>
              <a:rPr lang="zh-CN" altLang="zh-CN" dirty="0" smtClean="0"/>
              <a:t>结构</a:t>
            </a:r>
            <a:endParaRPr lang="en-US" altLang="zh-CN" dirty="0" smtClean="0"/>
          </a:p>
          <a:p>
            <a:r>
              <a:rPr lang="en-US" altLang="zh-CN" dirty="0" err="1"/>
              <a:t>Lua</a:t>
            </a:r>
            <a:r>
              <a:rPr lang="zh-CN" altLang="zh-CN" dirty="0" smtClean="0"/>
              <a:t>函数</a:t>
            </a:r>
            <a:endParaRPr lang="zh-CN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>
            <a:normAutofit/>
          </a:bodyPr>
          <a:lstStyle>
            <a:lvl1pPr defTabSz="1097280">
              <a:defRPr sz="3330"/>
            </a:lvl1pPr>
          </a:lstStyle>
          <a:p>
            <a:pPr latinLnBrk="1"/>
            <a:r>
              <a:rPr lang="zh-CN" altLang="en-US" dirty="0" smtClean="0"/>
              <a:t>第四节</a:t>
            </a:r>
            <a:r>
              <a:rPr dirty="0" smtClean="0"/>
              <a:t>：</a:t>
            </a:r>
            <a:r>
              <a:rPr lang="en-US" altLang="zh-CN" dirty="0"/>
              <a:t>Lua</a:t>
            </a:r>
            <a:r>
              <a:rPr lang="zh-CN" altLang="zh-CN" dirty="0"/>
              <a:t>高级 </a:t>
            </a:r>
            <a:r>
              <a:rPr lang="zh-CN" altLang="zh-CN" dirty="0" smtClean="0"/>
              <a:t>  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dirty="0" err="1"/>
              <a:t>Lua</a:t>
            </a:r>
            <a:r>
              <a:rPr lang="zh-CN" altLang="zh-CN" dirty="0"/>
              <a:t>数组大小判断</a:t>
            </a:r>
            <a:endParaRPr lang="zh-CN" altLang="zh-CN" dirty="0"/>
          </a:p>
          <a:p>
            <a:pPr lvl="0"/>
            <a:r>
              <a:rPr lang="en-US" altLang="zh-CN" dirty="0" err="1"/>
              <a:t>Lua</a:t>
            </a:r>
            <a:r>
              <a:rPr lang="zh-CN" altLang="zh-CN" dirty="0"/>
              <a:t>非空判断</a:t>
            </a:r>
            <a:endParaRPr lang="zh-CN" altLang="zh-CN" dirty="0"/>
          </a:p>
          <a:p>
            <a:pPr lvl="0"/>
            <a:r>
              <a:rPr lang="en-US" altLang="zh-CN" dirty="0" err="1"/>
              <a:t>Lua</a:t>
            </a:r>
            <a:r>
              <a:rPr lang="zh-CN" altLang="zh-CN" dirty="0"/>
              <a:t>模块和自定义模块</a:t>
            </a:r>
            <a:endParaRPr lang="zh-CN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文件">
  <a:themeElements>
    <a:clrScheme name="模板文件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0000FF"/>
      </a:hlink>
      <a:folHlink>
        <a:srgbClr val="FF00FF"/>
      </a:folHlink>
    </a:clrScheme>
    <a:fontScheme name="模板文件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模板文件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文件">
  <a:themeElements>
    <a:clrScheme name="模板文件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0000FF"/>
      </a:hlink>
      <a:folHlink>
        <a:srgbClr val="FF00FF"/>
      </a:folHlink>
    </a:clrScheme>
    <a:fontScheme name="模板文件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模板文件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WPS 演示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Arial Unicode MS</vt:lpstr>
      <vt:lpstr>微软雅黑</vt:lpstr>
      <vt:lpstr>Wingdings</vt:lpstr>
      <vt:lpstr>Arial Unicode MS</vt:lpstr>
      <vt:lpstr>Calibri</vt:lpstr>
      <vt:lpstr>模板文件</vt:lpstr>
      <vt:lpstr>OpenResty（Nginx）+LuaJIT（Lua）高并发web服务实践教程</vt:lpstr>
      <vt:lpstr>第四章：Lua语言基础</vt:lpstr>
      <vt:lpstr>第一节： LuaJit环境搭建以及LuaJit的HelloWorld</vt:lpstr>
      <vt:lpstr>第二节： Lua基础数据类型及Table库简介 </vt:lpstr>
      <vt:lpstr>第三节：Lua表达式、控制结构和函数  </vt:lpstr>
      <vt:lpstr>第四节：Lua高级 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OpenResty（Nginx）+LuaJIT（Lua）高并发web服务实践教程</dc:title>
  <dc:creator/>
  <cp:lastModifiedBy>Administrator</cp:lastModifiedBy>
  <cp:revision>91</cp:revision>
  <dcterms:created xsi:type="dcterms:W3CDTF">2018-11-16T06:40:00Z</dcterms:created>
  <dcterms:modified xsi:type="dcterms:W3CDTF">2018-11-17T08:54:52Z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