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2" r:id="rId6"/>
    <p:sldId id="264" r:id="rId7"/>
    <p:sldId id="266" r:id="rId8"/>
    <p:sldId id="265" r:id="rId9"/>
    <p:sldId id="263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60960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12198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8294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24390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30492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36588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42684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487870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y zhang" initials="c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71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输出的三种方式：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vim </a:t>
            </a:r>
            <a:r>
              <a:rPr lang="zh-CN" altLang="en-US">
                <a:sym typeface="+mn-ea"/>
              </a:rPr>
              <a:t>/usr/local/openresty/nginx/conf/nginx.conf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第一种：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location /test {</a:t>
            </a:r>
            <a:endParaRPr lang="zh-CN" altLang="en-US"/>
          </a:p>
          <a:p>
            <a:r>
              <a:rPr lang="zh-CN" altLang="en-US"/>
              <a:t>        content_by_lua "ngx.say('helloworld')";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第二种：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location /test_get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content_by_lua_block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local a=ngx.req.get_uri_args()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ngx.say("请求方式：ip:端口/test_get?a=5&amp;b=8**********",a['a'],a['b'])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}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第三种： content_by_lua_block 方法体里面不要加注释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location /test_post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#lua_need_request_body on;   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content_by_lua_block{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ngx.req.read_body()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local post_args = ngx.req.get_post_args()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ngx.print("========================分隔符=========================")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ngx.print("print不换行打印"..' curl -d "m=33&amp;n=66" "http://127.0.0.1/test_post"'..'参数为:'..post_args['m']..post_args['n'])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ngx.say("========================分隔符=========================")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ngx.say("say换行打印")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ngx.say(ngx.req.get_body_data())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}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第四种：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       location /cjson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content_by_lua_block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local cjson=require("cjson")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local a={1,2,a="object is encode to json of cjson",b={"c",2}}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          ngx.say(cjson.encode(a))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          --不带pcall异常保护的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local bb='[{"a":4}]'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bbb = cjson.decode(bb)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--ngx.say(bbb[1]["a"])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          --带pcall的异常出来的,有错误返回false，没有错误返回true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local result = pcall(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              function (str)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              json_val = cjson.decode(str)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              end,bb)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          ngx.say(result)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ngx.say(json_val[1]["a"])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          --空的table转换为json的格式{}---&gt;[]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cjson.encode_empty_table_as_object(false)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ngx.say(cjson.encode({}))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}</a:t>
            </a:r>
            <a:endParaRPr lang="zh-CN" altLang="en-US"/>
          </a:p>
          <a:p>
            <a:r>
              <a:rPr lang="zh-CN" altLang="en-US">
                <a:sym typeface="+mn-ea"/>
              </a:rPr>
              <a:t>        }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>
                <a:sym typeface="+mn-ea"/>
              </a:rPr>
              <a:t> server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listen       80;</a:t>
            </a:r>
            <a:endParaRPr lang="zh-CN" altLang="en-US"/>
          </a:p>
          <a:p>
            <a:r>
              <a:rPr lang="zh-CN" altLang="en-US">
                <a:sym typeface="+mn-ea"/>
              </a:rPr>
              <a:t>        server_name  localhost;</a:t>
            </a:r>
            <a:endParaRPr lang="zh-CN" altLang="en-US"/>
          </a:p>
          <a:p>
            <a:r>
              <a:rPr lang="zh-CN" altLang="en-US">
                <a:sym typeface="+mn-ea"/>
              </a:rPr>
              <a:t>        charset utf-8;</a:t>
            </a:r>
            <a:endParaRPr lang="zh-CN" altLang="en-US"/>
          </a:p>
          <a:p>
            <a:r>
              <a:rPr lang="en-US" altLang="zh-CN">
                <a:sym typeface="+mn-ea"/>
              </a:rPr>
              <a:t>...</a:t>
            </a:r>
            <a:endParaRPr lang="zh-CN" altLang="en-US"/>
          </a:p>
          <a:p>
            <a:r>
              <a:rPr lang="en-US" altLang="zh-CN">
                <a:sym typeface="+mn-ea"/>
              </a:rPr>
              <a:t>}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==========================================================================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 location /redis {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content_by_lua_block {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local a={m="book"}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function a.b()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  ngx.say("a.b")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end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function a:c()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              ngx.say(self.m)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  ngx.say("a:c")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end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           ngx.say("================.需要显示传递self参数(点号方式调用点号定义的函数,调用的时候和定义的时候参数都需要显示定义)===============")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a.b()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ngx.say("================:默认传递self参数(点号方式调用冒号定义的函数,调用时需要显示传递)==============")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a.c(a)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ngx.say("================:默认传递self参数(冒号方式调用冒号定义的函数)===============")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a:c()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            ngx.say("================redis连接===============")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local credis = require('resty.redis')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local redis = credis:new()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local ok,err = redis:connect("127.0.0.1",6379)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           if ok == nil then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  ngx.say(err)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  ngx.eof()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end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            ngx.say("================redis操作===============")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ngx.say(redis:get("k1"))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redis:set("k1","momom")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  ngx.say(redis:get("k1"))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}</a:t>
            </a:r>
            <a:endParaRPr lang="en-US" altLang="zh-CN"/>
          </a:p>
          <a:p>
            <a:r>
              <a:rPr lang="en-US" altLang="zh-CN">
                <a:sym typeface="+mn-ea"/>
              </a:rPr>
              <a:t>        }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  <a:p>
            <a:endParaRPr lang="zh-CN" altLang="zh-CN" dirty="0"/>
          </a:p>
          <a:p>
            <a:r>
              <a:rPr lang="en-US" altLang="zh-CN"/>
              <a:t>===============================</a:t>
            </a:r>
            <a:r>
              <a:rPr lang="en-US" altLang="zh-CN" dirty="0" err="1" smtClean="0">
                <a:sym typeface="+mn-ea"/>
              </a:rPr>
              <a:t>OpenResty</a:t>
            </a:r>
            <a:r>
              <a:rPr lang="zh-CN" altLang="zh-CN" dirty="0">
                <a:sym typeface="+mn-ea"/>
              </a:rPr>
              <a:t>中的子查询</a:t>
            </a:r>
            <a:r>
              <a:rPr lang="en-US" altLang="zh-CN"/>
              <a:t>=====================================</a:t>
            </a:r>
            <a:endParaRPr lang="zh-CN" altLang="en-US"/>
          </a:p>
          <a:p>
            <a:r>
              <a:rPr lang="zh-CN" altLang="en-US"/>
              <a:t>     location /test_inter {</a:t>
            </a:r>
            <a:endParaRPr lang="zh-CN" altLang="en-US"/>
          </a:p>
          <a:p>
            <a:r>
              <a:rPr lang="zh-CN" altLang="en-US"/>
              <a:t>            #配置internal后,只能在nginx内部访问(http不能直接访问)</a:t>
            </a:r>
            <a:endParaRPr lang="zh-CN" altLang="en-US"/>
          </a:p>
          <a:p>
            <a:r>
              <a:rPr lang="zh-CN" altLang="en-US"/>
              <a:t>            internal;</a:t>
            </a:r>
            <a:endParaRPr lang="zh-CN" altLang="en-US"/>
          </a:p>
          <a:p>
            <a:r>
              <a:rPr lang="zh-CN" altLang="en-US"/>
              <a:t>            echo "内部访问inter";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location /test_sub {</a:t>
            </a:r>
            <a:endParaRPr lang="zh-CN" altLang="en-US"/>
          </a:p>
          <a:p>
            <a:r>
              <a:rPr lang="zh-CN" altLang="en-US"/>
              <a:t>           content_by_lua_block {</a:t>
            </a:r>
            <a:endParaRPr lang="zh-CN" altLang="en-US"/>
          </a:p>
          <a:p>
            <a:r>
              <a:rPr lang="zh-CN" altLang="en-US"/>
              <a:t>             local res = ngx.location.capture("/test_inter")</a:t>
            </a:r>
            <a:endParaRPr lang="zh-CN" altLang="en-US"/>
          </a:p>
          <a:p>
            <a:r>
              <a:rPr lang="zh-CN" altLang="en-US"/>
              <a:t>             ngx.say("status:",res.status)</a:t>
            </a:r>
            <a:endParaRPr lang="zh-CN" altLang="en-US"/>
          </a:p>
          <a:p>
            <a:r>
              <a:rPr lang="zh-CN" altLang="en-US"/>
              <a:t>             ngx.say("body:",res.body)</a:t>
            </a:r>
            <a:endParaRPr lang="zh-CN" altLang="en-US"/>
          </a:p>
          <a:p>
            <a:r>
              <a:rPr lang="zh-CN" altLang="en-US"/>
              <a:t>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===============================</a:t>
            </a:r>
            <a:r>
              <a:rPr lang="en-US" altLang="zh-CN" dirty="0" err="1" smtClean="0">
                <a:sym typeface="+mn-ea"/>
              </a:rPr>
              <a:t>OpenResty</a:t>
            </a:r>
            <a:r>
              <a:rPr lang="zh-CN" altLang="zh-CN" dirty="0">
                <a:sym typeface="+mn-ea"/>
              </a:rPr>
              <a:t>中的子查询</a:t>
            </a:r>
            <a:r>
              <a:rPr lang="en-US" altLang="zh-CN">
                <a:sym typeface="+mn-ea"/>
              </a:rPr>
              <a:t>=====================================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===============================</a:t>
            </a:r>
            <a:r>
              <a:rPr lang="en-US" altLang="zh-CN" dirty="0" err="1" smtClean="0">
                <a:sym typeface="+mn-ea"/>
              </a:rPr>
              <a:t>OpenResty</a:t>
            </a:r>
            <a:r>
              <a:rPr lang="zh-CN" altLang="en-US" dirty="0">
                <a:sym typeface="+mn-ea"/>
              </a:rPr>
              <a:t>中</a:t>
            </a:r>
            <a:r>
              <a:rPr lang="en-US" altLang="zh-CN" dirty="0" err="1">
                <a:sym typeface="+mn-ea"/>
              </a:rPr>
              <a:t>Lua</a:t>
            </a:r>
            <a:r>
              <a:rPr lang="zh-CN" altLang="en-US" dirty="0">
                <a:sym typeface="+mn-ea"/>
              </a:rPr>
              <a:t>发起</a:t>
            </a:r>
            <a:r>
              <a:rPr lang="en-US" altLang="zh-CN" dirty="0">
                <a:sym typeface="+mn-ea"/>
              </a:rPr>
              <a:t>http</a:t>
            </a:r>
            <a:r>
              <a:rPr lang="zh-CN" altLang="en-US" dirty="0" smtClean="0">
                <a:sym typeface="+mn-ea"/>
              </a:rPr>
              <a:t>请求（</a:t>
            </a:r>
            <a:r>
              <a:rPr lang="en-US" altLang="zh-CN" dirty="0" smtClean="0">
                <a:sym typeface="+mn-ea"/>
              </a:rPr>
              <a:t>proxy_pass </a:t>
            </a:r>
            <a:r>
              <a:rPr lang="zh-CN" altLang="en-US" dirty="0" smtClean="0">
                <a:sym typeface="+mn-ea"/>
              </a:rPr>
              <a:t>代理</a:t>
            </a:r>
            <a:r>
              <a:rPr lang="zh-CN" altLang="en-US" dirty="0" smtClean="0">
                <a:sym typeface="+mn-ea"/>
              </a:rPr>
              <a:t>方式</a:t>
            </a:r>
            <a:r>
              <a:rPr lang="zh-CN" altLang="en-US" dirty="0" smtClean="0">
                <a:sym typeface="+mn-ea"/>
              </a:rPr>
              <a:t>）</a:t>
            </a:r>
            <a:r>
              <a:rPr lang="en-US" altLang="zh-CN">
                <a:sym typeface="+mn-ea"/>
              </a:rPr>
              <a:t>=====================================</a:t>
            </a:r>
            <a:endParaRPr lang="zh-CN" altLang="en-US"/>
          </a:p>
          <a:p>
            <a:endParaRPr lang="zh-CN" altLang="en-US"/>
          </a:p>
          <a:p>
            <a:r>
              <a:rPr lang="en-US" altLang="zh-CN" dirty="0"/>
              <a:t>  location /mid {</a:t>
            </a:r>
            <a:endParaRPr lang="en-US" altLang="zh-CN" dirty="0"/>
          </a:p>
          <a:p>
            <a:r>
              <a:rPr lang="en-US" altLang="zh-CN" dirty="0"/>
              <a:t>            internal;</a:t>
            </a:r>
            <a:endParaRPr lang="en-US" altLang="zh-CN" dirty="0"/>
          </a:p>
          <a:p>
            <a:r>
              <a:rPr lang="en-US" altLang="zh-CN" dirty="0"/>
              <a:t>            proxy_pass "http://127.0.0.1:80/test";</a:t>
            </a:r>
            <a:endParaRPr lang="en-US" altLang="zh-CN" dirty="0"/>
          </a:p>
          <a:p>
            <a:r>
              <a:rPr lang="en-US" altLang="zh-CN" dirty="0"/>
              <a:t>        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location /send_http {</a:t>
            </a:r>
            <a:endParaRPr lang="en-US" altLang="zh-CN" dirty="0"/>
          </a:p>
          <a:p>
            <a:r>
              <a:rPr lang="en-US" altLang="zh-CN" dirty="0"/>
              <a:t>           content_by_lua_block {</a:t>
            </a:r>
            <a:endParaRPr lang="en-US" altLang="zh-CN" dirty="0"/>
          </a:p>
          <a:p>
            <a:r>
              <a:rPr lang="en-US" altLang="zh-CN" dirty="0"/>
              <a:t>             local getArg = ngx.req.get_uri_args()</a:t>
            </a:r>
            <a:endParaRPr lang="en-US" altLang="zh-CN" dirty="0"/>
          </a:p>
          <a:p>
            <a:r>
              <a:rPr lang="en-US" altLang="zh-CN" dirty="0"/>
              <a:t>             local res = ngx.location.capture("/mid",{</a:t>
            </a:r>
            <a:endParaRPr lang="en-US" altLang="zh-CN" dirty="0"/>
          </a:p>
          <a:p>
            <a:r>
              <a:rPr lang="en-US" altLang="zh-CN" dirty="0"/>
              <a:t>                 method=ngx.HTTP_POST,</a:t>
            </a:r>
            <a:endParaRPr lang="en-US" altLang="zh-CN" dirty="0"/>
          </a:p>
          <a:p>
            <a:r>
              <a:rPr lang="en-US" altLang="zh-CN" dirty="0"/>
              <a:t>                 args={a=getArg['a'],b=getArg['b']},</a:t>
            </a:r>
            <a:endParaRPr lang="en-US" altLang="zh-CN" dirty="0"/>
          </a:p>
          <a:p>
            <a:r>
              <a:rPr lang="en-US" altLang="zh-CN" dirty="0"/>
              <a:t>                 body="m=6&amp;n=gs"</a:t>
            </a:r>
            <a:endParaRPr lang="en-US" altLang="zh-CN" dirty="0"/>
          </a:p>
          <a:p>
            <a:r>
              <a:rPr lang="en-US" altLang="zh-CN" dirty="0"/>
              <a:t>             })</a:t>
            </a:r>
            <a:endParaRPr lang="en-US" altLang="zh-CN" dirty="0"/>
          </a:p>
          <a:p>
            <a:r>
              <a:rPr lang="en-US" altLang="zh-CN" dirty="0"/>
              <a:t>             ngx.say("status:",res.status)</a:t>
            </a:r>
            <a:endParaRPr lang="en-US" altLang="zh-CN" dirty="0"/>
          </a:p>
          <a:p>
            <a:r>
              <a:rPr lang="en-US" altLang="zh-CN" dirty="0"/>
              <a:t>             ngx.say("body:",res.body)</a:t>
            </a:r>
            <a:endParaRPr lang="en-US" altLang="zh-CN" dirty="0"/>
          </a:p>
          <a:p>
            <a:r>
              <a:rPr lang="en-US" altLang="zh-CN" dirty="0"/>
              <a:t>           }</a:t>
            </a:r>
            <a:endParaRPr lang="en-US" altLang="zh-CN" dirty="0"/>
          </a:p>
          <a:p>
            <a:r>
              <a:rPr lang="en-US" altLang="zh-CN" dirty="0"/>
              <a:t>        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location /test {</a:t>
            </a:r>
            <a:endParaRPr lang="en-US" altLang="zh-CN" dirty="0"/>
          </a:p>
          <a:p>
            <a:r>
              <a:rPr lang="en-US" altLang="zh-CN" dirty="0"/>
              <a:t>           #lua_need_request_body on;</a:t>
            </a:r>
            <a:endParaRPr lang="en-US" altLang="zh-CN" dirty="0"/>
          </a:p>
          <a:p>
            <a:r>
              <a:rPr lang="en-US" altLang="zh-CN" dirty="0"/>
              <a:t>           content_by_lua_block {</a:t>
            </a:r>
            <a:endParaRPr lang="en-US" altLang="zh-CN" dirty="0"/>
          </a:p>
          <a:p>
            <a:r>
              <a:rPr lang="en-US" altLang="zh-CN" dirty="0"/>
              <a:t>              local a=ngx.req.get_uri_args()</a:t>
            </a:r>
            <a:endParaRPr lang="en-US" altLang="zh-CN" dirty="0"/>
          </a:p>
          <a:p>
            <a:r>
              <a:rPr lang="en-US" altLang="zh-CN" dirty="0"/>
              <a:t>              ngx.say("a:",a['a'])</a:t>
            </a:r>
            <a:endParaRPr lang="en-US" altLang="zh-CN" dirty="0"/>
          </a:p>
          <a:p>
            <a:r>
              <a:rPr lang="en-US" altLang="zh-CN" dirty="0"/>
              <a:t>              ngx.say("b:",a['b'])</a:t>
            </a:r>
            <a:endParaRPr lang="en-US" altLang="zh-CN" dirty="0"/>
          </a:p>
          <a:p>
            <a:r>
              <a:rPr lang="en-US" altLang="zh-CN" dirty="0"/>
              <a:t>              ngx.req.read_body()</a:t>
            </a:r>
            <a:endParaRPr lang="en-US" altLang="zh-CN" dirty="0"/>
          </a:p>
          <a:p>
            <a:r>
              <a:rPr lang="en-US" altLang="zh-CN" dirty="0"/>
              <a:t>              local post_args = ngx.req.get_post_args()</a:t>
            </a:r>
            <a:endParaRPr lang="en-US" altLang="zh-CN" dirty="0"/>
          </a:p>
          <a:p>
            <a:r>
              <a:rPr lang="en-US" altLang="zh-CN" dirty="0"/>
              <a:t>              ngx.say("m:",post_args['m'])</a:t>
            </a:r>
            <a:endParaRPr lang="en-US" altLang="zh-CN" dirty="0"/>
          </a:p>
          <a:p>
            <a:r>
              <a:rPr lang="en-US" altLang="zh-CN" dirty="0"/>
              <a:t>              ngx.say("n:",post_args['n'])</a:t>
            </a:r>
            <a:endParaRPr lang="en-US" altLang="zh-CN" dirty="0"/>
          </a:p>
          <a:p>
            <a:r>
              <a:rPr lang="en-US" altLang="zh-CN" dirty="0"/>
              <a:t>              ngx.say(ngx.req.get_body_data())</a:t>
            </a:r>
            <a:endParaRPr lang="en-US" altLang="zh-CN" dirty="0"/>
          </a:p>
          <a:p>
            <a:r>
              <a:rPr lang="en-US" altLang="zh-CN" dirty="0"/>
              <a:t>           }</a:t>
            </a:r>
            <a:endParaRPr lang="en-US" altLang="zh-CN" dirty="0"/>
          </a:p>
          <a:p>
            <a:r>
              <a:rPr lang="en-US" altLang="zh-CN" dirty="0"/>
              <a:t>        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>
                <a:sym typeface="+mn-ea"/>
              </a:rPr>
              <a:t>===============================</a:t>
            </a:r>
            <a:r>
              <a:rPr lang="en-US" altLang="zh-CN" dirty="0" err="1" smtClean="0">
                <a:sym typeface="+mn-ea"/>
              </a:rPr>
              <a:t>OpenResty</a:t>
            </a:r>
            <a:r>
              <a:rPr lang="zh-CN" altLang="en-US" dirty="0">
                <a:sym typeface="+mn-ea"/>
              </a:rPr>
              <a:t>中</a:t>
            </a:r>
            <a:r>
              <a:rPr lang="en-US" altLang="zh-CN" dirty="0" err="1">
                <a:sym typeface="+mn-ea"/>
              </a:rPr>
              <a:t>Lua</a:t>
            </a:r>
            <a:r>
              <a:rPr lang="zh-CN" altLang="en-US" dirty="0">
                <a:sym typeface="+mn-ea"/>
              </a:rPr>
              <a:t>发起</a:t>
            </a:r>
            <a:r>
              <a:rPr lang="en-US" altLang="zh-CN" dirty="0">
                <a:sym typeface="+mn-ea"/>
              </a:rPr>
              <a:t>http</a:t>
            </a:r>
            <a:r>
              <a:rPr lang="zh-CN" altLang="en-US" dirty="0" smtClean="0">
                <a:sym typeface="+mn-ea"/>
              </a:rPr>
              <a:t>请求（</a:t>
            </a:r>
            <a:r>
              <a:rPr lang="en-US" altLang="zh-CN" dirty="0" smtClean="0">
                <a:sym typeface="+mn-ea"/>
              </a:rPr>
              <a:t>proxy_pass </a:t>
            </a:r>
            <a:r>
              <a:rPr lang="zh-CN" altLang="en-US" dirty="0" smtClean="0">
                <a:sym typeface="+mn-ea"/>
              </a:rPr>
              <a:t>代理方式）</a:t>
            </a:r>
            <a:r>
              <a:rPr lang="en-US" altLang="zh-CN">
                <a:sym typeface="+mn-ea"/>
              </a:rPr>
              <a:t>=====================================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Shape 30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31" name="Shape 31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 hasCustomPrompt="1"/>
          </p:nvPr>
        </p:nvSpPr>
        <p:spPr>
          <a:xfrm>
            <a:off x="5451102" y="2142393"/>
            <a:ext cx="5832649" cy="6463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1181735" indent="-5715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6770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22866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896870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Shape 33"/>
          <p:cNvSpPr/>
          <p:nvPr/>
        </p:nvSpPr>
        <p:spPr>
          <a:xfrm>
            <a:off x="4023036" y="2145031"/>
            <a:ext cx="2088234" cy="688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讲师：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3"/>
          </p:nvPr>
        </p:nvSpPr>
        <p:spPr>
          <a:xfrm>
            <a:off x="5428045" y="2925738"/>
            <a:ext cx="4487555" cy="746359"/>
          </a:xfrm>
          <a:prstGeom prst="rect">
            <a:avLst/>
          </a:prstGeom>
        </p:spPr>
        <p:txBody>
          <a:bodyPr/>
          <a:lstStyle/>
          <a:p>
            <a:pPr marL="381000" indent="-381000">
              <a:lnSpc>
                <a:spcPts val="5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35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4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5" name="Shape 45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46" name="Shape 46"/>
          <p:cNvSpPr/>
          <p:nvPr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-3573" y="-14925"/>
            <a:ext cx="4158533" cy="6874514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779548" y="1443396"/>
            <a:ext cx="2592290" cy="1234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课程目录</a:t>
            </a:r>
          </a:p>
          <a:p>
            <a:pPr>
              <a:defRPr sz="23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Course Contents</a:t>
            </a:r>
          </a:p>
        </p:txBody>
      </p:sp>
      <p:pic>
        <p:nvPicPr>
          <p:cNvPr id="4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590" y="6094090"/>
            <a:ext cx="2045693" cy="4905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body" sz="half" idx="1" hasCustomPrompt="1"/>
          </p:nvPr>
        </p:nvSpPr>
        <p:spPr>
          <a:xfrm>
            <a:off x="4514998" y="1701601"/>
            <a:ext cx="6408539" cy="4153217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0"/>
              </a:spcBef>
              <a:buClrTx/>
              <a:buFontTx/>
              <a:buBlip>
                <a:blip r:embed="rId3"/>
              </a:buBlip>
            </a:lvl1pPr>
            <a:lvl2pPr>
              <a:spcBef>
                <a:spcPts val="0"/>
              </a:spcBef>
              <a:buClrTx/>
              <a:buFontTx/>
            </a:lvl2pPr>
            <a:lvl3pPr>
              <a:spcBef>
                <a:spcPts val="0"/>
              </a:spcBef>
              <a:buClrTx/>
              <a:buFontTx/>
            </a:lvl3pPr>
            <a:lvl4pPr>
              <a:spcBef>
                <a:spcPts val="0"/>
              </a:spcBef>
              <a:buClrTx/>
              <a:buFontTx/>
            </a:lvl4pPr>
            <a:lvl5pPr>
              <a:spcBef>
                <a:spcPts val="0"/>
              </a:spcBef>
              <a:buClrTx/>
              <a:buFont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Shape 60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61" name="Shape 61"/>
          <p:cNvSpPr/>
          <p:nvPr/>
        </p:nvSpPr>
        <p:spPr>
          <a:xfrm flipV="1">
            <a:off x="7551" y="2971829"/>
            <a:ext cx="12198351" cy="4573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1130623" y="1796401"/>
            <a:ext cx="2441751" cy="244231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63" name="Shape 63"/>
          <p:cNvSpPr>
            <a:spLocks noGrp="1"/>
          </p:cNvSpPr>
          <p:nvPr>
            <p:ph type="body" sz="quarter" idx="1" hasCustomPrompt="1"/>
          </p:nvPr>
        </p:nvSpPr>
        <p:spPr>
          <a:xfrm>
            <a:off x="3866927" y="2061327"/>
            <a:ext cx="8331423" cy="6463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1181735" indent="-5715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6770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22866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896870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sz="quarter" idx="13"/>
          </p:nvPr>
        </p:nvSpPr>
        <p:spPr>
          <a:xfrm>
            <a:off x="4659017" y="3213722"/>
            <a:ext cx="6264695" cy="746359"/>
          </a:xfrm>
          <a:prstGeom prst="rect">
            <a:avLst/>
          </a:prstGeom>
        </p:spPr>
        <p:txBody>
          <a:bodyPr/>
          <a:lstStyle/>
          <a:p>
            <a:pPr marL="381000" indent="-381000">
              <a:lnSpc>
                <a:spcPts val="5000"/>
              </a:lnSpc>
              <a:defRPr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65" name="image3.png" descr="C:\Users\王佩丰\Desktop\为梦想增值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4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5" name="Shape 75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76" name="Shape 76"/>
          <p:cNvSpPr>
            <a:spLocks noGrp="1"/>
          </p:cNvSpPr>
          <p:nvPr>
            <p:ph type="title" hasCustomPrompt="1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/>
          <a:lstStyle>
            <a:lvl1pPr algn="l">
              <a:defRPr sz="3700">
                <a:solidFill>
                  <a:srgbClr val="21B6BB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7" name="Shape 77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" name="Shape 78"/>
          <p:cNvSpPr>
            <a:spLocks noGrp="1"/>
          </p:cNvSpPr>
          <p:nvPr>
            <p:ph type="body" sz="half" idx="1" hasCustomPrompt="1"/>
          </p:nvPr>
        </p:nvSpPr>
        <p:spPr>
          <a:xfrm>
            <a:off x="985837" y="2349500"/>
            <a:ext cx="10153651" cy="2952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A5A5A"/>
                </a:solidFill>
              </a:defRPr>
            </a:lvl1pPr>
            <a:lvl2pPr>
              <a:defRPr>
                <a:solidFill>
                  <a:srgbClr val="5A5A5A"/>
                </a:solidFill>
              </a:defRPr>
            </a:lvl2pPr>
            <a:lvl3pPr>
              <a:defRPr>
                <a:solidFill>
                  <a:srgbClr val="5A5A5A"/>
                </a:solidFill>
              </a:defRPr>
            </a:lvl3pPr>
            <a:lvl4pPr>
              <a:defRPr>
                <a:solidFill>
                  <a:srgbClr val="5A5A5A"/>
                </a:solidFill>
              </a:defRPr>
            </a:lvl4pPr>
            <a:lvl5pPr>
              <a:defRPr>
                <a:solidFill>
                  <a:srgbClr val="5A5A5A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79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8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9" name="Shape 89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90" name="Shape 90"/>
          <p:cNvSpPr/>
          <p:nvPr/>
        </p:nvSpPr>
        <p:spPr>
          <a:xfrm>
            <a:off x="3310" y="0"/>
            <a:ext cx="12198351" cy="6859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5493" y="3285778"/>
            <a:ext cx="12195176" cy="3573811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5019054" y="1703242"/>
            <a:ext cx="7179296" cy="1590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800">
                <a:solidFill>
                  <a:srgbClr val="21B6BB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Thank You !</a:t>
            </a:r>
          </a:p>
        </p:txBody>
      </p:sp>
      <p:pic>
        <p:nvPicPr>
          <p:cNvPr id="93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82" y="405458"/>
            <a:ext cx="2030769" cy="48694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4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91" y="3583168"/>
            <a:ext cx="3960441" cy="9282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5" name="Shape 95"/>
          <p:cNvSpPr/>
          <p:nvPr/>
        </p:nvSpPr>
        <p:spPr>
          <a:xfrm>
            <a:off x="5494" y="3217259"/>
            <a:ext cx="12201922" cy="72009"/>
          </a:xfrm>
          <a:prstGeom prst="rect">
            <a:avLst/>
          </a:prstGeom>
          <a:solidFill>
            <a:srgbClr val="5A5A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1274638" y="1864970"/>
            <a:ext cx="2520282" cy="252086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5848641" y="4494629"/>
            <a:ext cx="4389178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6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7" name="Shape 107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108" name="Shape 108"/>
          <p:cNvSpPr>
            <a:spLocks noGrp="1"/>
          </p:cNvSpPr>
          <p:nvPr>
            <p:ph type="title" hasCustomPrompt="1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/>
          <a:lstStyle>
            <a:lvl1pPr algn="l">
              <a:defRPr sz="3700">
                <a:solidFill>
                  <a:srgbClr val="21B6BB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Shape 109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Shape 110"/>
          <p:cNvSpPr>
            <a:spLocks noGrp="1"/>
          </p:cNvSpPr>
          <p:nvPr>
            <p:ph type="body" sz="half" idx="1" hasCustomPrompt="1"/>
          </p:nvPr>
        </p:nvSpPr>
        <p:spPr>
          <a:xfrm>
            <a:off x="985837" y="2349500"/>
            <a:ext cx="10153651" cy="2952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A5A5A"/>
                </a:solidFill>
              </a:defRPr>
            </a:lvl1pPr>
            <a:lvl2pPr>
              <a:defRPr>
                <a:solidFill>
                  <a:srgbClr val="5A5A5A"/>
                </a:solidFill>
              </a:defRPr>
            </a:lvl2pPr>
            <a:lvl3pPr>
              <a:defRPr>
                <a:solidFill>
                  <a:srgbClr val="5A5A5A"/>
                </a:solidFill>
              </a:defRPr>
            </a:lvl3pPr>
            <a:lvl4pPr>
              <a:defRPr>
                <a:solidFill>
                  <a:srgbClr val="5A5A5A"/>
                </a:solidFill>
              </a:defRPr>
            </a:lvl4pPr>
            <a:lvl5pPr>
              <a:defRPr>
                <a:solidFill>
                  <a:srgbClr val="5A5A5A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11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image1.png" descr="C:\Users\王佩丰\Desktop\51CTO学院-源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Shape 4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5" name="Shape 5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hape 6"/>
          <p:cNvSpPr/>
          <p:nvPr/>
        </p:nvSpPr>
        <p:spPr>
          <a:xfrm>
            <a:off x="5493" y="4294089"/>
            <a:ext cx="12195176" cy="136847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770581" y="4501251"/>
            <a:ext cx="10657187" cy="95415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pic>
        <p:nvPicPr>
          <p:cNvPr id="8" name="image2.jpg" descr="C:\Users\王佩丰\Desktop\未标题-2.jpg"/>
          <p:cNvPicPr>
            <a:picLocks noChangeAspect="1"/>
          </p:cNvPicPr>
          <p:nvPr/>
        </p:nvPicPr>
        <p:blipFill>
          <a:blip r:embed="rId9"/>
          <a:srcRect t="3588"/>
          <a:stretch>
            <a:fillRect/>
          </a:stretch>
        </p:blipFill>
        <p:spPr>
          <a:xfrm>
            <a:off x="5493" y="-1"/>
            <a:ext cx="12220553" cy="42940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image1.png" descr="C:\Users\王佩丰\Desktop\51CTO学院-源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566" y="6002542"/>
            <a:ext cx="2304258" cy="5525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" name="image3.png" descr="C:\Users\王佩丰\Desktop\为梦想增值 (2)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635441">
            <a:off x="533958" y="939042"/>
            <a:ext cx="3985733" cy="9341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Shape 11"/>
          <p:cNvSpPr/>
          <p:nvPr/>
        </p:nvSpPr>
        <p:spPr>
          <a:xfrm>
            <a:off x="7121252" y="6093397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21B6BB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1600835" marR="0" indent="-609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●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1054735" marR="0" indent="-4445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–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575435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2185035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795270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3404870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975100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4584700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5194935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60960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12198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8294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24390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30492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36588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42684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487870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770581" y="4501251"/>
            <a:ext cx="10657187" cy="954151"/>
          </a:xfrm>
          <a:prstGeom prst="rect">
            <a:avLst/>
          </a:prstGeom>
        </p:spPr>
        <p:txBody>
          <a:bodyPr/>
          <a:lstStyle>
            <a:lvl1pPr defTabSz="658495">
              <a:defRPr sz="2915"/>
            </a:lvl1pPr>
          </a:lstStyle>
          <a:p>
            <a:r>
              <a:rPr dirty="0"/>
              <a:t>OpenResty（Nginx）+LuaJIT（Lua）高并发web服务实践教程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>
            <a:normAutofit/>
          </a:bodyPr>
          <a:lstStyle>
            <a:lvl1pPr defTabSz="1097280">
              <a:defRPr sz="3330"/>
            </a:lvl1pPr>
          </a:lstStyle>
          <a:p>
            <a:pPr latinLnBrk="1"/>
            <a:r>
              <a:rPr dirty="0" smtClean="0"/>
              <a:t>第</a:t>
            </a:r>
            <a:r>
              <a:rPr lang="zh-CN" altLang="en-US" dirty="0" smtClean="0"/>
              <a:t>五</a:t>
            </a:r>
            <a:r>
              <a:rPr dirty="0" smtClean="0"/>
              <a:t>章：</a:t>
            </a:r>
            <a:r>
              <a:rPr lang="en-US" altLang="zh-CN" dirty="0"/>
              <a:t>Openresty</a:t>
            </a:r>
            <a:r>
              <a:rPr lang="zh-CN" altLang="en-US" dirty="0"/>
              <a:t>中基于</a:t>
            </a:r>
            <a:r>
              <a:rPr lang="en-US" altLang="zh-CN" dirty="0"/>
              <a:t>Nginx</a:t>
            </a:r>
            <a:r>
              <a:rPr lang="zh-CN" altLang="en-US" dirty="0"/>
              <a:t>的</a:t>
            </a:r>
            <a:r>
              <a:rPr lang="en-US" altLang="zh-CN" dirty="0" err="1"/>
              <a:t>Lua</a:t>
            </a:r>
            <a:r>
              <a:rPr lang="zh-CN" altLang="en-US" dirty="0"/>
              <a:t>模块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zh-CN" dirty="0" err="1"/>
              <a:t>Openresty</a:t>
            </a:r>
            <a:r>
              <a:rPr lang="zh-CN" altLang="en-US" dirty="0"/>
              <a:t>中</a:t>
            </a:r>
            <a:r>
              <a:rPr lang="en-US" altLang="zh-CN" dirty="0" err="1"/>
              <a:t>Lua</a:t>
            </a:r>
            <a:r>
              <a:rPr lang="zh-CN" altLang="en-US" dirty="0"/>
              <a:t>的基本输入和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latinLnBrk="1"/>
            <a:r>
              <a:rPr lang="en-US" altLang="zh-CN" dirty="0" err="1"/>
              <a:t>LuaCjson</a:t>
            </a:r>
            <a:r>
              <a:rPr lang="zh-CN" altLang="en-US" dirty="0" smtClean="0"/>
              <a:t>模块</a:t>
            </a:r>
            <a:endParaRPr lang="en-US" altLang="zh-CN" dirty="0"/>
          </a:p>
          <a:p>
            <a:pPr latinLnBrk="1"/>
            <a:r>
              <a:rPr lang="en-US" altLang="zh-CN" dirty="0" err="1"/>
              <a:t>LuaRestyRedis</a:t>
            </a:r>
            <a:r>
              <a:rPr lang="zh-CN" altLang="en-US" dirty="0"/>
              <a:t>模块</a:t>
            </a:r>
            <a:endParaRPr lang="en-US" altLang="zh-CN" dirty="0" smtClean="0"/>
          </a:p>
          <a:p>
            <a:pPr latinLnBrk="1"/>
            <a:r>
              <a:rPr lang="en-US" altLang="zh-CN" dirty="0" err="1" smtClean="0"/>
              <a:t>OpenResty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发起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>
            <a:normAutofit/>
          </a:bodyPr>
          <a:lstStyle>
            <a:lvl1pPr defTabSz="1097280">
              <a:defRPr sz="3330"/>
            </a:lvl1pPr>
          </a:lstStyle>
          <a:p>
            <a:pPr latinLnBrk="1"/>
            <a:r>
              <a:rPr lang="zh-CN" altLang="en-US" dirty="0" smtClean="0"/>
              <a:t>第一节</a:t>
            </a:r>
            <a:r>
              <a:rPr dirty="0" smtClean="0"/>
              <a:t>：</a:t>
            </a:r>
            <a:r>
              <a:rPr lang="en-US" altLang="zh-CN" dirty="0"/>
              <a:t>Openresty</a:t>
            </a:r>
            <a:r>
              <a:rPr lang="zh-CN" altLang="en-US" dirty="0"/>
              <a:t>中</a:t>
            </a:r>
            <a:r>
              <a:rPr lang="en-US" altLang="zh-CN" dirty="0" err="1"/>
              <a:t>Lua</a:t>
            </a:r>
            <a:r>
              <a:rPr lang="zh-CN" altLang="en-US" dirty="0"/>
              <a:t>的基本输入和</a:t>
            </a:r>
            <a:r>
              <a:rPr lang="zh-CN" altLang="en-US" dirty="0" smtClean="0"/>
              <a:t>输出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zh-CN" dirty="0" err="1"/>
              <a:t>Openresty</a:t>
            </a:r>
            <a:r>
              <a:rPr lang="zh-CN" altLang="en-US" dirty="0"/>
              <a:t>中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uri</a:t>
            </a:r>
            <a:r>
              <a:rPr lang="zh-CN" altLang="en-US" dirty="0" smtClean="0"/>
              <a:t>参数</a:t>
            </a:r>
            <a:endParaRPr lang="en-US" altLang="zh-CN" dirty="0"/>
          </a:p>
          <a:p>
            <a:pPr latinLnBrk="1"/>
            <a:r>
              <a:rPr lang="en-US" altLang="zh-CN" dirty="0" err="1"/>
              <a:t>Openresty</a:t>
            </a:r>
            <a:r>
              <a:rPr lang="zh-CN" altLang="en-US" dirty="0"/>
              <a:t>中</a:t>
            </a:r>
            <a:r>
              <a:rPr lang="en-US" altLang="zh-CN" dirty="0" err="1"/>
              <a:t>Lua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请求内容</a:t>
            </a:r>
            <a:endParaRPr lang="en-US" altLang="zh-CN" dirty="0" smtClean="0"/>
          </a:p>
          <a:p>
            <a:pPr latinLnBrk="1"/>
            <a:r>
              <a:rPr lang="en-US" altLang="zh-CN" dirty="0" err="1"/>
              <a:t>Openresty</a:t>
            </a:r>
            <a:r>
              <a:rPr lang="zh-CN" altLang="en-US" dirty="0"/>
              <a:t>中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latinLnBrk="1"/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>
            <a:normAutofit/>
          </a:bodyPr>
          <a:lstStyle>
            <a:lvl1pPr defTabSz="1097280">
              <a:defRPr sz="3330"/>
            </a:lvl1pPr>
          </a:lstStyle>
          <a:p>
            <a:pPr latinLnBrk="1"/>
            <a:r>
              <a:rPr lang="zh-CN" altLang="en-US" dirty="0" smtClean="0"/>
              <a:t>第二节</a:t>
            </a:r>
            <a:r>
              <a:rPr dirty="0" smtClean="0"/>
              <a:t>：</a:t>
            </a:r>
            <a:r>
              <a:rPr lang="en-US" altLang="zh-CN" dirty="0"/>
              <a:t> LuaCjson</a:t>
            </a:r>
            <a:r>
              <a:rPr lang="zh-CN" altLang="en-US" dirty="0" smtClean="0"/>
              <a:t>模块</a:t>
            </a:r>
            <a:r>
              <a:rPr lang="zh-CN" altLang="zh-CN" dirty="0" smtClean="0"/>
              <a:t> 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引入</a:t>
            </a:r>
            <a:r>
              <a:rPr lang="en-US" altLang="zh-CN" dirty="0" err="1" smtClean="0"/>
              <a:t>cjson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cjson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的异常处理</a:t>
            </a:r>
            <a:endParaRPr lang="en-US" altLang="zh-CN" dirty="0" smtClean="0"/>
          </a:p>
          <a:p>
            <a:r>
              <a:rPr lang="zh-CN" altLang="zh-CN" dirty="0"/>
              <a:t>空</a:t>
            </a:r>
            <a:r>
              <a:rPr lang="en-US" altLang="zh-CN" dirty="0"/>
              <a:t>table</a:t>
            </a:r>
            <a:r>
              <a:rPr lang="zh-CN" altLang="zh-CN" dirty="0"/>
              <a:t>编码为</a:t>
            </a:r>
            <a:r>
              <a:rPr lang="en-US" altLang="zh-CN" dirty="0"/>
              <a:t>array</a:t>
            </a:r>
            <a:r>
              <a:rPr lang="zh-CN" altLang="zh-CN" dirty="0"/>
              <a:t>还是</a:t>
            </a:r>
            <a:r>
              <a:rPr lang="en-US" altLang="zh-CN" dirty="0" smtClean="0"/>
              <a:t>object</a:t>
            </a: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9855" y="4128135"/>
            <a:ext cx="3373755" cy="11125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>
            <a:normAutofit/>
          </a:bodyPr>
          <a:lstStyle>
            <a:lvl1pPr defTabSz="1097280">
              <a:defRPr sz="3330"/>
            </a:lvl1pPr>
          </a:lstStyle>
          <a:p>
            <a:pPr latinLnBrk="1"/>
            <a:r>
              <a:rPr lang="zh-CN" altLang="en-US" dirty="0" smtClean="0"/>
              <a:t>第三节</a:t>
            </a:r>
            <a:r>
              <a:rPr dirty="0" smtClean="0"/>
              <a:t>：</a:t>
            </a:r>
            <a:r>
              <a:rPr lang="en-US" altLang="zh-CN" dirty="0"/>
              <a:t> LuaRestyRedis</a:t>
            </a:r>
            <a:r>
              <a:rPr lang="zh-CN" altLang="en-US" dirty="0" smtClean="0"/>
              <a:t>模块</a:t>
            </a:r>
            <a:r>
              <a:rPr lang="zh-CN" altLang="zh-CN" dirty="0" smtClean="0"/>
              <a:t> 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err="1"/>
              <a:t>Lua</a:t>
            </a:r>
            <a:r>
              <a:rPr lang="zh-CN" altLang="zh-CN" dirty="0"/>
              <a:t>中冒号调用和点调用函数的</a:t>
            </a:r>
            <a:r>
              <a:rPr lang="zh-CN" altLang="zh-CN" dirty="0" smtClean="0"/>
              <a:t>区别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引入</a:t>
            </a:r>
            <a:r>
              <a:rPr lang="en-US" altLang="zh-CN" dirty="0" err="1" smtClean="0"/>
              <a:t>LuaRestyRedis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连接判断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中获取值以及设置值</a:t>
            </a:r>
            <a:endParaRPr lang="zh-CN" alt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>
            <a:normAutofit/>
          </a:bodyPr>
          <a:lstStyle>
            <a:lvl1pPr defTabSz="1097280">
              <a:defRPr sz="3330"/>
            </a:lvl1pPr>
          </a:lstStyle>
          <a:p>
            <a:pPr latinLnBrk="1"/>
            <a:r>
              <a:rPr lang="zh-CN" altLang="en-US" dirty="0" smtClean="0"/>
              <a:t>第四节</a:t>
            </a:r>
            <a:r>
              <a:rPr dirty="0" smtClean="0"/>
              <a:t>：</a:t>
            </a:r>
            <a:r>
              <a:rPr lang="en-US" altLang="zh-CN" dirty="0"/>
              <a:t>OpenResty</a:t>
            </a:r>
            <a:r>
              <a:rPr lang="zh-CN" altLang="en-US" dirty="0"/>
              <a:t>中</a:t>
            </a:r>
            <a:r>
              <a:rPr lang="en-US" altLang="zh-CN" dirty="0" err="1"/>
              <a:t>Lua</a:t>
            </a:r>
            <a:r>
              <a:rPr lang="zh-CN" altLang="en-US" dirty="0"/>
              <a:t>发起</a:t>
            </a:r>
            <a:r>
              <a:rPr lang="en-US" altLang="zh-CN" dirty="0"/>
              <a:t>http</a:t>
            </a:r>
            <a:r>
              <a:rPr lang="zh-CN" altLang="en-US" dirty="0" smtClean="0"/>
              <a:t>请求</a:t>
            </a:r>
            <a:r>
              <a:rPr lang="zh-CN" altLang="zh-CN" dirty="0" smtClean="0"/>
              <a:t> 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lvl="0" latinLnBrk="1"/>
            <a:r>
              <a:rPr lang="en-US" altLang="zh-CN" dirty="0" err="1" smtClean="0"/>
              <a:t>OpenResty</a:t>
            </a:r>
            <a:r>
              <a:rPr lang="zh-CN" altLang="zh-CN" dirty="0"/>
              <a:t>中的子查询</a:t>
            </a:r>
            <a:endParaRPr lang="zh-CN" altLang="zh-CN" dirty="0"/>
          </a:p>
          <a:p>
            <a:pPr latinLnBrk="1"/>
            <a:r>
              <a:rPr lang="en-US" altLang="zh-CN" dirty="0" err="1" smtClean="0"/>
              <a:t>OpenResty</a:t>
            </a:r>
            <a:r>
              <a:rPr lang="zh-CN" altLang="en-US" dirty="0"/>
              <a:t>中</a:t>
            </a:r>
            <a:r>
              <a:rPr lang="en-US" altLang="zh-CN" dirty="0" err="1"/>
              <a:t>Lua</a:t>
            </a:r>
            <a:r>
              <a:rPr lang="zh-CN" altLang="en-US" dirty="0"/>
              <a:t>发起</a:t>
            </a:r>
            <a:r>
              <a:rPr lang="en-US" altLang="zh-CN" dirty="0"/>
              <a:t>http</a:t>
            </a:r>
            <a:r>
              <a:rPr lang="zh-CN" altLang="en-US" dirty="0" smtClean="0"/>
              <a:t>请求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模板文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0000FF"/>
      </a:hlink>
      <a:folHlink>
        <a:srgbClr val="FF00FF"/>
      </a:folHlink>
    </a:clrScheme>
    <a:fontScheme name="模板文件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模板文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文件">
  <a:themeElements>
    <a:clrScheme name="模板文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0000FF"/>
      </a:hlink>
      <a:folHlink>
        <a:srgbClr val="FF00FF"/>
      </a:folHlink>
    </a:clrScheme>
    <a:fontScheme name="模板文件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模板文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WPS 演示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Arial Unicode MS</vt:lpstr>
      <vt:lpstr>微软雅黑</vt:lpstr>
      <vt:lpstr>Wingdings</vt:lpstr>
      <vt:lpstr>Arial Unicode MS</vt:lpstr>
      <vt:lpstr>Calibri</vt:lpstr>
      <vt:lpstr>模板文件</vt:lpstr>
      <vt:lpstr>OpenResty（Nginx）+LuaJIT（Lua）高并发web服务实践教程</vt:lpstr>
      <vt:lpstr>第五章：Openresty中基于Nginx的Lua模块</vt:lpstr>
      <vt:lpstr>第一节：Openresty中Lua的基本输入和输出</vt:lpstr>
      <vt:lpstr>第二节： LuaCjson模块 </vt:lpstr>
      <vt:lpstr>第三节： LuaRestyRedis模块 </vt:lpstr>
      <vt:lpstr>第四节：OpenResty中Lua发起http请求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OpenResty（Nginx）+LuaJIT（Lua）高并发web服务实践教程</dc:title>
  <dc:creator/>
  <cp:lastModifiedBy>Administrator</cp:lastModifiedBy>
  <cp:revision>127</cp:revision>
  <dcterms:created xsi:type="dcterms:W3CDTF">2018-11-16T17:17:00Z</dcterms:created>
  <dcterms:modified xsi:type="dcterms:W3CDTF">2018-11-17T09:48:32Z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