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(C++ Programming</a:t>
            </a:r>
            <a:r>
              <a:rPr lang="en-US" altLang="ko-KR" dirty="0" smtClean="0"/>
              <a:t>)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1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709952"/>
          </a:xfrm>
        </p:spPr>
        <p:txBody>
          <a:bodyPr/>
          <a:lstStyle/>
          <a:p>
            <a:r>
              <a:rPr lang="ko-KR" altLang="en-US" dirty="0" smtClean="0"/>
              <a:t>프로그래밍 숙제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Growable</a:t>
            </a:r>
            <a:r>
              <a:rPr lang="en-US" altLang="ko-KR" dirty="0" smtClean="0"/>
              <a:t> array)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Template </a:t>
            </a:r>
            <a:r>
              <a:rPr lang="ko-KR" altLang="en-US" dirty="0" smtClean="0"/>
              <a:t>를 이용한 구현에 유의할 것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Array Class</a:t>
            </a:r>
            <a:r>
              <a:rPr lang="ko-KR" altLang="en-US" dirty="0" smtClean="0"/>
              <a:t>에서 그 속성을 상속 받는 식으로 구현할 것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6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err="1" smtClean="0"/>
              <a:t>GrowableArray</a:t>
            </a:r>
            <a:r>
              <a:rPr lang="en-US" altLang="ko-KR" dirty="0" smtClean="0"/>
              <a:t> </a:t>
            </a:r>
            <a:r>
              <a:rPr lang="en-US" altLang="ko-KR" dirty="0"/>
              <a:t>(CP-04)</a:t>
            </a:r>
          </a:p>
          <a:p>
            <a:pPr lvl="1" algn="just"/>
            <a:r>
              <a:rPr lang="en-US" altLang="ko-KR" dirty="0" smtClean="0">
                <a:solidFill>
                  <a:srgbClr val="000000"/>
                </a:solidFill>
              </a:rPr>
              <a:t>CPP-1</a:t>
            </a:r>
            <a:r>
              <a:rPr lang="ko-KR" altLang="en-US" dirty="0" smtClean="0">
                <a:solidFill>
                  <a:srgbClr val="000000"/>
                </a:solidFill>
              </a:rPr>
              <a:t>에서 </a:t>
            </a:r>
            <a:r>
              <a:rPr lang="en-US" altLang="ko-KR" dirty="0" err="1" smtClean="0">
                <a:solidFill>
                  <a:srgbClr val="000000"/>
                </a:solidFill>
              </a:rPr>
              <a:t>RangeArray</a:t>
            </a:r>
            <a:r>
              <a:rPr lang="ko-KR" altLang="en-US" dirty="0" smtClean="0">
                <a:solidFill>
                  <a:srgbClr val="000000"/>
                </a:solidFill>
              </a:rPr>
              <a:t>의 기반 클래스인 </a:t>
            </a:r>
            <a:r>
              <a:rPr lang="en-US" altLang="ko-KR" dirty="0" smtClean="0">
                <a:solidFill>
                  <a:srgbClr val="000000"/>
                </a:solidFill>
              </a:rPr>
              <a:t>Array </a:t>
            </a:r>
            <a:r>
              <a:rPr lang="ko-KR" altLang="en-US" dirty="0" smtClean="0">
                <a:solidFill>
                  <a:srgbClr val="000000"/>
                </a:solidFill>
              </a:rPr>
              <a:t>클래스를 사용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 algn="just"/>
            <a:r>
              <a:rPr lang="ko-KR" altLang="en-US" dirty="0" smtClean="0">
                <a:solidFill>
                  <a:srgbClr val="000000"/>
                </a:solidFill>
              </a:rPr>
              <a:t>사용에 </a:t>
            </a:r>
            <a:r>
              <a:rPr lang="ko-KR" altLang="en-US" dirty="0">
                <a:solidFill>
                  <a:srgbClr val="000000"/>
                </a:solidFill>
              </a:rPr>
              <a:t>따라 배열의 인덱스가 자동으로 조절</a:t>
            </a:r>
          </a:p>
          <a:p>
            <a:pPr lvl="2" algn="just"/>
            <a:r>
              <a:rPr lang="en-US" altLang="ko-KR" dirty="0" smtClean="0"/>
              <a:t>Range </a:t>
            </a:r>
            <a:r>
              <a:rPr lang="ko-KR" altLang="en-US" dirty="0"/>
              <a:t>밖의 </a:t>
            </a:r>
            <a:r>
              <a:rPr lang="ko-KR" altLang="en-US" dirty="0" smtClean="0"/>
              <a:t>인덱스를 사용하여 저장하고자 </a:t>
            </a:r>
            <a:r>
              <a:rPr lang="ko-KR" altLang="en-US" dirty="0"/>
              <a:t>할 때 현재사이즈의 </a:t>
            </a:r>
            <a:r>
              <a:rPr lang="en-US" altLang="ko-KR" dirty="0"/>
              <a:t>2</a:t>
            </a:r>
            <a:r>
              <a:rPr lang="ko-KR" altLang="en-US" dirty="0"/>
              <a:t>배로 증가시킴</a:t>
            </a:r>
          </a:p>
          <a:p>
            <a:pPr lvl="2" algn="just"/>
            <a:r>
              <a:rPr lang="ko-KR" altLang="en-US" dirty="0" smtClean="0"/>
              <a:t>추가된 </a:t>
            </a:r>
            <a:r>
              <a:rPr lang="ko-KR" altLang="en-US" dirty="0"/>
              <a:t>공간은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 algn="just"/>
            <a:r>
              <a:rPr lang="en-US" altLang="ko-KR" dirty="0" err="1" smtClean="0">
                <a:solidFill>
                  <a:srgbClr val="000000"/>
                </a:solidFill>
              </a:rPr>
              <a:t>RangeArray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경우와 마찬가지로 </a:t>
            </a:r>
            <a:r>
              <a:rPr lang="en-US" altLang="ko-KR" dirty="0">
                <a:solidFill>
                  <a:srgbClr val="000000"/>
                </a:solidFill>
              </a:rPr>
              <a:t>Array </a:t>
            </a:r>
            <a:r>
              <a:rPr lang="ko-KR" altLang="en-US" dirty="0" smtClean="0">
                <a:solidFill>
                  <a:srgbClr val="000000"/>
                </a:solidFill>
              </a:rPr>
              <a:t>클래스</a:t>
            </a:r>
            <a:r>
              <a:rPr lang="ko-KR" altLang="en-US" dirty="0" smtClean="0"/>
              <a:t>를 </a:t>
            </a:r>
            <a:r>
              <a:rPr lang="ko-KR" altLang="en-US" dirty="0"/>
              <a:t>상속하여 필요한 부분만 코딩하고 나머지는 </a:t>
            </a:r>
            <a:r>
              <a:rPr lang="en-US" altLang="ko-KR" dirty="0"/>
              <a:t>Array</a:t>
            </a:r>
            <a:r>
              <a:rPr lang="ko-KR" altLang="en-US" dirty="0"/>
              <a:t>의 멤버 </a:t>
            </a:r>
            <a:r>
              <a:rPr lang="ko-KR" altLang="en-US" dirty="0" smtClean="0"/>
              <a:t>변수와 </a:t>
            </a:r>
            <a:r>
              <a:rPr lang="ko-KR" altLang="en-US" dirty="0"/>
              <a:t>멤버 </a:t>
            </a:r>
            <a:r>
              <a:rPr lang="ko-KR" altLang="en-US" dirty="0" smtClean="0"/>
              <a:t>함수를 </a:t>
            </a:r>
            <a:r>
              <a:rPr lang="ko-KR" altLang="en-US" dirty="0"/>
              <a:t>그대로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추가로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GrowableArray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저장할 수 있도록 한다</a:t>
            </a:r>
            <a:r>
              <a:rPr lang="en-US" altLang="ko-KR" dirty="0" smtClean="0"/>
              <a:t>.</a:t>
            </a:r>
          </a:p>
          <a:p>
            <a:pPr lvl="2" algn="just"/>
            <a:r>
              <a:rPr lang="ko-KR" altLang="en-US" dirty="0" smtClean="0"/>
              <a:t>이를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저장되는 데이터 변수를 임의의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선언해야 한다</a:t>
            </a:r>
            <a:r>
              <a:rPr lang="en-US" altLang="ko-KR" dirty="0" smtClean="0"/>
              <a:t>.</a:t>
            </a:r>
          </a:p>
          <a:p>
            <a:pPr lvl="2" algn="just"/>
            <a:r>
              <a:rPr lang="en-US" altLang="ko-KR" dirty="0" smtClean="0"/>
              <a:t>Array </a:t>
            </a:r>
            <a:r>
              <a:rPr lang="ko-KR" altLang="en-US" dirty="0" smtClean="0"/>
              <a:t>클래스를 먼저 템플릿을 사용하여 확장하는 것이 필요함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D652D2-F1E5-4286-8D26-2EE7C3C04E4C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정수형의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1975" y="1700213"/>
            <a:ext cx="3981539" cy="206210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b="1" dirty="0" smtClean="0"/>
              <a:t>// 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 test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)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&gt; Test"&lt;&lt;</a:t>
            </a:r>
            <a:r>
              <a:rPr lang="en-US" altLang="ko-KR" b="1" dirty="0" err="1" smtClean="0"/>
              <a:t>endl</a:t>
            </a:r>
            <a:r>
              <a:rPr lang="en-US" altLang="ko-KR" b="1" dirty="0" smtClean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&gt; g(10);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smtClean="0"/>
              <a:t>for(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 </a:t>
            </a:r>
            <a:r>
              <a:rPr lang="en-US" altLang="ko-KR" b="1" dirty="0" err="1" smtClean="0"/>
              <a:t>g.length</a:t>
            </a:r>
            <a:r>
              <a:rPr lang="en-US" altLang="ko-KR" b="1" dirty="0" smtClean="0"/>
              <a:t>();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g[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2 *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+ 3;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&lt;&lt;"g(10)"; </a:t>
            </a:r>
            <a:r>
              <a:rPr lang="en-US" altLang="ko-KR" b="1" dirty="0" err="1" smtClean="0"/>
              <a:t>g.print</a:t>
            </a:r>
            <a:r>
              <a:rPr lang="en-US" altLang="ko-KR" b="1" dirty="0" smtClean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smtClean="0"/>
              <a:t>g[13] = 13;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&lt;&lt;"g(26)"; </a:t>
            </a:r>
            <a:r>
              <a:rPr lang="en-US" altLang="ko-KR" b="1" dirty="0" err="1" smtClean="0"/>
              <a:t>g.print</a:t>
            </a:r>
            <a:r>
              <a:rPr lang="en-US" altLang="ko-KR" b="1" dirty="0" smtClean="0"/>
              <a:t>();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ea typeface="바탕" pitchFamily="18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1975" y="4724400"/>
            <a:ext cx="7132638" cy="8309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b="1" dirty="0" err="1">
                <a:solidFill>
                  <a:srgbClr val="000000"/>
                </a:solidFill>
              </a:rPr>
              <a:t>GrowableArray</a:t>
            </a:r>
            <a:r>
              <a:rPr lang="en-US" altLang="ko-KR" b="1" dirty="0">
                <a:solidFill>
                  <a:srgbClr val="000000"/>
                </a:solidFill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&gt; Test</a:t>
            </a:r>
          </a:p>
          <a:p>
            <a:pPr algn="l">
              <a:spcBef>
                <a:spcPts val="0"/>
              </a:spcBef>
            </a:pPr>
            <a:r>
              <a:rPr lang="en-US" altLang="ko-KR" b="1" dirty="0">
                <a:solidFill>
                  <a:srgbClr val="000000"/>
                </a:solidFill>
              </a:rPr>
              <a:t>g(10)[ 3 5 7 9 11 13 15 17 19 21]</a:t>
            </a:r>
          </a:p>
          <a:p>
            <a:pPr algn="l">
              <a:spcBef>
                <a:spcPts val="0"/>
              </a:spcBef>
            </a:pPr>
            <a:r>
              <a:rPr lang="en-US" altLang="ko-KR" b="1" dirty="0">
                <a:solidFill>
                  <a:srgbClr val="000000"/>
                </a:solidFill>
              </a:rPr>
              <a:t>g(26)[ 3 5 7 9 11 13 15 17 19 21 0 0 0 13 0 0 0 0 0 0 0 0 0 0 0 0]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hlink"/>
                </a:solidFill>
              </a:rPr>
              <a:t>입력예</a:t>
            </a:r>
            <a:r>
              <a:rPr lang="en-US" altLang="ko-KR" sz="1400" b="1" dirty="0"/>
              <a:t>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9975" y="4724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chemeClr val="hlink"/>
                </a:solidFill>
              </a:rPr>
              <a:t>출력예</a:t>
            </a:r>
            <a:r>
              <a:rPr lang="en-US" altLang="ko-KR" sz="14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59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실수형의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1975" y="1700213"/>
            <a:ext cx="4424609" cy="206210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b="1" dirty="0" smtClean="0"/>
              <a:t>// 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 test (double)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</a:t>
            </a: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&lt;double&gt; Test"&lt;&lt;</a:t>
            </a:r>
            <a:r>
              <a:rPr lang="en-US" altLang="ko-KR" b="1" dirty="0" err="1" smtClean="0"/>
              <a:t>endl</a:t>
            </a:r>
            <a:r>
              <a:rPr lang="en-US" altLang="ko-KR" b="1" dirty="0" smtClean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GrowableArray</a:t>
            </a:r>
            <a:r>
              <a:rPr lang="en-US" altLang="ko-KR" b="1" dirty="0" smtClean="0"/>
              <a:t>&lt;double&gt; dg(10);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smtClean="0"/>
              <a:t>for(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 </a:t>
            </a:r>
            <a:r>
              <a:rPr lang="en-US" altLang="ko-KR" b="1" dirty="0" err="1" smtClean="0"/>
              <a:t>dg.length</a:t>
            </a:r>
            <a:r>
              <a:rPr lang="en-US" altLang="ko-KR" b="1" dirty="0" smtClean="0"/>
              <a:t>();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dg[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2 *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+ 3.14;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&lt;&lt;"dg(10)"; </a:t>
            </a:r>
            <a:r>
              <a:rPr lang="en-US" altLang="ko-KR" b="1" dirty="0" err="1" smtClean="0"/>
              <a:t>dg.print</a:t>
            </a:r>
            <a:r>
              <a:rPr lang="en-US" altLang="ko-KR" b="1" dirty="0" smtClean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smtClean="0"/>
              <a:t>dg[13] = 13.31;</a:t>
            </a:r>
          </a:p>
          <a:p>
            <a:pPr algn="l">
              <a:spcBef>
                <a:spcPts val="0"/>
              </a:spcBef>
            </a:pPr>
            <a:r>
              <a:rPr lang="en-US" altLang="ko-KR" b="1" dirty="0" err="1" smtClean="0"/>
              <a:t>cout</a:t>
            </a:r>
            <a:r>
              <a:rPr lang="en-US" altLang="ko-KR" b="1" dirty="0" smtClean="0"/>
              <a:t>&lt;&lt;"dg(26)"; </a:t>
            </a:r>
            <a:r>
              <a:rPr lang="en-US" altLang="ko-KR" b="1" dirty="0" err="1" smtClean="0"/>
              <a:t>dg.print</a:t>
            </a:r>
            <a:r>
              <a:rPr lang="en-US" altLang="ko-KR" b="1" dirty="0" smtClean="0"/>
              <a:t>();</a:t>
            </a:r>
            <a:endParaRPr lang="en-US" altLang="ko-KR" sz="1400" b="1" dirty="0">
              <a:solidFill>
                <a:srgbClr val="000000"/>
              </a:solidFill>
              <a:latin typeface="Courier New" pitchFamily="49" charset="0"/>
              <a:ea typeface="바탕" pitchFamily="18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1975" y="4724400"/>
            <a:ext cx="7132638" cy="107721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b="1" dirty="0" err="1">
                <a:solidFill>
                  <a:srgbClr val="000000"/>
                </a:solidFill>
              </a:rPr>
              <a:t>GrowableArray</a:t>
            </a:r>
            <a:r>
              <a:rPr lang="en-US" altLang="ko-KR" b="1" dirty="0">
                <a:solidFill>
                  <a:srgbClr val="000000"/>
                </a:solidFill>
              </a:rPr>
              <a:t>&lt;double&gt; Test</a:t>
            </a:r>
          </a:p>
          <a:p>
            <a:pPr algn="l">
              <a:spcBef>
                <a:spcPts val="0"/>
              </a:spcBef>
            </a:pPr>
            <a:r>
              <a:rPr lang="en-US" altLang="ko-KR" b="1" dirty="0">
                <a:solidFill>
                  <a:srgbClr val="000000"/>
                </a:solidFill>
              </a:rPr>
              <a:t>dg(10)[ 3.14 5.14 7.14 </a:t>
            </a:r>
            <a:r>
              <a:rPr lang="en-US" altLang="ko-KR" b="1" dirty="0" smtClean="0">
                <a:solidFill>
                  <a:srgbClr val="000000"/>
                </a:solidFill>
              </a:rPr>
              <a:t>9.14 </a:t>
            </a:r>
            <a:r>
              <a:rPr lang="en-US" altLang="ko-KR" b="1" dirty="0">
                <a:solidFill>
                  <a:srgbClr val="000000"/>
                </a:solidFill>
              </a:rPr>
              <a:t>11.14 13.14 15.14 17.14 19.14 21.14]</a:t>
            </a:r>
          </a:p>
          <a:p>
            <a:pPr algn="l">
              <a:spcBef>
                <a:spcPts val="0"/>
              </a:spcBef>
            </a:pPr>
            <a:r>
              <a:rPr lang="en-US" altLang="ko-KR" b="1" dirty="0">
                <a:solidFill>
                  <a:srgbClr val="000000"/>
                </a:solidFill>
              </a:rPr>
              <a:t>dg(26)[ 3.14 5.14 7.14 9.14 11.14 13.14 15.14 17.14 19.14 21.14 0 0 0 13.31 0 0 0 0 0 0 0 0 0 0 0 0]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0600" y="1676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hlink"/>
                </a:solidFill>
              </a:rPr>
              <a:t>입력예</a:t>
            </a:r>
            <a:r>
              <a:rPr lang="en-US" altLang="ko-KR" sz="1400" b="1" dirty="0"/>
              <a:t>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9975" y="4724400"/>
            <a:ext cx="766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chemeClr val="hlink"/>
                </a:solidFill>
              </a:rPr>
              <a:t>출력예</a:t>
            </a:r>
            <a:r>
              <a:rPr lang="en-US" altLang="ko-KR" sz="14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55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함수에는 앞의 두 입력 예를 포함하여 두 가지 수행 결과가 함께 나오도록 작성한다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GrowableArray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각각 별도의 헤더 파일에 작성한다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ko-KR" altLang="en-US" sz="1600" dirty="0">
                <a:solidFill>
                  <a:srgbClr val="000000"/>
                </a:solidFill>
              </a:rPr>
              <a:t>제출 방법 및 기한</a:t>
            </a:r>
          </a:p>
          <a:p>
            <a:pPr lvl="1" algn="just"/>
            <a:r>
              <a:rPr lang="ko-KR" altLang="en-US" sz="1400" dirty="0">
                <a:solidFill>
                  <a:srgbClr val="000000"/>
                </a:solidFill>
              </a:rPr>
              <a:t>실험 조교의 지시에 따른다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결과보고서 작성시 다음을 명확하게 설명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endParaRPr lang="en-US" altLang="ko-KR" dirty="0" smtClean="0"/>
          </a:p>
          <a:p>
            <a:r>
              <a:rPr lang="ko-KR" altLang="en-US" dirty="0" smtClean="0"/>
              <a:t>결과보고서 작성시 </a:t>
            </a:r>
            <a:r>
              <a:rPr lang="en-US" altLang="ko-KR" dirty="0" smtClean="0"/>
              <a:t>CPP-2</a:t>
            </a:r>
            <a:r>
              <a:rPr lang="ko-KR" altLang="en-US" dirty="0" smtClean="0"/>
              <a:t>의 최종 테스트 코드에서 서브타입 다형성이 적용되는 부분을 명시하고 그 이유를 기술할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강의자료 참고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또한 실습 문제 및 과제에 대한 해결방법으로써 자료 구조 및 알고리즘을 기술할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구조도를</a:t>
            </a:r>
            <a:r>
              <a:rPr lang="ko-KR" altLang="en-US" dirty="0" smtClean="0"/>
              <a:t> 반드시 첨부할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07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결과보고서는 주석을 첨부한 </a:t>
            </a:r>
            <a:r>
              <a:rPr lang="ko-KR" altLang="en-US" dirty="0" err="1" smtClean="0"/>
              <a:t>하드카피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71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메일 제목 </a:t>
            </a:r>
            <a:r>
              <a:rPr lang="en-US" altLang="ko-KR" dirty="0"/>
              <a:t>: </a:t>
            </a:r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 err="1"/>
              <a:t>주차실습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 err="1"/>
              <a:t>주차과제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[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 err="1"/>
              <a:t>주차실습</a:t>
            </a:r>
            <a:r>
              <a:rPr lang="en-US" altLang="ko-KR" dirty="0"/>
              <a:t>] 20160000_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/>
              <a:t>제출물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주차</a:t>
            </a:r>
            <a:r>
              <a:rPr lang="en-US" altLang="ko-KR" dirty="0"/>
              <a:t>_20160000.zip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1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4296</TotalTime>
  <Words>580</Words>
  <Application>Microsoft Office PowerPoint</Application>
  <PresentationFormat>화면 슬라이드 쇼(4:3)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Monotype Sorts</vt:lpstr>
      <vt:lpstr>굴림</vt:lpstr>
      <vt:lpstr>돋움</vt:lpstr>
      <vt:lpstr>맑은 고딕</vt:lpstr>
      <vt:lpstr>바탕</vt:lpstr>
      <vt:lpstr>Arial</vt:lpstr>
      <vt:lpstr>Courier New</vt:lpstr>
      <vt:lpstr>Times New Roman</vt:lpstr>
      <vt:lpstr>테마1</vt:lpstr>
      <vt:lpstr>4주차 과제 안내 (C++ Programming) #2</vt:lpstr>
      <vt:lpstr>4주차 과제</vt:lpstr>
      <vt:lpstr>프로그래밍 숙제</vt:lpstr>
      <vt:lpstr>프로그래밍 숙제</vt:lpstr>
      <vt:lpstr>프로그래밍 숙제</vt:lpstr>
      <vt:lpstr>프로그래밍 숙제</vt:lpstr>
      <vt:lpstr>실습 결과 레포트</vt:lpstr>
      <vt:lpstr>과제 결과 레포트</vt:lpstr>
      <vt:lpstr>제출 방식</vt:lpstr>
      <vt:lpstr>제출 이메일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segang</cp:lastModifiedBy>
  <cp:revision>44</cp:revision>
  <dcterms:created xsi:type="dcterms:W3CDTF">2012-03-05T03:10:01Z</dcterms:created>
  <dcterms:modified xsi:type="dcterms:W3CDTF">2020-03-12T13:42:18Z</dcterms:modified>
</cp:coreProperties>
</file>