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Override8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62" r:id="rId2"/>
    <p:sldId id="257" r:id="rId3"/>
    <p:sldId id="267" r:id="rId4"/>
    <p:sldId id="265" r:id="rId5"/>
    <p:sldId id="268" r:id="rId6"/>
    <p:sldId id="290" r:id="rId7"/>
    <p:sldId id="270" r:id="rId8"/>
    <p:sldId id="271" r:id="rId9"/>
    <p:sldId id="269" r:id="rId10"/>
    <p:sldId id="272" r:id="rId11"/>
    <p:sldId id="284" r:id="rId12"/>
    <p:sldId id="273" r:id="rId13"/>
    <p:sldId id="274" r:id="rId14"/>
    <p:sldId id="282" r:id="rId15"/>
    <p:sldId id="281" r:id="rId16"/>
    <p:sldId id="279" r:id="rId17"/>
    <p:sldId id="280" r:id="rId18"/>
    <p:sldId id="278" r:id="rId19"/>
    <p:sldId id="283" r:id="rId20"/>
    <p:sldId id="285" r:id="rId21"/>
    <p:sldId id="286" r:id="rId22"/>
    <p:sldId id="288" r:id="rId23"/>
    <p:sldId id="287" r:id="rId24"/>
  </p:sldIdLst>
  <p:sldSz cx="12192000" cy="6858000"/>
  <p:notesSz cx="6858000" cy="9144000"/>
  <p:embeddedFontLst>
    <p:embeddedFont>
      <p:font typeface="맑은 고딕" pitchFamily="50" charset="-127"/>
      <p:regular r:id="rId26"/>
      <p:bold r:id="rId27"/>
    </p:embeddedFont>
    <p:embeddedFont>
      <p:font typeface="08서울남산체 B" pitchFamily="18" charset="-127"/>
      <p:regular r:id="rId28"/>
    </p:embeddedFont>
    <p:embeddedFont>
      <p:font typeface="08서울남산체 M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16180F"/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0046" autoAdjust="0"/>
  </p:normalViewPr>
  <p:slideViewPr>
    <p:cSldViewPr snapToGrid="0">
      <p:cViewPr varScale="1">
        <p:scale>
          <a:sx n="100" d="100"/>
          <a:sy n="100" d="100"/>
        </p:scale>
        <p:origin x="-90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B7C58-B007-40EF-80EE-B9DB9A53B879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B8F7C-A02F-4E87-83ED-0C160AE7C3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B8F7C-A02F-4E87-83ED-0C160AE7C3E6}" type="slidenum">
              <a:rPr lang="ko-KR" altLang="en-US" smtClean="0"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283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200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570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369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4129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595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009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0075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059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481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625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412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5.jpe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5.pn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5" Type="http://schemas.openxmlformats.org/officeDocument/2006/relationships/hyperlink" Target="http://localhost:8080/mc/main/home_main.do" TargetMode="External"/><Relationship Id="rId4" Type="http://schemas.openxmlformats.org/officeDocument/2006/relationships/hyperlink" Target="https://github.com/dahyoun-daddy/MC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48285" y="1908661"/>
            <a:ext cx="430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lumMod val="95000"/>
                      <a:alpha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SIST FINAL PROJECT</a:t>
            </a:r>
            <a:endParaRPr lang="ko-KR" altLang="en-US" sz="3600" dirty="0">
              <a:ln>
                <a:solidFill>
                  <a:schemeClr val="bg1">
                    <a:lumMod val="95000"/>
                    <a:alpha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786" y="4183496"/>
            <a:ext cx="32353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600">
                <a:ln>
                  <a:solidFill>
                    <a:schemeClr val="bg1">
                      <a:lumMod val="95000"/>
                      <a:alpha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조장 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</a:t>
            </a:r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명찬호</a:t>
            </a:r>
            <a:endParaRPr lang="en-US" altLang="ko-KR" sz="1800" dirty="0" smtClean="0">
              <a:ln>
                <a:solidFill>
                  <a:schemeClr val="bg1">
                    <a:lumMod val="95000"/>
                    <a:alpha val="3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800" dirty="0" smtClean="0">
              <a:ln>
                <a:solidFill>
                  <a:schemeClr val="bg1">
                    <a:lumMod val="95000"/>
                    <a:alpha val="3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조원 </a:t>
            </a:r>
            <a:endParaRPr lang="en-US" altLang="ko-KR" sz="1800" dirty="0" smtClean="0">
              <a:ln>
                <a:solidFill>
                  <a:schemeClr val="bg1">
                    <a:lumMod val="95000"/>
                    <a:alpha val="3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800" dirty="0" smtClean="0">
              <a:ln>
                <a:solidFill>
                  <a:schemeClr val="bg1">
                    <a:lumMod val="95000"/>
                    <a:alpha val="3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홍준석  </a:t>
            </a:r>
            <a:r>
              <a:rPr lang="ko-KR" altLang="en-US" sz="1800" dirty="0" err="1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박제범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강남구</a:t>
            </a:r>
            <a:endParaRPr lang="en-US" altLang="ko-KR" sz="1800" dirty="0" smtClean="0">
              <a:ln>
                <a:solidFill>
                  <a:schemeClr val="bg1">
                    <a:lumMod val="95000"/>
                    <a:alpha val="3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</a:t>
            </a:r>
            <a:endParaRPr lang="ko-KR" altLang="en-US" sz="1400" dirty="0">
              <a:ln>
                <a:solidFill>
                  <a:schemeClr val="bg1">
                    <a:lumMod val="95000"/>
                    <a:alpha val="3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71665" y="1615027"/>
            <a:ext cx="4999244" cy="4880098"/>
            <a:chOff x="3629891" y="595745"/>
            <a:chExt cx="4999244" cy="5500255"/>
          </a:xfrm>
        </p:grpSpPr>
        <p:sp>
          <p:nvSpPr>
            <p:cNvPr id="5" name="직사각형 4"/>
            <p:cNvSpPr/>
            <p:nvPr/>
          </p:nvSpPr>
          <p:spPr>
            <a:xfrm>
              <a:off x="3629891" y="595745"/>
              <a:ext cx="4835236" cy="5334000"/>
            </a:xfrm>
            <a:prstGeom prst="rect">
              <a:avLst/>
            </a:prstGeom>
            <a:noFill/>
            <a:ln w="57150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93899" y="762000"/>
              <a:ext cx="4835236" cy="5334000"/>
            </a:xfrm>
            <a:prstGeom prst="rect">
              <a:avLst/>
            </a:prstGeom>
            <a:noFill/>
            <a:ln w="57150">
              <a:solidFill>
                <a:srgbClr val="41CE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" name="그림 12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4666735" y="2636106"/>
            <a:ext cx="2846173" cy="13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886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313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 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테이블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2510" y="68124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8943" y="1857221"/>
            <a:ext cx="1285103" cy="45719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911" y="1234426"/>
            <a:ext cx="1284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30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eXERD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24578" name="Picture 2" descr="D:\mc\MC_exer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705" y="2075153"/>
            <a:ext cx="11392929" cy="4144416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354227" y="2042984"/>
            <a:ext cx="11409405" cy="4176584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313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 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테이블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2510" y="68124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8943" y="1799555"/>
            <a:ext cx="1787608" cy="45719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910" y="1234426"/>
            <a:ext cx="2082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패키지 구성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4227" y="2042984"/>
            <a:ext cx="11409405" cy="4176584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63" y="2063322"/>
            <a:ext cx="2838846" cy="413153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212756" y="2051221"/>
            <a:ext cx="45719" cy="416834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5" name="그림 14" descr="jav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183" y="2067197"/>
            <a:ext cx="4121903" cy="413589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376983" y="2022389"/>
            <a:ext cx="45719" cy="416834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9" name="그림 18" descr="resour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586" y="2076737"/>
            <a:ext cx="1867161" cy="141942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43915" y="6254575"/>
            <a:ext cx="8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화면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endParaRPr lang="ko-KR" altLang="en-US" sz="18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02443" y="6258694"/>
            <a:ext cx="226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&lt;Controller</a:t>
            </a:r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및 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VO&gt;</a:t>
            </a:r>
            <a:endParaRPr lang="ko-KR" altLang="en-US" sz="18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42886" y="3503137"/>
            <a:ext cx="32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&lt;Resource </a:t>
            </a:r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및 </a:t>
            </a:r>
            <a:r>
              <a:rPr lang="en-US" altLang="ko-KR" sz="18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Mapper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endParaRPr lang="ko-KR" altLang="en-US" sz="18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25" name="그림 24" descr="mav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513" y="2018271"/>
            <a:ext cx="11458831" cy="463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19454" y="1379776"/>
            <a:ext cx="1421178" cy="1593273"/>
          </a:xfrm>
          <a:prstGeom prst="rect">
            <a:avLst/>
          </a:prstGeom>
          <a:noFill/>
          <a:ln w="57150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33454" y="1655618"/>
            <a:ext cx="3325091" cy="3546764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0931" y="2048519"/>
            <a:ext cx="2747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PART3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9785" y="3258128"/>
            <a:ext cx="30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핵심 구현 기술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78641" y="4087770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각 파트 별 기능 소개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74520" y="3778852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34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핵심 구현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930204" y="2003212"/>
            <a:ext cx="406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명찬호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en-US" altLang="ko-KR" sz="20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GitHub</a:t>
            </a:r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관리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화면 연결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포트폴리오 템플릿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56951" y="3649362"/>
            <a:ext cx="8987482" cy="4942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25567" y="1606378"/>
            <a:ext cx="45719" cy="4835611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27379" y="2015569"/>
            <a:ext cx="406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홍준석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이력서 업로드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DB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설계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50796" y="3852606"/>
            <a:ext cx="406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강남구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회원 기능 전반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sz="20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중탈자로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인한 인수인계</a:t>
            </a:r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오수빈</a:t>
            </a:r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테스트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5022" y="3856724"/>
            <a:ext cx="406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</a:t>
            </a:r>
            <a:r>
              <a:rPr lang="ko-KR" altLang="en-US" sz="20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박제범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문서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공채 목록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UI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디자인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60606" y="5404022"/>
            <a:ext cx="3258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오수빈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sz="20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블로그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포스팅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15762" y="1573434"/>
            <a:ext cx="9061622" cy="4893276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핵심 구현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명찬호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9470" y="3565755"/>
            <a:ext cx="26608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POINT</a:t>
            </a: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AJAX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이용해 동적으로 메뉴 그리기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업로드 제한을 걸어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이미지 외의 파일 업로드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차단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테이블의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1:N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관계를 이용하여 이미지의 삽입 및 삭제 수정이 자유롭게 이뤄지도록 구성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31524" y="1524007"/>
            <a:ext cx="9061622" cy="4893276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6540" y="2169441"/>
            <a:ext cx="2660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기능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포트폴리오 템플릿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3" name="그림 12" descr="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3384" y="1556950"/>
            <a:ext cx="9005050" cy="483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핵심 구현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홍준석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9470" y="3565755"/>
            <a:ext cx="2660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POINT</a:t>
            </a: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확장자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및 세션 아이디에 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대한 유효성 체크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업로드 제한을 걸어 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무분별한 업로드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차단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31524" y="1524007"/>
            <a:ext cx="9061622" cy="4893276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6540" y="2169441"/>
            <a:ext cx="2660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기능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이력서 업로드 및 다운로드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</a:t>
            </a:r>
          </a:p>
        </p:txBody>
      </p:sp>
      <p:pic>
        <p:nvPicPr>
          <p:cNvPr id="11" name="그림 10" descr="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713" y="1540476"/>
            <a:ext cx="8979244" cy="485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핵심 구현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강남구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9470" y="3565755"/>
            <a:ext cx="26608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POINT</a:t>
            </a: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Validate API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활용한 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유효성 검사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기본에 충실한 회원관리 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가능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깔끔한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UI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031524" y="1524007"/>
            <a:ext cx="9061622" cy="4893276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6540" y="2169441"/>
            <a:ext cx="2660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기능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회원 기능 전반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</a:p>
        </p:txBody>
      </p:sp>
      <p:pic>
        <p:nvPicPr>
          <p:cNvPr id="12" name="그림 11" descr="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276" y="1548714"/>
            <a:ext cx="9012394" cy="483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핵심 구현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강남구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9470" y="3565755"/>
            <a:ext cx="2660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POINT</a:t>
            </a: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CK Editor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활용한 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글 작성 및 수정 가능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31524" y="1524007"/>
            <a:ext cx="9061622" cy="4893276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6540" y="2169441"/>
            <a:ext cx="2660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기능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블로그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포스트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</a:p>
        </p:txBody>
      </p:sp>
      <p:pic>
        <p:nvPicPr>
          <p:cNvPr id="12" name="그림 11" descr="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198" y="1549858"/>
            <a:ext cx="8998234" cy="48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핵심 구현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박제범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9470" y="3565755"/>
            <a:ext cx="26608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POINT</a:t>
            </a: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사람인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API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활용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W3C.DOM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과</a:t>
            </a:r>
            <a:r>
              <a:rPr lang="en-US" altLang="ko-KR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HttpUrlCon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을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사용한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DOM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형태 </a:t>
            </a:r>
            <a:r>
              <a:rPr lang="ko-KR" altLang="en-US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파싱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페이징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처리 및 빠른 속도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</a:p>
        </p:txBody>
      </p:sp>
      <p:pic>
        <p:nvPicPr>
          <p:cNvPr id="16" name="그림 15" descr="1.jpg"/>
          <p:cNvPicPr>
            <a:picLocks noChangeAspect="1"/>
          </p:cNvPicPr>
          <p:nvPr/>
        </p:nvPicPr>
        <p:blipFill>
          <a:blip r:embed="rId4"/>
          <a:srcRect b="34664"/>
          <a:stretch>
            <a:fillRect/>
          </a:stretch>
        </p:blipFill>
        <p:spPr>
          <a:xfrm>
            <a:off x="3067904" y="1542156"/>
            <a:ext cx="9021812" cy="485041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031524" y="1524007"/>
            <a:ext cx="9061622" cy="4893276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6540" y="2169441"/>
            <a:ext cx="2660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기능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공채 목록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xmlns="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19454" y="1379776"/>
            <a:ext cx="1421178" cy="1593273"/>
          </a:xfrm>
          <a:prstGeom prst="rect">
            <a:avLst/>
          </a:prstGeom>
          <a:noFill/>
          <a:ln w="57150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33454" y="1655618"/>
            <a:ext cx="3325091" cy="3546764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0931" y="2048519"/>
            <a:ext cx="2747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PART4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9785" y="3258128"/>
            <a:ext cx="2945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및 시연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78641" y="4087770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시연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74520" y="377885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결과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34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67614" y="934750"/>
            <a:ext cx="923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7614" y="2197474"/>
            <a:ext cx="923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7614" y="3460198"/>
            <a:ext cx="923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3.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7614" y="4722922"/>
            <a:ext cx="923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4.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40392" y="1076967"/>
            <a:ext cx="3839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주제 선정 배경과 목적</a:t>
            </a:r>
            <a:endParaRPr lang="ko-KR" altLang="en-US" sz="3200" dirty="0">
              <a:ln>
                <a:solidFill>
                  <a:schemeClr val="bg1">
                    <a:lumMod val="95000"/>
                    <a:alpha val="15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0392" y="1676712"/>
            <a:ext cx="2165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주제 선정 배경과 목적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40392" y="2388395"/>
            <a:ext cx="3547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 &amp;</a:t>
            </a:r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테이블 설계</a:t>
            </a:r>
            <a:endParaRPr lang="ko-KR" altLang="en-US" sz="3200" dirty="0">
              <a:ln>
                <a:solidFill>
                  <a:schemeClr val="bg1">
                    <a:lumMod val="95000"/>
                    <a:alpha val="15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40392" y="2881046"/>
            <a:ext cx="3145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개발 환경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프로젝트 전체 일정과 테이블 설계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패키지 구성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40392" y="3622830"/>
            <a:ext cx="4804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</a:t>
            </a:r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핵심 구현 기술</a:t>
            </a:r>
            <a:endParaRPr lang="ko-KR" altLang="en-US" sz="3200" dirty="0">
              <a:ln>
                <a:solidFill>
                  <a:schemeClr val="bg1">
                    <a:lumMod val="95000"/>
                    <a:alpha val="15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40392" y="4222575"/>
            <a:ext cx="3647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각 파트 별 기능 소개 및 구현 화면 설명 </a:t>
            </a:r>
            <a:endParaRPr lang="ko-KR" altLang="en-US" sz="1600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40392" y="4969158"/>
            <a:ext cx="4592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및 시연</a:t>
            </a:r>
            <a:endParaRPr lang="ko-KR" altLang="en-US" sz="3200" dirty="0">
              <a:ln>
                <a:solidFill>
                  <a:schemeClr val="bg1">
                    <a:lumMod val="95000"/>
                    <a:alpha val="15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07818" y="707243"/>
            <a:ext cx="3788683" cy="5195454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611" y="5042761"/>
            <a:ext cx="24497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41CEA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INDEX</a:t>
            </a:r>
            <a:endParaRPr lang="ko-KR" altLang="en-US" sz="6600" b="1" dirty="0">
              <a:solidFill>
                <a:srgbClr val="41CEA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4510" y="5520035"/>
            <a:ext cx="238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결과 </a:t>
            </a:r>
            <a:endParaRPr lang="ko-KR" altLang="en-US" sz="1600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6270" y="1952682"/>
            <a:ext cx="1317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참고 사이트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44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및 시연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4589" y="1869509"/>
            <a:ext cx="2252050" cy="4990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1627" y="1234426"/>
            <a:ext cx="19046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단위테스트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2996" y="2150076"/>
            <a:ext cx="11870724" cy="3698789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707" y="2179502"/>
            <a:ext cx="11829536" cy="366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32510" y="68124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결과</a:t>
            </a:r>
          </a:p>
        </p:txBody>
      </p:sp>
    </p:spTree>
    <p:extLst>
      <p:ext uri="{BB962C8B-B14F-4D97-AF65-F5344CB8AC3E}">
        <p14:creationId xmlns:p14="http://schemas.microsoft.com/office/powerpoint/2010/main" xmlns="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372" y="2181184"/>
            <a:ext cx="5680247" cy="3667681"/>
          </a:xfrm>
          <a:prstGeom prst="rect">
            <a:avLst/>
          </a:prstGeom>
        </p:spPr>
      </p:pic>
      <p:pic>
        <p:nvPicPr>
          <p:cNvPr id="15" name="그림 14" descr="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44" y="2168353"/>
            <a:ext cx="6135516" cy="36722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및 시연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5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2510" y="68124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결과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4589" y="1869509"/>
            <a:ext cx="2252050" cy="4990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1627" y="1234426"/>
            <a:ext cx="19159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통합테스트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2996" y="2158314"/>
            <a:ext cx="11870724" cy="3690552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305653" y="2174789"/>
            <a:ext cx="45719" cy="3682314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및 시연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2510" y="68124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4589" y="1869509"/>
            <a:ext cx="826903" cy="45719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1627" y="1234426"/>
            <a:ext cx="8386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시연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2996" y="2158314"/>
            <a:ext cx="11870724" cy="3690552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009091" y="2191264"/>
            <a:ext cx="62195" cy="3624650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0" name="직사각형 19">
            <a:hlinkClick r:id="rId4"/>
          </p:cNvPr>
          <p:cNvSpPr/>
          <p:nvPr/>
        </p:nvSpPr>
        <p:spPr>
          <a:xfrm>
            <a:off x="1472047" y="3099140"/>
            <a:ext cx="295465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Git</a:t>
            </a:r>
            <a:r>
              <a:rPr lang="en-US" altLang="ko-KR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Hub</a:t>
            </a:r>
          </a:p>
          <a:p>
            <a:pPr algn="ctr"/>
            <a:r>
              <a:rPr lang="ko-KR" altLang="en-US" sz="54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바로가기</a:t>
            </a:r>
            <a:endParaRPr lang="en-US" altLang="ko-KR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2" name="그림 21" descr="logo.png">
            <a:hlinkClick r:id="rId5"/>
          </p:cNvPr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7418173" y="3150973"/>
            <a:ext cx="3663128" cy="171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넥타이, 조정, 남자, 사업, 사업가, 성공, 정장, 기업, 전문가, 자신감, 라이프 스타일, 경력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8441" y="3105835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600">
                <a:ln>
                  <a:solidFill>
                    <a:schemeClr val="bg1">
                      <a:lumMod val="95000"/>
                      <a:alpha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r>
              <a:rPr lang="en-US" altLang="ko-KR" dirty="0"/>
              <a:t>THANK YOU!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75018" y="3983938"/>
            <a:ext cx="3144982" cy="4571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2"/>
          <p:cNvGrpSpPr/>
          <p:nvPr/>
        </p:nvGrpSpPr>
        <p:grpSpPr>
          <a:xfrm>
            <a:off x="3596378" y="988951"/>
            <a:ext cx="4999244" cy="4880098"/>
            <a:chOff x="3629891" y="595745"/>
            <a:chExt cx="4999244" cy="5500255"/>
          </a:xfrm>
        </p:grpSpPr>
        <p:sp>
          <p:nvSpPr>
            <p:cNvPr id="14" name="직사각형 13"/>
            <p:cNvSpPr/>
            <p:nvPr/>
          </p:nvSpPr>
          <p:spPr>
            <a:xfrm>
              <a:off x="3629891" y="595745"/>
              <a:ext cx="4835236" cy="5334000"/>
            </a:xfrm>
            <a:prstGeom prst="rect">
              <a:avLst/>
            </a:prstGeom>
            <a:noFill/>
            <a:ln w="57150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93899" y="762000"/>
              <a:ext cx="4835236" cy="5334000"/>
            </a:xfrm>
            <a:prstGeom prst="rect">
              <a:avLst/>
            </a:prstGeom>
            <a:noFill/>
            <a:ln w="57150">
              <a:solidFill>
                <a:srgbClr val="41CE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7596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19454" y="1379776"/>
            <a:ext cx="1421178" cy="1593273"/>
          </a:xfrm>
          <a:prstGeom prst="rect">
            <a:avLst/>
          </a:prstGeom>
          <a:noFill/>
          <a:ln w="57150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33454" y="1655618"/>
            <a:ext cx="3325091" cy="3546764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0931" y="2048519"/>
            <a:ext cx="2779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PART1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8641" y="3258128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주제 선정 배경과 목적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641" y="3839051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8641" y="4087770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프로젝트의 목적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78641" y="4363612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 환경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34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배경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주제 선정 배경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83657" y="4263667"/>
            <a:ext cx="4876800" cy="0"/>
          </a:xfrm>
          <a:prstGeom prst="line">
            <a:avLst/>
          </a:prstGeom>
          <a:ln w="3175">
            <a:solidFill>
              <a:schemeClr val="bg1">
                <a:lumMod val="95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683657" y="3537952"/>
            <a:ext cx="4876800" cy="0"/>
          </a:xfrm>
          <a:prstGeom prst="line">
            <a:avLst/>
          </a:prstGeom>
          <a:ln w="3175">
            <a:solidFill>
              <a:schemeClr val="bg1">
                <a:lumMod val="95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83657" y="2818588"/>
            <a:ext cx="4876800" cy="0"/>
          </a:xfrm>
          <a:prstGeom prst="line">
            <a:avLst/>
          </a:prstGeom>
          <a:ln w="3175">
            <a:solidFill>
              <a:schemeClr val="bg1">
                <a:lumMod val="95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839254" y="4679090"/>
            <a:ext cx="235527" cy="181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9241" y="4028301"/>
            <a:ext cx="235527" cy="832430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10948" y="4629663"/>
            <a:ext cx="235527" cy="23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00935" y="3690550"/>
            <a:ext cx="235527" cy="1170180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7594" y="4728517"/>
            <a:ext cx="235527" cy="132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67581" y="3583458"/>
            <a:ext cx="235527" cy="1277272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46830" y="4712041"/>
            <a:ext cx="235527" cy="148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36817" y="3542269"/>
            <a:ext cx="235527" cy="1318462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34258" y="4637901"/>
            <a:ext cx="235527" cy="222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24245" y="3781166"/>
            <a:ext cx="235527" cy="1079565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76838" y="49333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2012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48080" y="49333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2013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9322" y="49333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2014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0564" y="49333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2015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1806" y="49333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2016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 flipV="1">
            <a:off x="2651291" y="5586442"/>
            <a:ext cx="159657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 flipV="1">
            <a:off x="4167581" y="5586442"/>
            <a:ext cx="159657" cy="15965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01147" y="55104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구인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17488" y="5524919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구직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5545" y="412623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225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05545" y="342664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300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05545" y="2693864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375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7862" y="2475334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단위</a:t>
            </a:r>
            <a:r>
              <a:rPr lang="en-US" altLang="ko-KR" sz="11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/</a:t>
            </a:r>
            <a:r>
              <a:rPr lang="ko-KR" altLang="en-US" sz="11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만명</a:t>
            </a:r>
            <a:endParaRPr lang="ko-KR" altLang="en-US" sz="11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789876" y="2923952"/>
            <a:ext cx="2589800" cy="58146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92570" y="3251248"/>
            <a:ext cx="299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마지막 프로젝트를 준비하면서 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조원들의 가장 많은 관심사를 선정</a:t>
            </a:r>
            <a:endParaRPr lang="ko-KR" altLang="en-US" sz="16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26140" y="489647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150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62978" y="1563940"/>
            <a:ext cx="24769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구인 구직 동향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55846" y="5870568"/>
            <a:ext cx="1962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출처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고용노동부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en-US" altLang="ko-KR" sz="12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WorkNet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  <a:endParaRPr lang="ko-KR" altLang="en-US" sz="12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2347784" y="3495587"/>
            <a:ext cx="4033795" cy="516238"/>
          </a:xfrm>
          <a:custGeom>
            <a:avLst/>
            <a:gdLst>
              <a:gd name="connsiteX0" fmla="*/ 0 w 4033795"/>
              <a:gd name="connsiteY0" fmla="*/ 516238 h 516238"/>
              <a:gd name="connsiteX1" fmla="*/ 988540 w 4033795"/>
              <a:gd name="connsiteY1" fmla="*/ 178487 h 516238"/>
              <a:gd name="connsiteX2" fmla="*/ 988540 w 4033795"/>
              <a:gd name="connsiteY2" fmla="*/ 178487 h 516238"/>
              <a:gd name="connsiteX3" fmla="*/ 1952367 w 4033795"/>
              <a:gd name="connsiteY3" fmla="*/ 79633 h 516238"/>
              <a:gd name="connsiteX4" fmla="*/ 2907957 w 4033795"/>
              <a:gd name="connsiteY4" fmla="*/ 30205 h 516238"/>
              <a:gd name="connsiteX5" fmla="*/ 3871784 w 4033795"/>
              <a:gd name="connsiteY5" fmla="*/ 260865 h 516238"/>
              <a:gd name="connsiteX6" fmla="*/ 3880021 w 4033795"/>
              <a:gd name="connsiteY6" fmla="*/ 252627 h 51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3795" h="516238">
                <a:moveTo>
                  <a:pt x="0" y="516238"/>
                </a:moveTo>
                <a:lnTo>
                  <a:pt x="988540" y="178487"/>
                </a:lnTo>
                <a:lnTo>
                  <a:pt x="988540" y="178487"/>
                </a:lnTo>
                <a:cubicBezTo>
                  <a:pt x="1149178" y="162011"/>
                  <a:pt x="1632464" y="104347"/>
                  <a:pt x="1952367" y="79633"/>
                </a:cubicBezTo>
                <a:cubicBezTo>
                  <a:pt x="2272270" y="54919"/>
                  <a:pt x="2588054" y="0"/>
                  <a:pt x="2907957" y="30205"/>
                </a:cubicBezTo>
                <a:cubicBezTo>
                  <a:pt x="3227860" y="60410"/>
                  <a:pt x="3709773" y="223795"/>
                  <a:pt x="3871784" y="260865"/>
                </a:cubicBezTo>
                <a:cubicBezTo>
                  <a:pt x="4033795" y="297935"/>
                  <a:pt x="3956908" y="275281"/>
                  <a:pt x="3880021" y="252627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306594" y="4011825"/>
            <a:ext cx="57665" cy="494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274556" y="3678183"/>
            <a:ext cx="57665" cy="494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263116" y="3562851"/>
            <a:ext cx="57665" cy="494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231025" y="3501079"/>
            <a:ext cx="57668" cy="658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256653" y="3744097"/>
            <a:ext cx="57668" cy="658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766318" y="2103525"/>
            <a:ext cx="38507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취업에 도전하는 사람들</a:t>
            </a:r>
            <a:endParaRPr lang="en-US" altLang="ko-KR" sz="3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689" y="4235671"/>
            <a:ext cx="3732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그 중 제일 많은 지지를 얻은 구인 구직으로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방향을 잡고 개발 시작</a:t>
            </a:r>
            <a:endParaRPr lang="ko-KR" altLang="en-US" sz="16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배경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로고 및 목적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6437" y="5049330"/>
            <a:ext cx="4179703" cy="45719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84830" y="2229767"/>
            <a:ext cx="4184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로고는 일하는 사람을 모티브로 형상화</a:t>
            </a:r>
            <a:endParaRPr lang="ko-KR" altLang="en-US" sz="2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88948" y="2868202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MC = My Career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의 약자</a:t>
            </a:r>
            <a:endParaRPr lang="ko-KR" altLang="en-US" sz="2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pic>
        <p:nvPicPr>
          <p:cNvPr id="48" name="그림 47" descr="logo.png"/>
          <p:cNvPicPr>
            <a:picLocks noChangeAspect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391297" y="1841169"/>
            <a:ext cx="4221891" cy="275555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476590" y="3523108"/>
            <a:ext cx="600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구직을 위해 노력하는 웹 개발자들의 편의를 위한 사이트</a:t>
            </a:r>
            <a:endParaRPr lang="ko-KR" altLang="en-US" sz="2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88949" y="4210967"/>
            <a:ext cx="5229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취업 정보 공유 및 경력 관리를 할 수 있는 사이트</a:t>
            </a:r>
            <a:endParaRPr lang="ko-KR" altLang="en-US" sz="2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배경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참고 사이트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63607" y="1820562"/>
            <a:ext cx="1762901" cy="45719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627" y="1234426"/>
            <a:ext cx="2023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참고 사이트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764" y="2432352"/>
            <a:ext cx="3699820" cy="2081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172996" y="2158314"/>
            <a:ext cx="11870724" cy="3690552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15763" y="4796481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ctr"/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사람인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endParaRPr lang="ko-KR" altLang="en-US" sz="18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64970" y="2438400"/>
            <a:ext cx="3267075" cy="210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5918886" y="4800601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ctr"/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ko-KR" altLang="en-US" sz="18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싸이월드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endParaRPr lang="ko-KR" altLang="en-US" sz="18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30810" y="2199503"/>
            <a:ext cx="107093" cy="363288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09570" y="2416647"/>
            <a:ext cx="3276600" cy="20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직사각형 22"/>
          <p:cNvSpPr/>
          <p:nvPr/>
        </p:nvSpPr>
        <p:spPr>
          <a:xfrm>
            <a:off x="453081" y="2430161"/>
            <a:ext cx="3739978" cy="2108887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975653" y="2458994"/>
            <a:ext cx="3237470" cy="2108887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398475" y="2195384"/>
            <a:ext cx="107093" cy="363288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08540" y="2430162"/>
            <a:ext cx="3270421" cy="205534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30032" y="4796480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ctr"/>
            <a:r>
              <a:rPr lang="en-US" altLang="ko-KR" sz="180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ko-KR" altLang="en-US" sz="18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페이스북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endParaRPr lang="ko-KR" altLang="en-US" sz="18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19454" y="1379776"/>
            <a:ext cx="1421178" cy="1593273"/>
          </a:xfrm>
          <a:prstGeom prst="rect">
            <a:avLst/>
          </a:prstGeom>
          <a:noFill/>
          <a:ln w="57150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33454" y="1655618"/>
            <a:ext cx="3325091" cy="3546764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0931" y="2048519"/>
            <a:ext cx="2747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PART2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8641" y="3258128"/>
            <a:ext cx="22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 &amp;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테이블 설계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8641" y="4390982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테이블 설계서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8641" y="4087770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일정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74520" y="3778852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개발환경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74519" y="4691666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패키지 구성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34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313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 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테이블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 환경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831347" y="2085593"/>
            <a:ext cx="2760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개발 환경 및 개발 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80515" y="2611395"/>
            <a:ext cx="8938054" cy="45719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21859" y="1993557"/>
            <a:ext cx="57665" cy="3855308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50944" y="2073237"/>
            <a:ext cx="374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적용 기술 및 라이브러리 의존성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226" y="3028823"/>
            <a:ext cx="3937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Java SE 8 (Oracle JDK 1.8.x)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Oracle Database 11g Release 2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Eclipse Neon (4.6.x)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Apache Tomcat (8.5.x)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Git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GitHub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15446" y="2999990"/>
            <a:ext cx="41807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Servlet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3.1.x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JSP 2.3.x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EL 3.0.x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JSTL 1.2.x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Oracle 11g Release 2 (11.2) Standard -SQL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HTML5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CSS3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JavaScript (ECMA-262 </a:t>
            </a:r>
            <a:r>
              <a:rPr lang="en-US" altLang="ko-KR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ECMAScript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jQuery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3.1.x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jQuery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UI 1.12.x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Bootstrap 3.3.x</a:t>
            </a:r>
          </a:p>
        </p:txBody>
      </p:sp>
    </p:spTree>
    <p:extLst>
      <p:ext uri="{BB962C8B-B14F-4D97-AF65-F5344CB8AC3E}">
        <p14:creationId xmlns:p14="http://schemas.microsoft.com/office/powerpoint/2010/main" xmlns="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313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 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테이블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2510" y="68124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757" y="2140036"/>
            <a:ext cx="11878733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/>
        </p:nvSpPr>
        <p:spPr>
          <a:xfrm>
            <a:off x="194589" y="1869509"/>
            <a:ext cx="2252050" cy="4990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1627" y="1234426"/>
            <a:ext cx="23503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프로젝트 일정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2996" y="2150076"/>
            <a:ext cx="11870724" cy="3698789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Words>616</Words>
  <Application>Microsoft Office PowerPoint</Application>
  <PresentationFormat>사용자 지정</PresentationFormat>
  <Paragraphs>202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굴림</vt:lpstr>
      <vt:lpstr>Arial</vt:lpstr>
      <vt:lpstr>맑은 고딕</vt:lpstr>
      <vt:lpstr>08서울남산체 B</vt:lpstr>
      <vt:lpstr>08서울남산체 M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박현조</dc:creator>
  <cp:lastModifiedBy>sist</cp:lastModifiedBy>
  <cp:revision>68</cp:revision>
  <dcterms:created xsi:type="dcterms:W3CDTF">2017-01-21T07:08:56Z</dcterms:created>
  <dcterms:modified xsi:type="dcterms:W3CDTF">2017-10-20T05:04:10Z</dcterms:modified>
</cp:coreProperties>
</file>