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01" r:id="rId5"/>
    <p:sldMasterId id="2147484387" r:id="rId6"/>
    <p:sldMasterId id="2147484511" r:id="rId7"/>
  </p:sldMasterIdLst>
  <p:notesMasterIdLst>
    <p:notesMasterId r:id="rId31"/>
  </p:notesMasterIdLst>
  <p:handoutMasterIdLst>
    <p:handoutMasterId r:id="rId32"/>
  </p:handoutMasterIdLst>
  <p:sldIdLst>
    <p:sldId id="962" r:id="rId8"/>
    <p:sldId id="995" r:id="rId9"/>
    <p:sldId id="996" r:id="rId10"/>
    <p:sldId id="991" r:id="rId11"/>
    <p:sldId id="986" r:id="rId12"/>
    <p:sldId id="987" r:id="rId13"/>
    <p:sldId id="988" r:id="rId14"/>
    <p:sldId id="989" r:id="rId15"/>
    <p:sldId id="974" r:id="rId16"/>
    <p:sldId id="971" r:id="rId17"/>
    <p:sldId id="965" r:id="rId18"/>
    <p:sldId id="969" r:id="rId19"/>
    <p:sldId id="1000" r:id="rId20"/>
    <p:sldId id="1001" r:id="rId21"/>
    <p:sldId id="1002" r:id="rId22"/>
    <p:sldId id="999" r:id="rId23"/>
    <p:sldId id="997" r:id="rId24"/>
    <p:sldId id="998" r:id="rId25"/>
    <p:sldId id="947" r:id="rId26"/>
    <p:sldId id="923" r:id="rId27"/>
    <p:sldId id="966" r:id="rId28"/>
    <p:sldId id="956" r:id="rId29"/>
    <p:sldId id="957" r:id="rId30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만든 이" initials="오전" lastIdx="0" clrIdx="1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B1FF"/>
    <a:srgbClr val="FF6600"/>
    <a:srgbClr val="007A37"/>
    <a:srgbClr val="FF9933"/>
    <a:srgbClr val="DAEFC3"/>
    <a:srgbClr val="FF9999"/>
    <a:srgbClr val="0078D7"/>
    <a:srgbClr val="A80000"/>
    <a:srgbClr val="006699"/>
    <a:srgbClr val="333F5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5363" autoAdjust="0"/>
  </p:normalViewPr>
  <p:slideViewPr>
    <p:cSldViewPr snapToGrid="0">
      <p:cViewPr varScale="1">
        <p:scale>
          <a:sx n="83" d="100"/>
          <a:sy n="83" d="100"/>
        </p:scale>
        <p:origin x="958" y="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17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2980"/>
    </p:cViewPr>
  </p:sorterViewPr>
  <p:notesViewPr>
    <p:cSldViewPr snapToGrid="0">
      <p:cViewPr>
        <p:scale>
          <a:sx n="110" d="100"/>
          <a:sy n="110" d="100"/>
        </p:scale>
        <p:origin x="3024" y="47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292B2-F443-4406-AF1D-6FCCF7051E0A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0E5BE-1D13-46BE-BA31-E459C01FB2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97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C14F8-2A55-40C9-87BD-D5E13FBD71FB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6"/>
            <a:ext cx="7437120" cy="27603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4ABEE-72D2-4711-B507-13A06E438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9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4ABEE-72D2-4711-B507-13A06E4388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4ABEE-72D2-4711-B507-13A06E43880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6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4ABEE-72D2-4711-B507-13A06E43880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6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6914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Template">
    <p:bg>
      <p:bgPr>
        <a:solidFill>
          <a:srgbClr val="00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nAzure_rgb_Wht_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906" y="6297942"/>
            <a:ext cx="1703189" cy="408657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11531480" y="7225044"/>
            <a:ext cx="430130" cy="228169"/>
          </a:xfrm>
          <a:prstGeom prst="rect">
            <a:avLst/>
          </a:prstGeom>
        </p:spPr>
        <p:txBody>
          <a:bodyPr lIns="89635" tIns="44816" rIns="89635" bIns="44816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cs typeface="+mn-cs"/>
              </a:rPr>
              <a:t>3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66922" y="289511"/>
            <a:ext cx="11655840" cy="809388"/>
          </a:xfrm>
        </p:spPr>
        <p:txBody>
          <a:bodyPr/>
          <a:lstStyle>
            <a:lvl1pPr>
              <a:defRPr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66926" y="1008623"/>
            <a:ext cx="11655835" cy="718466"/>
          </a:xfrm>
          <a:noFill/>
        </p:spPr>
        <p:txBody>
          <a:bodyPr lIns="146290" tIns="109717" rIns="146290" bIns="109717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solidFill>
                  <a:srgbClr val="0054A6">
                    <a:alpha val="99000"/>
                  </a:srgb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Secondary title</a:t>
            </a:r>
          </a:p>
        </p:txBody>
      </p:sp>
    </p:spTree>
    <p:extLst>
      <p:ext uri="{BB962C8B-B14F-4D97-AF65-F5344CB8AC3E}">
        <p14:creationId xmlns:p14="http://schemas.microsoft.com/office/powerpoint/2010/main" val="5767805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2"/>
            <a:ext cx="1219223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 userDrawn="1"/>
        </p:nvSpPr>
        <p:spPr bwMode="gray">
          <a:xfrm>
            <a:off x="269302" y="2084147"/>
            <a:ext cx="7171399" cy="3586208"/>
          </a:xfrm>
          <a:prstGeom prst="rect">
            <a:avLst/>
          </a:prstGeom>
          <a:solidFill>
            <a:srgbClr val="00BCF2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1" tIns="143410" rIns="179261" bIns="14341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8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303" y="2082443"/>
            <a:ext cx="7172954" cy="1794808"/>
          </a:xfrm>
          <a:noFill/>
        </p:spPr>
        <p:txBody>
          <a:bodyPr lIns="146286" tIns="91429" rIns="146286" bIns="91429" anchor="t" anchorCtr="0"/>
          <a:lstStyle>
            <a:lvl1pPr>
              <a:defRPr sz="5882" spc="-99" baseline="0">
                <a:solidFill>
                  <a:srgbClr val="00188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 bwMode="ltGray">
          <a:xfrm>
            <a:off x="269304" y="3877257"/>
            <a:ext cx="7172954" cy="1789991"/>
          </a:xfrm>
        </p:spPr>
        <p:txBody>
          <a:bodyPr tIns="109714" bIns="109714">
            <a:noAutofit/>
          </a:bodyPr>
          <a:lstStyle>
            <a:lvl1pPr marL="0" indent="0">
              <a:spcBef>
                <a:spcPts val="0"/>
              </a:spcBef>
              <a:buNone/>
              <a:defRPr sz="3235">
                <a:solidFill>
                  <a:srgbClr val="00188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269239" y="6251200"/>
            <a:ext cx="1393982" cy="29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94567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"/>
            <a:ext cx="1218149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 userDrawn="1"/>
        </p:nvSpPr>
        <p:spPr bwMode="gray">
          <a:xfrm>
            <a:off x="269302" y="1187644"/>
            <a:ext cx="7171399" cy="3586208"/>
          </a:xfrm>
          <a:prstGeom prst="rect">
            <a:avLst/>
          </a:prstGeom>
          <a:solidFill>
            <a:srgbClr val="00188F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1" tIns="143410" rIns="179261" bIns="14341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8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302" y="1187645"/>
            <a:ext cx="7171399" cy="1793108"/>
          </a:xfrm>
          <a:noFill/>
        </p:spPr>
        <p:txBody>
          <a:bodyPr lIns="146286" tIns="91429" rIns="146286" bIns="91429" anchor="t" anchorCtr="0"/>
          <a:lstStyle>
            <a:lvl1pPr>
              <a:defRPr sz="5882" spc="-99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 bwMode="ltGray">
          <a:xfrm>
            <a:off x="269302" y="2971410"/>
            <a:ext cx="7171399" cy="1794661"/>
          </a:xfrm>
          <a:noFill/>
        </p:spPr>
        <p:txBody>
          <a:bodyPr lIns="146286" tIns="109714" rIns="146286" bIns="109714">
            <a:noAutofit/>
          </a:bodyPr>
          <a:lstStyle>
            <a:lvl1pPr marL="0" indent="0">
              <a:spcBef>
                <a:spcPts val="0"/>
              </a:spcBef>
              <a:buNone/>
              <a:defRPr sz="3235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269239" y="6251200"/>
            <a:ext cx="1393982" cy="29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21599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" y="0"/>
            <a:ext cx="12191564" cy="686076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gray">
          <a:xfrm>
            <a:off x="269302" y="1187620"/>
            <a:ext cx="7171399" cy="4482760"/>
          </a:xfrm>
          <a:prstGeom prst="rect">
            <a:avLst/>
          </a:prstGeom>
          <a:solidFill>
            <a:srgbClr val="00188F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1" tIns="143410" rIns="179261" bIns="14341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8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239" y="1187620"/>
            <a:ext cx="7171399" cy="1793108"/>
          </a:xfrm>
          <a:noFill/>
        </p:spPr>
        <p:txBody>
          <a:bodyPr lIns="146286" tIns="91429" rIns="146286" bIns="91429" anchor="t" anchorCtr="0"/>
          <a:lstStyle>
            <a:lvl1pPr>
              <a:defRPr sz="5882" spc="-99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 bwMode="ltGray">
          <a:xfrm>
            <a:off x="269302" y="2971385"/>
            <a:ext cx="7171399" cy="1794661"/>
          </a:xfrm>
          <a:noFill/>
        </p:spPr>
        <p:txBody>
          <a:bodyPr lIns="146286" tIns="109714" rIns="146286" bIns="109714">
            <a:noAutofit/>
          </a:bodyPr>
          <a:lstStyle>
            <a:lvl1pPr marL="0" indent="0">
              <a:spcBef>
                <a:spcPts val="0"/>
              </a:spcBef>
              <a:buNone/>
              <a:defRPr sz="3235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620247" y="6415792"/>
            <a:ext cx="1393982" cy="29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54203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3" y="1"/>
            <a:ext cx="12182534" cy="6857999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gray">
          <a:xfrm>
            <a:off x="269302" y="2084147"/>
            <a:ext cx="7171399" cy="3586208"/>
          </a:xfrm>
          <a:prstGeom prst="rect">
            <a:avLst/>
          </a:prstGeom>
          <a:solidFill>
            <a:srgbClr val="00BCF2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1" tIns="143410" rIns="179261" bIns="14341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8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302" y="2082443"/>
            <a:ext cx="7171399" cy="1794808"/>
          </a:xfrm>
          <a:noFill/>
        </p:spPr>
        <p:txBody>
          <a:bodyPr lIns="146286" tIns="91429" rIns="146286" bIns="91429" anchor="t" anchorCtr="0"/>
          <a:lstStyle>
            <a:lvl1pPr>
              <a:defRPr sz="5294" spc="-99" baseline="0">
                <a:solidFill>
                  <a:srgbClr val="00188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 bwMode="ltGray">
          <a:xfrm>
            <a:off x="269302" y="3877257"/>
            <a:ext cx="7171399" cy="1789991"/>
          </a:xfrm>
        </p:spPr>
        <p:txBody>
          <a:bodyPr tIns="109714" bIns="109714">
            <a:noAutofit/>
          </a:bodyPr>
          <a:lstStyle>
            <a:lvl1pPr marL="0" indent="0">
              <a:spcBef>
                <a:spcPts val="0"/>
              </a:spcBef>
              <a:buNone/>
              <a:defRPr sz="3235">
                <a:solidFill>
                  <a:srgbClr val="00188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638535" y="6269488"/>
            <a:ext cx="1393982" cy="29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19252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49"/>
            <a:ext cx="12192000" cy="685570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269302" y="1187620"/>
            <a:ext cx="7171399" cy="3586208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1" tIns="143410" rIns="179261" bIns="14341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8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239" y="1187620"/>
            <a:ext cx="7171399" cy="1793108"/>
          </a:xfrm>
          <a:noFill/>
        </p:spPr>
        <p:txBody>
          <a:bodyPr lIns="146286" tIns="91429" rIns="146286" bIns="91429" anchor="t" anchorCtr="0"/>
          <a:lstStyle>
            <a:lvl1pPr>
              <a:defRPr sz="5882" spc="-9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 bwMode="ltGray">
          <a:xfrm>
            <a:off x="269302" y="2971385"/>
            <a:ext cx="7171399" cy="1794661"/>
          </a:xfrm>
          <a:noFill/>
        </p:spPr>
        <p:txBody>
          <a:bodyPr lIns="146286" tIns="109714" rIns="146286" bIns="109714">
            <a:noAutofit/>
          </a:bodyPr>
          <a:lstStyle>
            <a:lvl1pPr marL="0" indent="0">
              <a:spcBef>
                <a:spcPts val="0"/>
              </a:spcBef>
              <a:buNone/>
              <a:defRPr sz="3235" spc="0" baseline="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269239" y="6251200"/>
            <a:ext cx="1393982" cy="29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78349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1" tIns="143410" rIns="179261" bIns="14341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8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40" y="1186357"/>
            <a:ext cx="9859116" cy="2697988"/>
          </a:xfrm>
          <a:noFill/>
        </p:spPr>
        <p:txBody>
          <a:bodyPr tIns="91429" bIns="91429" anchor="t" anchorCtr="0"/>
          <a:lstStyle>
            <a:lvl1pPr>
              <a:defRPr sz="7058" spc="-99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8"/>
            <a:ext cx="9860673" cy="1793881"/>
          </a:xfrm>
          <a:noFill/>
        </p:spPr>
        <p:txBody>
          <a:bodyPr lIns="182856" tIns="146286" rIns="182856" bIns="146286">
            <a:noAutofit/>
          </a:bodyPr>
          <a:lstStyle>
            <a:lvl1pPr marL="0" indent="0">
              <a:spcBef>
                <a:spcPts val="0"/>
              </a:spcBef>
              <a:buNone/>
              <a:defRPr sz="3431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40364870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1" tIns="143410" rIns="179261" bIns="14341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8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7"/>
            <a:ext cx="9859116" cy="2697988"/>
          </a:xfrm>
          <a:noFill/>
        </p:spPr>
        <p:txBody>
          <a:bodyPr tIns="91429" bIns="91429" anchor="t" anchorCtr="0"/>
          <a:lstStyle>
            <a:lvl1pPr>
              <a:defRPr sz="7058" spc="-99" baseline="0">
                <a:solidFill>
                  <a:srgbClr val="00188F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8"/>
            <a:ext cx="9860673" cy="1793881"/>
          </a:xfrm>
          <a:noFill/>
        </p:spPr>
        <p:txBody>
          <a:bodyPr lIns="182856" tIns="146286" rIns="182856" bIns="146286">
            <a:noAutofit/>
          </a:bodyPr>
          <a:lstStyle>
            <a:lvl1pPr marL="0" indent="0">
              <a:spcBef>
                <a:spcPts val="0"/>
              </a:spcBef>
              <a:buNone/>
              <a:defRPr sz="3431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22664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1" tIns="143410" rIns="179261" bIns="14341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8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7"/>
            <a:ext cx="9859116" cy="2697988"/>
          </a:xfrm>
          <a:noFill/>
        </p:spPr>
        <p:txBody>
          <a:bodyPr tIns="91429" bIns="91429" anchor="t" anchorCtr="0"/>
          <a:lstStyle>
            <a:lvl1pPr>
              <a:defRPr sz="7058" spc="-99" baseline="0">
                <a:solidFill>
                  <a:srgbClr val="00188F"/>
                </a:soli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867580924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rgbClr val="00B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1" tIns="143410" rIns="179261" bIns="14341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8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7"/>
            <a:ext cx="9859116" cy="2697988"/>
          </a:xfrm>
          <a:noFill/>
        </p:spPr>
        <p:txBody>
          <a:bodyPr tIns="91429" bIns="91429" anchor="t" anchorCtr="0"/>
          <a:lstStyle>
            <a:lvl1pPr>
              <a:defRPr sz="7058" spc="-99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647293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 bwMode="auto">
          <a:xfrm>
            <a:off x="4" y="4"/>
            <a:ext cx="12192000" cy="9541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6896" tIns="26896" rIns="26896" bIns="26896" numCol="1" rtlCol="0" anchor="ctr" anchorCtr="0" compatLnSpc="1">
            <a:prstTxWarp prst="textNoShape">
              <a:avLst/>
            </a:prstTxWarp>
          </a:bodyPr>
          <a:lstStyle/>
          <a:p>
            <a:pPr marL="135206" marR="0" indent="-135206" algn="l" defTabSz="680777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22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845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7620"/>
            <a:ext cx="8067798" cy="5200312"/>
          </a:xfrm>
          <a:noFill/>
        </p:spPr>
        <p:txBody>
          <a:bodyPr tIns="91429" bIns="91429" anchor="t" anchorCtr="0"/>
          <a:lstStyle>
            <a:lvl1pPr marL="0" marR="0" indent="0" algn="l" defTabSz="914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5882" smtClean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Big statement</a:t>
            </a:r>
          </a:p>
        </p:txBody>
      </p:sp>
    </p:spTree>
    <p:extLst>
      <p:ext uri="{BB962C8B-B14F-4D97-AF65-F5344CB8AC3E}">
        <p14:creationId xmlns:p14="http://schemas.microsoft.com/office/powerpoint/2010/main" val="1837071113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7620"/>
            <a:ext cx="8067798" cy="5200312"/>
          </a:xfrm>
          <a:noFill/>
        </p:spPr>
        <p:txBody>
          <a:bodyPr tIns="91429" bIns="91429" anchor="t" anchorCtr="0"/>
          <a:lstStyle>
            <a:lvl1pPr marL="0" marR="0" indent="0" algn="l" defTabSz="914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5882" smtClean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Big statement</a:t>
            </a:r>
          </a:p>
        </p:txBody>
      </p:sp>
    </p:spTree>
    <p:extLst>
      <p:ext uri="{BB962C8B-B14F-4D97-AF65-F5344CB8AC3E}">
        <p14:creationId xmlns:p14="http://schemas.microsoft.com/office/powerpoint/2010/main" val="3565520579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3"/>
            <a:ext cx="11653523" cy="1796217"/>
          </a:xfrm>
          <a:noFill/>
        </p:spPr>
        <p:txBody>
          <a:bodyPr tIns="91429" bIns="91429" anchor="t" anchorCtr="0"/>
          <a:lstStyle>
            <a:lvl1pPr>
              <a:defRPr sz="8627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3968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rgbClr val="00B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3"/>
            <a:ext cx="11653523" cy="1796217"/>
          </a:xfrm>
          <a:noFill/>
        </p:spPr>
        <p:txBody>
          <a:bodyPr tIns="91429" bIns="91429" anchor="t" anchorCtr="0"/>
          <a:lstStyle>
            <a:lvl1pPr>
              <a:defRPr sz="8627" spc="-99" baseline="0">
                <a:solidFill>
                  <a:srgbClr val="00188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36974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977_Azure_Cloud_Full_091112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9300" y="0"/>
            <a:ext cx="6662701" cy="6858001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3"/>
            <a:ext cx="11653523" cy="1796217"/>
          </a:xfrm>
          <a:noFill/>
        </p:spPr>
        <p:txBody>
          <a:bodyPr tIns="91429" bIns="91429" anchor="t" anchorCtr="0"/>
          <a:lstStyle>
            <a:lvl1pPr>
              <a:defRPr sz="8627" spc="-99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0200611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 userDrawn="1"/>
        </p:nvSpPr>
        <p:spPr bwMode="auto">
          <a:xfrm>
            <a:off x="264580" y="1456608"/>
            <a:ext cx="4486784" cy="4213396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5" tIns="143410" rIns="182865" bIns="14341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98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00188F"/>
              </a:solidFill>
              <a:effectLst/>
              <a:uLnTx/>
              <a:uFillTx/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019927" y="1456606"/>
            <a:ext cx="6723860" cy="1975390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  <a:lvl2pPr marL="0" indent="0">
              <a:buFontTx/>
              <a:buNone/>
              <a:defRPr sz="1961">
                <a:solidFill>
                  <a:srgbClr val="FFFFFF"/>
                </a:solidFill>
              </a:defRPr>
            </a:lvl2pPr>
            <a:lvl3pPr marL="224068" indent="0">
              <a:buNone/>
              <a:defRPr>
                <a:solidFill>
                  <a:srgbClr val="FFFFFF"/>
                </a:solidFill>
              </a:defRPr>
            </a:lvl3pPr>
            <a:lvl4pPr marL="448135" indent="0">
              <a:buNone/>
              <a:defRPr>
                <a:solidFill>
                  <a:srgbClr val="FFFFFF"/>
                </a:solidFill>
              </a:defRPr>
            </a:lvl4pPr>
            <a:lvl5pPr marL="672203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67933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313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87622"/>
            <a:ext cx="3854938" cy="394480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3854962" y="1187622"/>
            <a:ext cx="3854938" cy="39448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709547" y="1187622"/>
            <a:ext cx="3854938" cy="394480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5132430"/>
            <a:ext cx="3406440" cy="45766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68" indent="0">
              <a:buNone/>
              <a:defRPr/>
            </a:lvl3pPr>
            <a:lvl4pPr marL="448135" indent="0">
              <a:buNone/>
              <a:defRPr/>
            </a:lvl4pPr>
            <a:lvl5pPr marL="672203" indent="0">
              <a:buNone/>
              <a:defRPr/>
            </a:lvl5pPr>
          </a:lstStyle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854962" y="5132430"/>
            <a:ext cx="3585723" cy="45766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68" indent="0">
              <a:buNone/>
              <a:defRPr/>
            </a:lvl3pPr>
            <a:lvl4pPr marL="448135" indent="0">
              <a:buNone/>
              <a:defRPr/>
            </a:lvl4pPr>
            <a:lvl5pPr marL="672203" indent="0">
              <a:buNone/>
              <a:defRPr/>
            </a:lvl5pPr>
          </a:lstStyle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9546" y="5132430"/>
            <a:ext cx="3585723" cy="45766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68" indent="0">
              <a:buNone/>
              <a:defRPr/>
            </a:lvl3pPr>
            <a:lvl4pPr marL="448135" indent="0">
              <a:buNone/>
              <a:defRPr/>
            </a:lvl4pPr>
            <a:lvl5pPr marL="672203" indent="0">
              <a:buNone/>
              <a:defRPr/>
            </a:lvl5pPr>
          </a:lstStyle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3490659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014367"/>
            <a:ext cx="11653523" cy="2111325"/>
          </a:xfrm>
        </p:spPr>
        <p:txBody>
          <a:bodyPr>
            <a:spAutoFit/>
          </a:bodyPr>
          <a:lstStyle>
            <a:lvl2pPr marL="572618" indent="-236516">
              <a:buFont typeface="Wingdings" panose="05000000000000000000" pitchFamily="2" charset="2"/>
              <a:buChar char="§"/>
              <a:defRPr/>
            </a:lvl2pPr>
            <a:lvl3pPr marL="784238" indent="-224068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1590091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3360270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60300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06113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17749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3200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688843" indent="-342834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lang="en-US" sz="2800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342834" indent="-342834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/>
            </a:lvl5pPr>
            <a:lvl6pPr marL="1033264" indent="-342834">
              <a:buFont typeface="Arial" pitchFamily="34" charset="0"/>
              <a:buChar char="•"/>
              <a:defRPr sz="24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6pPr>
            <a:lvl7pPr marL="1255472" indent="-225382">
              <a:defRPr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7pPr>
            <a:lvl8pPr marL="1487202" indent="-231730">
              <a:defRPr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8pPr>
          </a:lstStyle>
          <a:p>
            <a:pPr marL="346009" lvl="0" indent="-346009" algn="l" defTabSz="91418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46009" lvl="1" indent="-346009" algn="l" defTabSz="91418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/>
              <a:t>Second level</a:t>
            </a:r>
          </a:p>
          <a:p>
            <a:pPr marL="346009" lvl="2" indent="-346009" algn="l" defTabSz="91418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/>
              <a:t>Third level</a:t>
            </a:r>
          </a:p>
          <a:p>
            <a:pPr marL="346009" lvl="3" indent="-346009" algn="l" defTabSz="91418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/>
              <a:t>Fourth level</a:t>
            </a:r>
          </a:p>
          <a:p>
            <a:pPr marL="346009" lvl="4" indent="-346009" algn="l" defTabSz="91418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3078" y="0"/>
            <a:ext cx="11151917" cy="733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7597257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86" y="436420"/>
            <a:ext cx="11401220" cy="553998"/>
          </a:xfrm>
        </p:spPr>
        <p:txBody>
          <a:bodyPr/>
          <a:lstStyle>
            <a:lvl1pPr algn="l" defTabSz="9140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 dirty="0">
                <a:ln w="3175">
                  <a:noFill/>
                </a:ln>
                <a:solidFill>
                  <a:schemeClr val="tx2"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769200" y="6458928"/>
            <a:ext cx="398711" cy="365125"/>
          </a:xfrm>
          <a:prstGeom prst="rect">
            <a:avLst/>
          </a:prstGeom>
        </p:spPr>
        <p:txBody>
          <a:bodyPr lIns="76179" tIns="38089" rIns="76179" bIns="38089"/>
          <a:lstStyle/>
          <a:p>
            <a:pPr marL="0" marR="0" lvl="0" indent="0" algn="l" defTabSz="913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0359E2-F1E6-40F3-81C3-5A646FA87138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cs typeface="+mn-cs"/>
              </a:rPr>
              <a:pPr marL="0" marR="0" lvl="0" indent="0" algn="l" defTabSz="9135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868" y="6569277"/>
            <a:ext cx="3860272" cy="253292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3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114939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inAzure_rgb_Wht_M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303" y="291069"/>
            <a:ext cx="2862678" cy="747151"/>
          </a:xfrm>
          <a:prstGeom prst="rect">
            <a:avLst/>
          </a:prstGeom>
        </p:spPr>
      </p:pic>
      <p:pic>
        <p:nvPicPr>
          <p:cNvPr id="4" name="Picture 3" descr="MSFT_logotype_rgb_Wh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1827" y="6029989"/>
            <a:ext cx="1320935" cy="50608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3272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rgbClr val="0054A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881138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rgbClr val="0054A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61820891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85" y="436418"/>
            <a:ext cx="11401220" cy="553997"/>
          </a:xfrm>
        </p:spPr>
        <p:txBody>
          <a:bodyPr/>
          <a:lstStyle>
            <a:lvl1pPr algn="l" defTabSz="914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19" b="0" kern="1200" cap="none" spc="-100" baseline="0" dirty="0">
                <a:ln w="3175">
                  <a:noFill/>
                </a:ln>
                <a:solidFill>
                  <a:schemeClr val="tx2"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769197" y="6458928"/>
            <a:ext cx="398711" cy="365125"/>
          </a:xfrm>
          <a:prstGeom prst="rect">
            <a:avLst/>
          </a:prstGeom>
        </p:spPr>
        <p:txBody>
          <a:bodyPr lIns="93278" tIns="46639" rIns="93278" bIns="46639"/>
          <a:lstStyle/>
          <a:p>
            <a:pPr marL="0" marR="0" lvl="0" indent="0" algn="l" defTabSz="9142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0359E2-F1E6-40F3-81C3-5A646FA87138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맑은 고딕"/>
                <a:cs typeface="+mn-cs"/>
              </a:rPr>
              <a:pPr marL="0" marR="0" lvl="0" indent="0" algn="l" defTabSz="9142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624339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86" y="436420"/>
            <a:ext cx="11401220" cy="553998"/>
          </a:xfrm>
        </p:spPr>
        <p:txBody>
          <a:bodyPr/>
          <a:lstStyle>
            <a:lvl1pPr algn="l" defTabSz="9140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 dirty="0">
                <a:ln w="3175">
                  <a:noFill/>
                </a:ln>
                <a:solidFill>
                  <a:schemeClr val="tx2"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769200" y="6458928"/>
            <a:ext cx="398711" cy="365125"/>
          </a:xfrm>
          <a:prstGeom prst="rect">
            <a:avLst/>
          </a:prstGeom>
        </p:spPr>
        <p:txBody>
          <a:bodyPr lIns="76179" tIns="38089" rIns="76179" bIns="38089"/>
          <a:lstStyle/>
          <a:p>
            <a:pPr marL="0" marR="0" lvl="0" indent="0" algn="l" defTabSz="913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0359E2-F1E6-40F3-81C3-5A646FA87138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cs typeface="+mn-cs"/>
              </a:rPr>
              <a:pPr marL="0" marR="0" lvl="0" indent="0" algn="l" defTabSz="9135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868" y="6569277"/>
            <a:ext cx="3860272" cy="253292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3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929680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86" y="436420"/>
            <a:ext cx="11401220" cy="553998"/>
          </a:xfrm>
        </p:spPr>
        <p:txBody>
          <a:bodyPr/>
          <a:lstStyle>
            <a:lvl1pPr algn="l" defTabSz="9140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 dirty="0">
                <a:ln w="3175">
                  <a:noFill/>
                </a:ln>
                <a:solidFill>
                  <a:schemeClr val="tx2"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769200" y="6458928"/>
            <a:ext cx="398711" cy="365125"/>
          </a:xfrm>
          <a:prstGeom prst="rect">
            <a:avLst/>
          </a:prstGeom>
        </p:spPr>
        <p:txBody>
          <a:bodyPr lIns="76179" tIns="38089" rIns="76179" bIns="38089"/>
          <a:lstStyle/>
          <a:p>
            <a:pPr marL="0" marR="0" lvl="0" indent="0" algn="l" defTabSz="913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0359E2-F1E6-40F3-81C3-5A646FA87138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cs typeface="+mn-cs"/>
              </a:rPr>
              <a:pPr marL="0" marR="0" lvl="0" indent="0" algn="l" defTabSz="9135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868" y="6569277"/>
            <a:ext cx="3860272" cy="253292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3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669230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86" y="436420"/>
            <a:ext cx="11401220" cy="553998"/>
          </a:xfrm>
        </p:spPr>
        <p:txBody>
          <a:bodyPr/>
          <a:lstStyle>
            <a:lvl1pPr algn="l" defTabSz="9140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 dirty="0">
                <a:ln w="3175">
                  <a:noFill/>
                </a:ln>
                <a:solidFill>
                  <a:schemeClr val="tx2"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769200" y="6458928"/>
            <a:ext cx="398711" cy="365125"/>
          </a:xfrm>
          <a:prstGeom prst="rect">
            <a:avLst/>
          </a:prstGeom>
        </p:spPr>
        <p:txBody>
          <a:bodyPr lIns="76179" tIns="38089" rIns="76179" bIns="38089"/>
          <a:lstStyle/>
          <a:p>
            <a:pPr marL="0" marR="0" lvl="0" indent="0" algn="l" defTabSz="913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0359E2-F1E6-40F3-81C3-5A646FA87138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cs typeface="+mn-cs"/>
              </a:rPr>
              <a:pPr marL="0" marR="0" lvl="0" indent="0" algn="l" defTabSz="9135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868" y="6569277"/>
            <a:ext cx="3860272" cy="253292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3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646023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76166" tIns="38088" rIns="76166" bIns="380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614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5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8460568" y="6521466"/>
            <a:ext cx="3246369" cy="210251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8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Copyright© 2013 Microsoft Corporation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818666" y="6521466"/>
            <a:ext cx="1433085" cy="166649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/>
          <a:p>
            <a:pPr marL="0" marR="0" lvl="0" indent="0" algn="l" defTabSz="12187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8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NDA Disclosure Only </a:t>
            </a:r>
            <a:r>
              <a:rPr kumimoji="0" lang="en-US" sz="108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719542045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76166" tIns="38088" rIns="76166" bIns="380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614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5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8460568" y="6521466"/>
            <a:ext cx="3246369" cy="210251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8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Copyright© 2013 Microsoft Corporation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818666" y="6521466"/>
            <a:ext cx="1433085" cy="166649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/>
          <a:p>
            <a:pPr marL="0" marR="0" lvl="0" indent="0" algn="l" defTabSz="12187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8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NDA Disclosure Only </a:t>
            </a:r>
            <a:r>
              <a:rPr kumimoji="0" lang="en-US" sz="108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399859861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7223DF-E5D3-473C-9D35-9D1C0BEA527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229020" y="5425477"/>
            <a:ext cx="3434268" cy="9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650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(Defau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5832231" y="6574073"/>
            <a:ext cx="527539" cy="24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fld id="{57B27AC2-9543-4ACE-AAEF-E21E1BEB121F}" type="slidenum">
              <a:rPr kumimoji="0" lang="en-US" altLang="ko-KR" sz="1100" b="0">
                <a:solidFill>
                  <a:schemeClr val="bg1"/>
                </a:solidFill>
                <a:cs typeface="Tahoma" pitchFamily="34" charset="0"/>
              </a:rPr>
              <a:pPr algn="ctr" latinLnBrk="0"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  <a:defRPr/>
              </a:pPr>
              <a:t>‹#›</a:t>
            </a:fld>
            <a:endParaRPr kumimoji="0" lang="en-US" altLang="ko-KR" sz="1100" b="0" dirty="0">
              <a:solidFill>
                <a:schemeClr val="bg1"/>
              </a:solidFill>
              <a:cs typeface="Tahoma" pitchFamily="34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66080" y="92658"/>
            <a:ext cx="11373829" cy="382588"/>
          </a:xfrm>
        </p:spPr>
        <p:txBody>
          <a:bodyPr>
            <a:noAutofit/>
          </a:bodyPr>
          <a:lstStyle>
            <a:lvl1pPr algn="l">
              <a:defRPr sz="336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/>
              <a:t>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42374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7"/>
          <p:cNvSpPr>
            <a:spLocks noGrp="1"/>
          </p:cNvSpPr>
          <p:nvPr>
            <p:ph type="title"/>
          </p:nvPr>
        </p:nvSpPr>
        <p:spPr>
          <a:xfrm>
            <a:off x="475488" y="124623"/>
            <a:ext cx="11106912" cy="435935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752733" y="6587239"/>
            <a:ext cx="449803" cy="180328"/>
          </a:xfrm>
          <a:prstGeom prst="rect">
            <a:avLst/>
          </a:prstGeom>
          <a:noFill/>
        </p:spPr>
        <p:txBody>
          <a:bodyPr wrap="square" lIns="121912" tIns="60956" rIns="121912" bIns="60956" rtlCol="0" anchor="ctr">
            <a:noAutofit/>
          </a:bodyPr>
          <a:lstStyle/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32B83-8E38-40BC-A652-305CA35BAE41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cs typeface="+mn-cs"/>
              </a:rPr>
              <a:pPr marL="0" marR="0" lvl="0" indent="0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175242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992378" y="2524127"/>
            <a:ext cx="10162116" cy="425451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5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1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6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992378" y="3019436"/>
            <a:ext cx="10162116" cy="377825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60955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1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6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992378" y="3486151"/>
            <a:ext cx="10162116" cy="444500"/>
          </a:xfrm>
        </p:spPr>
        <p:txBody>
          <a:bodyPr anchor="b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60955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1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6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92375" y="1711844"/>
            <a:ext cx="10168128" cy="662727"/>
          </a:xfrm>
          <a:prstGeom prst="rect">
            <a:avLst/>
          </a:prstGeom>
        </p:spPr>
        <p:txBody>
          <a:bodyPr anchor="b"/>
          <a:lstStyle>
            <a:lvl1pPr>
              <a:defRPr sz="3200" b="0" i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858894" y="6151585"/>
            <a:ext cx="1656646" cy="3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32440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428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28710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 - no bullet (배경 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89511"/>
            <a:ext cx="11655840" cy="899665"/>
          </a:xfrm>
        </p:spPr>
        <p:txBody>
          <a:bodyPr>
            <a:normAutofit/>
          </a:bodyPr>
          <a:lstStyle>
            <a:lvl1pPr latinLnBrk="0">
              <a:defRPr sz="4705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(</a:t>
            </a:r>
            <a:r>
              <a:rPr lang="ko-KR" altLang="en-US" dirty="0"/>
              <a:t>글머리 기호 없음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59" name="내용 개체 틀 4"/>
          <p:cNvSpPr>
            <a:spLocks noGrp="1"/>
          </p:cNvSpPr>
          <p:nvPr>
            <p:ph sz="quarter" idx="10"/>
          </p:nvPr>
        </p:nvSpPr>
        <p:spPr>
          <a:xfrm>
            <a:off x="269240" y="1294009"/>
            <a:ext cx="11647693" cy="1403589"/>
          </a:xfrm>
        </p:spPr>
        <p:txBody>
          <a:bodyPr/>
          <a:lstStyle>
            <a:lvl1pPr marL="0" indent="0" latinLnBrk="0">
              <a:buNone/>
              <a:defRPr sz="3529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54820" indent="0" latinLnBrk="0">
              <a:buNone/>
              <a:defRPr sz="2353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879268" indent="0" latinLnBrk="0"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4985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(Defau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5832231" y="6574073"/>
            <a:ext cx="527539" cy="24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fld id="{57B27AC2-9543-4ACE-AAEF-E21E1BEB121F}" type="slidenum">
              <a:rPr kumimoji="0" lang="en-US" altLang="ko-KR" sz="1100" b="0">
                <a:solidFill>
                  <a:schemeClr val="bg1"/>
                </a:solidFill>
                <a:cs typeface="Tahoma" pitchFamily="34" charset="0"/>
              </a:rPr>
              <a:pPr algn="ctr" latinLnBrk="0"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  <a:defRPr/>
              </a:pPr>
              <a:t>‹#›</a:t>
            </a:fld>
            <a:endParaRPr kumimoji="0" lang="en-US" altLang="ko-KR" sz="1100" b="0" dirty="0">
              <a:solidFill>
                <a:schemeClr val="bg1"/>
              </a:solidFill>
              <a:cs typeface="Tahoma" pitchFamily="34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66080" y="92658"/>
            <a:ext cx="11373829" cy="382588"/>
          </a:xfrm>
        </p:spPr>
        <p:txBody>
          <a:bodyPr>
            <a:noAutofit/>
          </a:bodyPr>
          <a:lstStyle>
            <a:lvl1pPr algn="l">
              <a:defRPr sz="336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/>
              <a:t>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7594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6273417" cy="1794661"/>
          </a:xfrm>
          <a:noFill/>
        </p:spPr>
        <p:txBody>
          <a:bodyPr lIns="146286" tIns="109714" rIns="146286" bIns="109714">
            <a:noAutofit/>
          </a:bodyPr>
          <a:lstStyle>
            <a:lvl1pPr marL="0" indent="0">
              <a:spcBef>
                <a:spcPts val="0"/>
              </a:spcBef>
              <a:buNone/>
              <a:defRPr sz="343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286" tIns="91429" rIns="146286" bIns="91429" anchor="t" anchorCtr="0"/>
          <a:lstStyle>
            <a:lvl1pPr>
              <a:defRPr sz="5882" spc="-99" baseline="0">
                <a:solidFill>
                  <a:srgbClr val="00188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757347" y="6196318"/>
            <a:ext cx="986066" cy="191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585" y="560065"/>
            <a:ext cx="2599604" cy="3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3482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653450" y="6164664"/>
            <a:ext cx="986066" cy="191269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6273417" cy="1794661"/>
          </a:xfrm>
          <a:noFill/>
        </p:spPr>
        <p:txBody>
          <a:bodyPr lIns="146286" tIns="109714" rIns="146286" bIns="109714">
            <a:noAutofit/>
          </a:bodyPr>
          <a:lstStyle>
            <a:lvl1pPr marL="0" indent="0">
              <a:spcBef>
                <a:spcPts val="0"/>
              </a:spcBef>
              <a:buNone/>
              <a:defRPr sz="3431" spc="0" baseline="0">
                <a:solidFill>
                  <a:srgbClr val="00188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286" tIns="91429" rIns="146286" bIns="91429" anchor="t" anchorCtr="0"/>
          <a:lstStyle>
            <a:lvl1pPr>
              <a:defRPr sz="5882" spc="-99" baseline="0">
                <a:solidFill>
                  <a:srgbClr val="00188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 descr="Azure_logo_wht-03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585" y="560065"/>
            <a:ext cx="2599604" cy="38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2484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08748" y="2991034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8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549" r:id="rId2"/>
    <p:sldLayoutId id="2147484550" r:id="rId3"/>
    <p:sldLayoutId id="2147484551" r:id="rId4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7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685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495" r:id="rId2"/>
    <p:sldLayoutId id="2147484552" r:id="rId3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705570"/>
          </a:xfrm>
          <a:prstGeom prst="rect">
            <a:avLst/>
          </a:prstGeom>
        </p:spPr>
        <p:txBody>
          <a:bodyPr vert="horz" wrap="square" lIns="146286" tIns="91429" rIns="146286" bIns="91429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034533"/>
            <a:ext cx="11653520" cy="2154414"/>
          </a:xfrm>
          <a:prstGeom prst="rect">
            <a:avLst/>
          </a:prstGeom>
        </p:spPr>
        <p:txBody>
          <a:bodyPr vert="horz" wrap="square" lIns="146286" tIns="91429" rIns="146286" bIns="91429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036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  <p:sldLayoutId id="2147484523" r:id="rId12"/>
    <p:sldLayoutId id="2147484524" r:id="rId13"/>
    <p:sldLayoutId id="2147484525" r:id="rId14"/>
    <p:sldLayoutId id="2147484526" r:id="rId15"/>
    <p:sldLayoutId id="2147484527" r:id="rId16"/>
    <p:sldLayoutId id="2147484528" r:id="rId17"/>
    <p:sldLayoutId id="2147484529" r:id="rId18"/>
    <p:sldLayoutId id="2147484530" r:id="rId19"/>
    <p:sldLayoutId id="2147484531" r:id="rId20"/>
    <p:sldLayoutId id="2147484532" r:id="rId21"/>
    <p:sldLayoutId id="2147484533" r:id="rId22"/>
    <p:sldLayoutId id="2147484534" r:id="rId23"/>
    <p:sldLayoutId id="2147484535" r:id="rId24"/>
    <p:sldLayoutId id="2147484536" r:id="rId25"/>
    <p:sldLayoutId id="2147484537" r:id="rId26"/>
    <p:sldLayoutId id="2147484538" r:id="rId27"/>
    <p:sldLayoutId id="2147484539" r:id="rId28"/>
    <p:sldLayoutId id="2147484540" r:id="rId29"/>
    <p:sldLayoutId id="2147484541" r:id="rId30"/>
    <p:sldLayoutId id="2147484542" r:id="rId31"/>
    <p:sldLayoutId id="2147484543" r:id="rId32"/>
    <p:sldLayoutId id="2147484544" r:id="rId33"/>
    <p:sldLayoutId id="2147484545" r:id="rId34"/>
    <p:sldLayoutId id="2147484546" r:id="rId35"/>
  </p:sldLayoutIdLst>
  <p:transition spd="slow">
    <p:fade/>
  </p:transition>
  <p:hf hdr="0" ftr="0" dt="0"/>
  <p:txStyles>
    <p:titleStyle>
      <a:lvl1pPr algn="l" defTabSz="914250" rtl="0" eaLnBrk="1" latinLnBrk="0" hangingPunct="1">
        <a:lnSpc>
          <a:spcPct val="90000"/>
        </a:lnSpc>
        <a:spcBef>
          <a:spcPct val="0"/>
        </a:spcBef>
        <a:buNone/>
        <a:defRPr lang="en-US" sz="4000" b="1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맑은 고딕" panose="020B0503020000020004" pitchFamily="50" charset="-127"/>
          <a:ea typeface="08서울남산체 B" panose="02020603020101020101" pitchFamily="18" charset="-127"/>
          <a:cs typeface="Segoe UI" pitchFamily="34" charset="0"/>
        </a:defRPr>
      </a:lvl1pPr>
    </p:titleStyle>
    <p:bodyStyle>
      <a:lvl1pPr marL="336102" marR="0" indent="-336102" algn="l" defTabSz="914250" rtl="0" eaLnBrk="1" fontAlgn="auto" latinLnBrk="0" hangingPunct="1">
        <a:lnSpc>
          <a:spcPct val="12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맑은 고딕" panose="020B0503020000020004" pitchFamily="50" charset="-127"/>
          <a:ea typeface="08서울남산체 B" panose="02020603020101020101" pitchFamily="18" charset="-127"/>
          <a:cs typeface="+mn-cs"/>
        </a:defRPr>
      </a:lvl1pPr>
      <a:lvl2pPr marL="572618" marR="0" indent="-236516" algn="l" defTabSz="914250" rtl="0" eaLnBrk="1" fontAlgn="auto" latinLnBrk="0" hangingPunct="1">
        <a:lnSpc>
          <a:spcPct val="12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맑은 고딕" panose="020B0503020000020004" pitchFamily="50" charset="-127"/>
          <a:ea typeface="08서울남산체 B" panose="02020603020101020101" pitchFamily="18" charset="-127"/>
          <a:cs typeface="+mn-cs"/>
        </a:defRPr>
      </a:lvl2pPr>
      <a:lvl3pPr marL="784238" marR="0" indent="-224068" algn="l" defTabSz="914250" rtl="0" eaLnBrk="1" fontAlgn="auto" latinLnBrk="0" hangingPunct="1">
        <a:lnSpc>
          <a:spcPct val="12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맑은 고딕" panose="020B0503020000020004" pitchFamily="50" charset="-127"/>
          <a:ea typeface="08서울남산체 B" panose="02020603020101020101" pitchFamily="18" charset="-127"/>
          <a:cs typeface="+mn-cs"/>
        </a:defRPr>
      </a:lvl3pPr>
      <a:lvl4pPr marL="1008305" marR="0" indent="-224068" algn="l" defTabSz="914250" rtl="0" eaLnBrk="1" fontAlgn="auto" latinLnBrk="0" hangingPunct="1">
        <a:lnSpc>
          <a:spcPct val="12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맑은 고딕" panose="020B0503020000020004" pitchFamily="50" charset="-127"/>
          <a:ea typeface="08서울남산체 B" panose="02020603020101020101" pitchFamily="18" charset="-127"/>
          <a:cs typeface="+mn-cs"/>
        </a:defRPr>
      </a:lvl4pPr>
      <a:lvl5pPr marL="1232373" marR="0" indent="-224068" algn="l" defTabSz="914250" rtl="0" eaLnBrk="1" fontAlgn="auto" latinLnBrk="0" hangingPunct="1">
        <a:lnSpc>
          <a:spcPct val="12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맑은 고딕" panose="020B0503020000020004" pitchFamily="50" charset="-127"/>
          <a:ea typeface="08서울남산체 B" panose="02020603020101020101" pitchFamily="18" charset="-127"/>
          <a:cs typeface="+mn-cs"/>
        </a:defRPr>
      </a:lvl5pPr>
      <a:lvl6pPr marL="2514186" indent="-228563" algn="l" defTabSz="914250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313" indent="-228563" algn="l" defTabSz="914250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438" indent="-228563" algn="l" defTabSz="914250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4" indent="-228563" algn="l" defTabSz="914250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25" algn="l" defTabSz="91425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50" algn="l" defTabSz="91425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5" algn="l" defTabSz="91425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0" algn="l" defTabSz="91425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626" algn="l" defTabSz="91425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0" algn="l" defTabSz="91425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876" algn="l" defTabSz="91425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000" algn="l" defTabSz="91425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docs.microsoft.com/ko-kr/learn/modules/intro-to-azure-databricks/index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hyperlink" Target="https://docs.microsoft.com/ko-kr/learn/modules/read-and-write-data-using-azure-databricks/" TargetMode="Externa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docs.microsoft.com/ko-kr/learn/modules/perform-model-training-evaluation-and-selection-with-azure-databricks/index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hyperlink" Target="https://docs.microsoft.com/ko-kr/learn/modules/perform-exploratory-data-analysis-with-azure-databricks/3-complete-labs-in-databricks" TargetMode="Externa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6043332" y="3461681"/>
            <a:ext cx="5391169" cy="2535715"/>
            <a:chOff x="-462602" y="4592301"/>
            <a:chExt cx="4737681" cy="1814506"/>
          </a:xfrm>
        </p:grpSpPr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2036791" y="4592301"/>
              <a:ext cx="2238288" cy="1814506"/>
            </a:xfrm>
            <a:custGeom>
              <a:avLst/>
              <a:gdLst>
                <a:gd name="T0" fmla="*/ 304 w 609"/>
                <a:gd name="T1" fmla="*/ 0 h 610"/>
                <a:gd name="T2" fmla="*/ 609 w 609"/>
                <a:gd name="T3" fmla="*/ 305 h 610"/>
                <a:gd name="T4" fmla="*/ 304 w 609"/>
                <a:gd name="T5" fmla="*/ 610 h 610"/>
                <a:gd name="T6" fmla="*/ 0 w 609"/>
                <a:gd name="T7" fmla="*/ 305 h 610"/>
                <a:gd name="T8" fmla="*/ 304 w 609"/>
                <a:gd name="T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" h="610">
                  <a:moveTo>
                    <a:pt x="304" y="0"/>
                  </a:moveTo>
                  <a:lnTo>
                    <a:pt x="609" y="305"/>
                  </a:lnTo>
                  <a:lnTo>
                    <a:pt x="304" y="610"/>
                  </a:lnTo>
                  <a:lnTo>
                    <a:pt x="0" y="30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C4C8A"/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76555" tIns="38278" rIns="76555" bIns="3827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15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311147" y="4881054"/>
              <a:ext cx="1447814" cy="1169852"/>
            </a:xfrm>
            <a:custGeom>
              <a:avLst/>
              <a:gdLst>
                <a:gd name="T0" fmla="*/ 305 w 610"/>
                <a:gd name="T1" fmla="*/ 0 h 609"/>
                <a:gd name="T2" fmla="*/ 610 w 610"/>
                <a:gd name="T3" fmla="*/ 305 h 609"/>
                <a:gd name="T4" fmla="*/ 305 w 610"/>
                <a:gd name="T5" fmla="*/ 609 h 609"/>
                <a:gd name="T6" fmla="*/ 0 w 610"/>
                <a:gd name="T7" fmla="*/ 305 h 609"/>
                <a:gd name="T8" fmla="*/ 305 w 610"/>
                <a:gd name="T9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9">
                  <a:moveTo>
                    <a:pt x="305" y="0"/>
                  </a:moveTo>
                  <a:lnTo>
                    <a:pt x="610" y="305"/>
                  </a:lnTo>
                  <a:lnTo>
                    <a:pt x="305" y="609"/>
                  </a:lnTo>
                  <a:lnTo>
                    <a:pt x="0" y="30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1846A3"/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76555" tIns="38278" rIns="76555" bIns="3827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15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-462602" y="5151062"/>
              <a:ext cx="773750" cy="626226"/>
            </a:xfrm>
            <a:custGeom>
              <a:avLst/>
              <a:gdLst>
                <a:gd name="T0" fmla="*/ 164 w 326"/>
                <a:gd name="T1" fmla="*/ 0 h 326"/>
                <a:gd name="T2" fmla="*/ 326 w 326"/>
                <a:gd name="T3" fmla="*/ 163 h 326"/>
                <a:gd name="T4" fmla="*/ 164 w 326"/>
                <a:gd name="T5" fmla="*/ 326 h 326"/>
                <a:gd name="T6" fmla="*/ 0 w 326"/>
                <a:gd name="T7" fmla="*/ 163 h 326"/>
                <a:gd name="T8" fmla="*/ 164 w 326"/>
                <a:gd name="T9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326">
                  <a:moveTo>
                    <a:pt x="164" y="0"/>
                  </a:moveTo>
                  <a:lnTo>
                    <a:pt x="326" y="163"/>
                  </a:lnTo>
                  <a:lnTo>
                    <a:pt x="164" y="326"/>
                  </a:lnTo>
                  <a:lnTo>
                    <a:pt x="0" y="16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3381B3"/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76555" tIns="38278" rIns="76555" bIns="3827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15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946" y="4580611"/>
            <a:ext cx="896808" cy="226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직사각형 21"/>
          <p:cNvSpPr/>
          <p:nvPr/>
        </p:nvSpPr>
        <p:spPr bwMode="auto">
          <a:xfrm>
            <a:off x="0" y="2571"/>
            <a:ext cx="11582400" cy="743290"/>
          </a:xfrm>
          <a:prstGeom prst="rect">
            <a:avLst/>
          </a:prstGeom>
          <a:solidFill>
            <a:srgbClr val="0C4C8A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76555" tIns="38278" rIns="76555" bIns="38278" numCol="1" anchor="t" anchorCtr="0" compatLnSpc="1">
            <a:prstTxWarp prst="textNoShape">
              <a:avLst/>
            </a:prstTxWarp>
          </a:bodyPr>
          <a:lstStyle/>
          <a:p>
            <a:endParaRPr lang="ko-KR" altLang="en-US" sz="1015"/>
          </a:p>
        </p:txBody>
      </p:sp>
      <p:sp>
        <p:nvSpPr>
          <p:cNvPr id="23" name="대각선 방향의 모서리가 둥근 사각형 22"/>
          <p:cNvSpPr/>
          <p:nvPr/>
        </p:nvSpPr>
        <p:spPr bwMode="auto">
          <a:xfrm>
            <a:off x="0" y="331375"/>
            <a:ext cx="3839994" cy="592651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C4C8A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76555" tIns="38278" rIns="76555" bIns="38278" numCol="1" anchor="t" anchorCtr="0" compatLnSpc="1">
            <a:prstTxWarp prst="textNoShape">
              <a:avLst/>
            </a:prstTxWarp>
          </a:bodyPr>
          <a:lstStyle/>
          <a:p>
            <a:endParaRPr lang="ko-KR" altLang="en-US" sz="1015"/>
          </a:p>
        </p:txBody>
      </p:sp>
      <p:sp>
        <p:nvSpPr>
          <p:cNvPr id="24" name="Text Box 58"/>
          <p:cNvSpPr txBox="1">
            <a:spLocks noChangeArrowheads="1"/>
          </p:cNvSpPr>
          <p:nvPr/>
        </p:nvSpPr>
        <p:spPr bwMode="auto">
          <a:xfrm>
            <a:off x="274638" y="164019"/>
            <a:ext cx="4902479" cy="42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86124" tIns="43063" rIns="86124" bIns="4408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Aft>
                <a:spcPts val="896"/>
              </a:spcAft>
            </a:pPr>
            <a:r>
              <a:rPr lang="en-US" altLang="ko-KR" sz="2160" b="1" spc="-138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PBL </a:t>
            </a:r>
            <a:r>
              <a:rPr lang="ko-KR" altLang="en-US" sz="2160" b="1" spc="-138" dirty="0" err="1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센서데이터</a:t>
            </a:r>
            <a:r>
              <a:rPr lang="ko-KR" altLang="en-US" sz="2160" b="1" spc="-138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활용 빅데이터 전문가</a:t>
            </a: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1344707" y="3651362"/>
            <a:ext cx="3680102" cy="140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86124" tIns="43063" rIns="86124" bIns="4408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ts val="747"/>
              </a:spcAft>
              <a:buNone/>
            </a:pPr>
            <a:r>
              <a:rPr lang="en-US" altLang="ko-KR" sz="2400" spc="-115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70C0"/>
                </a:solidFill>
                <a:latin typeface="+mn-ea"/>
              </a:rPr>
              <a:t>2021.05.11~05.24 (4 Day)</a:t>
            </a:r>
          </a:p>
          <a:p>
            <a:pPr algn="ctr" eaLnBrk="1" hangingPunct="1">
              <a:spcAft>
                <a:spcPts val="896"/>
              </a:spcAft>
            </a:pPr>
            <a:endParaRPr lang="en-US" altLang="ko-KR" sz="2400" spc="-138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70C0"/>
              </a:solidFill>
              <a:latin typeface="+mn-ea"/>
            </a:endParaRPr>
          </a:p>
          <a:p>
            <a:pPr algn="ctr" eaLnBrk="1" hangingPunct="1">
              <a:spcAft>
                <a:spcPts val="896"/>
              </a:spcAft>
            </a:pPr>
            <a:r>
              <a:rPr lang="en-US" altLang="ko-KR" sz="2400" spc="-138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70C0"/>
                </a:solidFill>
                <a:latin typeface="+mn-ea"/>
              </a:rPr>
              <a:t>㈜</a:t>
            </a:r>
            <a:r>
              <a:rPr lang="ko-KR" altLang="en-US" sz="2400" spc="-138" dirty="0" err="1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70C0"/>
                </a:solidFill>
                <a:latin typeface="+mn-ea"/>
              </a:rPr>
              <a:t>비알프레임</a:t>
            </a:r>
            <a:r>
              <a:rPr lang="ko-KR" altLang="en-US" sz="2400" spc="-138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spc="-138" dirty="0" err="1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70C0"/>
                </a:solidFill>
                <a:latin typeface="+mn-ea"/>
              </a:rPr>
              <a:t>강희재</a:t>
            </a:r>
            <a:endParaRPr lang="ko-KR" altLang="en-US" sz="2400" spc="-138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988" y="4513789"/>
            <a:ext cx="742999" cy="332616"/>
          </a:xfrm>
          <a:prstGeom prst="rect">
            <a:avLst/>
          </a:prstGeom>
        </p:spPr>
      </p:pic>
      <p:sp>
        <p:nvSpPr>
          <p:cNvPr id="17" name="Text Box 58"/>
          <p:cNvSpPr txBox="1">
            <a:spLocks noChangeArrowheads="1"/>
          </p:cNvSpPr>
          <p:nvPr/>
        </p:nvSpPr>
        <p:spPr bwMode="auto">
          <a:xfrm>
            <a:off x="960334" y="1334729"/>
            <a:ext cx="7132466" cy="188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71770" tIns="35886" rIns="71770" bIns="36733" anchor="ctr"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ts val="747"/>
              </a:spcAft>
            </a:pPr>
            <a:r>
              <a:rPr lang="ko-KR" altLang="en-US" sz="2667" b="1" spc="-115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</a:rPr>
              <a:t>빅데이터 분석</a:t>
            </a:r>
            <a:r>
              <a:rPr lang="en-US" altLang="ko-KR" sz="2667" b="1" spc="-115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</a:rPr>
              <a:t>(2Day)</a:t>
            </a:r>
            <a:endParaRPr lang="en-US" altLang="ko-KR" sz="2667" b="1" spc="-115" dirty="0" smtClean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0000"/>
              </a:solidFill>
              <a:latin typeface="맑은 고딕"/>
              <a:ea typeface="맑은 고딕"/>
            </a:endParaRPr>
          </a:p>
          <a:p>
            <a:pPr eaLnBrk="1" fontAlgn="base" hangingPunct="1">
              <a:spcBef>
                <a:spcPct val="0"/>
              </a:spcBef>
              <a:spcAft>
                <a:spcPts val="747"/>
              </a:spcAft>
            </a:pPr>
            <a:r>
              <a:rPr lang="en-US" altLang="ko-KR" sz="2667" b="1" spc="-115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</a:rPr>
              <a:t>- Hands-on</a:t>
            </a:r>
          </a:p>
        </p:txBody>
      </p:sp>
    </p:spTree>
    <p:extLst>
      <p:ext uri="{BB962C8B-B14F-4D97-AF65-F5344CB8AC3E}">
        <p14:creationId xmlns:p14="http://schemas.microsoft.com/office/powerpoint/2010/main" val="2413313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3A7421-6E88-4164-8A25-628D664D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932563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Hands-on - Basic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71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573" y="2627957"/>
            <a:ext cx="2343150" cy="2876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0" y="2174869"/>
            <a:ext cx="7417357" cy="40270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Databricks </a:t>
            </a:r>
            <a:r>
              <a:rPr lang="en-US" altLang="ko-KR" dirty="0" smtClean="0"/>
              <a:t>Workspace</a:t>
            </a:r>
            <a:r>
              <a:rPr lang="ko-KR" altLang="en-US" dirty="0" smtClean="0"/>
              <a:t>들어가기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69240" y="1294009"/>
            <a:ext cx="11647693" cy="673454"/>
          </a:xfrm>
        </p:spPr>
        <p:txBody>
          <a:bodyPr/>
          <a:lstStyle/>
          <a:p>
            <a:r>
              <a:rPr lang="en-US" altLang="ko-KR" dirty="0" smtClean="0"/>
              <a:t>Azure Databricks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02211" y="3079306"/>
            <a:ext cx="1539326" cy="3066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01300" y="5197817"/>
            <a:ext cx="1935697" cy="3066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7960528" y="3972963"/>
            <a:ext cx="470780" cy="430833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9" y="1967463"/>
            <a:ext cx="5991225" cy="41814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Databricks Workspace</a:t>
            </a:r>
            <a:r>
              <a:rPr lang="ko-KR" altLang="en-US" dirty="0"/>
              <a:t>들어가기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69240" y="1294009"/>
            <a:ext cx="11647693" cy="673454"/>
          </a:xfrm>
        </p:spPr>
        <p:txBody>
          <a:bodyPr/>
          <a:lstStyle/>
          <a:p>
            <a:r>
              <a:rPr lang="ko-KR" altLang="en-US" dirty="0" smtClean="0"/>
              <a:t>생성 </a:t>
            </a:r>
            <a:r>
              <a:rPr lang="en-US" altLang="ko-KR" dirty="0" smtClean="0"/>
              <a:t>workspace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60414" y="4316731"/>
            <a:ext cx="2040798" cy="1912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74" y="1967463"/>
            <a:ext cx="5594027" cy="42427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Databricks </a:t>
            </a:r>
            <a:r>
              <a:rPr lang="ko-KR" altLang="en-US" dirty="0"/>
              <a:t>클러스터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31" y="2108510"/>
            <a:ext cx="3339880" cy="4269887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269240" y="1294009"/>
            <a:ext cx="11647693" cy="673454"/>
          </a:xfrm>
        </p:spPr>
        <p:txBody>
          <a:bodyPr/>
          <a:lstStyle/>
          <a:p>
            <a:r>
              <a:rPr lang="en-US" altLang="ko-KR" dirty="0" smtClean="0"/>
              <a:t>Workspace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646002" y="3051950"/>
            <a:ext cx="2545998" cy="4944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u="sng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ML-DBR-WS</a:t>
            </a:r>
            <a:r>
              <a:rPr lang="en-US" altLang="ko-KR" sz="1300" b="1" u="sng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01</a:t>
            </a:r>
            <a:r>
              <a:rPr lang="en-US" altLang="ko-KR" sz="1300" b="1" u="sng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~</a:t>
            </a:r>
            <a:endParaRPr kumimoji="0" lang="en-US" altLang="ko-KR" sz="1300" b="1" u="sng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4864" y="4075187"/>
            <a:ext cx="1123200" cy="237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2" name="직선 화살표 연결선 11"/>
          <p:cNvCxnSpPr>
            <a:endCxn id="10" idx="1"/>
          </p:cNvCxnSpPr>
          <p:nvPr/>
        </p:nvCxnSpPr>
        <p:spPr>
          <a:xfrm flipV="1">
            <a:off x="7985156" y="3299159"/>
            <a:ext cx="1660846" cy="1013628"/>
          </a:xfrm>
          <a:prstGeom prst="straightConnector1">
            <a:avLst/>
          </a:prstGeom>
          <a:noFill/>
          <a:ln w="22225" cap="flat" cmpd="sng" algn="ctr">
            <a:solidFill>
              <a:srgbClr val="0078D7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3" name="직사각형 12"/>
          <p:cNvSpPr/>
          <p:nvPr/>
        </p:nvSpPr>
        <p:spPr>
          <a:xfrm>
            <a:off x="2353663" y="5876825"/>
            <a:ext cx="1552247" cy="501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23806" y="4312787"/>
            <a:ext cx="1552247" cy="3363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40885" y="5618803"/>
            <a:ext cx="1552247" cy="3363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4263143" y="3718497"/>
            <a:ext cx="403200" cy="521327"/>
          </a:xfrm>
          <a:prstGeom prst="rightArrow">
            <a:avLst/>
          </a:prstGeom>
          <a:solidFill>
            <a:srgbClr val="00B0F0"/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82628" y="3955311"/>
            <a:ext cx="2545998" cy="1060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Region </a:t>
            </a:r>
          </a:p>
          <a:p>
            <a:pPr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-</a:t>
            </a:r>
            <a:r>
              <a:rPr lang="ko-KR" altLang="en-US" sz="1300" b="1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미국동부</a:t>
            </a:r>
            <a:r>
              <a:rPr lang="ko-KR" altLang="en-US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 User01~User07</a:t>
            </a:r>
          </a:p>
          <a:p>
            <a:pPr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-</a:t>
            </a:r>
            <a:r>
              <a:rPr lang="ko-KR" altLang="en-US" sz="1300" b="1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미국서부</a:t>
            </a:r>
            <a:r>
              <a:rPr lang="en-US" altLang="ko-KR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 User08~User14</a:t>
            </a:r>
          </a:p>
          <a:p>
            <a:pPr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-</a:t>
            </a:r>
            <a:r>
              <a:rPr lang="ko-KR" altLang="en-US" sz="1300" b="1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미국중남부</a:t>
            </a:r>
            <a:r>
              <a:rPr lang="ko-KR" altLang="en-US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 User15~User20</a:t>
            </a:r>
            <a:endParaRPr lang="en-US" altLang="ko-KR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6" name="직선 화살표 연결선 15"/>
          <p:cNvCxnSpPr>
            <a:stCxn id="21" idx="3"/>
            <a:endCxn id="15" idx="1"/>
          </p:cNvCxnSpPr>
          <p:nvPr/>
        </p:nvCxnSpPr>
        <p:spPr>
          <a:xfrm flipV="1">
            <a:off x="8576054" y="4485466"/>
            <a:ext cx="1006574" cy="361976"/>
          </a:xfrm>
          <a:prstGeom prst="straightConnector1">
            <a:avLst/>
          </a:prstGeom>
          <a:noFill/>
          <a:ln w="22225" cap="flat" cmpd="sng" algn="ctr">
            <a:solidFill>
              <a:srgbClr val="0078D7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1" name="직사각형 20"/>
          <p:cNvSpPr/>
          <p:nvPr/>
        </p:nvSpPr>
        <p:spPr>
          <a:xfrm>
            <a:off x="7023807" y="4679264"/>
            <a:ext cx="1552247" cy="3363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92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97" y="1501527"/>
            <a:ext cx="4307427" cy="42838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Databricks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69240" y="1294009"/>
            <a:ext cx="11647693" cy="1270861"/>
          </a:xfrm>
        </p:spPr>
        <p:txBody>
          <a:bodyPr/>
          <a:lstStyle/>
          <a:p>
            <a:r>
              <a:rPr lang="ko-KR" altLang="en-US" dirty="0" smtClean="0"/>
              <a:t>클러스터 생성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39" y="2142609"/>
            <a:ext cx="2311134" cy="471539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42905" y="3427398"/>
            <a:ext cx="1717167" cy="3388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02593" y="2137691"/>
            <a:ext cx="2545998" cy="4944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u="sng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DBR-CLS1</a:t>
            </a:r>
            <a:endParaRPr kumimoji="0" lang="en-US" altLang="ko-KR" sz="1300" b="1" u="sng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750344" y="2384900"/>
            <a:ext cx="1952249" cy="17964"/>
          </a:xfrm>
          <a:prstGeom prst="straightConnector1">
            <a:avLst/>
          </a:prstGeom>
          <a:noFill/>
          <a:ln w="22225" cap="flat" cmpd="sng" algn="ctr">
            <a:solidFill>
              <a:srgbClr val="0078D7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1" name="직사각형 10"/>
          <p:cNvSpPr/>
          <p:nvPr/>
        </p:nvSpPr>
        <p:spPr>
          <a:xfrm>
            <a:off x="4198097" y="2216722"/>
            <a:ext cx="1552247" cy="3363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02593" y="3894063"/>
            <a:ext cx="2545998" cy="4944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u="sng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Termincate</a:t>
            </a:r>
            <a:r>
              <a:rPr lang="en-US" altLang="ko-KR" sz="1300" b="1" u="sng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after : </a:t>
            </a:r>
            <a:r>
              <a:rPr lang="en-US" altLang="ko-KR" sz="1300" b="1" u="sng" dirty="0">
                <a:solidFill>
                  <a:srgbClr val="FF0000"/>
                </a:solidFill>
                <a:latin typeface="맑은 고딕" panose="020B0503020000020004" pitchFamily="50" charset="-127"/>
              </a:rPr>
              <a:t>3</a:t>
            </a:r>
            <a:r>
              <a:rPr lang="en-US" altLang="ko-KR" sz="1300" b="1" u="sng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0</a:t>
            </a:r>
            <a:endParaRPr kumimoji="0" lang="en-US" altLang="ko-KR" sz="1300" b="1" u="sng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5750344" y="4141272"/>
            <a:ext cx="1952249" cy="17964"/>
          </a:xfrm>
          <a:prstGeom prst="straightConnector1">
            <a:avLst/>
          </a:prstGeom>
          <a:noFill/>
          <a:ln w="22225" cap="flat" cmpd="sng" algn="ctr">
            <a:solidFill>
              <a:srgbClr val="0078D7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5" name="직사각형 14"/>
          <p:cNvSpPr/>
          <p:nvPr/>
        </p:nvSpPr>
        <p:spPr>
          <a:xfrm>
            <a:off x="4198097" y="3973094"/>
            <a:ext cx="1552247" cy="5989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02593" y="5644836"/>
            <a:ext cx="2545998" cy="4944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u="sng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Standard_F4s</a:t>
            </a:r>
            <a:endParaRPr kumimoji="0" lang="en-US" altLang="ko-KR" sz="1300" b="1" u="sng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7" name="직선 화살표 연결선 16"/>
          <p:cNvCxnSpPr>
            <a:endCxn id="16" idx="1"/>
          </p:cNvCxnSpPr>
          <p:nvPr/>
        </p:nvCxnSpPr>
        <p:spPr>
          <a:xfrm>
            <a:off x="5750344" y="5172333"/>
            <a:ext cx="1952249" cy="719712"/>
          </a:xfrm>
          <a:prstGeom prst="straightConnector1">
            <a:avLst/>
          </a:prstGeom>
          <a:noFill/>
          <a:ln w="22225" cap="flat" cmpd="sng" algn="ctr">
            <a:solidFill>
              <a:srgbClr val="0078D7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8" name="직사각형 17"/>
          <p:cNvSpPr/>
          <p:nvPr/>
        </p:nvSpPr>
        <p:spPr>
          <a:xfrm>
            <a:off x="4209407" y="4689114"/>
            <a:ext cx="1552247" cy="4153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02593" y="4649600"/>
            <a:ext cx="2545998" cy="4944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u="sng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Workers : </a:t>
            </a:r>
            <a:r>
              <a:rPr lang="en-US" altLang="ko-KR" sz="1300" b="1" u="sng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2</a:t>
            </a:r>
            <a:endParaRPr kumimoji="0" lang="en-US" altLang="ko-KR" sz="1300" b="1" u="sng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47449" y="4649600"/>
            <a:ext cx="439819" cy="4065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50346" y="1636872"/>
            <a:ext cx="838929" cy="3363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85917" y="3476077"/>
            <a:ext cx="1552247" cy="3903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702593" y="3241767"/>
            <a:ext cx="2545998" cy="4944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u="sng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6.3 ML</a:t>
            </a:r>
            <a:endParaRPr kumimoji="0" lang="en-US" altLang="ko-KR" sz="1300" b="1" u="sng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5" name="직선 화살표 연결선 24"/>
          <p:cNvCxnSpPr>
            <a:stCxn id="23" idx="3"/>
            <a:endCxn id="24" idx="1"/>
          </p:cNvCxnSpPr>
          <p:nvPr/>
        </p:nvCxnSpPr>
        <p:spPr>
          <a:xfrm flipV="1">
            <a:off x="5738164" y="3488976"/>
            <a:ext cx="1964429" cy="182274"/>
          </a:xfrm>
          <a:prstGeom prst="straightConnector1">
            <a:avLst/>
          </a:prstGeom>
          <a:noFill/>
          <a:ln w="22225" cap="flat" cmpd="sng" algn="ctr">
            <a:solidFill>
              <a:srgbClr val="0078D7"/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020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Databricks </a:t>
            </a:r>
            <a:r>
              <a:rPr lang="ko-KR" altLang="en-US" dirty="0"/>
              <a:t>클러스터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69240" y="1294009"/>
            <a:ext cx="11647693" cy="673454"/>
          </a:xfrm>
        </p:spPr>
        <p:txBody>
          <a:bodyPr/>
          <a:lstStyle/>
          <a:p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75" y="2704439"/>
            <a:ext cx="5143500" cy="25717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52829" y="4815066"/>
            <a:ext cx="1552247" cy="3363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533" y="2398697"/>
            <a:ext cx="5295900" cy="27527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152186" y="4646888"/>
            <a:ext cx="1552247" cy="3363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52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3A7421-6E88-4164-8A25-628D664D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932563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Hands-on – </a:t>
            </a:r>
            <a:r>
              <a:rPr lang="en-US" altLang="ko-KR" sz="5400" dirty="0" smtClean="0">
                <a:solidFill>
                  <a:schemeClr val="tx1"/>
                </a:solidFill>
              </a:rPr>
              <a:t>MS Learn(</a:t>
            </a:r>
            <a:r>
              <a:rPr lang="en-US" altLang="ko-KR" sz="5400" dirty="0" err="1" smtClean="0">
                <a:solidFill>
                  <a:schemeClr val="tx1"/>
                </a:solidFill>
              </a:rPr>
              <a:t>Databricks</a:t>
            </a:r>
            <a:r>
              <a:rPr lang="en-US" altLang="ko-KR" sz="5400" dirty="0" smtClean="0">
                <a:solidFill>
                  <a:schemeClr val="tx1"/>
                </a:solidFill>
              </a:rPr>
              <a:t>)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5776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775712" y="696517"/>
            <a:ext cx="8120542" cy="162080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2160" dirty="0">
                <a:hlinkClick r:id="rId2"/>
              </a:rPr>
              <a:t>https://docs.microsoft.com/ko-kr/learn/modules/intro-to-azure-databricks/index</a:t>
            </a:r>
            <a:endParaRPr lang="ko-KR" altLang="en-US" sz="2160" dirty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일차 </a:t>
            </a:r>
            <a:r>
              <a:rPr lang="en-US" altLang="ko-KR" dirty="0"/>
              <a:t>Hands-on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72" y="1945066"/>
            <a:ext cx="5215800" cy="14719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49072" y="1440453"/>
            <a:ext cx="1434240" cy="356533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/>
            <a:r>
              <a:rPr lang="en-US" altLang="ko-KR" sz="156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Review</a:t>
            </a:r>
            <a:endParaRPr lang="ko-KR" altLang="en-US" sz="156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8192" y="3951849"/>
            <a:ext cx="1434240" cy="356533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/>
            <a:r>
              <a:rPr lang="en-US" altLang="ko-KR" sz="156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Option</a:t>
            </a:r>
            <a:endParaRPr lang="ko-KR" altLang="en-US" sz="156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72" y="4665600"/>
            <a:ext cx="4509648" cy="8672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18356" y="3925868"/>
            <a:ext cx="786404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60" dirty="0">
                <a:hlinkClick r:id="rId5"/>
              </a:rPr>
              <a:t>https://docs.microsoft.com/ko-kr/learn/modules/read-and-write-data-using-azure-databricks/</a:t>
            </a:r>
            <a:endParaRPr lang="ko-KR" altLang="en-US" sz="216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408"/>
            <a:ext cx="316611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00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12181" y="3772677"/>
            <a:ext cx="904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https://docs.microsoft.com/ko-kr/learn/modules/perform-model-training-evaluation-and-selection-with-azure-databricks/index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80" y="4529670"/>
            <a:ext cx="7124019" cy="19306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81" y="1514333"/>
            <a:ext cx="7980602" cy="16368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12181" y="925329"/>
            <a:ext cx="8627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https://docs.microsoft.com/ko-kr/learn/modules/perform-exploratory-data-analysis-with-azure-databricks/3-complete-labs-in-databricks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408"/>
            <a:ext cx="3166110" cy="5715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 bwMode="auto">
          <a:xfrm>
            <a:off x="10515600" y="228600"/>
            <a:ext cx="1313329" cy="528918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Segoe UI" pitchFamily="34" charset="0"/>
              </a:rPr>
              <a:t>Lab</a:t>
            </a:r>
            <a:endParaRPr lang="ko-KR" alt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1000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3A7421-6E88-4164-8A25-628D664D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932563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Hands-on – </a:t>
            </a:r>
            <a:r>
              <a:rPr lang="ko-KR" altLang="en-US" sz="5400" dirty="0" err="1" smtClean="0">
                <a:solidFill>
                  <a:schemeClr val="tx1"/>
                </a:solidFill>
              </a:rPr>
              <a:t>분석실습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135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69302" y="3024572"/>
            <a:ext cx="4086130" cy="775626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Database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실습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41039" y="3024572"/>
            <a:ext cx="4773329" cy="808855"/>
          </a:xfrm>
          <a:prstGeom prst="rect">
            <a:avLst/>
          </a:prstGeom>
          <a:solidFill>
            <a:srgbClr val="343A41"/>
          </a:solidFill>
          <a:ln w="19050">
            <a:solidFill>
              <a:schemeClr val="bg1"/>
            </a:solidFill>
          </a:ln>
        </p:spPr>
        <p:txBody>
          <a:bodyPr wrap="square" rtlCol="0" anchor="t">
            <a:noAutofit/>
          </a:bodyPr>
          <a:lstStyle/>
          <a:p>
            <a:pPr fontAlgn="ctr" latinLnBrk="1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MPP :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DAT201x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9302" y="4311844"/>
            <a:ext cx="4086130" cy="775626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Databricks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15358" y="4311843"/>
            <a:ext cx="4773329" cy="1950003"/>
          </a:xfrm>
          <a:prstGeom prst="rect">
            <a:avLst/>
          </a:prstGeom>
          <a:solidFill>
            <a:srgbClr val="343A41"/>
          </a:solidFill>
          <a:ln w="19050">
            <a:solidFill>
              <a:schemeClr val="bg1"/>
            </a:solidFill>
          </a:ln>
        </p:spPr>
        <p:txBody>
          <a:bodyPr wrap="square" rtlCol="0" anchor="t">
            <a:noAutofit/>
          </a:bodyPr>
          <a:lstStyle/>
          <a:p>
            <a:pPr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1,Bigdata Platform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이해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(Spark)</a:t>
            </a:r>
          </a:p>
          <a:p>
            <a:pPr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2.MS Learn :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Databricks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기초</a:t>
            </a:r>
            <a:endParaRPr lang="en-US" altLang="ko-KR" sz="1600" b="1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3.MPP Hands-on</a:t>
            </a:r>
          </a:p>
          <a:p>
            <a:pPr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ADB_first.dbc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rm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>
                <a:ln w="3175">
                  <a:noFill/>
                </a:ln>
                <a:solidFill>
                  <a:srgbClr val="102E5B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1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2Day </a:t>
            </a:r>
            <a:endParaRPr kumimoji="0" lang="ko-KR" altLang="en-US" sz="4705" b="0" i="0" u="none" strike="noStrike" kern="1200" cap="none" spc="-100" normalizeH="0" baseline="0" noProof="0" dirty="0">
              <a:ln w="3175">
                <a:noFill/>
              </a:ln>
              <a:solidFill>
                <a:srgbClr val="102E5B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9302" y="1452473"/>
            <a:ext cx="4086130" cy="1185099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/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Python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기초 분석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15359" y="1461474"/>
            <a:ext cx="4773329" cy="1232420"/>
          </a:xfrm>
          <a:prstGeom prst="rect">
            <a:avLst/>
          </a:prstGeom>
          <a:solidFill>
            <a:srgbClr val="343A41"/>
          </a:solidFill>
          <a:ln w="19050">
            <a:solidFill>
              <a:schemeClr val="bg1"/>
            </a:solidFill>
          </a:ln>
        </p:spPr>
        <p:txBody>
          <a:bodyPr wrap="square" rtlCol="0" anchor="t">
            <a:noAutofit/>
          </a:bodyPr>
          <a:lstStyle/>
          <a:p>
            <a:pPr fontAlgn="ctr" latinLnBrk="1"/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1.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머신러닝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개념 이해</a:t>
            </a:r>
            <a:endParaRPr lang="en-US" altLang="ko-KR" sz="1600" b="1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fontAlgn="ctr" latinLnBrk="1"/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2.MPP – MS.AI School</a:t>
            </a:r>
          </a:p>
          <a:p>
            <a:pPr fontAlgn="ctr" latinLnBrk="1"/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</a:p>
          <a:p>
            <a:pPr fontAlgn="ctr" latinLnBrk="1"/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3.MS Learn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분류 모델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57826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69240" y="1294009"/>
            <a:ext cx="11647693" cy="673454"/>
          </a:xfrm>
        </p:spPr>
        <p:txBody>
          <a:bodyPr/>
          <a:lstStyle/>
          <a:p>
            <a:r>
              <a:rPr lang="en-US" altLang="ko-KR" dirty="0" smtClean="0"/>
              <a:t>DBC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Download &amp; Import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795255" y="2620971"/>
            <a:ext cx="2788469" cy="146666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/>
              <a:t>DBC </a:t>
            </a:r>
            <a:r>
              <a:rPr lang="ko-KR" altLang="en-US" sz="2400" dirty="0" smtClean="0"/>
              <a:t>파일 </a:t>
            </a:r>
            <a:r>
              <a:rPr lang="en-US" altLang="ko-KR" sz="2400" dirty="0" smtClean="0"/>
              <a:t>Download</a:t>
            </a:r>
          </a:p>
        </p:txBody>
      </p:sp>
      <p:sp>
        <p:nvSpPr>
          <p:cNvPr id="8" name="오른쪽 화살표 7"/>
          <p:cNvSpPr/>
          <p:nvPr/>
        </p:nvSpPr>
        <p:spPr bwMode="auto">
          <a:xfrm>
            <a:off x="4646960" y="2991368"/>
            <a:ext cx="470780" cy="430833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504866" y="2620970"/>
            <a:ext cx="2788469" cy="146666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/>
              <a:t>Import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/>
              <a:t>Workspace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23593" y="4499531"/>
            <a:ext cx="24808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MS Learn(basic</a:t>
            </a:r>
            <a:r>
              <a:rPr lang="en-US" altLang="ko-KR" dirty="0" smtClean="0"/>
              <a:t>).</a:t>
            </a:r>
            <a:r>
              <a:rPr lang="en-US" altLang="ko-KR" dirty="0" err="1" smtClean="0"/>
              <a:t>dbc</a:t>
            </a:r>
            <a:endParaRPr lang="en-US" altLang="ko-KR" dirty="0" smtClean="0"/>
          </a:p>
          <a:p>
            <a:r>
              <a:rPr lang="ko-KR" altLang="en-US" dirty="0" err="1" smtClean="0"/>
              <a:t>Basic-Spark</a:t>
            </a:r>
            <a:r>
              <a:rPr lang="ko-KR" altLang="en-US" dirty="0" smtClean="0"/>
              <a:t>.</a:t>
            </a:r>
            <a:r>
              <a:rPr lang="en-US" altLang="ko-KR" dirty="0" err="1" smtClean="0"/>
              <a:t>dbc</a:t>
            </a:r>
            <a:endParaRPr lang="en-US" altLang="ko-KR" dirty="0" smtClean="0"/>
          </a:p>
          <a:p>
            <a:r>
              <a:rPr lang="en-US" altLang="ko-KR" dirty="0" err="1" smtClean="0"/>
              <a:t>ADB_First_ML.dbc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44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Databricks </a:t>
            </a:r>
            <a:r>
              <a:rPr lang="en-US" altLang="ko-KR" dirty="0" smtClean="0"/>
              <a:t>Workspace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69240" y="1294009"/>
            <a:ext cx="11647693" cy="673454"/>
          </a:xfrm>
        </p:spPr>
        <p:txBody>
          <a:bodyPr/>
          <a:lstStyle/>
          <a:p>
            <a:r>
              <a:rPr lang="en-US" altLang="ko-KR" dirty="0" smtClean="0"/>
              <a:t>DBC Import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43" y="2470648"/>
            <a:ext cx="4010025" cy="2228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068" y="1995803"/>
            <a:ext cx="46482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24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DBC Download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3831" y="1464827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dirty="0" err="1">
                <a:solidFill>
                  <a:srgbClr val="FF0000"/>
                </a:solidFill>
              </a:rPr>
              <a:t>ADB_First.dbc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sz="quarter" idx="10"/>
          </p:nvPr>
        </p:nvSpPr>
        <p:spPr>
          <a:xfrm>
            <a:off x="516128" y="1943233"/>
            <a:ext cx="4924551" cy="794064"/>
          </a:xfrm>
        </p:spPr>
        <p:txBody>
          <a:bodyPr/>
          <a:lstStyle/>
          <a:p>
            <a:r>
              <a:rPr lang="en-US" altLang="ko-KR" sz="2200" dirty="0" smtClean="0"/>
              <a:t> Microsoft Professional Program</a:t>
            </a:r>
            <a:endParaRPr lang="ko-KR" altLang="en-US" sz="2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30" y="2588216"/>
            <a:ext cx="6919969" cy="12477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55217" y="4142638"/>
            <a:ext cx="30962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1.</a:t>
            </a:r>
            <a:r>
              <a:rPr lang="ko-KR" altLang="en-US" b="1" dirty="0" smtClean="0"/>
              <a:t>비행기 </a:t>
            </a:r>
            <a:r>
              <a:rPr lang="ko-KR" altLang="en-US" b="1" dirty="0" err="1" smtClean="0"/>
              <a:t>운항정보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지연 예측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2.Tweet </a:t>
            </a:r>
          </a:p>
          <a:p>
            <a:r>
              <a:rPr lang="en-US" altLang="ko-KR" b="1" dirty="0" smtClean="0"/>
              <a:t>3.Movie </a:t>
            </a:r>
            <a:r>
              <a:rPr lang="ko-KR" altLang="en-US" b="1" dirty="0" smtClean="0"/>
              <a:t>추천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948" y="3835991"/>
            <a:ext cx="27813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08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First hands-on</a:t>
            </a:r>
            <a:endParaRPr lang="ko-KR" alt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B83E7CF7-055B-4515-8285-43965AA2A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07684"/>
              </p:ext>
            </p:extLst>
          </p:nvPr>
        </p:nvGraphicFramePr>
        <p:xfrm>
          <a:off x="907343" y="1457325"/>
          <a:ext cx="9359999" cy="46105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9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5456">
                  <a:extLst>
                    <a:ext uri="{9D8B030D-6E8A-4147-A177-3AD203B41FA5}">
                      <a16:colId xmlns:a16="http://schemas.microsoft.com/office/drawing/2014/main" val="2677121936"/>
                    </a:ext>
                  </a:extLst>
                </a:gridCol>
                <a:gridCol w="13062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Lab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notebook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</a:rPr>
                        <a:t>내용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비고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</a:rPr>
                        <a:t>Lab1</a:t>
                      </a:r>
                      <a:endParaRPr lang="ko-KR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</a:rPr>
                        <a:t>Python Data Exploration</a:t>
                      </a:r>
                      <a:endParaRPr lang="ko-KR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</a:rPr>
                        <a:t>Spark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</a:rPr>
                        <a:t>DataFrames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</a:rPr>
                        <a:t> API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</a:rPr>
                        <a:t>Spark SQL.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5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</a:rPr>
                        <a:t>Lab2</a:t>
                      </a:r>
                      <a:endParaRPr lang="ko-KR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</a:rPr>
                        <a:t>01 Python Classification</a:t>
                      </a:r>
                      <a:endParaRPr lang="ko-KR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</a:rPr>
                        <a:t>분류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56119"/>
                  </a:ext>
                </a:extLst>
              </a:tr>
              <a:tr h="36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</a:rPr>
                        <a:t>02 Python Pipeline</a:t>
                      </a:r>
                      <a:endParaRPr lang="ko-KR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</a:rPr>
                        <a:t>Tranfrom,estimator,pipeline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025454"/>
                  </a:ext>
                </a:extLst>
              </a:tr>
              <a:tr h="36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</a:rPr>
                        <a:t>03 Python Regression</a:t>
                      </a:r>
                      <a:endParaRPr lang="ko-KR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</a:rPr>
                        <a:t>회귀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굴림" panose="020B0600000101010101" pitchFamily="50" charset="-127"/>
                        </a:rPr>
                        <a:t>Option</a:t>
                      </a:r>
                      <a:endParaRPr lang="ko-KR" altLang="en-US" sz="1400" b="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67312"/>
                  </a:ext>
                </a:extLst>
              </a:tr>
              <a:tr h="369955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굴림" panose="020B0600000101010101" pitchFamily="50" charset="-127"/>
                        </a:rPr>
                        <a:t>04 Python Text Analysis</a:t>
                      </a:r>
                      <a:endParaRPr lang="ko-KR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굴림" panose="020B0600000101010101" pitchFamily="50" charset="-127"/>
                        </a:rPr>
                        <a:t>Text anal</a:t>
                      </a:r>
                      <a:endParaRPr lang="ko-KR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굴림" panose="020B0600000101010101" pitchFamily="50" charset="-127"/>
                        </a:rPr>
                        <a:t>Option</a:t>
                      </a:r>
                      <a:endParaRPr lang="ko-KR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61226"/>
                  </a:ext>
                </a:extLst>
              </a:tr>
              <a:tr h="369955">
                <a:tc row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굴림" panose="020B0600000101010101" pitchFamily="50" charset="-127"/>
                        </a:rPr>
                        <a:t>Lab3</a:t>
                      </a:r>
                      <a:endParaRPr lang="ko-KR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굴림" panose="020B0600000101010101" pitchFamily="50" charset="-127"/>
                        </a:rPr>
                        <a:t>01 Python Classification Evaluation</a:t>
                      </a:r>
                      <a:endParaRPr lang="ko-KR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굴림" panose="020B0600000101010101" pitchFamily="50" charset="-127"/>
                        </a:rPr>
                        <a:t>Roc</a:t>
                      </a:r>
                      <a:endParaRPr lang="ko-KR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400" b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972393"/>
                  </a:ext>
                </a:extLst>
              </a:tr>
              <a:tr h="369955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굴림" panose="020B0600000101010101" pitchFamily="50" charset="-127"/>
                        </a:rPr>
                        <a:t>02 Python Parameter Tuning</a:t>
                      </a:r>
                      <a:endParaRPr lang="ko-KR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굴림" panose="020B0600000101010101" pitchFamily="50" charset="-127"/>
                        </a:rPr>
                        <a:t>Grid</a:t>
                      </a:r>
                      <a:endParaRPr lang="ko-KR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53093"/>
                  </a:ext>
                </a:extLst>
              </a:tr>
              <a:tr h="36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Segoe UI Semilight" panose="020B0402040204020203" pitchFamily="34" charset="0"/>
                        </a:rPr>
                        <a:t>03 Python Regression Evaluation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굴림" panose="020B0600000101010101" pitchFamily="50" charset="-127"/>
                        </a:rPr>
                        <a:t>RMSE</a:t>
                      </a:r>
                      <a:endParaRPr lang="ko-KR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굴림" panose="020B0600000101010101" pitchFamily="50" charset="-127"/>
                        </a:rPr>
                        <a:t>Option</a:t>
                      </a:r>
                      <a:endParaRPr lang="ko-KR" altLang="ko-KR" sz="1400" b="0" dirty="0" smtClean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9955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Segoe UI Semilight" panose="020B0402040204020203" pitchFamily="34" charset="0"/>
                        </a:rPr>
                        <a:t>04 Python Cross Validation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9955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굴림" panose="020B0600000101010101" pitchFamily="50" charset="-127"/>
                        </a:rPr>
                        <a:t>Lab4</a:t>
                      </a:r>
                      <a:endParaRPr lang="ko-KR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j-ea"/>
                          <a:cs typeface="굴림" panose="020B0600000101010101" pitchFamily="50" charset="-127"/>
                        </a:rPr>
                        <a:t>Python Clustering</a:t>
                      </a:r>
                      <a:endParaRPr lang="ko-KR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j-ea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굴림" panose="020B0600000101010101" pitchFamily="50" charset="-127"/>
                        </a:rPr>
                        <a:t>Option</a:t>
                      </a:r>
                      <a:endParaRPr lang="ko-KR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230452"/>
                  </a:ext>
                </a:extLst>
              </a:tr>
              <a:tr h="369955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굴림" panose="020B0600000101010101" pitchFamily="50" charset="-127"/>
                        </a:rPr>
                        <a:t>Python Recommender</a:t>
                      </a:r>
                      <a:endParaRPr lang="ko-KR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굴림" panose="020B0600000101010101" pitchFamily="50" charset="-127"/>
                        </a:rPr>
                        <a:t>Option</a:t>
                      </a:r>
                      <a:endParaRPr lang="ko-KR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85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2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8" y="819891"/>
            <a:ext cx="9833722" cy="548789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0" y="0"/>
            <a:ext cx="2263588" cy="51547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Segoe UI" pitchFamily="34" charset="0"/>
              </a:rPr>
              <a:t>MPP</a:t>
            </a:r>
            <a:endParaRPr lang="ko-KR" alt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3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6412792" y="2756054"/>
            <a:ext cx="4963420" cy="109428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4800" dirty="0" smtClean="0"/>
              <a:t>Database(T-SQL)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968" y="1351477"/>
            <a:ext cx="3989481" cy="447086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0" y="0"/>
            <a:ext cx="2263588" cy="51547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Segoe UI" pitchFamily="34" charset="0"/>
              </a:rPr>
              <a:t>MPP</a:t>
            </a:r>
            <a:endParaRPr lang="ko-KR" alt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7260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Hands-on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21" y="2680010"/>
            <a:ext cx="6747967" cy="30483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56487" y="829701"/>
            <a:ext cx="6525594" cy="489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80" dirty="0">
                <a:solidFill>
                  <a:schemeClr val="tx1"/>
                </a:solidFill>
              </a:rPr>
              <a:t>Transact SQL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40619" y="1376932"/>
            <a:ext cx="3206825" cy="593300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/>
            <a:r>
              <a:rPr lang="ko-KR" altLang="en-US" sz="1680" b="1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백업파일</a:t>
            </a:r>
            <a:r>
              <a:rPr lang="ko-KR" altLang="en-US" sz="168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 복원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203191" y="1525849"/>
            <a:ext cx="2228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 latinLnBrk="1"/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AdventureWorksLT2017.bak</a:t>
            </a:r>
            <a:endParaRPr lang="ko-KR" altLang="en-US" sz="12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0902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Hands-on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56487" y="829701"/>
            <a:ext cx="6525594" cy="489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80" dirty="0">
                <a:solidFill>
                  <a:schemeClr val="tx1"/>
                </a:solidFill>
              </a:rPr>
              <a:t>Transact SQL – SQL Server </a:t>
            </a:r>
            <a:r>
              <a:rPr lang="ko-KR" altLang="en-US" sz="1680" dirty="0" smtClean="0">
                <a:solidFill>
                  <a:schemeClr val="tx1"/>
                </a:solidFill>
              </a:rPr>
              <a:t>접속 </a:t>
            </a:r>
            <a:r>
              <a:rPr lang="en-US" altLang="ko-KR" sz="1680" dirty="0" smtClean="0">
                <a:solidFill>
                  <a:schemeClr val="tx1"/>
                </a:solidFill>
              </a:rPr>
              <a:t>(Option) </a:t>
            </a:r>
            <a:endParaRPr lang="en-US" altLang="ko-KR" sz="168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87" y="2199611"/>
            <a:ext cx="8515350" cy="4914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53522" y="2089870"/>
            <a:ext cx="639360" cy="682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/>
            <a:endParaRPr lang="ko-KR" altLang="en-US" sz="156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8298" y="1555201"/>
            <a:ext cx="3206825" cy="593300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/>
            <a:r>
              <a:rPr lang="en-US" altLang="ko-KR" sz="168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SSMS </a:t>
            </a:r>
            <a:r>
              <a:rPr lang="ko-KR" altLang="en-US" sz="168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실행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71" y="3126604"/>
            <a:ext cx="2661079" cy="301864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02322" y="5857290"/>
            <a:ext cx="639360" cy="278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/>
            <a:endParaRPr lang="ko-KR" altLang="en-US" sz="156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4355123" y="3472650"/>
            <a:ext cx="1598399" cy="760320"/>
          </a:xfrm>
          <a:prstGeom prst="wedgeRectCallout">
            <a:avLst>
              <a:gd name="adj1" fmla="val -144617"/>
              <a:gd name="adj2" fmla="val -57955"/>
            </a:avLst>
          </a:prstGeom>
          <a:solidFill>
            <a:srgbClr val="00B0F0"/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/>
            <a:r>
              <a:rPr lang="ko-KR" altLang="en-US" sz="156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오른쪽 클릭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783" y="3043492"/>
            <a:ext cx="3570013" cy="33192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363782" y="3600048"/>
            <a:ext cx="639360" cy="278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/>
            <a:endParaRPr lang="ko-KR" altLang="en-US" sz="156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82080" y="3948480"/>
            <a:ext cx="1989756" cy="183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/>
            <a:endParaRPr lang="ko-KR" altLang="en-US" sz="156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9984002" y="4112010"/>
            <a:ext cx="1598399" cy="760320"/>
          </a:xfrm>
          <a:prstGeom prst="wedgeRectCallout">
            <a:avLst>
              <a:gd name="adj1" fmla="val -144617"/>
              <a:gd name="adj2" fmla="val -57955"/>
            </a:avLst>
          </a:prstGeom>
          <a:solidFill>
            <a:srgbClr val="00B0F0"/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/>
            <a:r>
              <a:rPr lang="en-US" altLang="ko-KR" sz="156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SQL Server</a:t>
            </a:r>
            <a:r>
              <a:rPr lang="ko-KR" altLang="en-US" sz="156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320772060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139" y="3563305"/>
            <a:ext cx="3526258" cy="28724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Hands-on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794" y="1382962"/>
            <a:ext cx="3225958" cy="533713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21598" y="3895470"/>
            <a:ext cx="639360" cy="278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/>
            <a:endParaRPr lang="ko-KR" altLang="en-US" sz="156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3758750" y="4034810"/>
            <a:ext cx="1598399" cy="760320"/>
          </a:xfrm>
          <a:prstGeom prst="wedgeRectCallout">
            <a:avLst>
              <a:gd name="adj1" fmla="val -144617"/>
              <a:gd name="adj2" fmla="val -57955"/>
            </a:avLst>
          </a:prstGeom>
          <a:solidFill>
            <a:srgbClr val="00B0F0"/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/>
            <a:r>
              <a:rPr lang="ko-KR" altLang="en-US" sz="156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오른쪽 클릭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391" y="1112887"/>
            <a:ext cx="4865930" cy="2307923"/>
          </a:xfrm>
          <a:prstGeom prst="rect">
            <a:avLst/>
          </a:prstGeom>
        </p:spPr>
      </p:pic>
      <p:sp>
        <p:nvSpPr>
          <p:cNvPr id="7" name="사각형 설명선 6"/>
          <p:cNvSpPr/>
          <p:nvPr/>
        </p:nvSpPr>
        <p:spPr>
          <a:xfrm>
            <a:off x="9923522" y="2660489"/>
            <a:ext cx="1598399" cy="760320"/>
          </a:xfrm>
          <a:prstGeom prst="wedgeRectCallout">
            <a:avLst>
              <a:gd name="adj1" fmla="val -144617"/>
              <a:gd name="adj2" fmla="val -57955"/>
            </a:avLst>
          </a:prstGeom>
          <a:solidFill>
            <a:srgbClr val="00B0F0"/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/>
            <a:r>
              <a:rPr lang="ko-KR" altLang="en-US" sz="156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오른쪽 클릭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20984" y="1432508"/>
            <a:ext cx="639360" cy="278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/>
            <a:endParaRPr lang="ko-KR" altLang="en-US" sz="156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62679" y="2127504"/>
            <a:ext cx="3182921" cy="5329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/>
            <a:endParaRPr lang="ko-KR" altLang="en-US" sz="156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6487" y="829701"/>
            <a:ext cx="6525594" cy="489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80" dirty="0">
                <a:solidFill>
                  <a:schemeClr val="tx1"/>
                </a:solidFill>
              </a:rPr>
              <a:t>Transact SQL – SQL Server </a:t>
            </a:r>
            <a:r>
              <a:rPr lang="ko-KR" altLang="en-US" sz="1680" dirty="0">
                <a:solidFill>
                  <a:schemeClr val="tx1"/>
                </a:solidFill>
              </a:rPr>
              <a:t>접속 </a:t>
            </a:r>
            <a:r>
              <a:rPr lang="en-US" altLang="ko-KR" sz="1680" dirty="0">
                <a:solidFill>
                  <a:schemeClr val="tx1"/>
                </a:solidFill>
              </a:rPr>
              <a:t>(Option)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98596" y="4174154"/>
            <a:ext cx="639360" cy="278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/>
            <a:endParaRPr lang="ko-KR" altLang="en-US" sz="156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66359" y="4793822"/>
            <a:ext cx="3182921" cy="5329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/>
            <a:endParaRPr lang="ko-KR" altLang="en-US" sz="156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414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Hands-on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15" y="1346805"/>
            <a:ext cx="3188970" cy="513207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56487" y="829701"/>
            <a:ext cx="6525594" cy="489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80" dirty="0">
                <a:solidFill>
                  <a:schemeClr val="tx1"/>
                </a:solidFill>
              </a:rPr>
              <a:t>Transact SQL – SQL Server </a:t>
            </a:r>
            <a:r>
              <a:rPr lang="ko-KR" altLang="en-US" sz="1680" dirty="0">
                <a:solidFill>
                  <a:schemeClr val="tx1"/>
                </a:solidFill>
              </a:rPr>
              <a:t>접속 </a:t>
            </a:r>
            <a:r>
              <a:rPr lang="en-US" altLang="ko-KR" sz="1680" dirty="0">
                <a:solidFill>
                  <a:schemeClr val="tx1"/>
                </a:solidFill>
              </a:rPr>
              <a:t>(Option)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43" y="2376001"/>
            <a:ext cx="4638246" cy="3192433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972800" y="3231361"/>
            <a:ext cx="734400" cy="862919"/>
          </a:xfrm>
          <a:prstGeom prst="rightArrow">
            <a:avLst/>
          </a:prstGeom>
          <a:solidFill>
            <a:srgbClr val="00B0F0"/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/>
            <a:endParaRPr lang="ko-KR" altLang="en-US" sz="156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6837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2472803" y="2066450"/>
            <a:ext cx="7811934" cy="147345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4800" dirty="0" smtClean="0"/>
              <a:t>Azure Databricks </a:t>
            </a:r>
          </a:p>
        </p:txBody>
      </p:sp>
    </p:spTree>
    <p:extLst>
      <p:ext uri="{BB962C8B-B14F-4D97-AF65-F5344CB8AC3E}">
        <p14:creationId xmlns:p14="http://schemas.microsoft.com/office/powerpoint/2010/main" val="197769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XFY15">
  <a:themeElements>
    <a:clrScheme name="Custom 55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643BCD"/>
      </a:accent3>
      <a:accent4>
        <a:srgbClr val="ABABAB"/>
      </a:accent4>
      <a:accent5>
        <a:srgbClr val="505050"/>
      </a:accent5>
      <a:accent6>
        <a:srgbClr val="FFB900"/>
      </a:accent6>
      <a:hlink>
        <a:srgbClr val="0078D7"/>
      </a:hlink>
      <a:folHlink>
        <a:srgbClr val="0078D7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2.xml><?xml version="1.0" encoding="utf-8"?>
<a:theme xmlns:a="http://schemas.openxmlformats.org/drawingml/2006/main" name="EBC_2017">
  <a:themeElements>
    <a:clrScheme name="Custom 29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13B3"/>
      </a:accent2>
      <a:accent3>
        <a:srgbClr val="C6CFCF"/>
      </a:accent3>
      <a:accent4>
        <a:srgbClr val="00A4B3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LIGHT_Oct_2014.potx" id="{8D89426A-98D9-452E-82D2-38C97A5E7430}" vid="{43CB4C6F-FCEB-4846-9678-AF1F381D6EF6}"/>
    </a:ext>
  </a:extLst>
</a:theme>
</file>

<file path=ppt/theme/theme3.xml><?xml version="1.0" encoding="utf-8"?>
<a:theme xmlns:a="http://schemas.openxmlformats.org/drawingml/2006/main" name="Azure_PPT_template 1">
  <a:themeElements>
    <a:clrScheme name="Custom 1">
      <a:dk1>
        <a:srgbClr val="505050"/>
      </a:dk1>
      <a:lt1>
        <a:srgbClr val="FFFFFF"/>
      </a:lt1>
      <a:dk2>
        <a:srgbClr val="002050"/>
      </a:dk2>
      <a:lt2>
        <a:srgbClr val="D2D2D2"/>
      </a:lt2>
      <a:accent1>
        <a:srgbClr val="00BCF2"/>
      </a:accent1>
      <a:accent2>
        <a:srgbClr val="0072C6"/>
      </a:accent2>
      <a:accent3>
        <a:srgbClr val="00188F"/>
      </a:accent3>
      <a:accent4>
        <a:srgbClr val="442359"/>
      </a:accent4>
      <a:accent5>
        <a:srgbClr val="68217A"/>
      </a:accent5>
      <a:accent6>
        <a:srgbClr val="DC3C00"/>
      </a:accent6>
      <a:hlink>
        <a:srgbClr val="00BCF2"/>
      </a:hlink>
      <a:folHlink>
        <a:srgbClr val="00BCF2"/>
      </a:folHlink>
    </a:clrScheme>
    <a:fontScheme name="Custom 3">
      <a:majorFont>
        <a:latin typeface="맑은 고딕"/>
        <a:ea typeface="08서울남산체 B"/>
        <a:cs typeface=""/>
      </a:majorFont>
      <a:minorFont>
        <a:latin typeface="맑은 고딕"/>
        <a:ea typeface="08서울남산체 B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182880" tIns="146304" rIns="182880" bIns="146304" rtlCol="0">
        <a:spAutoFit/>
      </a:bodyPr>
      <a:lstStyle>
        <a:defPPr>
          <a:lnSpc>
            <a:spcPct val="90000"/>
          </a:lnSpc>
          <a:defRPr sz="24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Description xmlns="230e9df3-be65-4c73-a93b-d1236ebd677e">A technical overview of Azure Databricks, benefits, core artifacts, performance, and application workloads.</DocumentDescription>
    <od9986d31974458fb3007746ec0bce5f xmlns="230e9df3-be65-4c73-a93b-d1236ebd677e">
      <Terms xmlns="http://schemas.microsoft.com/office/infopath/2007/PartnerControls"/>
    </od9986d31974458fb3007746ec0bce5f>
    <hd9637eefc984b85b6097c6374e15725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technical presentations</TermName>
          <TermId xmlns="http://schemas.microsoft.com/office/infopath/2007/PartnerControls">83a894cf-702b-47fc-aba5-41bd10dc1e75</TermId>
        </TermInfo>
      </Terms>
    </hd9637eefc984b85b6097c6374e15725>
    <k20e0dfa74bf4e44818db03027b0ccd8 xmlns="230e9df3-be65-4c73-a93b-d1236ebd677e">
      <Terms xmlns="http://schemas.microsoft.com/office/infopath/2007/PartnerControls"/>
    </k20e0dfa74bf4e44818db03027b0ccd8>
    <Owner xmlns="230e9df3-be65-4c73-a93b-d1236ebd677e">
      <UserInfo>
        <DisplayName>William Mendoza</DisplayName>
        <AccountId>2899</AccountId>
        <AccountType/>
      </UserInfo>
    </Owner>
    <PublishDate xmlns="230E9DF3-BE65-4C73-A93B-D1236EBD677E" xsi:nil="true"/>
    <GenericHTML1 xmlns="230e9df3-be65-4c73-a93b-d1236ebd677e" xsi:nil="true"/>
    <k21a64daf20d4502b2796a1c6b8ce6c8 xmlns="230e9df3-be65-4c73-a93b-d1236ebd677e">
      <Terms xmlns="http://schemas.microsoft.com/office/infopath/2007/PartnerControls"/>
    </k21a64daf20d4502b2796a1c6b8ce6c8>
    <l3c3ea61849e4288a8acc49bb5388e8c xmlns="230e9df3-be65-4c73-a93b-d1236ebd677e">
      <Terms xmlns="http://schemas.microsoft.com/office/infopath/2007/PartnerControls"/>
    </l3c3ea61849e4288a8acc49bb5388e8c>
    <ConfidentialityTaxHTField0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customer ready</TermName>
          <TermId xmlns="http://schemas.microsoft.com/office/infopath/2007/PartnerControls">8986c41d-21c5-4f8f-8a12-ea4625b46858</TermId>
        </TermInfo>
      </Terms>
    </ConfidentialityTaxHTField0>
    <Blog_x0020_Name xmlns="230e9df3-be65-4c73-a93b-d1236ebd677e" xsi:nil="true"/>
    <FolderExtensions xmlns="230e9df3-be65-4c73-a93b-d1236ebd677e" xsi:nil="true"/>
    <eb54ac91059940029a3cc8a4ff5af673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Cloud and Enterprise</TermName>
          <TermId xmlns="http://schemas.microsoft.com/office/infopath/2007/PartnerControls">adc2fe87-c79a-4ded-a449-3f86b954069d</TermId>
        </TermInfo>
      </Terms>
    </eb54ac91059940029a3cc8a4ff5af673>
    <PublishingPageContent xmlns="http://schemas.microsoft.com/sharepoint/v3" xsi:nil="true"/>
    <ContentID xmlns="230e9df3-be65-4c73-a93b-d1236ebd677e" xsi:nil="true"/>
    <Coowner xmlns="230e9df3-be65-4c73-a93b-d1236ebd677e">
      <UserInfo>
        <DisplayName>i:0#.f|membership|ankohli@microsoft.com</DisplayName>
        <AccountId>629</AccountId>
        <AccountType/>
      </UserInfo>
    </Coowner>
    <ef109fd36bcf4bcd9dd945731030600b xmlns="230e9df3-be65-4c73-a93b-d1236ebd677e">
      <Terms xmlns="http://schemas.microsoft.com/office/infopath/2007/PartnerControls"/>
    </ef109fd36bcf4bcd9dd945731030600b>
    <ApplyWorkflowRules xmlns="230E9DF3-BE65-4C73-A93B-D1236EBD677E">Yes</ApplyWorkflowRules>
    <bf80e81150e248c48aa8cffdf0021a1f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Azure</TermName>
          <TermId xmlns="http://schemas.microsoft.com/office/infopath/2007/PartnerControls">669a3112-5edf-444b-a003-630063601f07</TermId>
        </TermInfo>
      </Terms>
    </bf80e81150e248c48aa8cffdf0021a1f>
    <ec5b2ad5c27b45fb8a00a1f27c7ce1ae xmlns="230e9df3-be65-4c73-a93b-d1236ebd677e">
      <Terms xmlns="http://schemas.microsoft.com/office/infopath/2007/PartnerControls"/>
    </ec5b2ad5c27b45fb8a00a1f27c7ce1ae>
    <m6d26e40ac264097a006193f92232ece xmlns="230e9df3-be65-4c73-a93b-d1236ebd677e">
      <Terms xmlns="http://schemas.microsoft.com/office/infopath/2007/PartnerControls"/>
    </m6d26e40ac264097a006193f92232ece>
    <b60f8d2dbb984f349d80d8196897f4d3 xmlns="230e9df3-be65-4c73-a93b-d1236ebd677e">
      <Terms xmlns="http://schemas.microsoft.com/office/infopath/2007/PartnerControls"/>
    </b60f8d2dbb984f349d80d8196897f4d3>
    <Thumbnail1 xmlns="230e9df3-be65-4c73-a93b-d1236ebd677e">
      <Url>https://microsoft.sharepoint.com/sites/Infopedia_G01KC/Media/Thumbnails/G01KC-1-33631/Spearfish%20Technical%20Deck.png</Url>
      <Description>/sites/Infopedia_G01KC/Media/Thumbnails/G01KC-1-33631/Spearfish Technical Deck.png</Description>
    </Thumbnail1>
    <i0d941ee1e744ffea7aeee9924c91cbb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Advanced Analytics</TermName>
          <TermId xmlns="http://schemas.microsoft.com/office/infopath/2007/PartnerControls">a794c42d-8e46-46ec-b99e-aa6f5cde33ef</TermId>
        </TermInfo>
      </Terms>
    </i0d941ee1e744ffea7aeee9924c91cbb>
    <PublishingExpirationDate xmlns="http://schemas.microsoft.com/sharepoint/v3" xsi:nil="true"/>
    <ga0c0bf70a6644469c61b3efa7025301 xmlns="230e9df3-be65-4c73-a93b-d1236ebd677e">
      <Terms xmlns="http://schemas.microsoft.com/office/infopath/2007/PartnerControls"/>
    </ga0c0bf70a6644469c61b3efa7025301>
    <RoutingRuleDescription xmlns="http://schemas.microsoft.com/sharepoint/v3" xsi:nil="true"/>
    <i1b478372f814787abd313030b81fcb2 xmlns="230e9df3-be65-4c73-a93b-d1236ebd677e">
      <Terms xmlns="http://schemas.microsoft.com/office/infopath/2007/PartnerControls"/>
    </i1b478372f814787abd313030b81fcb2>
    <TaxKeywordTaxHTField xmlns="230e9df3-be65-4c73-a93b-d1236ebd677e">
      <Terms xmlns="http://schemas.microsoft.com/office/infopath/2007/PartnerControls"/>
    </TaxKeywordTaxHTField>
    <ReportOwner xmlns="http://schemas.microsoft.com/sharepoint/v3">
      <UserInfo>
        <DisplayName/>
        <AccountId xsi:nil="true"/>
        <AccountType/>
      </UserInfo>
    </ReportOwner>
    <b4224c12c78d42ea9b214de0badf8358 xmlns="230e9df3-be65-4c73-a93b-d1236ebd677e">
      <Terms xmlns="http://schemas.microsoft.com/office/infopath/2007/PartnerControls"/>
    </b4224c12c78d42ea9b214de0badf8358>
    <TaxCatchAll xmlns="230e9df3-be65-4c73-a93b-d1236ebd677e">
      <Value>26</Value>
      <Value>21</Value>
      <Value>1370</Value>
      <Value>435</Value>
      <Value>14</Value>
    </TaxCatchAll>
    <ParentID1 xmlns="230e9df3-be65-4c73-a93b-d1236ebd677e">G01KC-1-33626</ParentID1>
    <mb88723863e1404388ba3733387d48df xmlns="230e9df3-be65-4c73-a93b-d1236ebd677e">
      <Terms xmlns="http://schemas.microsoft.com/office/infopath/2007/PartnerControls"/>
    </mb88723863e1404388ba3733387d48df>
    <GenericText2 xmlns="230e9df3-be65-4c73-a93b-d1236ebd677e" xsi:nil="true"/>
    <kf34bcdc8fc34e479d3f94c6210e8e27 xmlns="230e9df3-be65-4c73-a93b-d1236ebd677e">
      <Terms xmlns="http://schemas.microsoft.com/office/infopath/2007/PartnerControls"/>
    </kf34bcdc8fc34e479d3f94c6210e8e27>
    <m6c7b4717b6346e6a075a59dd47eac69 xmlns="230e9df3-be65-4c73-a93b-d1236ebd677e">
      <Terms xmlns="http://schemas.microsoft.com/office/infopath/2007/PartnerControls"/>
    </m6c7b4717b6346e6a075a59dd47eac69>
    <_dlc_DocId xmlns="230e9df3-be65-4c73-a93b-d1236ebd677e">G01KC-99682991-33631</_dlc_DocId>
    <_dlc_DocIdUrl xmlns="230e9df3-be65-4c73-a93b-d1236ebd677e">
      <Url>https://microsoft.sharepoint.com/sites/Infopedia_G01KC/_layouts/15/DocIdRedir.aspx?ID=G01KC-99682991-33631</Url>
      <Description>G01KC-99682991-33631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MSG KM Open Document" ma:contentTypeID="0x0101000E4CB7077FEE4FF7AE86D4A500EEC780030016C849C62B10EB41ACA8C7EEDEF40BB20099ECF64382448D48A56095091C66B1A9" ma:contentTypeVersion="12" ma:contentTypeDescription="" ma:contentTypeScope="" ma:versionID="cab718cc75007fb06ecfcec41a645951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230E9DF3-BE65-4C73-A93B-D1236EBD677E" xmlns:ns4="b3bc04a5-d503-43b1-b98c-a8cf663329d9" targetNamespace="http://schemas.microsoft.com/office/2006/metadata/properties" ma:root="true" ma:fieldsID="f4e592e9555a19ee659e283868ab05a8" ns1:_="" ns2:_="" ns3:_="" ns4:_="">
    <xsd:import namespace="http://schemas.microsoft.com/sharepoint/v3"/>
    <xsd:import namespace="230e9df3-be65-4c73-a93b-d1236ebd677e"/>
    <xsd:import namespace="230E9DF3-BE65-4C73-A93B-D1236EBD677E"/>
    <xsd:import namespace="b3bc04a5-d503-43b1-b98c-a8cf663329d9"/>
    <xsd:element name="properties">
      <xsd:complexType>
        <xsd:sequence>
          <xsd:element name="documentManagement">
            <xsd:complexType>
              <xsd:all>
                <xsd:element ref="ns2:DocumentDescription" minOccurs="0"/>
                <xsd:element ref="ns2:Owner" minOccurs="0"/>
                <xsd:element ref="ns3:PublishDate" minOccurs="0"/>
                <xsd:element ref="ns1:PublishingPageContent" minOccurs="0"/>
                <xsd:element ref="ns2:Thumbnail1" minOccurs="0"/>
                <xsd:element ref="ns1:PublishingExpirationDate" minOccurs="0"/>
                <xsd:element ref="ns3:ApplyWorkflowRules" minOccurs="0"/>
                <xsd:element ref="ns2:ContentID" minOccurs="0"/>
                <xsd:element ref="ns2:Blog_x0020_Name" minOccurs="0"/>
                <xsd:element ref="ns2:Coowner" minOccurs="0"/>
                <xsd:element ref="ns1:RatingCount" minOccurs="0"/>
                <xsd:element ref="ns2:FolderExtensions" minOccurs="0"/>
                <xsd:element ref="ns2:ParentID1" minOccurs="0"/>
                <xsd:element ref="ns2:GenericText2" minOccurs="0"/>
                <xsd:element ref="ns2:GenericHTML1" minOccurs="0"/>
                <xsd:element ref="ns1:AverageRating" minOccurs="0"/>
                <xsd:element ref="ns2:bf80e81150e248c48aa8cffdf0021a1f" minOccurs="0"/>
                <xsd:element ref="ns2:od9986d31974458fb3007746ec0bce5f" minOccurs="0"/>
                <xsd:element ref="ns2:k21a64daf20d4502b2796a1c6b8ce6c8" minOccurs="0"/>
                <xsd:element ref="ns2:ef109fd36bcf4bcd9dd945731030600b" minOccurs="0"/>
                <xsd:element ref="ns2:hd9637eefc984b85b6097c6374e15725" minOccurs="0"/>
                <xsd:element ref="ns2:ga0c0bf70a6644469c61b3efa7025301" minOccurs="0"/>
                <xsd:element ref="ns2:i1b478372f814787abd313030b81fcb2" minOccurs="0"/>
                <xsd:element ref="ns2:i0d941ee1e744ffea7aeee9924c91cbb" minOccurs="0"/>
                <xsd:element ref="ns2:m6d26e40ac264097a006193f92232ece" minOccurs="0"/>
                <xsd:element ref="ns2:kf34bcdc8fc34e479d3f94c6210e8e27" minOccurs="0"/>
                <xsd:element ref="ns2:mb88723863e1404388ba3733387d48df" minOccurs="0"/>
                <xsd:element ref="ns2:TaxCatchAll" minOccurs="0"/>
                <xsd:element ref="ns2:k20e0dfa74bf4e44818db03027b0ccd8" minOccurs="0"/>
                <xsd:element ref="ns2:l3c3ea61849e4288a8acc49bb5388e8c" minOccurs="0"/>
                <xsd:element ref="ns2:ec5b2ad5c27b45fb8a00a1f27c7ce1ae" minOccurs="0"/>
                <xsd:element ref="ns2:TaxCatchAllLabel" minOccurs="0"/>
                <xsd:element ref="ns2:b60f8d2dbb984f349d80d8196897f4d3" minOccurs="0"/>
                <xsd:element ref="ns2:TaxKeywordTaxHTField" minOccurs="0"/>
                <xsd:element ref="ns2:m6c7b4717b6346e6a075a59dd47eac69" minOccurs="0"/>
                <xsd:element ref="ns2:ConfidentialityTaxHTField0" minOccurs="0"/>
                <xsd:element ref="ns2:b4224c12c78d42ea9b214de0badf8358" minOccurs="0"/>
                <xsd:element ref="ns2:_dlc_DocId" minOccurs="0"/>
                <xsd:element ref="ns1:RoutingRuleDescription" minOccurs="0"/>
                <xsd:element ref="ns1:ReportOwner" minOccurs="0"/>
                <xsd:element ref="ns2:_dlc_DocIdUrl" minOccurs="0"/>
                <xsd:element ref="ns2:_dlc_DocIdPersistId" minOccurs="0"/>
                <xsd:element ref="ns2:eb54ac91059940029a3cc8a4ff5af673" minOccurs="0"/>
                <xsd:element ref="ns4:MediaServiceDateTaken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PageContent" ma:index="8" nillable="true" ma:displayName="Page Content" ma:description="Page Content is a site column created by the Publishing feature. It is used on the Article Page Content Type as the content of the page." ma:internalName="PublishingPageContent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  <xsd:element name="RatingCount" ma:index="31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AverageRating" ma:index="38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outingRuleDescription" ma:index="67" nillable="true" ma:displayName="Description" ma:description="" ma:hidden="true" ma:internalName="RoutingRuleDescription" ma:readOnly="false">
      <xsd:simpleType>
        <xsd:restriction base="dms:Text">
          <xsd:maxLength value="255"/>
        </xsd:restriction>
      </xsd:simpleType>
    </xsd:element>
    <xsd:element name="ReportOwner" ma:index="68" nillable="true" ma:displayName="Owner (People and Groups)" ma:description="Owner of this document" ma:hidden="true" ma:list="UserInfo" ma:SearchPeopleOnly="false" ma:SharePointGroup="0" ma:internalName="Report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DocumentDescription" ma:index="2" nillable="true" ma:displayName="Document Description" ma:description="Alternate description for documents that can be used for display." ma:internalName="DocumentDescription">
      <xsd:simpleType>
        <xsd:restriction base="dms:Note">
          <xsd:maxLength value="255"/>
        </xsd:restriction>
      </xsd:simpleType>
    </xsd:element>
    <xsd:element name="Owner" ma:index="3" nillable="true" ma:displayName="Owner" ma:list="UserInfo" ma:SharePointGroup="0" ma:internalName="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humbnail1" ma:index="9" nillable="true" ma:displayName="Thumbnail" ma:format="Hyperlink" ma:internalName="Thumbnail1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ontentID" ma:index="15" nillable="true" ma:displayName="ContentID" ma:indexed="true" ma:internalName="ContentID" ma:readOnly="false">
      <xsd:simpleType>
        <xsd:restriction base="dms:Text">
          <xsd:maxLength value="255"/>
        </xsd:restriction>
      </xsd:simpleType>
    </xsd:element>
    <xsd:element name="Blog_x0020_Name" ma:index="16" nillable="true" ma:displayName="Blog Name" ma:description="Title of an Infopedia Blog" ma:internalName="Blog_x0020_Name">
      <xsd:simpleType>
        <xsd:restriction base="dms:Text">
          <xsd:maxLength value="255"/>
        </xsd:restriction>
      </xsd:simpleType>
    </xsd:element>
    <xsd:element name="Coowner" ma:index="22" nillable="true" ma:displayName="Co-owner" ma:list="UserInfo" ma:SearchPeopleOnly="false" ma:SharePointGroup="0" ma:internalName="Coowner" ma:showField="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FolderExtensions" ma:index="34" nillable="true" ma:displayName="Folder Extensions" ma:description="On-DocSet sub folder to support inactive documents views." ma:internalName="FolderExtensions">
      <xsd:simpleType>
        <xsd:restriction base="dms:Unknown"/>
      </xsd:simpleType>
    </xsd:element>
    <xsd:element name="ParentID1" ma:index="35" nillable="true" ma:displayName="ParentID" ma:description="Used to maintain the parent-child relationship within Document Set and Documents" ma:indexed="true" ma:internalName="ParentID1">
      <xsd:simpleType>
        <xsd:restriction base="dms:Text">
          <xsd:maxLength value="255"/>
        </xsd:restriction>
      </xsd:simpleType>
    </xsd:element>
    <xsd:element name="GenericText2" ma:index="36" nillable="true" ma:displayName="GenericText2" ma:description="Generic field for future features in implementation" ma:indexed="true" ma:internalName="GenericText2">
      <xsd:simpleType>
        <xsd:restriction base="dms:Text">
          <xsd:maxLength value="255"/>
        </xsd:restriction>
      </xsd:simpleType>
    </xsd:element>
    <xsd:element name="GenericHTML1" ma:index="37" nillable="true" ma:displayName="GenericHTML1" ma:description="Generic field for future features in implementation" ma:internalName="GenericHTML1">
      <xsd:simpleType>
        <xsd:restriction base="dms:Unknown"/>
      </xsd:simpleType>
    </xsd:element>
    <xsd:element name="bf80e81150e248c48aa8cffdf0021a1f" ma:index="39" nillable="true" ma:taxonomy="true" ma:internalName="bf80e81150e248c48aa8cffdf0021a1f" ma:taxonomyFieldName="Products" ma:displayName="SMSG Products &amp; Technologies" ma:default="" ma:fieldId="{bf80e811-50e2-48c4-8aa8-cffdf0021a1f}" ma:taxonomyMulti="true" ma:sspId="e385fb40-52d4-4fae-9c5b-3e8ff8a5878e" ma:termSetId="a611a704-4666-406e-a571-a6e9bb4a2dcc" ma:anchorId="f7bdd4ba-8e81-43d6-a504-860f505d5c97" ma:open="false" ma:isKeyword="false">
      <xsd:complexType>
        <xsd:sequence>
          <xsd:element ref="pc:Terms" minOccurs="0" maxOccurs="1"/>
        </xsd:sequence>
      </xsd:complexType>
    </xsd:element>
    <xsd:element name="od9986d31974458fb3007746ec0bce5f" ma:index="40" nillable="true" ma:taxonomy="true" ma:internalName="od9986d31974458fb3007746ec0bce5f" ma:taxonomyFieldName="Languages" ma:displayName="SMSG Languages" ma:default="" ma:fieldId="{8d9986d3-1974-458f-b300-7746ec0bce5f}" ma:taxonomyMulti="true" ma:sspId="e385fb40-52d4-4fae-9c5b-3e8ff8a5878e" ma:termSetId="a611a704-4666-406e-a571-a6e9bb4a2dcc" ma:anchorId="c5f267fd-fa38-4ffe-a1d8-2693d87e90bc" ma:open="false" ma:isKeyword="false">
      <xsd:complexType>
        <xsd:sequence>
          <xsd:element ref="pc:Terms" minOccurs="0" maxOccurs="1"/>
        </xsd:sequence>
      </xsd:complexType>
    </xsd:element>
    <xsd:element name="k21a64daf20d4502b2796a1c6b8ce6c8" ma:index="41" nillable="true" ma:taxonomy="true" ma:internalName="k21a64daf20d4502b2796a1c6b8ce6c8" ma:taxonomyFieldName="Industries" ma:displayName="SMSG Industries" ma:default="" ma:fieldId="{421a64da-f20d-4502-b279-6a1c6b8ce6c8}" ma:taxonomyMulti="true" ma:sspId="e385fb40-52d4-4fae-9c5b-3e8ff8a5878e" ma:termSetId="a611a704-4666-406e-a571-a6e9bb4a2dcc" ma:anchorId="322da17f-7441-43de-8ac8-ca7d62aec02b" ma:open="false" ma:isKeyword="false">
      <xsd:complexType>
        <xsd:sequence>
          <xsd:element ref="pc:Terms" minOccurs="0" maxOccurs="1"/>
        </xsd:sequence>
      </xsd:complexType>
    </xsd:element>
    <xsd:element name="ef109fd36bcf4bcd9dd945731030600b" ma:index="43" nillable="true" ma:taxonomy="true" ma:internalName="ef109fd36bcf4bcd9dd945731030600b" ma:taxonomyFieldName="Region" ma:displayName="SMSG Region" ma:default="" ma:fieldId="{ef109fd3-6bcf-4bcd-9dd9-45731030600b}" ma:taxonomyMulti="true" ma:sspId="e385fb40-52d4-4fae-9c5b-3e8ff8a5878e" ma:termSetId="a611a704-4666-406e-a571-a6e9bb4a2dcc" ma:anchorId="c5404caa-7d82-41c6-82c2-0230c1d96864" ma:open="false" ma:isKeyword="false">
      <xsd:complexType>
        <xsd:sequence>
          <xsd:element ref="pc:Terms" minOccurs="0" maxOccurs="1"/>
        </xsd:sequence>
      </xsd:complexType>
    </xsd:element>
    <xsd:element name="hd9637eefc984b85b6097c6374e15725" ma:index="44" nillable="true" ma:taxonomy="true" ma:internalName="hd9637eefc984b85b6097c6374e15725" ma:taxonomyFieldName="ItemType" ma:displayName="SMSG Item Type" ma:default="" ma:fieldId="{1d9637ee-fc98-4b85-b609-7c6374e15725}" ma:taxonomyMulti="true" ma:sspId="e385fb40-52d4-4fae-9c5b-3e8ff8a5878e" ma:termSetId="a611a704-4666-406e-a571-a6e9bb4a2dcc" ma:anchorId="3d59bf14-be35-4b82-81a4-70bbe2a90cc2" ma:open="false" ma:isKeyword="false">
      <xsd:complexType>
        <xsd:sequence>
          <xsd:element ref="pc:Terms" minOccurs="0" maxOccurs="1"/>
        </xsd:sequence>
      </xsd:complexType>
    </xsd:element>
    <xsd:element name="ga0c0bf70a6644469c61b3efa7025301" ma:index="45" nillable="true" ma:taxonomy="true" ma:internalName="ga0c0bf70a6644469c61b3efa7025301" ma:taxonomyFieldName="ExperienceContentType" ma:displayName="Experience Content Type" ma:default="" ma:fieldId="{0a0c0bf7-0a66-4446-9c61-b3efa7025301}" ma:sspId="e385fb40-52d4-4fae-9c5b-3e8ff8a5878e" ma:termSetId="5ebd4bde-7300-4f6f-8671-0d8e806c9260" ma:anchorId="f79c226e-0a27-41a1-99b5-91ff9ea65615" ma:open="false" ma:isKeyword="false">
      <xsd:complexType>
        <xsd:sequence>
          <xsd:element ref="pc:Terms" minOccurs="0" maxOccurs="1"/>
        </xsd:sequence>
      </xsd:complexType>
    </xsd:element>
    <xsd:element name="i1b478372f814787abd313030b81fcb2" ma:index="47" nillable="true" ma:taxonomy="true" ma:internalName="i1b478372f814787abd313030b81fcb2" ma:taxonomyFieldName="ActivitiesAndPrograms" ma:displayName="SMSG Activities &amp; Programs" ma:default="" ma:fieldId="{21b47837-2f81-4787-abd3-13030b81fcb2}" ma:taxonomyMulti="true" ma:sspId="e385fb40-52d4-4fae-9c5b-3e8ff8a5878e" ma:termSetId="d039009f-2da8-468b-bf5e-ff4693a9f72f" ma:anchorId="846d39ff-6475-4006-99df-de42970d666e" ma:open="false" ma:isKeyword="false">
      <xsd:complexType>
        <xsd:sequence>
          <xsd:element ref="pc:Terms" minOccurs="0" maxOccurs="1"/>
        </xsd:sequence>
      </xsd:complexType>
    </xsd:element>
    <xsd:element name="i0d941ee1e744ffea7aeee9924c91cbb" ma:index="49" nillable="true" ma:taxonomy="true" ma:internalName="i0d941ee1e744ffea7aeee9924c91cbb" ma:taxonomyFieldName="BusinessArchitecture" ma:displayName="SMSG Business Architecture" ma:default="" ma:fieldId="{20d941ee-1e74-4ffe-a7ae-ee9924c91cbb}" ma:taxonomyMulti="true" ma:sspId="e385fb40-52d4-4fae-9c5b-3e8ff8a5878e" ma:termSetId="d039009f-2da8-468b-bf5e-ff4693a9f72f" ma:anchorId="1951c1e0-4cc7-414f-a435-7369277bc757" ma:open="false" ma:isKeyword="false">
      <xsd:complexType>
        <xsd:sequence>
          <xsd:element ref="pc:Terms" minOccurs="0" maxOccurs="1"/>
        </xsd:sequence>
      </xsd:complexType>
    </xsd:element>
    <xsd:element name="m6d26e40ac264097a006193f92232ece" ma:index="50" nillable="true" ma:taxonomy="true" ma:internalName="m6d26e40ac264097a006193f92232ece" ma:taxonomyFieldName="TechnicalLevel" ma:displayName="Technical Level" ma:default="" ma:fieldId="{66d26e40-ac26-4097-a006-193f92232ece}" ma:sspId="e385fb40-52d4-4fae-9c5b-3e8ff8a5878e" ma:termSetId="7123edbd-7265-47b9-9049-04e46d245d8e" ma:anchorId="3c636e1e-6390-429f-a144-68438d32bffe" ma:open="false" ma:isKeyword="false">
      <xsd:complexType>
        <xsd:sequence>
          <xsd:element ref="pc:Terms" minOccurs="0" maxOccurs="1"/>
        </xsd:sequence>
      </xsd:complexType>
    </xsd:element>
    <xsd:element name="kf34bcdc8fc34e479d3f94c6210e8e27" ma:index="51" nillable="true" ma:taxonomy="true" ma:internalName="kf34bcdc8fc34e479d3f94c6210e8e27" ma:taxonomyFieldName="Competitors" ma:displayName="SMSG Competition" ma:default="" ma:fieldId="{4f34bcdc-8fc3-4e47-9d3f-94c6210e8e27}" ma:taxonomyMulti="true" ma:sspId="e385fb40-52d4-4fae-9c5b-3e8ff8a5878e" ma:termSetId="a611a704-4666-406e-a571-a6e9bb4a2dcc" ma:anchorId="718f8fd0-b740-48bc-92ad-5700213c04b2" ma:open="false" ma:isKeyword="false">
      <xsd:complexType>
        <xsd:sequence>
          <xsd:element ref="pc:Terms" minOccurs="0" maxOccurs="1"/>
        </xsd:sequence>
      </xsd:complexType>
    </xsd:element>
    <xsd:element name="mb88723863e1404388ba3733387d48df" ma:index="53" nillable="true" ma:taxonomy="true" ma:internalName="mb88723863e1404388ba3733387d48df" ma:taxonomyFieldName="Audiences" ma:displayName="SMSG Customer Audiences" ma:default="" ma:fieldId="{6b887238-63e1-4043-88ba-3733387d48df}" ma:taxonomyMulti="true" ma:sspId="e385fb40-52d4-4fae-9c5b-3e8ff8a5878e" ma:termSetId="a611a704-4666-406e-a571-a6e9bb4a2dcc" ma:anchorId="8a0280e9-c6e8-4e3c-80d6-8db643b96ddd" ma:open="false" ma:isKeyword="false">
      <xsd:complexType>
        <xsd:sequence>
          <xsd:element ref="pc:Terms" minOccurs="0" maxOccurs="1"/>
        </xsd:sequence>
      </xsd:complexType>
    </xsd:element>
    <xsd:element name="TaxCatchAll" ma:index="54" nillable="true" ma:displayName="Taxonomy Catch All Column" ma:description="" ma:hidden="true" ma:list="{8e3d5b1f-74bf-4cd5-90f8-860d03c4e4d4}" ma:internalName="TaxCatchAll" ma:showField="CatchAllData" ma:web="2478d1b8-79bf-461f-b8e8-704d21601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20e0dfa74bf4e44818db03027b0ccd8" ma:index="55" nillable="true" ma:taxonomy="true" ma:internalName="k20e0dfa74bf4e44818db03027b0ccd8" ma:taxonomyFieldName="Segments" ma:displayName="SMSG Customer Segments" ma:default="" ma:fieldId="{420e0dfa-74bf-4e44-818d-b03027b0ccd8}" ma:taxonomyMulti="true" ma:sspId="e385fb40-52d4-4fae-9c5b-3e8ff8a5878e" ma:termSetId="a611a704-4666-406e-a571-a6e9bb4a2dcc" ma:anchorId="dd7a2ee5-7d01-4a82-9346-1eefa47ece8b" ma:open="false" ma:isKeyword="false">
      <xsd:complexType>
        <xsd:sequence>
          <xsd:element ref="pc:Terms" minOccurs="0" maxOccurs="1"/>
        </xsd:sequence>
      </xsd:complexType>
    </xsd:element>
    <xsd:element name="l3c3ea61849e4288a8acc49bb5388e8c" ma:index="57" nillable="true" ma:taxonomy="true" ma:internalName="l3c3ea61849e4288a8acc49bb5388e8c" ma:taxonomyFieldName="Groups" ma:displayName="SMSG Groups" ma:default="" ma:fieldId="{53c3ea61-849e-4288-a8ac-c49bb5388e8c}" ma:taxonomyMulti="true" ma:sspId="e385fb40-52d4-4fae-9c5b-3e8ff8a5878e" ma:termSetId="d039009f-2da8-468b-bf5e-ff4693a9f72f" ma:anchorId="ec38e82f-eddf-4553-aa72-f3bd3c1d5855" ma:open="false" ma:isKeyword="false">
      <xsd:complexType>
        <xsd:sequence>
          <xsd:element ref="pc:Terms" minOccurs="0" maxOccurs="1"/>
        </xsd:sequence>
      </xsd:complexType>
    </xsd:element>
    <xsd:element name="ec5b2ad5c27b45fb8a00a1f27c7ce1ae" ma:index="59" nillable="true" ma:taxonomy="true" ma:internalName="ec5b2ad5c27b45fb8a00a1f27c7ce1ae" ma:taxonomyFieldName="Partners" ma:displayName="SMSG Partners" ma:default="" ma:fieldId="{ec5b2ad5-c27b-45fb-8a00-a1f27c7ce1ae}" ma:taxonomyMulti="true" ma:sspId="e385fb40-52d4-4fae-9c5b-3e8ff8a5878e" ma:termSetId="a611a704-4666-406e-a571-a6e9bb4a2dcc" ma:anchorId="dd1a91fa-3198-4561-9b04-bc737b2a8291" ma:open="false" ma:isKeyword="false">
      <xsd:complexType>
        <xsd:sequence>
          <xsd:element ref="pc:Terms" minOccurs="0" maxOccurs="1"/>
        </xsd:sequence>
      </xsd:complexType>
    </xsd:element>
    <xsd:element name="TaxCatchAllLabel" ma:index="60" nillable="true" ma:displayName="Taxonomy Catch All Column1" ma:description="" ma:hidden="true" ma:list="{8e3d5b1f-74bf-4cd5-90f8-860d03c4e4d4}" ma:internalName="TaxCatchAllLabel" ma:readOnly="true" ma:showField="CatchAllDataLabel" ma:web="2478d1b8-79bf-461f-b8e8-704d21601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60f8d2dbb984f349d80d8196897f4d3" ma:index="61" nillable="true" ma:taxonomy="true" ma:internalName="b60f8d2dbb984f349d80d8196897f4d3" ma:taxonomyFieldName="Roles" ma:displayName="SMSG Roles" ma:default="" ma:fieldId="{b60f8d2d-bb98-4f34-9d80-d8196897f4d3}" ma:taxonomyMulti="true" ma:sspId="e385fb40-52d4-4fae-9c5b-3e8ff8a5878e" ma:termSetId="a611a704-4666-406e-a571-a6e9bb4a2dcc" ma:anchorId="c9a07ef0-4236-4915-97ca-1b3392dac369" ma:open="false" ma:isKeyword="false">
      <xsd:complexType>
        <xsd:sequence>
          <xsd:element ref="pc:Terms" minOccurs="0" maxOccurs="1"/>
        </xsd:sequence>
      </xsd:complexType>
    </xsd:element>
    <xsd:element name="TaxKeywordTaxHTField" ma:index="62" nillable="true" ma:taxonomy="true" ma:internalName="TaxKeywordTaxHTField" ma:taxonomyFieldName="TaxKeyword" ma:displayName="Enterprise Keywords" ma:readOnly="false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m6c7b4717b6346e6a075a59dd47eac69" ma:index="63" nillable="true" ma:taxonomy="true" ma:internalName="m6c7b4717b6346e6a075a59dd47eac69" ma:taxonomyFieldName="Topics" ma:displayName="SMSG Topics" ma:default="" ma:fieldId="{66c7b471-7b63-46e6-a075-a59dd47eac69}" ma:taxonomyMulti="true" ma:sspId="e385fb40-52d4-4fae-9c5b-3e8ff8a5878e" ma:termSetId="d039009f-2da8-468b-bf5e-ff4693a9f72f" ma:anchorId="ddcce936-3357-448e-8326-e6fdfddfb752" ma:open="false" ma:isKeyword="false">
      <xsd:complexType>
        <xsd:sequence>
          <xsd:element ref="pc:Terms" minOccurs="0" maxOccurs="1"/>
        </xsd:sequence>
      </xsd:complexType>
    </xsd:element>
    <xsd:element name="ConfidentialityTaxHTField0" ma:index="64" ma:taxonomy="true" ma:internalName="ConfidentialityTaxHTField0" ma:taxonomyFieldName="Confidentiality" ma:displayName="Confidentiality" ma:default="5;#Microsoft confidential|461efa83-0283-486a-a8d5-943328f3693f" ma:fieldId="{840a9f3c-1e14-4c21-9dbf-5637765665db}" ma:sspId="e385fb40-52d4-4fae-9c5b-3e8ff8a5878e" ma:termSetId="e0e820dc-7da0-48b9-8472-209c7e82d1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4224c12c78d42ea9b214de0badf8358" ma:index="65" nillable="true" ma:taxonomy="true" ma:internalName="b4224c12c78d42ea9b214de0badf8358" ma:taxonomyFieldName="EnterpriseDomainTags" ma:displayName="EnterpriseDomainTags" ma:default="" ma:fieldId="{b4224c12-c78d-42ea-9b21-4de0badf8358}" ma:taxonomyMulti="true" ma:sspId="e385fb40-52d4-4fae-9c5b-3e8ff8a5878e" ma:termSetId="d039009f-2da8-468b-bf5e-ff4693a9f72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66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6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eb54ac91059940029a3cc8a4ff5af673" ma:index="71" nillable="true" ma:taxonomy="true" ma:internalName="eb54ac91059940029a3cc8a4ff5af673" ma:taxonomyFieldName="SMSGDomain" ma:displayName="SMSG Domain" ma:default="" ma:fieldId="{eb54ac91-0599-4002-9a3c-c8a4ff5af673}" ma:taxonomyMulti="true" ma:sspId="e385fb40-52d4-4fae-9c5b-3e8ff8a5878e" ma:termSetId="a611a704-4666-406e-a571-a6e9bb4a2dcc" ma:anchorId="dd7a2ee5-7d01-4a82-9346-1eefa47ece8b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PublishDate" ma:index="4" nillable="true" ma:displayName="PublishDate" ma:description="Used in Blog Posts, this date is used to specify the Blog Article Date." ma:format="DateOnly" ma:internalName="PublishDate">
      <xsd:simpleType>
        <xsd:restriction base="dms:DateTime"/>
      </xsd:simpleType>
    </xsd:element>
    <xsd:element name="ApplyWorkflowRules" ma:index="14" nillable="true" ma:displayName="ApplyWorkflowRules" ma:default="Yes" ma:description="This columns is used to help to apply the workflow rules on Document Sets / Documents. by Default the Value is Yes" ma:format="Dropdown" ma:internalName="ApplyWorkflowRules" ma:readOnly="false">
      <xsd:simpleType>
        <xsd:restriction base="dms:Choice">
          <xsd:enumeration value="Yes"/>
          <xsd:enumeration value="No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c04a5-d503-43b1-b98c-a8cf663329d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7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73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51F13C-94F3-4878-9305-3A62FBD367A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9B241FD-B865-4ACD-96C9-EDAC184C275F}">
  <ds:schemaRefs>
    <ds:schemaRef ds:uri="230E9DF3-BE65-4C73-A93B-D1236EBD677E"/>
    <ds:schemaRef ds:uri="http://schemas.microsoft.com/office/2006/documentManagement/types"/>
    <ds:schemaRef ds:uri="http://purl.org/dc/terms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b3bc04a5-d503-43b1-b98c-a8cf663329d9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39ABBEE-2966-4637-8A6B-1EE40657821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E769A33-581B-421F-9B33-CBB95417EB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230E9DF3-BE65-4C73-A93B-D1236EBD677E"/>
    <ds:schemaRef ds:uri="b3bc04a5-d503-43b1-b98c-a8cf663329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 Data Warehouse</Template>
  <TotalTime>0</TotalTime>
  <Words>298</Words>
  <Application>Microsoft Office PowerPoint</Application>
  <PresentationFormat>와이드스크린</PresentationFormat>
  <Paragraphs>125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08서울남산체 B</vt:lpstr>
      <vt:lpstr>굴림</vt:lpstr>
      <vt:lpstr>맑은 고딕</vt:lpstr>
      <vt:lpstr>Arial</vt:lpstr>
      <vt:lpstr>Calibri</vt:lpstr>
      <vt:lpstr>Segoe UI</vt:lpstr>
      <vt:lpstr>Segoe UI Light</vt:lpstr>
      <vt:lpstr>Segoe UI Semilight</vt:lpstr>
      <vt:lpstr>Tahoma</vt:lpstr>
      <vt:lpstr>Wingdings</vt:lpstr>
      <vt:lpstr>MGXFY15</vt:lpstr>
      <vt:lpstr>EBC_2017</vt:lpstr>
      <vt:lpstr>Azure_PPT_template 1</vt:lpstr>
      <vt:lpstr>PowerPoint 프레젠테이션</vt:lpstr>
      <vt:lpstr>PowerPoint 프레젠테이션</vt:lpstr>
      <vt:lpstr>PowerPoint 프레젠테이션</vt:lpstr>
      <vt:lpstr>PowerPoint 프레젠테이션</vt:lpstr>
      <vt:lpstr>Hands-on</vt:lpstr>
      <vt:lpstr>Hands-on</vt:lpstr>
      <vt:lpstr>Hands-on</vt:lpstr>
      <vt:lpstr>Hands-on</vt:lpstr>
      <vt:lpstr>PowerPoint 프레젠테이션</vt:lpstr>
      <vt:lpstr>Hands-on - Basic</vt:lpstr>
      <vt:lpstr>Databricks Workspace들어가기</vt:lpstr>
      <vt:lpstr>Databricks Workspace들어가기</vt:lpstr>
      <vt:lpstr>Databricks 클러스터</vt:lpstr>
      <vt:lpstr>Databricks 클러스터</vt:lpstr>
      <vt:lpstr>Databricks 클러스터</vt:lpstr>
      <vt:lpstr>Hands-on – MS Learn(Databricks)</vt:lpstr>
      <vt:lpstr>4일차 Hands-on</vt:lpstr>
      <vt:lpstr>PowerPoint 프레젠테이션</vt:lpstr>
      <vt:lpstr>Hands-on – 분석실습</vt:lpstr>
      <vt:lpstr>사전준비</vt:lpstr>
      <vt:lpstr>Databricks Workspace</vt:lpstr>
      <vt:lpstr>DBC Download</vt:lpstr>
      <vt:lpstr>First hands-on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HOL</dc:title>
  <dc:subject>Azure</dc:subject>
  <dc:creator/>
  <dc:description>v1.0</dc:description>
  <cp:lastModifiedBy/>
  <cp:revision>1</cp:revision>
  <dcterms:created xsi:type="dcterms:W3CDTF">2017-07-06T18:13:01Z</dcterms:created>
  <dcterms:modified xsi:type="dcterms:W3CDTF">2021-05-13T22:52:49Z</dcterms:modified>
  <cp:category>Technical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syrhee@microsoft.com</vt:lpwstr>
  </property>
  <property fmtid="{D5CDD505-2E9C-101B-9397-08002B2CF9AE}" pid="6" name="MSIP_Label_f42aa342-8706-4288-bd11-ebb85995028c_SetDate">
    <vt:lpwstr>2017-07-06T11:13:10.4024256-07:00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0x0101000E4CB7077FEE4FF7AE86D4A500EEC780030016C849C62B10EB41ACA8C7EEDEF40BB20099ECF64382448D48A56095091C66B1A9</vt:lpwstr>
  </property>
  <property fmtid="{D5CDD505-2E9C-101B-9397-08002B2CF9AE}" pid="12" name="of67e5d4b76f4a9db8769983fda9cec0">
    <vt:lpwstr/>
  </property>
  <property fmtid="{D5CDD505-2E9C-101B-9397-08002B2CF9AE}" pid="13" name="TaxKeyword">
    <vt:lpwstr/>
  </property>
  <property fmtid="{D5CDD505-2E9C-101B-9397-08002B2CF9AE}" pid="14" name="NewsType">
    <vt:lpwstr/>
  </property>
  <property fmtid="{D5CDD505-2E9C-101B-9397-08002B2CF9AE}" pid="15" name="_dlc_policyId">
    <vt:lpwstr/>
  </property>
  <property fmtid="{D5CDD505-2E9C-101B-9397-08002B2CF9AE}" pid="16" name="Region">
    <vt:lpwstr/>
  </property>
  <property fmtid="{D5CDD505-2E9C-101B-9397-08002B2CF9AE}" pid="17" name="ItemType">
    <vt:lpwstr>435;#technical presentations|83a894cf-702b-47fc-aba5-41bd10dc1e75</vt:lpwstr>
  </property>
  <property fmtid="{D5CDD505-2E9C-101B-9397-08002B2CF9AE}" pid="18" name="Confidentiality">
    <vt:lpwstr>14;#customer ready|8986c41d-21c5-4f8f-8a12-ea4625b46858</vt:lpwstr>
  </property>
  <property fmtid="{D5CDD505-2E9C-101B-9397-08002B2CF9AE}" pid="19" name="Industries">
    <vt:lpwstr/>
  </property>
  <property fmtid="{D5CDD505-2E9C-101B-9397-08002B2CF9AE}" pid="20" name="MSProducts">
    <vt:lpwstr/>
  </property>
  <property fmtid="{D5CDD505-2E9C-101B-9397-08002B2CF9AE}" pid="21" name="Competitors">
    <vt:lpwstr/>
  </property>
  <property fmtid="{D5CDD505-2E9C-101B-9397-08002B2CF9AE}" pid="22" name="ExperienceContentType">
    <vt:lpwstr/>
  </property>
  <property fmtid="{D5CDD505-2E9C-101B-9397-08002B2CF9AE}" pid="23" name="SMSGDomain">
    <vt:lpwstr>21;#Cloud and Enterprise|adc2fe87-c79a-4ded-a449-3f86b954069d</vt:lpwstr>
  </property>
  <property fmtid="{D5CDD505-2E9C-101B-9397-08002B2CF9AE}" pid="24" name="BusinessArchitecture">
    <vt:lpwstr>1370;#Advanced Analytics|a794c42d-8e46-46ec-b99e-aa6f5cde33ef</vt:lpwstr>
  </property>
  <property fmtid="{D5CDD505-2E9C-101B-9397-08002B2CF9AE}" pid="25" name="Products">
    <vt:lpwstr>26;#Azure|669a3112-5edf-444b-a003-630063601f07</vt:lpwstr>
  </property>
  <property fmtid="{D5CDD505-2E9C-101B-9397-08002B2CF9AE}" pid="26" name="EnterpriseDomainTags">
    <vt:lpwstr/>
  </property>
  <property fmtid="{D5CDD505-2E9C-101B-9397-08002B2CF9AE}" pid="27" name="j3562c58ee414e028925bc902cfc01a1">
    <vt:lpwstr/>
  </property>
  <property fmtid="{D5CDD505-2E9C-101B-9397-08002B2CF9AE}" pid="28" name="Segments">
    <vt:lpwstr/>
  </property>
  <property fmtid="{D5CDD505-2E9C-101B-9397-08002B2CF9AE}" pid="29" name="Partners">
    <vt:lpwstr/>
  </property>
  <property fmtid="{D5CDD505-2E9C-101B-9397-08002B2CF9AE}" pid="30" name="ActivitiesAndPrograms">
    <vt:lpwstr/>
  </property>
  <property fmtid="{D5CDD505-2E9C-101B-9397-08002B2CF9AE}" pid="31" name="la4444b61d19467597d63190b69ac227">
    <vt:lpwstr/>
  </property>
  <property fmtid="{D5CDD505-2E9C-101B-9397-08002B2CF9AE}" pid="32" name="l6f004f21209409da86a713c0f24627d">
    <vt:lpwstr/>
  </property>
  <property fmtid="{D5CDD505-2E9C-101B-9397-08002B2CF9AE}" pid="33" name="Topics">
    <vt:lpwstr/>
  </property>
  <property fmtid="{D5CDD505-2E9C-101B-9397-08002B2CF9AE}" pid="34" name="Groups">
    <vt:lpwstr/>
  </property>
  <property fmtid="{D5CDD505-2E9C-101B-9397-08002B2CF9AE}" pid="35" name="MSProductsTaxHTField0">
    <vt:lpwstr/>
  </property>
  <property fmtid="{D5CDD505-2E9C-101B-9397-08002B2CF9AE}" pid="36" name="Languages">
    <vt:lpwstr/>
  </property>
  <property fmtid="{D5CDD505-2E9C-101B-9397-08002B2CF9AE}" pid="37" name="e8080b0481964c759b2c36ae49591b31">
    <vt:lpwstr/>
  </property>
  <property fmtid="{D5CDD505-2E9C-101B-9397-08002B2CF9AE}" pid="38" name="TechnicalLevel">
    <vt:lpwstr/>
  </property>
  <property fmtid="{D5CDD505-2E9C-101B-9397-08002B2CF9AE}" pid="39" name="Audiences">
    <vt:lpwstr/>
  </property>
  <property fmtid="{D5CDD505-2E9C-101B-9397-08002B2CF9AE}" pid="40" name="ldac8aee9d1f469e8cd8c3f8d6a615f2">
    <vt:lpwstr/>
  </property>
  <property fmtid="{D5CDD505-2E9C-101B-9397-08002B2CF9AE}" pid="41" name="EmployeeRole">
    <vt:lpwstr/>
  </property>
  <property fmtid="{D5CDD505-2E9C-101B-9397-08002B2CF9AE}" pid="42" name="NewsTopic">
    <vt:lpwstr/>
  </property>
  <property fmtid="{D5CDD505-2E9C-101B-9397-08002B2CF9AE}" pid="43" name="Roles">
    <vt:lpwstr/>
  </property>
  <property fmtid="{D5CDD505-2E9C-101B-9397-08002B2CF9AE}" pid="44" name="ItemRetentionFormula">
    <vt:lpwstr/>
  </property>
  <property fmtid="{D5CDD505-2E9C-101B-9397-08002B2CF9AE}" pid="45" name="NewsSource">
    <vt:lpwstr/>
  </property>
  <property fmtid="{D5CDD505-2E9C-101B-9397-08002B2CF9AE}" pid="46" name="SMSGTags">
    <vt:lpwstr/>
  </property>
  <property fmtid="{D5CDD505-2E9C-101B-9397-08002B2CF9AE}" pid="47" name="_dlc_DocIdItemGuid">
    <vt:lpwstr>6f21bdcc-45c2-4903-b4cf-d7a1ab336d48</vt:lpwstr>
  </property>
  <property fmtid="{D5CDD505-2E9C-101B-9397-08002B2CF9AE}" pid="48" name="MSPhysicalGeography">
    <vt:lpwstr/>
  </property>
  <property fmtid="{D5CDD505-2E9C-101B-9397-08002B2CF9AE}" pid="49" name="_docset_NoMedatataSyncRequired">
    <vt:lpwstr>False</vt:lpwstr>
  </property>
</Properties>
</file>