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4" r:id="rId9"/>
    <p:sldId id="269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8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8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B04C-5744-036F-1A15-4BC92518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F8AE9-D211-7A73-BA78-783136AAE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98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11EA-5E9F-34E2-8C35-65C13DF7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DF68-F001-01A2-2DD9-D0495F32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93FF-31A5-3DC5-3E6C-97093EEF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FDEE-2F1D-FE0D-AAB0-67F8B41E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CFC2-2BC3-73A4-D80A-36306474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7D72A-5691-8403-BDA6-EFF5AA66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7F7A6-68B2-BCFC-8352-AC21944E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F3B4-969B-9A0E-4D00-27BFA542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3AE9-D4C4-74A7-DFF1-60D764F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A142-6287-B6E2-C77D-BFBD0EA9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F8B6-3B08-4014-15B7-104BC0F2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67F0-5A24-8D23-2DE6-ADC1766A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AD077-957A-A129-587E-F1AAAEECBCD2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C542D-068D-4B5D-5EB9-3FDEEFCC9F1B}"/>
              </a:ext>
            </a:extLst>
          </p:cNvPr>
          <p:cNvSpPr/>
          <p:nvPr userDrawn="1"/>
        </p:nvSpPr>
        <p:spPr>
          <a:xfrm>
            <a:off x="-73573" y="-124815"/>
            <a:ext cx="12349655" cy="261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943-AC4A-B503-8B99-776A00AE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62B8-D048-7999-6D74-039DA434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623D9-B213-8348-D108-4F1E4EF960D2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BACB-FE66-0A21-4C43-4B0542FF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B2E1-A361-23CE-6D1B-73EC72775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CC46-A579-A300-3965-6592CB0F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253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ACA6C-9E19-089E-8593-D03E547BC5F7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D20F-2FD4-1857-867B-D09B4716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F3C0F-D2E5-C699-B0A9-115F9A987BC9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5860EE-058B-B791-A6FB-0536A666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7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5A584-3ABF-A8AF-B059-DD0AB802A480}"/>
              </a:ext>
            </a:extLst>
          </p:cNvPr>
          <p:cNvSpPr/>
          <p:nvPr userDrawn="1"/>
        </p:nvSpPr>
        <p:spPr>
          <a:xfrm>
            <a:off x="-84083" y="6504978"/>
            <a:ext cx="12360166" cy="452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78A5E7-B0E9-E93D-FD55-276539C4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365125"/>
            <a:ext cx="11367247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9B0A7A-5DB2-929A-B0A6-32C8C1670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9A3919-8E65-9EB0-34CD-970F4A5E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253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4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009F-58BB-A94B-020E-2920723B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85E2-AA9E-3C72-94CB-642F0B83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AD17-FB3F-795B-50CB-7CA79BFD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F82B2-05C4-2B4B-0A79-AB13CC4E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46-CE68-66A2-3337-639FAF8E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7709-ACBE-EE2E-6AA3-5B9586CB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B98-4B30-F305-B23F-AD701751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2D1B-BF9B-C9A4-B569-7CD4E199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5D133-D430-0184-4628-81F129F6C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3B287-083C-0C0F-858C-50423591A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01003-D23B-33DE-16A4-EF98CDD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D3A66-E9D1-0A39-D685-79D484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40E7A-AA85-514F-F573-896B14E3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6110-C404-6833-BA1D-E85AA84C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9D6C-25D4-C997-6678-305C8FF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62EBC-3378-FA51-72E8-0A6229C6E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997D-54BA-1A37-A6DA-CF5E9BD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0592-742D-EFB5-98B7-458ACAA8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21465-5DA9-E045-BA8F-4A888EAD6FB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9D344-A506-B1FC-91AF-AC48ED54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AB32-AD33-BDD8-3D11-69E1C456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04C0AB-8AD2-5D4C-B800-A12E95CB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A2A6D-099A-742C-8E9F-DB7B559B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365125"/>
            <a:ext cx="11367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17B7-7A08-B054-4FE3-5662C5B4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05" y="1825625"/>
            <a:ext cx="11367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3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-anna/RenttheRunwayRecommendation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A7B9-EEAE-D523-2F34-15193664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69" y="1736726"/>
            <a:ext cx="8466044" cy="2852737"/>
          </a:xfrm>
        </p:spPr>
        <p:txBody>
          <a:bodyPr/>
          <a:lstStyle/>
          <a:p>
            <a:r>
              <a:rPr lang="en-US" dirty="0"/>
              <a:t>RENT THE RUNWAY</a:t>
            </a:r>
            <a:br>
              <a:rPr lang="en-US" dirty="0"/>
            </a:br>
            <a:r>
              <a:rPr lang="en-US" dirty="0"/>
              <a:t>RECOMMENDATIONS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526C-D61F-ED47-4BEF-5609CD2D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795" y="4643250"/>
            <a:ext cx="10786409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ANNA DAI + SAWARI DAS + TIGRAN HARUTYUNYAN + SURABHI TRIVEDI</a:t>
            </a:r>
          </a:p>
        </p:txBody>
      </p:sp>
      <p:pic>
        <p:nvPicPr>
          <p:cNvPr id="5" name="Picture 4" descr="Graphical user interface, icon&#10;&#10;Description automatically generated with medium confidence">
            <a:extLst>
              <a:ext uri="{FF2B5EF4-FFF2-40B4-BE49-F238E27FC236}">
                <a16:creationId xmlns:a16="http://schemas.microsoft.com/office/drawing/2014/main" id="{9ADA3FBD-D9EA-EF27-0A79-5DC5AF51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98" y="1475951"/>
            <a:ext cx="2191123" cy="30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216-D293-EBCC-9687-B6DA504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E21B-5CED-CF6C-EC3A-7A4CCC30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2384611"/>
            <a:ext cx="5589495" cy="37923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CBE2F-B1F3-3220-0460-6234E78A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4611"/>
            <a:ext cx="5625352" cy="37923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2E244-04BD-103C-C5B9-0D3F908702BA}"/>
              </a:ext>
            </a:extLst>
          </p:cNvPr>
          <p:cNvSpPr txBox="1"/>
          <p:nvPr/>
        </p:nvSpPr>
        <p:spPr>
          <a:xfrm>
            <a:off x="394448" y="1482725"/>
            <a:ext cx="5625352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CONTENT-BASED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FB161-5BA9-5847-143B-0D315FA7EF58}"/>
              </a:ext>
            </a:extLst>
          </p:cNvPr>
          <p:cNvSpPr txBox="1"/>
          <p:nvPr/>
        </p:nvSpPr>
        <p:spPr>
          <a:xfrm>
            <a:off x="6172200" y="1482725"/>
            <a:ext cx="5625352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0437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CB2-1AC6-65FB-0C37-372E346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F5D-0D32-A55C-A2D5-8438CBFFC4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80AD-1DEE-3E84-6C4A-6F817DD75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7BFC7C-145F-7EB7-FA7E-43705BF0E704}"/>
              </a:ext>
            </a:extLst>
          </p:cNvPr>
          <p:cNvGrpSpPr/>
          <p:nvPr/>
        </p:nvGrpSpPr>
        <p:grpSpPr>
          <a:xfrm>
            <a:off x="349624" y="2711118"/>
            <a:ext cx="11453493" cy="648471"/>
            <a:chOff x="6259960" y="4142091"/>
            <a:chExt cx="5746376" cy="3699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9EE33E-7781-02EA-8F41-A0CF445FBA8A}"/>
                </a:ext>
              </a:extLst>
            </p:cNvPr>
            <p:cNvSpPr txBox="1"/>
            <p:nvPr/>
          </p:nvSpPr>
          <p:spPr>
            <a:xfrm>
              <a:off x="6259960" y="4142091"/>
              <a:ext cx="33" cy="2107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9D11A8-CEA1-14F7-91E7-3AE896948BFE}"/>
                </a:ext>
              </a:extLst>
            </p:cNvPr>
            <p:cNvCxnSpPr/>
            <p:nvPr/>
          </p:nvCxnSpPr>
          <p:spPr>
            <a:xfrm>
              <a:off x="6259960" y="4512037"/>
              <a:ext cx="5746376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6B78F-744B-1A3D-2D05-8537387A8E4F}"/>
              </a:ext>
            </a:extLst>
          </p:cNvPr>
          <p:cNvGrpSpPr/>
          <p:nvPr/>
        </p:nvGrpSpPr>
        <p:grpSpPr>
          <a:xfrm>
            <a:off x="349624" y="2436995"/>
            <a:ext cx="2428082" cy="1018491"/>
            <a:chOff x="349624" y="2619870"/>
            <a:chExt cx="2428082" cy="1018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7FAFCC-7ADF-EAD9-DDBF-9B7DA32B7440}"/>
                </a:ext>
              </a:extLst>
            </p:cNvPr>
            <p:cNvSpPr txBox="1"/>
            <p:nvPr/>
          </p:nvSpPr>
          <p:spPr>
            <a:xfrm>
              <a:off x="349624" y="2619870"/>
              <a:ext cx="24280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</a:p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Understanding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9D7A3E-2192-BC2D-97A9-E9F2F421A48B}"/>
                </a:ext>
              </a:extLst>
            </p:cNvPr>
            <p:cNvSpPr/>
            <p:nvPr/>
          </p:nvSpPr>
          <p:spPr>
            <a:xfrm>
              <a:off x="1471700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E8CCA-7D31-8746-B117-5F9F04B2D105}"/>
              </a:ext>
            </a:extLst>
          </p:cNvPr>
          <p:cNvGrpSpPr/>
          <p:nvPr/>
        </p:nvGrpSpPr>
        <p:grpSpPr>
          <a:xfrm>
            <a:off x="2156539" y="3271555"/>
            <a:ext cx="2428082" cy="623418"/>
            <a:chOff x="2156539" y="3454430"/>
            <a:chExt cx="2428082" cy="6234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25A919-C4F9-1E40-DE4C-F4C538391B0B}"/>
                </a:ext>
              </a:extLst>
            </p:cNvPr>
            <p:cNvSpPr txBox="1"/>
            <p:nvPr/>
          </p:nvSpPr>
          <p:spPr>
            <a:xfrm>
              <a:off x="2156539" y="3708516"/>
              <a:ext cx="242808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0A50BC-CFF0-D2D2-A038-FF9C744977BB}"/>
                </a:ext>
              </a:extLst>
            </p:cNvPr>
            <p:cNvSpPr/>
            <p:nvPr/>
          </p:nvSpPr>
          <p:spPr>
            <a:xfrm>
              <a:off x="3278614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E93B6-5261-5632-2F38-437E10CC9D4F}"/>
              </a:ext>
            </a:extLst>
          </p:cNvPr>
          <p:cNvGrpSpPr/>
          <p:nvPr/>
        </p:nvGrpSpPr>
        <p:grpSpPr>
          <a:xfrm>
            <a:off x="3932368" y="2436995"/>
            <a:ext cx="2428082" cy="1018491"/>
            <a:chOff x="3932368" y="2619870"/>
            <a:chExt cx="2428082" cy="1018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42DD36-2306-B8B2-D064-19F74D0A562B}"/>
                </a:ext>
              </a:extLst>
            </p:cNvPr>
            <p:cNvSpPr txBox="1"/>
            <p:nvPr/>
          </p:nvSpPr>
          <p:spPr>
            <a:xfrm>
              <a:off x="3932368" y="2619870"/>
              <a:ext cx="24280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95E464-0CD5-3E81-3A87-E6C227E956C0}"/>
                </a:ext>
              </a:extLst>
            </p:cNvPr>
            <p:cNvSpPr/>
            <p:nvPr/>
          </p:nvSpPr>
          <p:spPr>
            <a:xfrm>
              <a:off x="5054443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A2E4F-F4D0-9A6E-A6BD-13C0CB1039A1}"/>
              </a:ext>
            </a:extLst>
          </p:cNvPr>
          <p:cNvGrpSpPr/>
          <p:nvPr/>
        </p:nvGrpSpPr>
        <p:grpSpPr>
          <a:xfrm>
            <a:off x="5505450" y="3271555"/>
            <a:ext cx="2743200" cy="1048985"/>
            <a:chOff x="5505450" y="3454430"/>
            <a:chExt cx="2743200" cy="10489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00A250-3504-5230-29F8-166F2B8D5B23}"/>
                </a:ext>
              </a:extLst>
            </p:cNvPr>
            <p:cNvSpPr txBox="1"/>
            <p:nvPr/>
          </p:nvSpPr>
          <p:spPr>
            <a:xfrm>
              <a:off x="5505450" y="3764751"/>
              <a:ext cx="274320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</a:p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F64F36-A219-1A8C-AAB5-F4E4E2FA1C97}"/>
                </a:ext>
              </a:extLst>
            </p:cNvPr>
            <p:cNvSpPr/>
            <p:nvPr/>
          </p:nvSpPr>
          <p:spPr>
            <a:xfrm>
              <a:off x="6793606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A0CA29-CB84-348A-2714-B05FA3094E3D}"/>
              </a:ext>
            </a:extLst>
          </p:cNvPr>
          <p:cNvGrpSpPr/>
          <p:nvPr/>
        </p:nvGrpSpPr>
        <p:grpSpPr>
          <a:xfrm>
            <a:off x="7515112" y="2806327"/>
            <a:ext cx="2428082" cy="649159"/>
            <a:chOff x="7515112" y="2989202"/>
            <a:chExt cx="2428082" cy="6491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5D2290-C4CF-A2EE-88EC-F70863F1AE9F}"/>
                </a:ext>
              </a:extLst>
            </p:cNvPr>
            <p:cNvSpPr txBox="1"/>
            <p:nvPr/>
          </p:nvSpPr>
          <p:spPr>
            <a:xfrm>
              <a:off x="7515112" y="2989202"/>
              <a:ext cx="242808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072307-92D9-7D5F-965A-0FD77393E466}"/>
                </a:ext>
              </a:extLst>
            </p:cNvPr>
            <p:cNvSpPr/>
            <p:nvPr/>
          </p:nvSpPr>
          <p:spPr>
            <a:xfrm>
              <a:off x="8637187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FC2ADD-E150-4B6B-C7A5-61B07CDF45AD}"/>
              </a:ext>
            </a:extLst>
          </p:cNvPr>
          <p:cNvGrpSpPr/>
          <p:nvPr/>
        </p:nvGrpSpPr>
        <p:grpSpPr>
          <a:xfrm>
            <a:off x="9186523" y="3271555"/>
            <a:ext cx="2743200" cy="992750"/>
            <a:chOff x="9186523" y="3454430"/>
            <a:chExt cx="2743200" cy="9927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931DC-5379-3B57-34B6-A55FFBAD3EB2}"/>
                </a:ext>
              </a:extLst>
            </p:cNvPr>
            <p:cNvSpPr txBox="1"/>
            <p:nvPr/>
          </p:nvSpPr>
          <p:spPr>
            <a:xfrm>
              <a:off x="9186523" y="3708516"/>
              <a:ext cx="274320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&amp; Future Work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2F6507-C133-F058-6CB9-2B0935A67C9C}"/>
                </a:ext>
              </a:extLst>
            </p:cNvPr>
            <p:cNvSpPr/>
            <p:nvPr/>
          </p:nvSpPr>
          <p:spPr>
            <a:xfrm>
              <a:off x="10466157" y="3454430"/>
              <a:ext cx="183931" cy="1839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4B368DA-6CC5-B701-08E0-D1936D4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DF348E5-8015-A66E-35CF-D05EAC9C7A87}"/>
              </a:ext>
            </a:extLst>
          </p:cNvPr>
          <p:cNvSpPr/>
          <p:nvPr/>
        </p:nvSpPr>
        <p:spPr>
          <a:xfrm rot="16200000">
            <a:off x="7675562" y="2854177"/>
            <a:ext cx="279825" cy="342256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216-D293-EBCC-9687-B6DA504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C25BDF-AD54-CCCE-1E92-FD8B2A14B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Recommendation systems are key to the business</a:t>
            </a:r>
          </a:p>
          <a:p>
            <a:r>
              <a:rPr lang="en-US" dirty="0"/>
              <a:t>Businesses heavily rely recommenders </a:t>
            </a:r>
          </a:p>
          <a:p>
            <a:r>
              <a:rPr lang="en-US" dirty="0"/>
              <a:t>Rent the Runway is a clothing rental company where users browse through their website to find what clothes they want to rent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WE WANT TO UNDERSTAND IF BUILDING A RECOMMENDER</a:t>
            </a:r>
          </a:p>
          <a:p>
            <a:pPr marL="0" indent="0" algn="ctr">
              <a:buNone/>
            </a:pPr>
            <a:r>
              <a:rPr lang="en-US" dirty="0"/>
              <a:t>FOR SUBSETS OF USERS CAN BE MORE EFFICIENT THAN </a:t>
            </a:r>
          </a:p>
          <a:p>
            <a:pPr marL="0" indent="0" algn="ctr">
              <a:buNone/>
            </a:pPr>
            <a:r>
              <a:rPr lang="en-US" dirty="0"/>
              <a:t>A GENERAL ONE FOR ALL USERS</a:t>
            </a:r>
          </a:p>
        </p:txBody>
      </p:sp>
    </p:spTree>
    <p:extLst>
      <p:ext uri="{BB962C8B-B14F-4D97-AF65-F5344CB8AC3E}">
        <p14:creationId xmlns:p14="http://schemas.microsoft.com/office/powerpoint/2010/main" val="96719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404-01EC-5E72-E39E-0975DEA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AEC0C-C72C-67B2-681F-66EABA5C3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5589495" cy="4351338"/>
          </a:xfrm>
        </p:spPr>
        <p:txBody>
          <a:bodyPr>
            <a:normAutofit/>
          </a:bodyPr>
          <a:lstStyle/>
          <a:p>
            <a:r>
              <a:rPr lang="en-US" dirty="0"/>
              <a:t>We have 190K rows of data on per user per item basis</a:t>
            </a:r>
          </a:p>
          <a:p>
            <a:r>
              <a:rPr lang="en-US" dirty="0"/>
              <a:t>Explicit feedback</a:t>
            </a:r>
          </a:p>
          <a:p>
            <a:r>
              <a:rPr lang="en-US" dirty="0"/>
              <a:t>User-related features </a:t>
            </a:r>
          </a:p>
          <a:p>
            <a:pPr lvl="1"/>
            <a:r>
              <a:rPr lang="en-US" dirty="0"/>
              <a:t>Body figure, height, weight</a:t>
            </a:r>
          </a:p>
          <a:p>
            <a:pPr lvl="1"/>
            <a:r>
              <a:rPr lang="en-US" dirty="0"/>
              <a:t>Users input these when they subscribe to the service</a:t>
            </a:r>
          </a:p>
          <a:p>
            <a:r>
              <a:rPr lang="en-US" dirty="0"/>
              <a:t>Transaction-related features</a:t>
            </a:r>
          </a:p>
          <a:p>
            <a:pPr lvl="1"/>
            <a:r>
              <a:rPr lang="en-US" dirty="0"/>
              <a:t>Fit, occasion, size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B97496-EB57-4CC3-7EA3-6B1B0E26C72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89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process the data</a:t>
            </a:r>
          </a:p>
          <a:p>
            <a:r>
              <a:rPr lang="en-US" dirty="0"/>
              <a:t>TODO: insert diagram</a:t>
            </a:r>
          </a:p>
        </p:txBody>
      </p:sp>
    </p:spTree>
    <p:extLst>
      <p:ext uri="{BB962C8B-B14F-4D97-AF65-F5344CB8AC3E}">
        <p14:creationId xmlns:p14="http://schemas.microsoft.com/office/powerpoint/2010/main" val="39061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CB2-1AC6-65FB-0C37-372E346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F5D-0D32-A55C-A2D5-8438CBFF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We implement unsupervised learning to cluster our data in order to gain insight on the segmentation of users</a:t>
            </a:r>
          </a:p>
          <a:p>
            <a:r>
              <a:rPr lang="en-US" dirty="0"/>
              <a:t>TODO: INSERT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296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368DA-6CC5-B701-08E0-D1936D4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82FDEE6-DA21-DC06-8536-077CB8BC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3028561"/>
            <a:ext cx="5589495" cy="3148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leverage a supervised </a:t>
            </a:r>
            <a:r>
              <a:rPr lang="en-US" dirty="0" err="1"/>
              <a:t>XGBoost</a:t>
            </a:r>
            <a:r>
              <a:rPr lang="en-US" dirty="0"/>
              <a:t> model to build our recommender</a:t>
            </a:r>
          </a:p>
          <a:p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D4ED4A-6E1C-477A-0C7C-6F472855C4F5}"/>
              </a:ext>
            </a:extLst>
          </p:cNvPr>
          <p:cNvSpPr txBox="1">
            <a:spLocks/>
          </p:cNvSpPr>
          <p:nvPr/>
        </p:nvSpPr>
        <p:spPr>
          <a:xfrm>
            <a:off x="6172200" y="2950323"/>
            <a:ext cx="5589495" cy="322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We process the data</a:t>
            </a:r>
          </a:p>
          <a:p>
            <a:r>
              <a:rPr lang="en-US" dirty="0"/>
              <a:t>TODO: insert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BB19CA-1728-E7C7-6608-F8B5427D0572}"/>
              </a:ext>
            </a:extLst>
          </p:cNvPr>
          <p:cNvGrpSpPr/>
          <p:nvPr/>
        </p:nvGrpSpPr>
        <p:grpSpPr>
          <a:xfrm>
            <a:off x="433742" y="2062445"/>
            <a:ext cx="11324516" cy="548640"/>
            <a:chOff x="430305" y="2319100"/>
            <a:chExt cx="11324516" cy="548640"/>
          </a:xfrm>
        </p:grpSpPr>
        <p:sp>
          <p:nvSpPr>
            <p:cNvPr id="6" name="Text Placeholder 6">
              <a:extLst>
                <a:ext uri="{FF2B5EF4-FFF2-40B4-BE49-F238E27FC236}">
                  <a16:creationId xmlns:a16="http://schemas.microsoft.com/office/drawing/2014/main" id="{815E13C7-373C-3EB0-521F-F3068773F83D}"/>
                </a:ext>
              </a:extLst>
            </p:cNvPr>
            <p:cNvSpPr txBox="1">
              <a:spLocks/>
            </p:cNvSpPr>
            <p:nvPr/>
          </p:nvSpPr>
          <p:spPr>
            <a:xfrm>
              <a:off x="430305" y="2319100"/>
              <a:ext cx="3793666" cy="5486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Tri-Fold</a:t>
              </a:r>
            </a:p>
          </p:txBody>
        </p:sp>
        <p:sp>
          <p:nvSpPr>
            <p:cNvPr id="8" name="Text Placeholder 6">
              <a:extLst>
                <a:ext uri="{FF2B5EF4-FFF2-40B4-BE49-F238E27FC236}">
                  <a16:creationId xmlns:a16="http://schemas.microsoft.com/office/drawing/2014/main" id="{821CFC56-D331-CFFA-02F2-A5E574B550B9}"/>
                </a:ext>
              </a:extLst>
            </p:cNvPr>
            <p:cNvSpPr txBox="1">
              <a:spLocks/>
            </p:cNvSpPr>
            <p:nvPr/>
          </p:nvSpPr>
          <p:spPr>
            <a:xfrm>
              <a:off x="4223971" y="2319100"/>
              <a:ext cx="3793666" cy="5486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Cross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242AC53A-088A-551B-C72F-83F968941E1F}"/>
                </a:ext>
              </a:extLst>
            </p:cNvPr>
            <p:cNvSpPr txBox="1">
              <a:spLocks/>
            </p:cNvSpPr>
            <p:nvPr/>
          </p:nvSpPr>
          <p:spPr>
            <a:xfrm>
              <a:off x="7961155" y="2319100"/>
              <a:ext cx="3793666" cy="5486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rgbClr val="837D78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Validation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6DBA67-2A71-F0D6-3443-5CF389941779}"/>
              </a:ext>
            </a:extLst>
          </p:cNvPr>
          <p:cNvSpPr txBox="1">
            <a:spLocks/>
          </p:cNvSpPr>
          <p:nvPr/>
        </p:nvSpPr>
        <p:spPr>
          <a:xfrm>
            <a:off x="394448" y="1587449"/>
            <a:ext cx="11367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42753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A216-D293-EBCC-9687-B6DA504C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545892A-563F-75A5-467F-7B23A223F177}"/>
              </a:ext>
            </a:extLst>
          </p:cNvPr>
          <p:cNvSpPr txBox="1">
            <a:spLocks/>
          </p:cNvSpPr>
          <p:nvPr/>
        </p:nvSpPr>
        <p:spPr>
          <a:xfrm>
            <a:off x="9055688" y="4251543"/>
            <a:ext cx="2640808" cy="153305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Cluster 3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2400" b="1" dirty="0">
                <a:solidFill>
                  <a:schemeClr val="tx2"/>
                </a:solidFill>
              </a:rPr>
              <a:t>Lift = 1.106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tx2"/>
                </a:solidFill>
              </a:rPr>
              <a:t>AUC = 64.5%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FFFC104-7008-F463-3095-33E4126876CD}"/>
              </a:ext>
            </a:extLst>
          </p:cNvPr>
          <p:cNvSpPr txBox="1">
            <a:spLocks/>
          </p:cNvSpPr>
          <p:nvPr/>
        </p:nvSpPr>
        <p:spPr>
          <a:xfrm>
            <a:off x="495504" y="4259213"/>
            <a:ext cx="2640808" cy="153305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3"/>
              </a:buClr>
            </a:pPr>
            <a:r>
              <a:rPr lang="en-US" b="0" dirty="0">
                <a:solidFill>
                  <a:schemeClr val="tx1"/>
                </a:solidFill>
              </a:rPr>
              <a:t>Cluster 1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</a:pPr>
            <a:r>
              <a:rPr lang="en-US" dirty="0">
                <a:solidFill>
                  <a:schemeClr val="tx2"/>
                </a:solidFill>
              </a:rPr>
              <a:t>Lift = 1.079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</a:pPr>
            <a:r>
              <a:rPr lang="en-US" b="0" dirty="0">
                <a:solidFill>
                  <a:schemeClr val="tx2"/>
                </a:solidFill>
              </a:rPr>
              <a:t>AUC = 60.5%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FE43DC3-E849-7A0E-0F43-AF183DC422A4}"/>
              </a:ext>
            </a:extLst>
          </p:cNvPr>
          <p:cNvSpPr txBox="1">
            <a:spLocks/>
          </p:cNvSpPr>
          <p:nvPr/>
        </p:nvSpPr>
        <p:spPr>
          <a:xfrm>
            <a:off x="3348899" y="4259213"/>
            <a:ext cx="2640808" cy="153305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3"/>
              </a:buClr>
            </a:pPr>
            <a:r>
              <a:rPr lang="en-US" b="0" dirty="0">
                <a:solidFill>
                  <a:schemeClr val="tx1"/>
                </a:solidFill>
              </a:rPr>
              <a:t>Cluster 2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</a:pPr>
            <a:r>
              <a:rPr lang="en-US" dirty="0">
                <a:solidFill>
                  <a:schemeClr val="tx2"/>
                </a:solidFill>
              </a:rPr>
              <a:t>Lift = 1.073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</a:pPr>
            <a:r>
              <a:rPr lang="en-US" b="0" dirty="0">
                <a:solidFill>
                  <a:schemeClr val="tx2"/>
                </a:solidFill>
              </a:rPr>
              <a:t>AUC = 59.9% 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1B77515-E5DF-68F6-A0D7-FE83E4BF9CCA}"/>
              </a:ext>
            </a:extLst>
          </p:cNvPr>
          <p:cNvSpPr txBox="1">
            <a:spLocks/>
          </p:cNvSpPr>
          <p:nvPr/>
        </p:nvSpPr>
        <p:spPr>
          <a:xfrm>
            <a:off x="6202294" y="4251543"/>
            <a:ext cx="2640808" cy="153305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Cluster 3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2400" b="1" dirty="0">
                <a:solidFill>
                  <a:schemeClr val="tx2"/>
                </a:solidFill>
              </a:rPr>
              <a:t>Lift = 1.084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tx2"/>
                </a:solidFill>
              </a:rPr>
              <a:t>AUC = 61.7%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E604C-41BE-17B4-89B5-94CDA441C4F9}"/>
              </a:ext>
            </a:extLst>
          </p:cNvPr>
          <p:cNvSpPr txBox="1"/>
          <p:nvPr/>
        </p:nvSpPr>
        <p:spPr>
          <a:xfrm>
            <a:off x="135467" y="6215876"/>
            <a:ext cx="80791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Lift score measures the performance of a targeting model (accuracy/baseline)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8F9EF56-AAB5-A0E5-2266-F5A105867BCA}"/>
              </a:ext>
            </a:extLst>
          </p:cNvPr>
          <p:cNvSpPr txBox="1">
            <a:spLocks/>
          </p:cNvSpPr>
          <p:nvPr/>
        </p:nvSpPr>
        <p:spPr>
          <a:xfrm>
            <a:off x="4775596" y="1645463"/>
            <a:ext cx="2640808" cy="153305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General Model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2400" b="1" dirty="0">
                <a:solidFill>
                  <a:schemeClr val="tx2"/>
                </a:solidFill>
              </a:rPr>
              <a:t>Lift* = 1.074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tx2"/>
                </a:solidFill>
              </a:rPr>
              <a:t>AUC = 60.3%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2DDBE1E-D7A9-4771-204C-0663A357BAC5}"/>
              </a:ext>
            </a:extLst>
          </p:cNvPr>
          <p:cNvSpPr txBox="1">
            <a:spLocks/>
          </p:cNvSpPr>
          <p:nvPr/>
        </p:nvSpPr>
        <p:spPr>
          <a:xfrm>
            <a:off x="9055688" y="3472225"/>
            <a:ext cx="2640808" cy="4932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Cluster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5BA82EC-06AA-75EE-D234-D5FA13390581}"/>
              </a:ext>
            </a:extLst>
          </p:cNvPr>
          <p:cNvSpPr txBox="1">
            <a:spLocks/>
          </p:cNvSpPr>
          <p:nvPr/>
        </p:nvSpPr>
        <p:spPr>
          <a:xfrm>
            <a:off x="6202294" y="3472225"/>
            <a:ext cx="2640808" cy="4932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Cluster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D9E9BE4-B4BD-593D-AAFF-4BF83D3F1D38}"/>
              </a:ext>
            </a:extLst>
          </p:cNvPr>
          <p:cNvSpPr txBox="1">
            <a:spLocks/>
          </p:cNvSpPr>
          <p:nvPr/>
        </p:nvSpPr>
        <p:spPr>
          <a:xfrm>
            <a:off x="3348899" y="3472225"/>
            <a:ext cx="2640808" cy="4932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General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4116ABB-0EAA-FDC0-EB27-ECFD104EC3CF}"/>
              </a:ext>
            </a:extLst>
          </p:cNvPr>
          <p:cNvSpPr txBox="1">
            <a:spLocks/>
          </p:cNvSpPr>
          <p:nvPr/>
        </p:nvSpPr>
        <p:spPr>
          <a:xfrm>
            <a:off x="501684" y="3472225"/>
            <a:ext cx="2640808" cy="4932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837D7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52445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404-01EC-5E72-E39E-0975DEA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D052-5B28-AFA7-5AEF-8663BB23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1) We group people based off their clusters</a:t>
            </a:r>
          </a:p>
          <a:p>
            <a:pPr lvl="1"/>
            <a:r>
              <a:rPr lang="en-US" dirty="0"/>
              <a:t>2) Any new customers, we would first recommend them popular items to address our cold start problem</a:t>
            </a:r>
          </a:p>
          <a:p>
            <a:pPr lvl="1"/>
            <a:r>
              <a:rPr lang="en-US" dirty="0"/>
              <a:t>3) If they are in cluster #, #, we will run _ engine to recommend items we think they would like</a:t>
            </a:r>
          </a:p>
          <a:p>
            <a:pPr lvl="1"/>
            <a:r>
              <a:rPr lang="en-US" dirty="0"/>
              <a:t>3) As they click and purchase, we will continue to feed our data back into the engine to continue training</a:t>
            </a:r>
          </a:p>
          <a:p>
            <a:r>
              <a:rPr lang="en-US" dirty="0"/>
              <a:t>Limitations: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More robust recommendation engine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CB2-1AC6-65FB-0C37-372E346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F5D-0D32-A55C-A2D5-8438CBFF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305" y="1825625"/>
            <a:ext cx="11367247" cy="4351338"/>
          </a:xfrm>
        </p:spPr>
        <p:txBody>
          <a:bodyPr/>
          <a:lstStyle/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https://github.com/dai-anna/RenttheRunwayRecommendations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4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TR">
      <a:dk1>
        <a:srgbClr val="000000"/>
      </a:dk1>
      <a:lt1>
        <a:srgbClr val="FFFFFF"/>
      </a:lt1>
      <a:dk2>
        <a:srgbClr val="93AA96"/>
      </a:dk2>
      <a:lt2>
        <a:srgbClr val="F0E7DC"/>
      </a:lt2>
      <a:accent1>
        <a:srgbClr val="FD8A88"/>
      </a:accent1>
      <a:accent2>
        <a:srgbClr val="95BFB9"/>
      </a:accent2>
      <a:accent3>
        <a:srgbClr val="E4C261"/>
      </a:accent3>
      <a:accent4>
        <a:srgbClr val="424A7F"/>
      </a:accent4>
      <a:accent5>
        <a:srgbClr val="2F7979"/>
      </a:accent5>
      <a:accent6>
        <a:srgbClr val="F24C48"/>
      </a:accent6>
      <a:hlink>
        <a:srgbClr val="2B2642"/>
      </a:hlink>
      <a:folHlink>
        <a:srgbClr val="2B2D6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355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RENT THE RUNWAY RECOMMENDATIONS </vt:lpstr>
      <vt:lpstr>AGENDA</vt:lpstr>
      <vt:lpstr>BUSINESS UNDERSTANDING</vt:lpstr>
      <vt:lpstr>DATA</vt:lpstr>
      <vt:lpstr>CLUSTERING</vt:lpstr>
      <vt:lpstr>RECOMMENDATION ENGINE</vt:lpstr>
      <vt:lpstr>EVALUATION</vt:lpstr>
      <vt:lpstr>IMPLICATIONS &amp; FUTURE WORK</vt:lpstr>
      <vt:lpstr>REFERENCES</vt:lpstr>
      <vt:lpstr>CHOOSING A RECOMMENDATION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Dai</dc:creator>
  <cp:lastModifiedBy>Anna Dai</cp:lastModifiedBy>
  <cp:revision>113</cp:revision>
  <cp:lastPrinted>2022-04-12T19:02:08Z</cp:lastPrinted>
  <dcterms:created xsi:type="dcterms:W3CDTF">2022-04-12T17:11:08Z</dcterms:created>
  <dcterms:modified xsi:type="dcterms:W3CDTF">2022-04-13T02:51:39Z</dcterms:modified>
</cp:coreProperties>
</file>