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7" r:id="rId5"/>
    <p:sldId id="287" r:id="rId6"/>
    <p:sldId id="258" r:id="rId7"/>
    <p:sldId id="267" r:id="rId8"/>
    <p:sldId id="263" r:id="rId9"/>
    <p:sldId id="262" r:id="rId10"/>
    <p:sldId id="264" r:id="rId11"/>
    <p:sldId id="265" r:id="rId12"/>
    <p:sldId id="266" r:id="rId13"/>
    <p:sldId id="268" r:id="rId14"/>
    <p:sldId id="276" r:id="rId15"/>
    <p:sldId id="273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0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9343C-BBC8-4019-8559-139A3B324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4509A0-A784-4B6A-8BAC-84E055C45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0927A-2B32-4952-87FC-F07F9594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F31-FA73-4561-B64A-A127FCFEA5F2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B2E7F-8E82-40F4-8005-56E42087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9324C-5334-4024-B46D-9066FE59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5876-966E-4A69-AFF9-4A218504D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F4E69-6DF1-4488-AC02-6034CC5E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F4C6BB-FCD0-46A3-ACCF-F6F69F2B0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91A6F-57E8-4255-B4C7-B9503AD1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F31-FA73-4561-B64A-A127FCFEA5F2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BD011-698A-4D88-AE73-38A60AB3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60034-697C-4EBE-838A-0480A066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5876-966E-4A69-AFF9-4A218504D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8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A0B270-D111-493F-990D-BDD4E363C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CC9AA7-7BCD-49E9-8EE0-1A81702C3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8D55D-AE21-4772-BAEC-492632C8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F31-FA73-4561-B64A-A127FCFEA5F2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A4296-1223-47EE-8CB7-F3B0A59C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DB984-0088-4B2A-B82B-63299A9A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5876-966E-4A69-AFF9-4A218504D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3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B495C-E01D-4751-B041-3A23F9C3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E8B44-D7D2-4F82-AA83-01E62CE5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616D1-A02C-44C3-99B5-A2FD6CA3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F31-FA73-4561-B64A-A127FCFEA5F2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3B2A8-3CB3-4276-B8C5-6EC6EF6C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32F85-7E5C-4D55-A067-C687410C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5876-966E-4A69-AFF9-4A218504D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A7804-D6B9-47AA-9B7D-53E00F54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D0643-F0EA-4D92-8B68-C03E773B9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1E6F5-4C1F-4AD5-9186-4C0D838E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F31-FA73-4561-B64A-A127FCFEA5F2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50C05-F44B-46E8-B0F4-D3842EF2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CCF5E-2D2C-473B-A87E-642D155C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5876-966E-4A69-AFF9-4A218504D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86FB0-533D-4BD5-B537-34346694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504BF-673F-419C-87C5-6B3B0F99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A516ED-F0AA-426A-8517-6DC23D86B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90CEC1-18AF-4996-B5C4-66C8E8FD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F31-FA73-4561-B64A-A127FCFEA5F2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D0091-3892-408B-8C3B-24EDABE1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2725D1-22C9-441B-BE02-0183BD2B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5876-966E-4A69-AFF9-4A218504D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21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C06D2-989B-481D-8688-CCC3D16E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89F43-8463-4841-922F-D9EE2C71C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0B83C2-3827-4287-82F1-2CF6ED72E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5F4ACE-103F-4865-A73A-C844FBE94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576942-65E2-48FF-8A4E-397E36C5D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D9EA7B-3C77-43AF-9F52-CED94A2B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F31-FA73-4561-B64A-A127FCFEA5F2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351881-3123-42E8-9F2B-8F29C737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D2770C-018E-4DFC-8763-37EDF467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5876-966E-4A69-AFF9-4A218504D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2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64DD8-769F-4A8F-AF59-9AF86F7D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658763-23BB-42AC-8EFB-9DBF74D4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F31-FA73-4561-B64A-A127FCFEA5F2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F8604F-C230-4503-BEDF-3C47752D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04A2B4-DC76-4D88-ADCA-BB598002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5876-966E-4A69-AFF9-4A218504D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8B93ED-167F-44D3-AE2F-9A8C33A0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F31-FA73-4561-B64A-A127FCFEA5F2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0D2CA-044D-43FD-99B1-3A1122ED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97FBA-50ED-4091-9D74-B2A1F99A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5876-966E-4A69-AFF9-4A218504D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5492-C7FC-452D-B779-A2FBE736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52CD4-091E-483D-B03D-9731A278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D5BAA2-F999-4E52-A550-969792329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29EF2-9C55-4236-9A25-35B0B25F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F31-FA73-4561-B64A-A127FCFEA5F2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7C1A1-32C5-47AF-9EC1-87049DEB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09DD6C-6053-4D11-8272-C6D524E4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5876-966E-4A69-AFF9-4A218504D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21E00-CC51-4206-8038-73CE9363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74C881-2B01-458C-8678-78F68C9A4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EC4F7C-FE38-4ED8-BAED-BDC987E14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C974A5-1E5F-4969-9D25-41658815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AF31-FA73-4561-B64A-A127FCFEA5F2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2DEE7-867E-429B-913C-B727B622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E96770-7BEF-4222-BD6A-15C3C3BB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5876-966E-4A69-AFF9-4A218504D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6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stretch>
            <a:fillRect t="-42000" b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10A5F0-756C-4AD5-B7DA-4A27E2CC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2107C-A49A-4246-A9A3-924CADC3E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3398B-4F62-4FEC-BD86-0BFECC67F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AF31-FA73-4561-B64A-A127FCFEA5F2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D88E2-E9AF-43A4-8EE5-9D67F68DB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07871-1381-4FE4-959A-BA37B6DA9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5876-966E-4A69-AFF9-4A218504D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3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o.csdn.net/so/search?q=xml&amp;spm=1001.2101.3001.702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8D83-E0CB-40CA-8B23-A3D4490DA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项目答辩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658C8-C4D8-4281-ADCA-11EE70A4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5440" y="3998278"/>
            <a:ext cx="9144000" cy="1655762"/>
          </a:xfrm>
        </p:spPr>
        <p:txBody>
          <a:bodyPr/>
          <a:lstStyle/>
          <a:p>
            <a:r>
              <a:rPr lang="zh-CN" altLang="en-US" dirty="0"/>
              <a:t>制作人</a:t>
            </a:r>
            <a:r>
              <a:rPr lang="en-US" altLang="zh-CN" dirty="0"/>
              <a:t>---</a:t>
            </a:r>
            <a:r>
              <a:rPr lang="zh-CN" altLang="en-US" dirty="0"/>
              <a:t>娄建鹏</a:t>
            </a:r>
          </a:p>
        </p:txBody>
      </p:sp>
    </p:spTree>
    <p:extLst>
      <p:ext uri="{BB962C8B-B14F-4D97-AF65-F5344CB8AC3E}">
        <p14:creationId xmlns:p14="http://schemas.microsoft.com/office/powerpoint/2010/main" val="385493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8D83-E0CB-40CA-8B23-A3D4490D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3200"/>
            <a:ext cx="9942653" cy="77724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2022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出行防疫政策指南功能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FD1709-0AD3-4520-8550-E0E3B2D981B7}"/>
              </a:ext>
            </a:extLst>
          </p:cNvPr>
          <p:cNvSpPr txBox="1"/>
          <p:nvPr/>
        </p:nvSpPr>
        <p:spPr>
          <a:xfrm>
            <a:off x="349489" y="1116214"/>
            <a:ext cx="7526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(3.1)</a:t>
            </a:r>
            <a:r>
              <a:rPr lang="zh-CN" altLang="en-US" sz="2400" dirty="0"/>
              <a:t>、出行政策查询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8AD7B0-6A3D-46A2-94FD-2FEFC0A35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10" y="1713653"/>
            <a:ext cx="2898690" cy="5153224"/>
          </a:xfrm>
          <a:prstGeom prst="rect">
            <a:avLst/>
          </a:prstGeom>
        </p:spPr>
      </p:pic>
      <p:sp>
        <p:nvSpPr>
          <p:cNvPr id="9" name="副标题 8">
            <a:extLst>
              <a:ext uri="{FF2B5EF4-FFF2-40B4-BE49-F238E27FC236}">
                <a16:creationId xmlns:a16="http://schemas.microsoft.com/office/drawing/2014/main" id="{433A6C9E-33CF-425F-94D6-D4B347A5F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4090" y="4801914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3504CD7-75D9-44EF-A368-E72E48B63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80" y="1691192"/>
            <a:ext cx="3520745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5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8D83-E0CB-40CA-8B23-A3D4490D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3200"/>
            <a:ext cx="9850057" cy="77724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2022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出行防疫政策指南功能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658C8-C4D8-4281-ADCA-11EE70A4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85418" y="1593176"/>
            <a:ext cx="5756476" cy="1238491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核心代码：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FD1709-0AD3-4520-8550-E0E3B2D981B7}"/>
              </a:ext>
            </a:extLst>
          </p:cNvPr>
          <p:cNvSpPr txBox="1"/>
          <p:nvPr/>
        </p:nvSpPr>
        <p:spPr>
          <a:xfrm>
            <a:off x="349489" y="1116214"/>
            <a:ext cx="7526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(3.1)</a:t>
            </a:r>
            <a:r>
              <a:rPr lang="zh-CN" altLang="en-US" sz="2400" dirty="0"/>
              <a:t>、出行政策查询</a:t>
            </a:r>
            <a:endParaRPr lang="en-US" altLang="zh-CN" sz="2400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790C740C-C3C4-4CB4-BAA5-D38899701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31463"/>
              </p:ext>
            </p:extLst>
          </p:nvPr>
        </p:nvGraphicFramePr>
        <p:xfrm>
          <a:off x="898967" y="2039544"/>
          <a:ext cx="10023626" cy="4754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23626">
                  <a:extLst>
                    <a:ext uri="{9D8B030D-6E8A-4147-A177-3AD203B41FA5}">
                      <a16:colId xmlns:a16="http://schemas.microsoft.com/office/drawing/2014/main" val="464709857"/>
                    </a:ext>
                  </a:extLst>
                </a:gridCol>
              </a:tblGrid>
              <a:tr h="409890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queryPolicy</a:t>
                      </a:r>
                      <a:r>
                        <a:rPr lang="en-US" altLang="zh-CN" dirty="0"/>
                        <a:t>() {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网络请求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mService</a:t>
                      </a:r>
                      <a:r>
                        <a:rPr lang="en-US" altLang="zh-CN" dirty="0" err="1"/>
                        <a:t>.createService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dirty="0" err="1"/>
                        <a:t>,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TirpUrl</a:t>
                      </a:r>
                      <a:r>
                        <a:rPr lang="en-US" altLang="zh-CN" dirty="0"/>
                        <a:t>);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fromId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i="1" dirty="0" err="1">
                          <a:effectLst/>
                        </a:rPr>
                        <a:t>parseInt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mFromCityId</a:t>
                      </a:r>
                      <a:r>
                        <a:rPr lang="en-US" altLang="zh-CN" dirty="0"/>
                        <a:t>);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强制类型转换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toId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i="1" dirty="0" err="1">
                          <a:effectLst/>
                        </a:rPr>
                        <a:t>parseInt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mToCityId</a:t>
                      </a:r>
                      <a:r>
                        <a:rPr lang="en-US" altLang="zh-CN" dirty="0"/>
                        <a:t>);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强制类型转换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PolicyReason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dirty="0" err="1"/>
                        <a:t>.getCityPolicy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FANGYI_KEY</a:t>
                      </a:r>
                      <a:r>
                        <a:rPr lang="en-US" altLang="zh-CN" dirty="0" err="1"/>
                        <a:t>,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fromId</a:t>
                      </a:r>
                      <a:r>
                        <a:rPr lang="en-US" altLang="zh-CN" dirty="0" err="1"/>
                        <a:t>,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toId</a:t>
                      </a:r>
                      <a:r>
                        <a:rPr lang="en-US" altLang="zh-CN" dirty="0"/>
                        <a:t>);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 err="1"/>
                        <a:t>.enqueue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Callback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PolicyReason</a:t>
                      </a:r>
                      <a:r>
                        <a:rPr lang="en-US" altLang="zh-CN" dirty="0"/>
                        <a:t>&gt;() {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执行请求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onResponse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PolicyReason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PolicyReason</a:t>
                      </a:r>
                      <a:r>
                        <a:rPr lang="en-US" altLang="zh-CN" dirty="0"/>
                        <a:t>&gt; response)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显示数据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dirty="0" err="1"/>
                        <a:t>queryPolicySuccess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response.body</a:t>
                      </a:r>
                      <a:r>
                        <a:rPr lang="en-US" altLang="zh-CN" dirty="0"/>
                        <a:t>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onFailure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PolicyReason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 </a:t>
                      </a:r>
                      <a:r>
                        <a:rPr lang="en-US" altLang="zh-CN" dirty="0"/>
                        <a:t>t)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i="1" dirty="0" err="1">
                          <a:effectLst/>
                        </a:rPr>
                        <a:t>makeText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MainActivity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请求数据失败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LENGTH_SHORT</a:t>
                      </a:r>
                      <a:r>
                        <a:rPr lang="en-US" altLang="zh-CN" dirty="0"/>
                        <a:t>).show();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9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1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8D83-E0CB-40CA-8B23-A3D4490D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3200"/>
            <a:ext cx="10243595" cy="77724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2022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出行防疫政策指南功能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658C8-C4D8-4281-ADCA-11EE70A4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62268" y="2099461"/>
            <a:ext cx="5756476" cy="1238491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核心代码：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FD1709-0AD3-4520-8550-E0E3B2D981B7}"/>
              </a:ext>
            </a:extLst>
          </p:cNvPr>
          <p:cNvSpPr txBox="1"/>
          <p:nvPr/>
        </p:nvSpPr>
        <p:spPr>
          <a:xfrm>
            <a:off x="244034" y="1294135"/>
            <a:ext cx="7526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(3.2)</a:t>
            </a:r>
            <a:r>
              <a:rPr lang="zh-CN" altLang="en-US" sz="2400" dirty="0"/>
              <a:t>、出行政策显示</a:t>
            </a:r>
            <a:endParaRPr lang="en-US" altLang="zh-CN" sz="2400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790C740C-C3C4-4CB4-BAA5-D38899701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6119"/>
              </p:ext>
            </p:extLst>
          </p:nvPr>
        </p:nvGraphicFramePr>
        <p:xfrm>
          <a:off x="574875" y="2606703"/>
          <a:ext cx="10023626" cy="3225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23626">
                  <a:extLst>
                    <a:ext uri="{9D8B030D-6E8A-4147-A177-3AD203B41FA5}">
                      <a16:colId xmlns:a16="http://schemas.microsoft.com/office/drawing/2014/main" val="464709857"/>
                    </a:ext>
                  </a:extLst>
                </a:gridCol>
              </a:tblGrid>
              <a:tr h="3225280"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queryPolicySuccess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PolicyReason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dirty="0"/>
                        <a:t>reason) {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    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dirty="0" err="1"/>
                        <a:t>reason.getError_code</a:t>
                      </a:r>
                      <a:r>
                        <a:rPr lang="en-US" altLang="zh-CN" sz="2000" dirty="0"/>
                        <a:t>()!=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dirty="0"/>
                        <a:t>){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        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zh-CN" sz="2000" dirty="0"/>
                        <a:t>;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    }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    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mTvFrom</a:t>
                      </a:r>
                      <a:r>
                        <a:rPr lang="en-US" altLang="zh-CN" sz="2000" dirty="0" err="1"/>
                        <a:t>.setText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mFromCityName</a:t>
                      </a:r>
                      <a:r>
                        <a:rPr lang="en-US" altLang="zh-CN" sz="2000" dirty="0"/>
                        <a:t>+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的出行政策为：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2000" dirty="0"/>
                        <a:t>);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    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mTvFromPolicy</a:t>
                      </a:r>
                      <a:r>
                        <a:rPr lang="en-US" altLang="zh-CN" sz="2000" dirty="0" err="1"/>
                        <a:t>.setText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dirty="0" err="1"/>
                        <a:t>reason.getResult</a:t>
                      </a:r>
                      <a:r>
                        <a:rPr lang="en-US" altLang="zh-CN" sz="2000" dirty="0"/>
                        <a:t>().</a:t>
                      </a:r>
                      <a:r>
                        <a:rPr lang="en-US" altLang="zh-CN" sz="2000" dirty="0" err="1"/>
                        <a:t>getFrom_info</a:t>
                      </a:r>
                      <a:r>
                        <a:rPr lang="en-US" altLang="zh-CN" sz="2000" dirty="0"/>
                        <a:t>().</a:t>
                      </a:r>
                      <a:r>
                        <a:rPr lang="en-US" altLang="zh-CN" sz="2000" dirty="0" err="1"/>
                        <a:t>getOut_desc</a:t>
                      </a:r>
                      <a:r>
                        <a:rPr lang="en-US" altLang="zh-CN" sz="2000" dirty="0"/>
                        <a:t>());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    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mViewLine</a:t>
                      </a:r>
                      <a:r>
                        <a:rPr lang="en-US" altLang="zh-CN" sz="2000" dirty="0" err="1"/>
                        <a:t>.setVisibility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altLang="zh-CN" sz="2000" dirty="0" err="1"/>
                        <a:t>.</a:t>
                      </a:r>
                      <a:r>
                        <a:rPr lang="en-US" altLang="zh-CN" sz="2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r>
                        <a:rPr lang="en-US" altLang="zh-CN" sz="2000" dirty="0"/>
                        <a:t>);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    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mTvTo</a:t>
                      </a:r>
                      <a:r>
                        <a:rPr lang="en-US" altLang="zh-CN" sz="2000" dirty="0" err="1"/>
                        <a:t>.setText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mToCityName</a:t>
                      </a:r>
                      <a:r>
                        <a:rPr lang="en-US" altLang="zh-CN" sz="2000" dirty="0"/>
                        <a:t>+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的进入政策为：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2000" dirty="0"/>
                        <a:t>);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    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mTvToPolicy</a:t>
                      </a:r>
                      <a:r>
                        <a:rPr lang="en-US" altLang="zh-CN" sz="2000" dirty="0" err="1"/>
                        <a:t>.setText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dirty="0" err="1"/>
                        <a:t>reason.getResult</a:t>
                      </a:r>
                      <a:r>
                        <a:rPr lang="en-US" altLang="zh-CN" sz="2000" dirty="0"/>
                        <a:t>().</a:t>
                      </a:r>
                      <a:r>
                        <a:rPr lang="en-US" altLang="zh-CN" sz="2000" dirty="0" err="1"/>
                        <a:t>getTo_info</a:t>
                      </a:r>
                      <a:r>
                        <a:rPr lang="en-US" altLang="zh-CN" sz="2000" dirty="0"/>
                        <a:t>().</a:t>
                      </a:r>
                      <a:r>
                        <a:rPr lang="en-US" altLang="zh-CN" sz="2000" dirty="0" err="1"/>
                        <a:t>getLow_in_desc</a:t>
                      </a:r>
                      <a:r>
                        <a:rPr lang="en-US" altLang="zh-CN" sz="2000" dirty="0"/>
                        <a:t>());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}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9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2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AFB3-6E7F-4F82-BED4-4ECC24F5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930"/>
            <a:ext cx="10515600" cy="746045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二、天气预报功能功能</a:t>
            </a:r>
            <a:endParaRPr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DE5DD-AC38-4DD2-A8B4-B4962691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5" y="1149074"/>
            <a:ext cx="10515600" cy="746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）天气情况查询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AA4E00-E3AE-458A-BAD4-07E2B94B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68" y="1942786"/>
            <a:ext cx="2638064" cy="467277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D84DDC-D442-4954-8AC6-F263400649BE}"/>
              </a:ext>
            </a:extLst>
          </p:cNvPr>
          <p:cNvSpPr txBox="1"/>
          <p:nvPr/>
        </p:nvSpPr>
        <p:spPr>
          <a:xfrm>
            <a:off x="2914409" y="1522096"/>
            <a:ext cx="622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2400" dirty="0">
                <a:solidFill>
                  <a:srgbClr val="FF0000"/>
                </a:solidFill>
              </a:rPr>
              <a:t>核心代码：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580B3133-BA5B-401E-9C74-8F3A72F34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68797"/>
              </p:ext>
            </p:extLst>
          </p:nvPr>
        </p:nvGraphicFramePr>
        <p:xfrm>
          <a:off x="2995432" y="1895119"/>
          <a:ext cx="9196568" cy="5029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196568">
                  <a:extLst>
                    <a:ext uri="{9D8B030D-6E8A-4147-A177-3AD203B41FA5}">
                      <a16:colId xmlns:a16="http://schemas.microsoft.com/office/drawing/2014/main" val="1267816595"/>
                    </a:ext>
                  </a:extLst>
                </a:gridCol>
              </a:tblGrid>
              <a:tr h="4702583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queryWeather</a:t>
                      </a:r>
                      <a:r>
                        <a:rPr lang="en-US" altLang="zh-CN" dirty="0"/>
                        <a:t>() {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网络请求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mService</a:t>
                      </a:r>
                      <a:r>
                        <a:rPr lang="en-US" altLang="zh-CN" dirty="0" err="1"/>
                        <a:t>.createService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CityQueryUrl</a:t>
                      </a:r>
                      <a:r>
                        <a:rPr lang="en-US" altLang="zh-CN" dirty="0"/>
                        <a:t>);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cityName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etInputCity</a:t>
                      </a:r>
                      <a:r>
                        <a:rPr lang="en-US" altLang="zh-CN" dirty="0" err="1"/>
                        <a:t>.getText</a:t>
                      </a:r>
                      <a:r>
                        <a:rPr lang="en-US" altLang="zh-CN" dirty="0"/>
                        <a:t>().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();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获取输入的城市名称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WeatherReason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dirty="0" err="1"/>
                        <a:t>.getCityWeather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cityName</a:t>
                      </a:r>
                      <a:r>
                        <a:rPr lang="en-US" altLang="zh-CN" dirty="0" err="1"/>
                        <a:t>,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TIANQI_KEY</a:t>
                      </a:r>
                      <a:r>
                        <a:rPr lang="en-US" altLang="zh-CN" dirty="0"/>
                        <a:t>);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 err="1"/>
                        <a:t>.enqueue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Callback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WeatherReason</a:t>
                      </a:r>
                      <a:r>
                        <a:rPr lang="en-US" altLang="zh-CN" dirty="0"/>
                        <a:t>&gt;() {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执行请求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onResponse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WeatherReason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WeatherReason</a:t>
                      </a:r>
                      <a:r>
                        <a:rPr lang="en-US" altLang="zh-CN" dirty="0"/>
                        <a:t>&gt; response)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显示城市天气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dirty="0" err="1"/>
                        <a:t>queryWeatherSuccess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response.body</a:t>
                      </a:r>
                      <a:r>
                        <a:rPr lang="en-US" altLang="zh-CN" dirty="0"/>
                        <a:t>(),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cityName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onFailure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WeatherReason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 </a:t>
                      </a:r>
                      <a:r>
                        <a:rPr lang="en-US" altLang="zh-CN" dirty="0"/>
                        <a:t>t)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i="1" dirty="0" err="1">
                          <a:effectLst/>
                        </a:rPr>
                        <a:t>makeText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SecondActivity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天气获取失败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/>
                        <a:t>, </a:t>
                      </a:r>
                    </a:p>
                    <a:p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LENGTH_SHORT</a:t>
                      </a:r>
                      <a:r>
                        <a:rPr lang="en-US" altLang="zh-CN" dirty="0"/>
                        <a:t>).show();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6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25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AFB3-6E7F-4F82-BED4-4ECC24F5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930"/>
            <a:ext cx="10515600" cy="746045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二、天气预报功能功能</a:t>
            </a:r>
            <a:endParaRPr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DE5DD-AC38-4DD2-A8B4-B4962691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5" y="1149074"/>
            <a:ext cx="10515600" cy="746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）天气情况显示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AA4E00-E3AE-458A-BAD4-07E2B94B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68" y="1942786"/>
            <a:ext cx="2638064" cy="467277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D84DDC-D442-4954-8AC6-F263400649BE}"/>
              </a:ext>
            </a:extLst>
          </p:cNvPr>
          <p:cNvSpPr txBox="1"/>
          <p:nvPr/>
        </p:nvSpPr>
        <p:spPr>
          <a:xfrm>
            <a:off x="2309149" y="2527287"/>
            <a:ext cx="6221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2400" dirty="0">
                <a:solidFill>
                  <a:srgbClr val="FF0000"/>
                </a:solidFill>
              </a:rPr>
              <a:t>核心代码：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580B3133-BA5B-401E-9C74-8F3A72F34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14116"/>
              </p:ext>
            </p:extLst>
          </p:nvPr>
        </p:nvGraphicFramePr>
        <p:xfrm>
          <a:off x="3169053" y="2983140"/>
          <a:ext cx="9196568" cy="31977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196568">
                  <a:extLst>
                    <a:ext uri="{9D8B030D-6E8A-4147-A177-3AD203B41FA5}">
                      <a16:colId xmlns:a16="http://schemas.microsoft.com/office/drawing/2014/main" val="1267816595"/>
                    </a:ext>
                  </a:extLst>
                </a:gridCol>
              </a:tblGrid>
              <a:tr h="3197742"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queryWeatherSuccess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WeatherReason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dirty="0" err="1"/>
                        <a:t>reason,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dirty="0" err="1"/>
                        <a:t>cityName</a:t>
                      </a:r>
                      <a:r>
                        <a:rPr lang="en-US" altLang="zh-CN" sz="2000" dirty="0"/>
                        <a:t>) {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    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dirty="0" err="1"/>
                        <a:t>reason.getError_code</a:t>
                      </a:r>
                      <a:r>
                        <a:rPr lang="en-US" altLang="zh-CN" sz="2000" dirty="0"/>
                        <a:t>()!=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dirty="0"/>
                        <a:t>){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        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zh-CN" sz="2000" dirty="0"/>
                        <a:t>;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    }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    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mCityName</a:t>
                      </a:r>
                      <a:r>
                        <a:rPr lang="en-US" altLang="zh-CN" sz="2000" dirty="0" err="1"/>
                        <a:t>.setText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dirty="0" err="1"/>
                        <a:t>cityName</a:t>
                      </a:r>
                      <a:r>
                        <a:rPr lang="en-US" altLang="zh-CN" sz="2000" dirty="0"/>
                        <a:t>+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的天气情况为：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2000" dirty="0"/>
                        <a:t>);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    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mWeather</a:t>
                      </a:r>
                      <a:r>
                        <a:rPr lang="en-US" altLang="zh-CN" sz="2000" dirty="0" err="1"/>
                        <a:t>.setText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dirty="0" err="1"/>
                        <a:t>reason.getResult</a:t>
                      </a:r>
                      <a:r>
                        <a:rPr lang="en-US" altLang="zh-CN" sz="2000" dirty="0"/>
                        <a:t>().</a:t>
                      </a:r>
                      <a:r>
                        <a:rPr lang="en-US" altLang="zh-CN" sz="2000" dirty="0" err="1"/>
                        <a:t>getRealtime</a:t>
                      </a:r>
                      <a:r>
                        <a:rPr lang="en-US" altLang="zh-CN" sz="2000" dirty="0"/>
                        <a:t>().</a:t>
                      </a:r>
                      <a:r>
                        <a:rPr lang="en-US" altLang="zh-CN" sz="2000" dirty="0" err="1"/>
                        <a:t>toString</a:t>
                      </a:r>
                      <a:r>
                        <a:rPr lang="en-US" altLang="zh-CN" sz="2000" dirty="0"/>
                        <a:t>());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    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mViewLine</a:t>
                      </a:r>
                      <a:r>
                        <a:rPr lang="en-US" altLang="zh-CN" sz="2000" dirty="0" err="1"/>
                        <a:t>.setVisibility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altLang="zh-CN" sz="2000" dirty="0" err="1"/>
                        <a:t>.</a:t>
                      </a:r>
                      <a:r>
                        <a:rPr lang="en-US" altLang="zh-CN" sz="2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r>
                        <a:rPr lang="en-US" altLang="zh-CN" sz="2000" dirty="0"/>
                        <a:t>);</a:t>
                      </a:r>
                      <a:br>
                        <a:rPr lang="en-US" altLang="zh-CN" sz="2000" dirty="0"/>
                      </a:br>
                      <a:r>
                        <a:rPr lang="en-US" altLang="zh-CN" sz="2000" dirty="0"/>
                        <a:t>}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6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05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AFB3-6E7F-4F82-BED4-4ECC24F5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774"/>
            <a:ext cx="10515600" cy="655707"/>
          </a:xfrm>
        </p:spPr>
        <p:txBody>
          <a:bodyPr>
            <a:noAutofit/>
          </a:bodyPr>
          <a:lstStyle/>
          <a:p>
            <a:r>
              <a:rPr lang="zh-CN" altLang="en-US" sz="5400" b="1" dirty="0"/>
              <a:t>三、星座运势功能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DE5DD-AC38-4DD2-A8B4-B4962691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4845"/>
            <a:ext cx="10515600" cy="5356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1.1</a:t>
            </a:r>
            <a:r>
              <a:rPr lang="zh-CN" altLang="en-US" dirty="0"/>
              <a:t>）星座运势的</a:t>
            </a:r>
            <a:r>
              <a:rPr lang="en-US" altLang="zh-CN" dirty="0"/>
              <a:t>today</a:t>
            </a:r>
            <a:r>
              <a:rPr lang="zh-CN" altLang="en-US" dirty="0"/>
              <a:t>查询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C01A16-BC3A-408C-8C8C-5E2B56111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9" y="2150542"/>
            <a:ext cx="2580278" cy="41468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40E627-EE4A-490A-9027-21CE9FC90F5D}"/>
              </a:ext>
            </a:extLst>
          </p:cNvPr>
          <p:cNvSpPr txBox="1"/>
          <p:nvPr/>
        </p:nvSpPr>
        <p:spPr>
          <a:xfrm>
            <a:off x="6170156" y="1472590"/>
            <a:ext cx="6256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核心代码：</a:t>
            </a:r>
            <a:endParaRPr lang="zh-CN" altLang="en-US" sz="2400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6904702-F7E1-4B69-BA8E-893BC355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579666"/>
              </p:ext>
            </p:extLst>
          </p:nvPr>
        </p:nvGraphicFramePr>
        <p:xfrm>
          <a:off x="2733117" y="1888820"/>
          <a:ext cx="9519535" cy="5029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519535">
                  <a:extLst>
                    <a:ext uri="{9D8B030D-6E8A-4147-A177-3AD203B41FA5}">
                      <a16:colId xmlns:a16="http://schemas.microsoft.com/office/drawing/2014/main" val="639454939"/>
                    </a:ext>
                  </a:extLst>
                </a:gridCol>
              </a:tblGrid>
              <a:tr h="4439052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queryConstellationToday</a:t>
                      </a:r>
                      <a:r>
                        <a:rPr lang="en-US" altLang="zh-CN" dirty="0"/>
                        <a:t>() {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网络请求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mService</a:t>
                      </a:r>
                      <a:r>
                        <a:rPr lang="en-US" altLang="zh-CN" dirty="0" err="1"/>
                        <a:t>.createService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HoroscopeQueryUrl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consName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etInputConstellation</a:t>
                      </a:r>
                      <a:r>
                        <a:rPr lang="en-US" altLang="zh-CN" dirty="0" err="1"/>
                        <a:t>.getText</a:t>
                      </a:r>
                      <a:r>
                        <a:rPr lang="en-US" altLang="zh-CN" dirty="0"/>
                        <a:t>().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();//</a:t>
                      </a:r>
                      <a:r>
                        <a:rPr lang="zh-CN" altLang="en-US" dirty="0"/>
                        <a:t>获取星座名称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type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etInputHoroscope</a:t>
                      </a:r>
                      <a:r>
                        <a:rPr lang="en-US" altLang="zh-CN" dirty="0" err="1"/>
                        <a:t>.getText</a:t>
                      </a:r>
                      <a:r>
                        <a:rPr lang="en-US" altLang="zh-CN" dirty="0"/>
                        <a:t>().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();//</a:t>
                      </a:r>
                      <a:r>
                        <a:rPr lang="zh-CN" altLang="en-US" dirty="0"/>
                        <a:t>获取星座类型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dirty="0" err="1"/>
                        <a:t>.getHoroscopeQueryToday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XINGZUO_KEY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zh-CN" dirty="0"/>
                        <a:t>);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 err="1"/>
                        <a:t>.enqueue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Callback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</a:t>
                      </a:r>
                      <a:r>
                        <a:rPr lang="en-US" altLang="zh-CN" dirty="0"/>
                        <a:t>&gt;()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onResponse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</a:t>
                      </a:r>
                      <a:r>
                        <a:rPr lang="en-US" altLang="zh-CN" dirty="0"/>
                        <a:t>&gt; response) {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zh-CN" dirty="0" err="1"/>
                        <a:t>queryConstellationSuccessToday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response.body</a:t>
                      </a:r>
                      <a:r>
                        <a:rPr lang="en-US" altLang="zh-CN" dirty="0"/>
                        <a:t>(),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zh-CN" dirty="0"/>
                        <a:t>);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显示运势信息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onFailure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 </a:t>
                      </a:r>
                      <a:r>
                        <a:rPr lang="en-US" altLang="zh-CN" dirty="0"/>
                        <a:t>t)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i="1" dirty="0" err="1">
                          <a:effectLst/>
                        </a:rPr>
                        <a:t>makeText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ThirdActivity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星座运势查询失败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LENGTH_SHORT</a:t>
                      </a:r>
                      <a:r>
                        <a:rPr lang="en-US" altLang="zh-CN" dirty="0"/>
                        <a:t>).show();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2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263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AFB3-6E7F-4F82-BED4-4ECC24F5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774"/>
            <a:ext cx="10515600" cy="655707"/>
          </a:xfrm>
        </p:spPr>
        <p:txBody>
          <a:bodyPr>
            <a:noAutofit/>
          </a:bodyPr>
          <a:lstStyle/>
          <a:p>
            <a:r>
              <a:rPr lang="zh-CN" altLang="en-US" sz="5400" b="1" dirty="0"/>
              <a:t>三、星座运势功能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DE5DD-AC38-4DD2-A8B4-B4962691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4845"/>
            <a:ext cx="10515600" cy="5356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1.2</a:t>
            </a:r>
            <a:r>
              <a:rPr lang="zh-CN" altLang="en-US" dirty="0"/>
              <a:t>）星座运势的</a:t>
            </a:r>
            <a:r>
              <a:rPr lang="en-US" altLang="zh-CN" dirty="0"/>
              <a:t>today</a:t>
            </a:r>
            <a:r>
              <a:rPr lang="zh-CN" altLang="en-US" dirty="0"/>
              <a:t>显示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C01A16-BC3A-408C-8C8C-5E2B56111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9" y="2150542"/>
            <a:ext cx="2580278" cy="41468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40E627-EE4A-490A-9027-21CE9FC90F5D}"/>
              </a:ext>
            </a:extLst>
          </p:cNvPr>
          <p:cNvSpPr txBox="1"/>
          <p:nvPr/>
        </p:nvSpPr>
        <p:spPr>
          <a:xfrm>
            <a:off x="5935884" y="2432260"/>
            <a:ext cx="6256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核心代码：</a:t>
            </a:r>
            <a:endParaRPr lang="zh-CN" altLang="en-US" sz="2400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6904702-F7E1-4B69-BA8E-893BC355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4039"/>
              </p:ext>
            </p:extLst>
          </p:nvPr>
        </p:nvGraphicFramePr>
        <p:xfrm>
          <a:off x="3091933" y="2918967"/>
          <a:ext cx="9519535" cy="26600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519535">
                  <a:extLst>
                    <a:ext uri="{9D8B030D-6E8A-4147-A177-3AD203B41FA5}">
                      <a16:colId xmlns:a16="http://schemas.microsoft.com/office/drawing/2014/main" val="639454939"/>
                    </a:ext>
                  </a:extLst>
                </a:gridCol>
              </a:tblGrid>
              <a:tr h="266003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queryConstellationSuccessToday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 </a:t>
                      </a:r>
                      <a:r>
                        <a:rPr lang="en-US" altLang="zh-CN" dirty="0"/>
                        <a:t>reason,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dirty="0" err="1"/>
                        <a:t>consName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dirty="0"/>
                        <a:t>type)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reason.getError_code</a:t>
                      </a:r>
                      <a:r>
                        <a:rPr lang="en-US" altLang="zh-CN" dirty="0"/>
                        <a:t>()!=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/>
                        <a:t>){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mConstellation</a:t>
                      </a:r>
                      <a:r>
                        <a:rPr lang="en-US" altLang="zh-CN" dirty="0" err="1"/>
                        <a:t>.setText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consName+type</a:t>
                      </a:r>
                      <a:r>
                        <a:rPr lang="en-US" altLang="zh-CN" dirty="0"/>
                        <a:t>+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的运势为：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mHoroscope</a:t>
                      </a:r>
                      <a:r>
                        <a:rPr lang="en-US" altLang="zh-CN" dirty="0" err="1"/>
                        <a:t>.setText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reason.toString</a:t>
                      </a:r>
                      <a:r>
                        <a:rPr lang="en-US" altLang="zh-CN" dirty="0"/>
                        <a:t>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mViewLine</a:t>
                      </a:r>
                      <a:r>
                        <a:rPr lang="en-US" altLang="zh-CN" dirty="0" err="1"/>
                        <a:t>.setVisibility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2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6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AFB3-6E7F-4F82-BED4-4ECC24F5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774"/>
            <a:ext cx="10515600" cy="655707"/>
          </a:xfrm>
        </p:spPr>
        <p:txBody>
          <a:bodyPr>
            <a:noAutofit/>
          </a:bodyPr>
          <a:lstStyle/>
          <a:p>
            <a:r>
              <a:rPr lang="zh-CN" altLang="en-US" sz="5400" b="1" dirty="0"/>
              <a:t>三、星座运势功能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DE5DD-AC38-4DD2-A8B4-B4962691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4845"/>
            <a:ext cx="10515600" cy="5356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2.1</a:t>
            </a:r>
            <a:r>
              <a:rPr lang="zh-CN" altLang="en-US" dirty="0"/>
              <a:t>）星座运势的</a:t>
            </a:r>
            <a:r>
              <a:rPr lang="en-US" altLang="zh-CN" dirty="0"/>
              <a:t>tomorrow</a:t>
            </a:r>
            <a:r>
              <a:rPr lang="zh-CN" altLang="en-US" dirty="0"/>
              <a:t>查询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40E627-EE4A-490A-9027-21CE9FC90F5D}"/>
              </a:ext>
            </a:extLst>
          </p:cNvPr>
          <p:cNvSpPr txBox="1"/>
          <p:nvPr/>
        </p:nvSpPr>
        <p:spPr>
          <a:xfrm>
            <a:off x="6170156" y="1472590"/>
            <a:ext cx="6256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核心代码：</a:t>
            </a:r>
            <a:endParaRPr lang="zh-CN" altLang="en-US" sz="2400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6904702-F7E1-4B69-BA8E-893BC3555A0D}"/>
              </a:ext>
            </a:extLst>
          </p:cNvPr>
          <p:cNvGraphicFramePr>
            <a:graphicFrameLocks noGrp="1"/>
          </p:cNvGraphicFramePr>
          <p:nvPr/>
        </p:nvGraphicFramePr>
        <p:xfrm>
          <a:off x="2733117" y="1888820"/>
          <a:ext cx="9519535" cy="5029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519535">
                  <a:extLst>
                    <a:ext uri="{9D8B030D-6E8A-4147-A177-3AD203B41FA5}">
                      <a16:colId xmlns:a16="http://schemas.microsoft.com/office/drawing/2014/main" val="639454939"/>
                    </a:ext>
                  </a:extLst>
                </a:gridCol>
              </a:tblGrid>
              <a:tr h="4439052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queryConstellationToday</a:t>
                      </a:r>
                      <a:r>
                        <a:rPr lang="en-US" altLang="zh-CN" dirty="0"/>
                        <a:t>() {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网络请求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mService</a:t>
                      </a:r>
                      <a:r>
                        <a:rPr lang="en-US" altLang="zh-CN" dirty="0" err="1"/>
                        <a:t>.createService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HoroscopeQueryUrl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consName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etInputConstellation</a:t>
                      </a:r>
                      <a:r>
                        <a:rPr lang="en-US" altLang="zh-CN" dirty="0" err="1"/>
                        <a:t>.getText</a:t>
                      </a:r>
                      <a:r>
                        <a:rPr lang="en-US" altLang="zh-CN" dirty="0"/>
                        <a:t>().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();//</a:t>
                      </a:r>
                      <a:r>
                        <a:rPr lang="zh-CN" altLang="en-US" dirty="0"/>
                        <a:t>获取星座名称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type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etInputHoroscope</a:t>
                      </a:r>
                      <a:r>
                        <a:rPr lang="en-US" altLang="zh-CN" dirty="0" err="1"/>
                        <a:t>.getText</a:t>
                      </a:r>
                      <a:r>
                        <a:rPr lang="en-US" altLang="zh-CN" dirty="0"/>
                        <a:t>().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();//</a:t>
                      </a:r>
                      <a:r>
                        <a:rPr lang="zh-CN" altLang="en-US" dirty="0"/>
                        <a:t>获取星座类型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dirty="0" err="1"/>
                        <a:t>.getHoroscopeQueryToday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XINGZUO_KEY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zh-CN" dirty="0"/>
                        <a:t>);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 err="1"/>
                        <a:t>.enqueue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Callback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</a:t>
                      </a:r>
                      <a:r>
                        <a:rPr lang="en-US" altLang="zh-CN" dirty="0"/>
                        <a:t>&gt;()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onResponse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</a:t>
                      </a:r>
                      <a:r>
                        <a:rPr lang="en-US" altLang="zh-CN" dirty="0"/>
                        <a:t>&gt; response) {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zh-CN" dirty="0" err="1"/>
                        <a:t>queryConstellationSuccessToday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response.body</a:t>
                      </a:r>
                      <a:r>
                        <a:rPr lang="en-US" altLang="zh-CN" dirty="0"/>
                        <a:t>(),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zh-CN" dirty="0"/>
                        <a:t>);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显示运势信息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onFailure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 </a:t>
                      </a:r>
                      <a:r>
                        <a:rPr lang="en-US" altLang="zh-CN" dirty="0"/>
                        <a:t>t)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i="1" dirty="0" err="1">
                          <a:effectLst/>
                        </a:rPr>
                        <a:t>makeText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ThirdActivity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星座运势查询失败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LENGTH_SHORT</a:t>
                      </a:r>
                      <a:r>
                        <a:rPr lang="en-US" altLang="zh-CN" dirty="0"/>
                        <a:t>).show();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256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679FC8FF-1EDC-4401-9BC0-0478AE1EF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162"/>
            <a:ext cx="2831066" cy="44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AFB3-6E7F-4F82-BED4-4ECC24F5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774"/>
            <a:ext cx="10515600" cy="655707"/>
          </a:xfrm>
        </p:spPr>
        <p:txBody>
          <a:bodyPr>
            <a:noAutofit/>
          </a:bodyPr>
          <a:lstStyle/>
          <a:p>
            <a:r>
              <a:rPr lang="zh-CN" altLang="en-US" sz="5400" b="1" dirty="0"/>
              <a:t>三、星座运势功能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DE5DD-AC38-4DD2-A8B4-B4962691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4845"/>
            <a:ext cx="10515600" cy="5356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2.2</a:t>
            </a:r>
            <a:r>
              <a:rPr lang="zh-CN" altLang="en-US" dirty="0"/>
              <a:t>）星座运势的</a:t>
            </a:r>
            <a:r>
              <a:rPr lang="en-US" altLang="zh-CN" dirty="0"/>
              <a:t>tomorrow</a:t>
            </a:r>
            <a:r>
              <a:rPr lang="zh-CN" altLang="en-US" dirty="0"/>
              <a:t>显示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40E627-EE4A-490A-9027-21CE9FC90F5D}"/>
              </a:ext>
            </a:extLst>
          </p:cNvPr>
          <p:cNvSpPr txBox="1"/>
          <p:nvPr/>
        </p:nvSpPr>
        <p:spPr>
          <a:xfrm>
            <a:off x="5935884" y="2432260"/>
            <a:ext cx="6256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核心代码：</a:t>
            </a:r>
            <a:endParaRPr lang="zh-CN" altLang="en-US" sz="2400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6904702-F7E1-4B69-BA8E-893BC3555A0D}"/>
              </a:ext>
            </a:extLst>
          </p:cNvPr>
          <p:cNvGraphicFramePr>
            <a:graphicFrameLocks noGrp="1"/>
          </p:cNvGraphicFramePr>
          <p:nvPr/>
        </p:nvGraphicFramePr>
        <p:xfrm>
          <a:off x="3091933" y="2918967"/>
          <a:ext cx="9519535" cy="26600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519535">
                  <a:extLst>
                    <a:ext uri="{9D8B030D-6E8A-4147-A177-3AD203B41FA5}">
                      <a16:colId xmlns:a16="http://schemas.microsoft.com/office/drawing/2014/main" val="639454939"/>
                    </a:ext>
                  </a:extLst>
                </a:gridCol>
              </a:tblGrid>
              <a:tr h="266003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queryConstellationSuccessToday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 </a:t>
                      </a:r>
                      <a:r>
                        <a:rPr lang="en-US" altLang="zh-CN" dirty="0"/>
                        <a:t>reason,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dirty="0" err="1"/>
                        <a:t>consName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dirty="0"/>
                        <a:t>type)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reason.getError_code</a:t>
                      </a:r>
                      <a:r>
                        <a:rPr lang="en-US" altLang="zh-CN" dirty="0"/>
                        <a:t>()!=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/>
                        <a:t>){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mConstellation</a:t>
                      </a:r>
                      <a:r>
                        <a:rPr lang="en-US" altLang="zh-CN" dirty="0" err="1"/>
                        <a:t>.setText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consName+type</a:t>
                      </a:r>
                      <a:r>
                        <a:rPr lang="en-US" altLang="zh-CN" dirty="0"/>
                        <a:t>+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的运势为：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mHoroscope</a:t>
                      </a:r>
                      <a:r>
                        <a:rPr lang="en-US" altLang="zh-CN" dirty="0" err="1"/>
                        <a:t>.setText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reason.toString</a:t>
                      </a:r>
                      <a:r>
                        <a:rPr lang="en-US" altLang="zh-CN" dirty="0"/>
                        <a:t>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mViewLine</a:t>
                      </a:r>
                      <a:r>
                        <a:rPr lang="en-US" altLang="zh-CN" dirty="0" err="1"/>
                        <a:t>.setVisibility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256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63A6441-ABC0-4C8B-BC24-F2EEF5263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7" y="1916149"/>
            <a:ext cx="2831066" cy="44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80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AFB3-6E7F-4F82-BED4-4ECC24F5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774"/>
            <a:ext cx="10515600" cy="655707"/>
          </a:xfrm>
        </p:spPr>
        <p:txBody>
          <a:bodyPr>
            <a:noAutofit/>
          </a:bodyPr>
          <a:lstStyle/>
          <a:p>
            <a:r>
              <a:rPr lang="zh-CN" altLang="en-US" sz="5400" b="1" dirty="0"/>
              <a:t>三、星座运势功能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DE5DD-AC38-4DD2-A8B4-B4962691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4845"/>
            <a:ext cx="10515600" cy="5356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3.1</a:t>
            </a:r>
            <a:r>
              <a:rPr lang="zh-CN" altLang="en-US" dirty="0"/>
              <a:t>）星座运势的</a:t>
            </a:r>
            <a:r>
              <a:rPr lang="en-US" altLang="zh-CN" dirty="0"/>
              <a:t>week</a:t>
            </a:r>
            <a:r>
              <a:rPr lang="zh-CN" altLang="en-US" dirty="0"/>
              <a:t>查询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40E627-EE4A-490A-9027-21CE9FC90F5D}"/>
              </a:ext>
            </a:extLst>
          </p:cNvPr>
          <p:cNvSpPr txBox="1"/>
          <p:nvPr/>
        </p:nvSpPr>
        <p:spPr>
          <a:xfrm>
            <a:off x="6170156" y="1472590"/>
            <a:ext cx="6256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核心代码：</a:t>
            </a:r>
            <a:endParaRPr lang="zh-CN" altLang="en-US" sz="2400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6904702-F7E1-4B69-BA8E-893BC355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85489"/>
              </p:ext>
            </p:extLst>
          </p:nvPr>
        </p:nvGraphicFramePr>
        <p:xfrm>
          <a:off x="2733117" y="1888820"/>
          <a:ext cx="9519535" cy="5029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519535">
                  <a:extLst>
                    <a:ext uri="{9D8B030D-6E8A-4147-A177-3AD203B41FA5}">
                      <a16:colId xmlns:a16="http://schemas.microsoft.com/office/drawing/2014/main" val="639454939"/>
                    </a:ext>
                  </a:extLst>
                </a:gridCol>
              </a:tblGrid>
              <a:tr h="4439052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queryConstellationWeek</a:t>
                      </a:r>
                      <a:r>
                        <a:rPr lang="en-US" altLang="zh-CN" dirty="0"/>
                        <a:t>() {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网络请求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mService</a:t>
                      </a:r>
                      <a:r>
                        <a:rPr lang="en-US" altLang="zh-CN" dirty="0" err="1"/>
                        <a:t>.createService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HoroscopeQueryUrl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consName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etInputConstellation</a:t>
                      </a:r>
                      <a:r>
                        <a:rPr lang="en-US" altLang="zh-CN" dirty="0" err="1"/>
                        <a:t>.getText</a:t>
                      </a:r>
                      <a:r>
                        <a:rPr lang="en-US" altLang="zh-CN" dirty="0"/>
                        <a:t>().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(); //</a:t>
                      </a:r>
                      <a:r>
                        <a:rPr lang="zh-CN" altLang="en-US" dirty="0"/>
                        <a:t>获取星座名称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type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etInputHoroscope</a:t>
                      </a:r>
                      <a:r>
                        <a:rPr lang="en-US" altLang="zh-CN" dirty="0" err="1"/>
                        <a:t>.getText</a:t>
                      </a:r>
                      <a:r>
                        <a:rPr lang="en-US" altLang="zh-CN" dirty="0"/>
                        <a:t>().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(); //</a:t>
                      </a:r>
                      <a:r>
                        <a:rPr lang="zh-CN" altLang="en-US" dirty="0"/>
                        <a:t>获取星座类型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constellation_week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call1 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dirty="0" err="1"/>
                        <a:t>.getHoroscopeQueryWeek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XINGZUO_KEY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call1</a:t>
                      </a:r>
                      <a:r>
                        <a:rPr lang="en-US" altLang="zh-CN" dirty="0"/>
                        <a:t>.enqueue(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Callback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constellation_week</a:t>
                      </a:r>
                      <a:r>
                        <a:rPr lang="en-US" altLang="zh-CN" dirty="0"/>
                        <a:t>&gt;()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onResponse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constellation_week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constellation_week</a:t>
                      </a:r>
                      <a:r>
                        <a:rPr lang="en-US" altLang="zh-CN" dirty="0"/>
                        <a:t>&gt; response) {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zh-CN" dirty="0" err="1"/>
                        <a:t>queryConstellationSuccessWeek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response.body</a:t>
                      </a:r>
                      <a:r>
                        <a:rPr lang="en-US" altLang="zh-CN" dirty="0"/>
                        <a:t>(),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zh-CN" dirty="0"/>
                        <a:t>);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显示运势信息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onFailure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constellation_week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 </a:t>
                      </a:r>
                      <a:r>
                        <a:rPr lang="en-US" altLang="zh-CN" dirty="0"/>
                        <a:t>t)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i="1" dirty="0" err="1">
                          <a:effectLst/>
                        </a:rPr>
                        <a:t>makeText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ThirdActivity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星座运势查询失败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LENGTH_SHORT</a:t>
                      </a:r>
                      <a:r>
                        <a:rPr lang="en-US" altLang="zh-CN" dirty="0"/>
                        <a:t>).show();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});   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256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B460C75-7558-4D20-AABD-9A56D2205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820"/>
            <a:ext cx="2732494" cy="451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0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8D83-E0CB-40CA-8B23-A3D4490D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782" y="740599"/>
            <a:ext cx="9144000" cy="2037526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项目功能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658C8-C4D8-4281-ADCA-11EE70A4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6679" y="3251995"/>
            <a:ext cx="9144000" cy="1655762"/>
          </a:xfrm>
        </p:spPr>
        <p:txBody>
          <a:bodyPr numCol="1">
            <a:noAutofit/>
          </a:bodyPr>
          <a:lstStyle/>
          <a:p>
            <a:pPr marL="457200" indent="-457200">
              <a:buAutoNum type="arabicPeriod"/>
            </a:pPr>
            <a:r>
              <a:rPr lang="en-US" altLang="zh-CN" sz="3200" dirty="0"/>
              <a:t>2022</a:t>
            </a:r>
            <a:r>
              <a:rPr lang="zh-CN" altLang="en-US" sz="3200" dirty="0"/>
              <a:t>出行防疫政策指南功能</a:t>
            </a:r>
            <a:endParaRPr lang="en-US" altLang="zh-CN" sz="3200" dirty="0"/>
          </a:p>
          <a:p>
            <a:pPr marL="457200" indent="-457200">
              <a:buAutoNum type="arabicPeriod"/>
            </a:pPr>
            <a:r>
              <a:rPr lang="zh-CN" altLang="en-US" sz="3200" dirty="0"/>
              <a:t>天气预报功能</a:t>
            </a:r>
            <a:endParaRPr lang="en-US" altLang="zh-CN" sz="3200" dirty="0"/>
          </a:p>
          <a:p>
            <a:pPr marL="457200" indent="-457200">
              <a:buAutoNum type="arabicPeriod"/>
            </a:pPr>
            <a:r>
              <a:rPr lang="zh-CN" altLang="en-US" sz="3200" dirty="0"/>
              <a:t>星座运势功能</a:t>
            </a:r>
          </a:p>
        </p:txBody>
      </p:sp>
    </p:spTree>
    <p:extLst>
      <p:ext uri="{BB962C8B-B14F-4D97-AF65-F5344CB8AC3E}">
        <p14:creationId xmlns:p14="http://schemas.microsoft.com/office/powerpoint/2010/main" val="291923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AFB3-6E7F-4F82-BED4-4ECC24F5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774"/>
            <a:ext cx="10515600" cy="655707"/>
          </a:xfrm>
        </p:spPr>
        <p:txBody>
          <a:bodyPr>
            <a:noAutofit/>
          </a:bodyPr>
          <a:lstStyle/>
          <a:p>
            <a:r>
              <a:rPr lang="zh-CN" altLang="en-US" sz="5400" b="1" dirty="0"/>
              <a:t>三、星座运势功能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DE5DD-AC38-4DD2-A8B4-B4962691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4845"/>
            <a:ext cx="10515600" cy="5356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3.2</a:t>
            </a:r>
            <a:r>
              <a:rPr lang="zh-CN" altLang="en-US" dirty="0"/>
              <a:t>）星座运势的</a:t>
            </a:r>
            <a:r>
              <a:rPr lang="en-US" altLang="zh-CN" dirty="0"/>
              <a:t>week</a:t>
            </a:r>
            <a:r>
              <a:rPr lang="zh-CN" altLang="en-US" dirty="0"/>
              <a:t>显示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40E627-EE4A-490A-9027-21CE9FC90F5D}"/>
              </a:ext>
            </a:extLst>
          </p:cNvPr>
          <p:cNvSpPr txBox="1"/>
          <p:nvPr/>
        </p:nvSpPr>
        <p:spPr>
          <a:xfrm>
            <a:off x="5935884" y="2432260"/>
            <a:ext cx="6256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核心代码：</a:t>
            </a:r>
            <a:endParaRPr lang="zh-CN" altLang="en-US" sz="2400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6904702-F7E1-4B69-BA8E-893BC355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15730"/>
              </p:ext>
            </p:extLst>
          </p:nvPr>
        </p:nvGraphicFramePr>
        <p:xfrm>
          <a:off x="3091933" y="2918967"/>
          <a:ext cx="9519535" cy="26600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519535">
                  <a:extLst>
                    <a:ext uri="{9D8B030D-6E8A-4147-A177-3AD203B41FA5}">
                      <a16:colId xmlns:a16="http://schemas.microsoft.com/office/drawing/2014/main" val="639454939"/>
                    </a:ext>
                  </a:extLst>
                </a:gridCol>
              </a:tblGrid>
              <a:tr h="266003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queryConstellationSuccessWeek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 </a:t>
                      </a:r>
                      <a:r>
                        <a:rPr lang="en-US" altLang="zh-CN" dirty="0"/>
                        <a:t>reason,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dirty="0" err="1"/>
                        <a:t>consName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dirty="0"/>
                        <a:t>type)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reason.getError_code</a:t>
                      </a:r>
                      <a:r>
                        <a:rPr lang="en-US" altLang="zh-CN" dirty="0"/>
                        <a:t>()!=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/>
                        <a:t>){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mConstellation</a:t>
                      </a:r>
                      <a:r>
                        <a:rPr lang="en-US" altLang="zh-CN" dirty="0" err="1"/>
                        <a:t>.setText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consName+type</a:t>
                      </a:r>
                      <a:r>
                        <a:rPr lang="en-US" altLang="zh-CN" dirty="0"/>
                        <a:t>+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的运势为：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mHoroscope</a:t>
                      </a:r>
                      <a:r>
                        <a:rPr lang="en-US" altLang="zh-CN" dirty="0" err="1"/>
                        <a:t>.setText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reason.toString</a:t>
                      </a:r>
                      <a:r>
                        <a:rPr lang="en-US" altLang="zh-CN" dirty="0"/>
                        <a:t>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mViewLine</a:t>
                      </a:r>
                      <a:r>
                        <a:rPr lang="en-US" altLang="zh-CN" dirty="0" err="1"/>
                        <a:t>.setVisibility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256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C265D4D-C46A-496E-B818-35E53001C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4" y="1779888"/>
            <a:ext cx="2987299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4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AFB3-6E7F-4F82-BED4-4ECC24F5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774"/>
            <a:ext cx="10515600" cy="655707"/>
          </a:xfrm>
        </p:spPr>
        <p:txBody>
          <a:bodyPr>
            <a:noAutofit/>
          </a:bodyPr>
          <a:lstStyle/>
          <a:p>
            <a:r>
              <a:rPr lang="zh-CN" altLang="en-US" sz="5400" b="1" dirty="0"/>
              <a:t>三、星座运势功能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DE5DD-AC38-4DD2-A8B4-B4962691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4845"/>
            <a:ext cx="10515600" cy="5356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4.1</a:t>
            </a:r>
            <a:r>
              <a:rPr lang="zh-CN" altLang="en-US" dirty="0"/>
              <a:t>）星座运势的</a:t>
            </a:r>
            <a:r>
              <a:rPr lang="en-US" altLang="zh-CN" dirty="0"/>
              <a:t>month</a:t>
            </a:r>
            <a:r>
              <a:rPr lang="zh-CN" altLang="en-US" dirty="0"/>
              <a:t>查询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40E627-EE4A-490A-9027-21CE9FC90F5D}"/>
              </a:ext>
            </a:extLst>
          </p:cNvPr>
          <p:cNvSpPr txBox="1"/>
          <p:nvPr/>
        </p:nvSpPr>
        <p:spPr>
          <a:xfrm>
            <a:off x="6170156" y="1472590"/>
            <a:ext cx="6256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核心代码：</a:t>
            </a:r>
            <a:endParaRPr lang="zh-CN" altLang="en-US" sz="2400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6904702-F7E1-4B69-BA8E-893BC355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74600"/>
              </p:ext>
            </p:extLst>
          </p:nvPr>
        </p:nvGraphicFramePr>
        <p:xfrm>
          <a:off x="2733117" y="1888820"/>
          <a:ext cx="9519535" cy="5029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519535">
                  <a:extLst>
                    <a:ext uri="{9D8B030D-6E8A-4147-A177-3AD203B41FA5}">
                      <a16:colId xmlns:a16="http://schemas.microsoft.com/office/drawing/2014/main" val="639454939"/>
                    </a:ext>
                  </a:extLst>
                </a:gridCol>
              </a:tblGrid>
              <a:tr h="4439052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queryConstellationMonth</a:t>
                      </a:r>
                      <a:r>
                        <a:rPr lang="en-US" altLang="zh-CN" dirty="0"/>
                        <a:t>() {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网络请求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mService</a:t>
                      </a:r>
                      <a:r>
                        <a:rPr lang="en-US" altLang="zh-CN" dirty="0" err="1"/>
                        <a:t>.createService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HoroscopeQueryUrl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consName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etInputConstellation</a:t>
                      </a:r>
                      <a:r>
                        <a:rPr lang="en-US" altLang="zh-CN" dirty="0" err="1"/>
                        <a:t>.getText</a:t>
                      </a:r>
                      <a:r>
                        <a:rPr lang="en-US" altLang="zh-CN" dirty="0"/>
                        <a:t>().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type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etInputHoroscope</a:t>
                      </a:r>
                      <a:r>
                        <a:rPr lang="en-US" altLang="zh-CN" dirty="0" err="1"/>
                        <a:t>.getText</a:t>
                      </a:r>
                      <a:r>
                        <a:rPr lang="en-US" altLang="zh-CN" dirty="0"/>
                        <a:t>().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();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constellation_month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call2 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dirty="0" err="1"/>
                        <a:t>.getHoroscopeQueryMonth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XINGZUO_KEY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call2</a:t>
                      </a:r>
                      <a:r>
                        <a:rPr lang="en-US" altLang="zh-CN" dirty="0"/>
                        <a:t>.enqueue(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Callback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constellation_month</a:t>
                      </a:r>
                      <a:r>
                        <a:rPr lang="en-US" altLang="zh-CN" dirty="0"/>
                        <a:t>&gt;()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onResponse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constellation_month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constellation_month</a:t>
                      </a:r>
                      <a:r>
                        <a:rPr lang="en-US" altLang="zh-CN" dirty="0"/>
                        <a:t>&gt; response)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</a:t>
                      </a:r>
                      <a:r>
                        <a:rPr lang="en-US" altLang="zh-CN" dirty="0" err="1"/>
                        <a:t>queryConstellationSuccessMonth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response.body</a:t>
                      </a:r>
                      <a:r>
                        <a:rPr lang="en-US" altLang="zh-CN" dirty="0"/>
                        <a:t>(),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zh-CN" dirty="0"/>
                        <a:t>);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显示运势信息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onFailure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constellation_month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 </a:t>
                      </a:r>
                      <a:r>
                        <a:rPr lang="en-US" altLang="zh-CN" dirty="0"/>
                        <a:t>t)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i="1" dirty="0" err="1">
                          <a:effectLst/>
                        </a:rPr>
                        <a:t>makeText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ThirdActivity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星座运势查询失败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LENGTH_SHORT</a:t>
                      </a:r>
                      <a:r>
                        <a:rPr lang="en-US" altLang="zh-CN" dirty="0"/>
                        <a:t>).show();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});    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256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C223B5B-7A62-44E1-BE60-2738EC35F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812"/>
            <a:ext cx="2793494" cy="45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0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AFB3-6E7F-4F82-BED4-4ECC24F5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774"/>
            <a:ext cx="10515600" cy="655707"/>
          </a:xfrm>
        </p:spPr>
        <p:txBody>
          <a:bodyPr>
            <a:noAutofit/>
          </a:bodyPr>
          <a:lstStyle/>
          <a:p>
            <a:r>
              <a:rPr lang="zh-CN" altLang="en-US" sz="5400" b="1" dirty="0"/>
              <a:t>三、星座运势功能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DE5DD-AC38-4DD2-A8B4-B4962691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4845"/>
            <a:ext cx="10515600" cy="5356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4.2</a:t>
            </a:r>
            <a:r>
              <a:rPr lang="zh-CN" altLang="en-US" dirty="0"/>
              <a:t>）星座运势的</a:t>
            </a:r>
            <a:r>
              <a:rPr lang="en-US" altLang="zh-CN" dirty="0"/>
              <a:t>month</a:t>
            </a:r>
            <a:r>
              <a:rPr lang="zh-CN" altLang="en-US" dirty="0"/>
              <a:t>显示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40E627-EE4A-490A-9027-21CE9FC90F5D}"/>
              </a:ext>
            </a:extLst>
          </p:cNvPr>
          <p:cNvSpPr txBox="1"/>
          <p:nvPr/>
        </p:nvSpPr>
        <p:spPr>
          <a:xfrm>
            <a:off x="5935884" y="2432260"/>
            <a:ext cx="6256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核心代码：</a:t>
            </a:r>
            <a:endParaRPr lang="zh-CN" altLang="en-US" sz="2400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6904702-F7E1-4B69-BA8E-893BC355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98005"/>
              </p:ext>
            </p:extLst>
          </p:nvPr>
        </p:nvGraphicFramePr>
        <p:xfrm>
          <a:off x="3091933" y="2918967"/>
          <a:ext cx="9519535" cy="26600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519535">
                  <a:extLst>
                    <a:ext uri="{9D8B030D-6E8A-4147-A177-3AD203B41FA5}">
                      <a16:colId xmlns:a16="http://schemas.microsoft.com/office/drawing/2014/main" val="639454939"/>
                    </a:ext>
                  </a:extLst>
                </a:gridCol>
              </a:tblGrid>
              <a:tr h="266003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queryConstellationSuccessMonth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 </a:t>
                      </a:r>
                      <a:r>
                        <a:rPr lang="en-US" altLang="zh-CN" dirty="0"/>
                        <a:t>reason,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dirty="0" err="1"/>
                        <a:t>consName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dirty="0"/>
                        <a:t>type)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reason.getError_code</a:t>
                      </a:r>
                      <a:r>
                        <a:rPr lang="en-US" altLang="zh-CN" dirty="0"/>
                        <a:t>()!=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/>
                        <a:t>){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mConstellation</a:t>
                      </a:r>
                      <a:r>
                        <a:rPr lang="en-US" altLang="zh-CN" dirty="0" err="1"/>
                        <a:t>.setText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consName+type</a:t>
                      </a:r>
                      <a:r>
                        <a:rPr lang="en-US" altLang="zh-CN" dirty="0"/>
                        <a:t>+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的运势为：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mHoroscope</a:t>
                      </a:r>
                      <a:r>
                        <a:rPr lang="en-US" altLang="zh-CN" dirty="0" err="1"/>
                        <a:t>.setText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reason.toString</a:t>
                      </a:r>
                      <a:r>
                        <a:rPr lang="en-US" altLang="zh-CN" dirty="0"/>
                        <a:t>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mViewLine</a:t>
                      </a:r>
                      <a:r>
                        <a:rPr lang="en-US" altLang="zh-CN" dirty="0" err="1"/>
                        <a:t>.setVisibility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256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111B85E-776F-4A11-9FC4-AAB10DDBA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" y="1851226"/>
            <a:ext cx="3063505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19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AFB3-6E7F-4F82-BED4-4ECC24F5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774"/>
            <a:ext cx="10515600" cy="655707"/>
          </a:xfrm>
        </p:spPr>
        <p:txBody>
          <a:bodyPr>
            <a:noAutofit/>
          </a:bodyPr>
          <a:lstStyle/>
          <a:p>
            <a:r>
              <a:rPr lang="zh-CN" altLang="en-US" sz="5400" b="1" dirty="0"/>
              <a:t>三、星座运势功能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DE5DD-AC38-4DD2-A8B4-B4962691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4845"/>
            <a:ext cx="10515600" cy="5356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5.1</a:t>
            </a:r>
            <a:r>
              <a:rPr lang="zh-CN" altLang="en-US" dirty="0"/>
              <a:t>）星座运势的</a:t>
            </a:r>
            <a:r>
              <a:rPr lang="en-US" altLang="zh-CN" dirty="0"/>
              <a:t>year</a:t>
            </a:r>
            <a:r>
              <a:rPr lang="zh-CN" altLang="en-US" dirty="0"/>
              <a:t>查询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40E627-EE4A-490A-9027-21CE9FC90F5D}"/>
              </a:ext>
            </a:extLst>
          </p:cNvPr>
          <p:cNvSpPr txBox="1"/>
          <p:nvPr/>
        </p:nvSpPr>
        <p:spPr>
          <a:xfrm>
            <a:off x="6170156" y="1472590"/>
            <a:ext cx="6256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核心代码：</a:t>
            </a:r>
            <a:endParaRPr lang="zh-CN" altLang="en-US" sz="2400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6904702-F7E1-4B69-BA8E-893BC355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07224"/>
              </p:ext>
            </p:extLst>
          </p:nvPr>
        </p:nvGraphicFramePr>
        <p:xfrm>
          <a:off x="2733117" y="1888820"/>
          <a:ext cx="9519535" cy="5029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519535">
                  <a:extLst>
                    <a:ext uri="{9D8B030D-6E8A-4147-A177-3AD203B41FA5}">
                      <a16:colId xmlns:a16="http://schemas.microsoft.com/office/drawing/2014/main" val="639454939"/>
                    </a:ext>
                  </a:extLst>
                </a:gridCol>
              </a:tblGrid>
              <a:tr h="4439052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queryConstellationYear</a:t>
                      </a:r>
                      <a:r>
                        <a:rPr lang="en-US" altLang="zh-CN" dirty="0"/>
                        <a:t>() {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网络请求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mService</a:t>
                      </a:r>
                      <a:r>
                        <a:rPr lang="en-US" altLang="zh-CN" dirty="0" err="1"/>
                        <a:t>.createService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HoroscopeQueryUrl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consName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etInputConstellation</a:t>
                      </a:r>
                      <a:r>
                        <a:rPr lang="en-US" altLang="zh-CN" dirty="0" err="1"/>
                        <a:t>.getText</a:t>
                      </a:r>
                      <a:r>
                        <a:rPr lang="en-US" altLang="zh-CN" dirty="0"/>
                        <a:t>().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type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etInputHoroscope</a:t>
                      </a:r>
                      <a:r>
                        <a:rPr lang="en-US" altLang="zh-CN" dirty="0" err="1"/>
                        <a:t>.getText</a:t>
                      </a:r>
                      <a:r>
                        <a:rPr lang="en-US" altLang="zh-CN" dirty="0"/>
                        <a:t>().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();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constellation_year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call3 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dirty="0" err="1"/>
                        <a:t>.getHoroscopeQueryYear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XINGZUO_KEY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call3</a:t>
                      </a:r>
                      <a:r>
                        <a:rPr lang="en-US" altLang="zh-CN" dirty="0"/>
                        <a:t>.enqueue(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Callback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constellation_year</a:t>
                      </a:r>
                      <a:r>
                        <a:rPr lang="en-US" altLang="zh-CN" dirty="0"/>
                        <a:t>&gt;()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onResponse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constellation_year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constellation_year</a:t>
                      </a:r>
                      <a:r>
                        <a:rPr lang="en-US" altLang="zh-CN" dirty="0"/>
                        <a:t>&gt; Response)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dirty="0" err="1"/>
                        <a:t>queryConstellationYear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Response.body</a:t>
                      </a:r>
                      <a:r>
                        <a:rPr lang="en-US" altLang="zh-CN" dirty="0"/>
                        <a:t>(),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consName</a:t>
                      </a:r>
                      <a:r>
                        <a:rPr lang="en-US" altLang="zh-CN" dirty="0" err="1"/>
                        <a:t>,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zh-CN" dirty="0"/>
                        <a:t>);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运势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onFailure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constellation_year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 </a:t>
                      </a:r>
                      <a:r>
                        <a:rPr lang="en-US" altLang="zh-CN" dirty="0"/>
                        <a:t>t)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i="1" dirty="0" err="1">
                          <a:effectLst/>
                        </a:rPr>
                        <a:t>makeText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ThirdActivity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星座运势查询失败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LENGTH_SHORT</a:t>
                      </a:r>
                      <a:r>
                        <a:rPr lang="en-US" altLang="zh-CN" dirty="0"/>
                        <a:t>).show();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});    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256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B375C05-1CEA-41E9-A503-AD38BFB9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7" y="1888820"/>
            <a:ext cx="2644110" cy="45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9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AFB3-6E7F-4F82-BED4-4ECC24F5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774"/>
            <a:ext cx="10515600" cy="655707"/>
          </a:xfrm>
        </p:spPr>
        <p:txBody>
          <a:bodyPr>
            <a:noAutofit/>
          </a:bodyPr>
          <a:lstStyle/>
          <a:p>
            <a:r>
              <a:rPr lang="zh-CN" altLang="en-US" sz="5400" b="1" dirty="0"/>
              <a:t>三、星座运势功能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DE5DD-AC38-4DD2-A8B4-B4962691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4845"/>
            <a:ext cx="10515600" cy="5356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5.2</a:t>
            </a:r>
            <a:r>
              <a:rPr lang="zh-CN" altLang="en-US" dirty="0"/>
              <a:t>）星座运势的</a:t>
            </a:r>
            <a:r>
              <a:rPr lang="en-US" altLang="zh-CN" dirty="0"/>
              <a:t>year</a:t>
            </a:r>
            <a:r>
              <a:rPr lang="zh-CN" altLang="en-US" dirty="0"/>
              <a:t>显示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40E627-EE4A-490A-9027-21CE9FC90F5D}"/>
              </a:ext>
            </a:extLst>
          </p:cNvPr>
          <p:cNvSpPr txBox="1"/>
          <p:nvPr/>
        </p:nvSpPr>
        <p:spPr>
          <a:xfrm>
            <a:off x="5935884" y="2432260"/>
            <a:ext cx="6256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核心代码：</a:t>
            </a:r>
            <a:endParaRPr lang="zh-CN" altLang="en-US" sz="2400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6904702-F7E1-4B69-BA8E-893BC355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61041"/>
              </p:ext>
            </p:extLst>
          </p:nvPr>
        </p:nvGraphicFramePr>
        <p:xfrm>
          <a:off x="3091933" y="2918967"/>
          <a:ext cx="9519535" cy="26600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519535">
                  <a:extLst>
                    <a:ext uri="{9D8B030D-6E8A-4147-A177-3AD203B41FA5}">
                      <a16:colId xmlns:a16="http://schemas.microsoft.com/office/drawing/2014/main" val="639454939"/>
                    </a:ext>
                  </a:extLst>
                </a:gridCol>
              </a:tblGrid>
              <a:tr h="266003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queryConstellationSuccessYear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constellation </a:t>
                      </a:r>
                      <a:r>
                        <a:rPr lang="en-US" altLang="zh-CN" dirty="0"/>
                        <a:t>reason,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dirty="0" err="1"/>
                        <a:t>consName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zh-CN" dirty="0"/>
                        <a:t>type)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reason.getError_code</a:t>
                      </a:r>
                      <a:r>
                        <a:rPr lang="en-US" altLang="zh-CN" dirty="0"/>
                        <a:t>()!=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/>
                        <a:t>){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mConstellation</a:t>
                      </a:r>
                      <a:r>
                        <a:rPr lang="en-US" altLang="zh-CN" dirty="0" err="1"/>
                        <a:t>.setText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consName+type</a:t>
                      </a:r>
                      <a:r>
                        <a:rPr lang="en-US" altLang="zh-CN" dirty="0"/>
                        <a:t>+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的运势为：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mHoroscope</a:t>
                      </a:r>
                      <a:r>
                        <a:rPr lang="en-US" altLang="zh-CN" dirty="0" err="1"/>
                        <a:t>.setText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reason.toString</a:t>
                      </a:r>
                      <a:r>
                        <a:rPr lang="en-US" altLang="zh-CN" dirty="0"/>
                        <a:t>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mViewLine</a:t>
                      </a:r>
                      <a:r>
                        <a:rPr lang="en-US" altLang="zh-CN" dirty="0" err="1"/>
                        <a:t>.setVisibility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256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CA4D46F-FFBE-46CD-BEEC-9B874E5AA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23" y="1652005"/>
            <a:ext cx="2880610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88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AFB3-6E7F-4F82-BED4-4ECC24F5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774"/>
            <a:ext cx="10515600" cy="655707"/>
          </a:xfrm>
        </p:spPr>
        <p:txBody>
          <a:bodyPr>
            <a:noAutofit/>
          </a:bodyPr>
          <a:lstStyle/>
          <a:p>
            <a:r>
              <a:rPr lang="zh-CN" altLang="en-US" sz="5400" b="1" dirty="0"/>
              <a:t>三、星座运势功能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DE5DD-AC38-4DD2-A8B4-B4962691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4845"/>
            <a:ext cx="10515600" cy="5356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）星座运势的</a:t>
            </a:r>
            <a:r>
              <a:rPr lang="en-US" altLang="zh-CN" dirty="0"/>
              <a:t>today</a:t>
            </a:r>
            <a:r>
              <a:rPr lang="zh-CN" altLang="en-US" dirty="0"/>
              <a:t>，</a:t>
            </a:r>
            <a:r>
              <a:rPr lang="en-US" altLang="zh-CN" dirty="0"/>
              <a:t>tomorrow</a:t>
            </a:r>
            <a:r>
              <a:rPr lang="zh-CN" altLang="en-US" dirty="0"/>
              <a:t>，</a:t>
            </a:r>
            <a:r>
              <a:rPr lang="en-US" altLang="zh-CN" dirty="0"/>
              <a:t>week</a:t>
            </a:r>
            <a:r>
              <a:rPr lang="zh-CN" altLang="en-US" dirty="0"/>
              <a:t>，</a:t>
            </a:r>
            <a:r>
              <a:rPr lang="en-US" altLang="zh-CN" dirty="0"/>
              <a:t>month</a:t>
            </a:r>
            <a:r>
              <a:rPr lang="zh-CN" altLang="en-US" dirty="0"/>
              <a:t>，</a:t>
            </a:r>
            <a:r>
              <a:rPr lang="en-US" altLang="zh-CN" dirty="0"/>
              <a:t>year</a:t>
            </a:r>
            <a:r>
              <a:rPr lang="zh-CN" altLang="en-US" dirty="0"/>
              <a:t>之间的跳转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40E627-EE4A-490A-9027-21CE9FC90F5D}"/>
              </a:ext>
            </a:extLst>
          </p:cNvPr>
          <p:cNvSpPr txBox="1"/>
          <p:nvPr/>
        </p:nvSpPr>
        <p:spPr>
          <a:xfrm>
            <a:off x="4259484" y="1657987"/>
            <a:ext cx="6256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核心代码：</a:t>
            </a:r>
            <a:endParaRPr lang="zh-CN" altLang="en-US" sz="2400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B1E5A238-B0D1-4498-8C38-B901B65C0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57387"/>
              </p:ext>
            </p:extLst>
          </p:nvPr>
        </p:nvGraphicFramePr>
        <p:xfrm>
          <a:off x="1372242" y="2119652"/>
          <a:ext cx="8128000" cy="4480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785976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29869641"/>
                    </a:ext>
                  </a:extLst>
                </a:gridCol>
              </a:tblGrid>
              <a:tr h="4275306">
                <a:tc>
                  <a:txBody>
                    <a:bodyPr/>
                    <a:lstStyle/>
                    <a:p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监听查询按钮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mBtnQuery</a:t>
                      </a:r>
                      <a:r>
                        <a:rPr lang="en-US" altLang="zh-CN" dirty="0" err="1"/>
                        <a:t>.setOnClickListener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OnClickListener</a:t>
                      </a:r>
                      <a:r>
                        <a:rPr lang="en-US" altLang="zh-CN" dirty="0"/>
                        <a:t>()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</a:t>
                      </a:r>
                      <a:r>
                        <a:rPr lang="en-US" altLang="zh-CN" dirty="0"/>
                        <a:t>v)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查询星座运势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获取运势类别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type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etInputHoroscope</a:t>
                      </a:r>
                      <a:r>
                        <a:rPr lang="en-US" altLang="zh-CN" dirty="0" err="1"/>
                        <a:t>.getText</a:t>
                      </a:r>
                      <a:r>
                        <a:rPr lang="en-US" altLang="zh-CN" dirty="0"/>
                        <a:t>().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US" altLang="zh-CN" dirty="0"/>
                        <a:t>){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"today"</a:t>
                      </a:r>
                      <a:r>
                        <a:rPr lang="en-US" altLang="zh-CN" dirty="0"/>
                        <a:t>: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"tomorrow"</a:t>
                      </a:r>
                      <a:r>
                        <a:rPr lang="en-US" altLang="zh-CN" dirty="0"/>
                        <a:t>: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</a:t>
                      </a:r>
                      <a:r>
                        <a:rPr lang="en-US" altLang="zh-CN" dirty="0" err="1"/>
                        <a:t>queryConstellationToday</a:t>
                      </a:r>
                      <a:r>
                        <a:rPr lang="en-US" altLang="zh-CN" dirty="0"/>
                        <a:t>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"week"</a:t>
                      </a:r>
                      <a:r>
                        <a:rPr lang="en-US" altLang="zh-CN" dirty="0"/>
                        <a:t>: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</a:t>
                      </a:r>
                      <a:r>
                        <a:rPr lang="en-US" altLang="zh-CN" dirty="0" err="1"/>
                        <a:t>queryConstellationWeek</a:t>
                      </a:r>
                      <a:r>
                        <a:rPr lang="en-US" altLang="zh-CN" dirty="0"/>
                        <a:t>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"month"</a:t>
                      </a:r>
                      <a:r>
                        <a:rPr lang="en-US" altLang="zh-CN" dirty="0"/>
                        <a:t>: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</a:t>
                      </a:r>
                      <a:r>
                        <a:rPr lang="en-US" altLang="zh-CN" dirty="0" err="1"/>
                        <a:t>queryConstellationMonth</a:t>
                      </a:r>
                      <a:r>
                        <a:rPr lang="en-US" altLang="zh-CN" dirty="0"/>
                        <a:t>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"year"</a:t>
                      </a:r>
                      <a:r>
                        <a:rPr lang="en-US" altLang="zh-CN" dirty="0"/>
                        <a:t>: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</a:t>
                      </a:r>
                      <a:r>
                        <a:rPr lang="en-US" altLang="zh-CN" dirty="0" err="1"/>
                        <a:t>queryConstellationYear</a:t>
                      </a:r>
                      <a:r>
                        <a:rPr lang="en-US" altLang="zh-CN" dirty="0"/>
                        <a:t>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zh-CN" dirty="0"/>
                        <a:t>: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});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14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59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7941AA16-7A84-4B23-841A-40AF5B98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81" y="2520321"/>
            <a:ext cx="10515600" cy="1817357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98818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8D83-E0CB-40CA-8B23-A3D4490D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3377" y="0"/>
            <a:ext cx="6466389" cy="940383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网络访问问题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658C8-C4D8-4281-ADCA-11EE70A4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14" y="1321825"/>
            <a:ext cx="9144000" cy="1655762"/>
          </a:xfrm>
        </p:spPr>
        <p:txBody>
          <a:bodyPr/>
          <a:lstStyle/>
          <a:p>
            <a:pPr algn="l"/>
            <a:r>
              <a:rPr lang="en-US" altLang="zh-CN" dirty="0"/>
              <a:t>   1</a:t>
            </a:r>
            <a:r>
              <a:rPr lang="zh-CN" altLang="en-US" dirty="0"/>
              <a:t>、网络申请权限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31F56C-E076-4223-BB2C-3A2F9676D8DE}"/>
              </a:ext>
            </a:extLst>
          </p:cNvPr>
          <p:cNvSpPr txBox="1"/>
          <p:nvPr/>
        </p:nvSpPr>
        <p:spPr>
          <a:xfrm>
            <a:off x="0" y="2635440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    2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call.enqueue</a:t>
            </a:r>
            <a:r>
              <a:rPr lang="zh-CN" altLang="en-US" sz="2400" dirty="0"/>
              <a:t>一直回调</a:t>
            </a:r>
            <a:r>
              <a:rPr lang="en-US" altLang="zh-CN" sz="2400" dirty="0" err="1"/>
              <a:t>onFailure</a:t>
            </a:r>
            <a:r>
              <a:rPr lang="en-US" altLang="zh-CN" sz="2400" dirty="0"/>
              <a:t>()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r>
              <a:rPr lang="en-US" altLang="zh-CN" sz="2400" dirty="0"/>
              <a:t> 	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原因：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全面禁止了非安全的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http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连接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	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解决方法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:</a:t>
            </a:r>
          </a:p>
          <a:p>
            <a:r>
              <a:rPr lang="en-US" altLang="zh-CN" sz="2400" dirty="0">
                <a:solidFill>
                  <a:srgbClr val="4D4D4D"/>
                </a:solidFill>
                <a:latin typeface="-apple-system"/>
                <a:sym typeface="Wingdings" panose="05000000000000000000" pitchFamily="2" charset="2"/>
              </a:rPr>
              <a:t>		(1)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res/</a:t>
            </a:r>
            <a:r>
              <a:rPr lang="en-US" altLang="zh-CN" sz="2400" b="0" i="0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xml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下建立我们自己的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network security config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文件，名字任意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			</a:t>
            </a:r>
          </a:p>
          <a:p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		</a:t>
            </a:r>
          </a:p>
          <a:p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		(2)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-apple-system"/>
              </a:rPr>
              <a:t>AndroidManifest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&lt;application&gt;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标签中增加如下属性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。</a:t>
            </a:r>
            <a:r>
              <a:rPr lang="zh-CN" altLang="en-US" sz="2400" b="1" dirty="0">
                <a:solidFill>
                  <a:srgbClr val="C00000"/>
                </a:solidFill>
                <a:latin typeface="-apple-system"/>
              </a:rPr>
              <a:t>注意</a:t>
            </a:r>
            <a:r>
              <a:rPr lang="en-US" altLang="zh-CN" sz="2400" b="1" dirty="0">
                <a:solidFill>
                  <a:srgbClr val="C00000"/>
                </a:solidFill>
                <a:latin typeface="-apple-system"/>
              </a:rPr>
              <a:t>:</a:t>
            </a:r>
            <a:r>
              <a:rPr lang="zh-CN" altLang="en-US" sz="2400" b="1" dirty="0">
                <a:solidFill>
                  <a:srgbClr val="C00000"/>
                </a:solidFill>
                <a:latin typeface="-apple-system"/>
              </a:rPr>
              <a:t>一定要是你</a:t>
            </a:r>
            <a:r>
              <a:rPr lang="en-US" altLang="zh-CN" sz="2400" b="1" dirty="0">
                <a:solidFill>
                  <a:srgbClr val="C00000"/>
                </a:solidFill>
                <a:latin typeface="-apple-system"/>
              </a:rPr>
              <a:t>			     </a:t>
            </a:r>
            <a:r>
              <a:rPr lang="zh-CN" altLang="en-US" sz="2400" b="1" dirty="0">
                <a:solidFill>
                  <a:srgbClr val="C00000"/>
                </a:solidFill>
                <a:latin typeface="-apple-system"/>
              </a:rPr>
              <a:t>创的包名。</a:t>
            </a:r>
            <a:endParaRPr lang="en-US" altLang="zh-CN" sz="2400" b="1" dirty="0">
              <a:solidFill>
                <a:srgbClr val="C00000"/>
              </a:solidFill>
              <a:latin typeface="-apple-system"/>
            </a:endParaRPr>
          </a:p>
          <a:p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			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A8D02F1-21AF-4A02-8913-ECC3A6362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28827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F6A242A8-6070-41BC-8362-7401C74E8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26282"/>
              </p:ext>
            </p:extLst>
          </p:nvPr>
        </p:nvGraphicFramePr>
        <p:xfrm>
          <a:off x="2194046" y="4531015"/>
          <a:ext cx="8128000" cy="1188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493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network-security-config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&gt;</a:t>
                      </a:r>
                      <a:br>
                        <a:rPr lang="en-US" altLang="zh-CN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r>
                        <a:rPr lang="en-US" altLang="zh-CN" sz="1800" b="1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&lt;!--</a:t>
                      </a:r>
                      <a:r>
                        <a:rPr lang="zh-CN" altLang="en-US" sz="1800" b="1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默认允许所有网址使用非安全连接</a:t>
                      </a:r>
                      <a:r>
                        <a:rPr lang="en-US" altLang="zh-CN" sz="1800" b="1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--&gt;</a:t>
                      </a:r>
                      <a:br>
                        <a:rPr lang="en-US" altLang="zh-CN" sz="1800" b="1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base-config </a:t>
                      </a:r>
                      <a:r>
                        <a:rPr lang="en-US" altLang="zh-CN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cleartextTrafficPermitted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="true"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/&gt;</a:t>
                      </a:r>
                      <a:br>
                        <a:rPr lang="en-US" altLang="zh-CN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&lt;/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network-security-config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02322"/>
                  </a:ext>
                </a:extLst>
              </a:tr>
            </a:tbl>
          </a:graphicData>
        </a:graphic>
      </p:graphicFrame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A15381AA-8A37-4104-B1D7-D6582305B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09474"/>
              </p:ext>
            </p:extLst>
          </p:nvPr>
        </p:nvGraphicFramePr>
        <p:xfrm>
          <a:off x="2194046" y="6419584"/>
          <a:ext cx="8128000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18235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android:networkSecurityConfig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="@xml/network"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00858"/>
                  </a:ext>
                </a:extLst>
              </a:tr>
            </a:tbl>
          </a:graphicData>
        </a:graphic>
      </p:graphicFrame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7B1E325A-1FC1-4221-99B6-3ACEF910C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58474"/>
              </p:ext>
            </p:extLst>
          </p:nvPr>
        </p:nvGraphicFramePr>
        <p:xfrm>
          <a:off x="839808" y="1803419"/>
          <a:ext cx="8128000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81051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C8C8C"/>
                          </a:solidFill>
                          <a:effectLst/>
                          <a:latin typeface="Arial Unicode MS" panose="020B0604020202020204" pitchFamily="34" charset="-122"/>
                          <a:ea typeface="JetBrains Mono"/>
                        </a:rPr>
                        <a:t>&lt;!-- //</a:t>
                      </a:r>
                      <a:r>
                        <a:rPr kumimoji="0" lang="zh-CN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C8C8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设置网络权限 </a:t>
                      </a:r>
                      <a:r>
                        <a:rPr kumimoji="0" lang="zh-CN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C8C8C"/>
                          </a:solidFill>
                          <a:effectLst/>
                          <a:latin typeface="Arial Unicode MS" panose="020B0604020202020204" pitchFamily="34" charset="-122"/>
                          <a:ea typeface="JetBrains Mono"/>
                        </a:rPr>
                        <a:t>--&gt;</a:t>
                      </a:r>
                      <a:br>
                        <a:rPr kumimoji="0" lang="zh-CN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C8C8C"/>
                          </a:solidFill>
                          <a:effectLst/>
                          <a:latin typeface="Arial Unicode MS" panose="020B0604020202020204" pitchFamily="34" charset="-122"/>
                          <a:ea typeface="JetBrains Mono"/>
                        </a:rPr>
                      </a:b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Unicode MS" panose="020B0604020202020204" pitchFamily="34" charset="-122"/>
                          <a:ea typeface="JetBrains Mono"/>
                        </a:rPr>
                        <a:t>&lt;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B3"/>
                          </a:solidFill>
                          <a:effectLst/>
                          <a:latin typeface="Arial Unicode MS" panose="020B0604020202020204" pitchFamily="34" charset="-122"/>
                          <a:ea typeface="JetBrains Mono"/>
                        </a:rPr>
                        <a:t>uses-permission 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71094"/>
                          </a:solidFill>
                          <a:effectLst/>
                          <a:latin typeface="Arial Unicode MS" panose="020B0604020202020204" pitchFamily="34" charset="-122"/>
                          <a:ea typeface="JetBrains Mono"/>
                        </a:rPr>
                        <a:t>android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4AD4"/>
                          </a:solidFill>
                          <a:effectLst/>
                          <a:latin typeface="Arial Unicode MS" panose="020B0604020202020204" pitchFamily="34" charset="-122"/>
                          <a:ea typeface="JetBrains Mono"/>
                        </a:rPr>
                        <a:t>:name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67D17"/>
                          </a:solidFill>
                          <a:effectLst/>
                          <a:latin typeface="Arial Unicode MS" panose="020B0604020202020204" pitchFamily="34" charset="-122"/>
                          <a:ea typeface="JetBrains Mono"/>
                        </a:rPr>
                        <a:t>="android.permission.INTERNET" 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Arial Unicode MS" panose="020B0604020202020204" pitchFamily="34" charset="-122"/>
                          <a:ea typeface="JetBrains Mono"/>
                        </a:rPr>
                        <a:t>/&gt;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6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6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8D83-E0CB-40CA-8B23-A3D4490D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31717" y="0"/>
            <a:ext cx="9144000" cy="1192393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三个功能进行跳转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658C8-C4D8-4281-ADCA-11EE70A4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969" y="3429000"/>
            <a:ext cx="9144000" cy="1655762"/>
          </a:xfrm>
        </p:spPr>
        <p:txBody>
          <a:bodyPr numCol="1">
            <a:noAutofit/>
          </a:bodyPr>
          <a:lstStyle/>
          <a:p>
            <a:pPr marL="457200" indent="-457200">
              <a:buAutoNum type="arabicPeriod"/>
            </a:pPr>
            <a:r>
              <a:rPr lang="en-US" altLang="zh-CN" sz="3200" dirty="0"/>
              <a:t>a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43F8B0-CF66-47B0-92F7-F8DF099C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369" y="1503264"/>
            <a:ext cx="2909306" cy="51532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4ADD41-7A0E-474C-B75D-879F6422F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9" y="1503264"/>
            <a:ext cx="2898690" cy="51532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C95B32-D952-46E1-BC8F-8BDB7898A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387" y="1478670"/>
            <a:ext cx="3240556" cy="52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4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8D83-E0CB-40CA-8B23-A3D4490D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31717" y="0"/>
            <a:ext cx="9144000" cy="1192393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三个功能进行跳转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658C8-C4D8-4281-ADCA-11EE70A4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31830"/>
            <a:ext cx="12192000" cy="1050985"/>
          </a:xfrm>
        </p:spPr>
        <p:txBody>
          <a:bodyPr numCol="1">
            <a:noAutofit/>
          </a:bodyPr>
          <a:lstStyle/>
          <a:p>
            <a:r>
              <a:rPr lang="zh-CN" altLang="en-US" sz="3200" dirty="0"/>
              <a:t>在每个页面的布局文件都写了这三个按钮，并且每个页面都进行监听并且跳转。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B93F23-B2C4-4707-A904-E5AD6660CB91}"/>
              </a:ext>
            </a:extLst>
          </p:cNvPr>
          <p:cNvSpPr txBox="1"/>
          <p:nvPr/>
        </p:nvSpPr>
        <p:spPr>
          <a:xfrm>
            <a:off x="419583" y="2451982"/>
            <a:ext cx="6881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>
                <a:solidFill>
                  <a:srgbClr val="FF0000"/>
                </a:solidFill>
              </a:rPr>
              <a:t>核心代码：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ED61574-6020-43E1-9F8E-DA1E7DA06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18660"/>
              </p:ext>
            </p:extLst>
          </p:nvPr>
        </p:nvGraphicFramePr>
        <p:xfrm>
          <a:off x="1383817" y="2913647"/>
          <a:ext cx="8128000" cy="3799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16920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08798360"/>
                    </a:ext>
                  </a:extLst>
                </a:gridCol>
              </a:tblGrid>
              <a:tr h="3799840">
                <a:tc>
                  <a:txBody>
                    <a:bodyPr/>
                    <a:lstStyle/>
                    <a:p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页面跳转监听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button1</a:t>
                      </a:r>
                      <a:r>
                        <a:rPr lang="en-US" altLang="zh-CN" dirty="0"/>
                        <a:t>.setOnClickListener(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button2</a:t>
                      </a:r>
                      <a:r>
                        <a:rPr lang="en-US" altLang="zh-CN" dirty="0"/>
                        <a:t>.setOnClickListener(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button3</a:t>
                      </a:r>
                      <a:r>
                        <a:rPr lang="en-US" altLang="zh-CN" dirty="0"/>
                        <a:t>.setOnClickListener(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dirty="0"/>
                        <a:t>);</a:t>
                      </a:r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</a:t>
                      </a:r>
                      <a:r>
                        <a:rPr lang="en-US" altLang="zh-CN" dirty="0"/>
                        <a:t>v)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v.getId</a:t>
                      </a:r>
                      <a:r>
                        <a:rPr lang="en-US" altLang="zh-CN" dirty="0"/>
                        <a:t>())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weatherActivity</a:t>
                      </a:r>
                      <a:r>
                        <a:rPr lang="en-US" altLang="zh-CN" dirty="0"/>
                        <a:t>: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dirty="0" err="1"/>
                        <a:t>startActivity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dirty="0"/>
                        <a:t>Intent(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SecondActivity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dirty="0"/>
                        <a:t>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startsActivity</a:t>
                      </a:r>
                      <a:r>
                        <a:rPr lang="en-US" altLang="zh-CN" dirty="0"/>
                        <a:t>: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dirty="0" err="1"/>
                        <a:t>startActivity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dirty="0"/>
                        <a:t>Intent(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ThirdActivity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dirty="0"/>
                        <a:t>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R</a:t>
                      </a:r>
                      <a:r>
                        <a:rPr lang="en-US" altLang="zh-CN" dirty="0"/>
                        <a:t>.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zh-CN" dirty="0"/>
                        <a:t>.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fyzn2022Activity</a:t>
                      </a:r>
                      <a:r>
                        <a:rPr lang="en-US" altLang="zh-CN" dirty="0"/>
                        <a:t>: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dirty="0" err="1"/>
                        <a:t>startActivity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dirty="0"/>
                        <a:t>Intent(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MainActivity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dirty="0"/>
                        <a:t>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zh-CN" dirty="0"/>
                        <a:t>: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0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8D83-E0CB-40CA-8B23-A3D4490D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82880"/>
            <a:ext cx="9838481" cy="77724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2022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出行防疫政策指南功能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658C8-C4D8-4281-ADCA-11EE70A4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967" y="1577879"/>
            <a:ext cx="5756476" cy="1238491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核心代码：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FD1709-0AD3-4520-8550-E0E3B2D981B7}"/>
              </a:ext>
            </a:extLst>
          </p:cNvPr>
          <p:cNvSpPr txBox="1"/>
          <p:nvPr/>
        </p:nvSpPr>
        <p:spPr>
          <a:xfrm>
            <a:off x="349489" y="1116214"/>
            <a:ext cx="7526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(1)</a:t>
            </a:r>
            <a:r>
              <a:rPr lang="zh-CN" altLang="en-US" sz="2400" dirty="0"/>
              <a:t>、城市列表获取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67901E-BACD-42C8-AB93-252D13D0F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9" y="1788467"/>
            <a:ext cx="2578955" cy="4460596"/>
          </a:xfrm>
          <a:prstGeom prst="rect">
            <a:avLst/>
          </a:prstGeom>
        </p:spPr>
      </p:pic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790C740C-C3C4-4CB4-BAA5-D38899701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35417"/>
              </p:ext>
            </p:extLst>
          </p:nvPr>
        </p:nvGraphicFramePr>
        <p:xfrm>
          <a:off x="2928445" y="2000933"/>
          <a:ext cx="9363869" cy="4754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63869">
                  <a:extLst>
                    <a:ext uri="{9D8B030D-6E8A-4147-A177-3AD203B41FA5}">
                      <a16:colId xmlns:a16="http://schemas.microsoft.com/office/drawing/2014/main" val="464709857"/>
                    </a:ext>
                  </a:extLst>
                </a:gridCol>
              </a:tblGrid>
              <a:tr h="409890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loadCityList</a:t>
                      </a:r>
                      <a:r>
                        <a:rPr lang="en-US" altLang="zh-CN" dirty="0"/>
                        <a:t>()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mService</a:t>
                      </a:r>
                      <a:r>
                        <a:rPr lang="en-US" altLang="zh-CN" dirty="0" err="1"/>
                        <a:t>.createService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CityListUrl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网络接口请求对象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Citys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apiData</a:t>
                      </a:r>
                      <a:r>
                        <a:rPr lang="en-US" altLang="zh-CN" dirty="0" err="1"/>
                        <a:t>.getCityList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FANGYI_KEY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执行请求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进入到等待队列，准备执行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两种结果：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成功，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失败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 err="1"/>
                        <a:t>.enqueue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Callback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Citys</a:t>
                      </a:r>
                      <a:r>
                        <a:rPr lang="en-US" altLang="zh-CN" dirty="0"/>
                        <a:t>&gt;()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onResponse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Citys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Citys</a:t>
                      </a:r>
                      <a:r>
                        <a:rPr lang="en-US" altLang="zh-CN" dirty="0"/>
                        <a:t>&gt; response)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将城市列表设置到下拉框中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dirty="0" err="1"/>
                        <a:t>queryCitySuccess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response.body</a:t>
                      </a:r>
                      <a:r>
                        <a:rPr lang="en-US" altLang="zh-CN" dirty="0"/>
                        <a:t>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onFailure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Citys</a:t>
                      </a:r>
                      <a:r>
                        <a:rPr lang="en-US" altLang="zh-CN" dirty="0"/>
                        <a:t>&gt; call,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 </a:t>
                      </a:r>
                      <a:r>
                        <a:rPr lang="en-US" altLang="zh-CN" dirty="0"/>
                        <a:t>t)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i="1" dirty="0" err="1">
                          <a:effectLst/>
                        </a:rPr>
                        <a:t>makeText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MainActivity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城市获取失败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LENGTH_SHORT</a:t>
                      </a:r>
                      <a:r>
                        <a:rPr lang="en-US" altLang="zh-CN" dirty="0"/>
                        <a:t>).show();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9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6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8D83-E0CB-40CA-8B23-A3D4490D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3200"/>
            <a:ext cx="9942653" cy="77724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2022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出行防疫政策指南功能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658C8-C4D8-4281-ADCA-11EE70A4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967" y="1577879"/>
            <a:ext cx="5756476" cy="1238491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核心代码：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FD1709-0AD3-4520-8550-E0E3B2D981B7}"/>
              </a:ext>
            </a:extLst>
          </p:cNvPr>
          <p:cNvSpPr txBox="1"/>
          <p:nvPr/>
        </p:nvSpPr>
        <p:spPr>
          <a:xfrm>
            <a:off x="349489" y="1116214"/>
            <a:ext cx="8481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(2.1)</a:t>
            </a:r>
            <a:r>
              <a:rPr lang="zh-CN" altLang="en-US" sz="2400" dirty="0"/>
              <a:t>、将城市设置到下拉框</a:t>
            </a:r>
            <a:endParaRPr lang="en-US" altLang="zh-CN" sz="2400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790C740C-C3C4-4CB4-BAA5-D38899701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11758"/>
              </p:ext>
            </p:extLst>
          </p:nvPr>
        </p:nvGraphicFramePr>
        <p:xfrm>
          <a:off x="2928446" y="2347499"/>
          <a:ext cx="7523494" cy="34166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523494">
                  <a:extLst>
                    <a:ext uri="{9D8B030D-6E8A-4147-A177-3AD203B41FA5}">
                      <a16:colId xmlns:a16="http://schemas.microsoft.com/office/drawing/2014/main" val="464709857"/>
                    </a:ext>
                  </a:extLst>
                </a:gridCol>
              </a:tblGrid>
              <a:tr h="3416693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queryCitySuccess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Citys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dirty="0" err="1"/>
                        <a:t>citys</a:t>
                      </a:r>
                      <a:r>
                        <a:rPr lang="en-US" altLang="zh-CN" dirty="0"/>
                        <a:t>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citys.getError_code</a:t>
                      </a:r>
                      <a:r>
                        <a:rPr lang="en-US" altLang="zh-CN" dirty="0"/>
                        <a:t>()!=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/>
                        <a:t>){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没有获取到数据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设置出发城市的省份和城市的适配器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err="1"/>
                        <a:t>setProvincesData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mFromProvince</a:t>
                      </a:r>
                      <a:r>
                        <a:rPr lang="en-US" altLang="zh-CN" dirty="0" err="1"/>
                        <a:t>,citys.getResult</a:t>
                      </a:r>
                      <a:r>
                        <a:rPr lang="en-US" altLang="zh-CN" dirty="0"/>
                        <a:t>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dirty="0" err="1"/>
                        <a:t>setCityData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mFromCity</a:t>
                      </a:r>
                      <a:r>
                        <a:rPr lang="en-US" altLang="zh-CN" dirty="0" err="1"/>
                        <a:t>,citys.getResult</a:t>
                      </a:r>
                      <a:r>
                        <a:rPr lang="en-US" altLang="zh-CN" dirty="0"/>
                        <a:t>().get(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/>
                        <a:t>).</a:t>
                      </a:r>
                      <a:r>
                        <a:rPr lang="en-US" altLang="zh-CN" dirty="0" err="1"/>
                        <a:t>getCitys</a:t>
                      </a:r>
                      <a:r>
                        <a:rPr lang="en-US" altLang="zh-CN" dirty="0"/>
                        <a:t>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设置出发城市的省份和城市的适配器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err="1"/>
                        <a:t>setProvincesData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mToProvince</a:t>
                      </a:r>
                      <a:r>
                        <a:rPr lang="en-US" altLang="zh-CN" dirty="0" err="1"/>
                        <a:t>,citys.getResult</a:t>
                      </a:r>
                      <a:r>
                        <a:rPr lang="en-US" altLang="zh-CN" dirty="0"/>
                        <a:t>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dirty="0" err="1"/>
                        <a:t>setCityData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mToCity</a:t>
                      </a:r>
                      <a:r>
                        <a:rPr lang="en-US" altLang="zh-CN" dirty="0" err="1"/>
                        <a:t>,citys.getResult</a:t>
                      </a:r>
                      <a:r>
                        <a:rPr lang="en-US" altLang="zh-CN" dirty="0"/>
                        <a:t>().get(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/>
                        <a:t>).</a:t>
                      </a:r>
                      <a:r>
                        <a:rPr lang="en-US" altLang="zh-CN" dirty="0" err="1"/>
                        <a:t>getCitys</a:t>
                      </a:r>
                      <a:r>
                        <a:rPr lang="en-US" altLang="zh-CN" dirty="0"/>
                        <a:t>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}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929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A354D839-301C-4DF1-94C7-CDFE02E77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1" y="1750061"/>
            <a:ext cx="2702234" cy="458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8D83-E0CB-40CA-8B23-A3D4490D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3200"/>
            <a:ext cx="9838481" cy="77724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2022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出行防疫政策指南功能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658C8-C4D8-4281-ADCA-11EE70A4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967" y="1577879"/>
            <a:ext cx="5756476" cy="1238491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核心代码：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FD1709-0AD3-4520-8550-E0E3B2D981B7}"/>
              </a:ext>
            </a:extLst>
          </p:cNvPr>
          <p:cNvSpPr txBox="1"/>
          <p:nvPr/>
        </p:nvSpPr>
        <p:spPr>
          <a:xfrm>
            <a:off x="349489" y="1116214"/>
            <a:ext cx="9488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(2.2)</a:t>
            </a:r>
            <a:r>
              <a:rPr lang="zh-CN" altLang="en-US" sz="2400" dirty="0"/>
              <a:t>、前后下拉框进行级联</a:t>
            </a:r>
            <a:endParaRPr lang="en-US" altLang="zh-CN" sz="2400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790C740C-C3C4-4CB4-BAA5-D38899701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71601"/>
              </p:ext>
            </p:extLst>
          </p:nvPr>
        </p:nvGraphicFramePr>
        <p:xfrm>
          <a:off x="2928445" y="2000933"/>
          <a:ext cx="9363869" cy="420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63869">
                  <a:extLst>
                    <a:ext uri="{9D8B030D-6E8A-4147-A177-3AD203B41FA5}">
                      <a16:colId xmlns:a16="http://schemas.microsoft.com/office/drawing/2014/main" val="464709857"/>
                    </a:ext>
                  </a:extLst>
                </a:gridCol>
              </a:tblGrid>
              <a:tr h="409890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setProvincesData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Spinner </a:t>
                      </a:r>
                      <a:r>
                        <a:rPr lang="en-US" altLang="zh-CN" dirty="0" err="1"/>
                        <a:t>spinner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List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dirty="0" err="1"/>
                        <a:t>provinceList</a:t>
                      </a:r>
                      <a:r>
                        <a:rPr lang="en-US" altLang="zh-CN" dirty="0"/>
                        <a:t>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provinceList</a:t>
                      </a:r>
                      <a:r>
                        <a:rPr lang="en-US" altLang="zh-CN" dirty="0"/>
                        <a:t>==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zh-CN" dirty="0"/>
                        <a:t>){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没有获取到数据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zh-CN" dirty="0"/>
                        <a:t>[]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provinceArray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dirty="0"/>
                        <a:t>String[</a:t>
                      </a:r>
                      <a:r>
                        <a:rPr lang="en-US" altLang="zh-CN" dirty="0" err="1"/>
                        <a:t>provinceList.size</a:t>
                      </a:r>
                      <a:r>
                        <a:rPr lang="en-US" altLang="zh-CN" dirty="0"/>
                        <a:t>()];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dirty="0"/>
                        <a:t>;i&lt;</a:t>
                      </a:r>
                      <a:r>
                        <a:rPr lang="en-US" altLang="zh-CN" dirty="0" err="1"/>
                        <a:t>provinceList.size</a:t>
                      </a:r>
                      <a:r>
                        <a:rPr lang="en-US" altLang="zh-CN" dirty="0"/>
                        <a:t>();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++){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provinceArray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]=</a:t>
                      </a:r>
                      <a:r>
                        <a:rPr lang="en-US" altLang="zh-CN" dirty="0" err="1"/>
                        <a:t>provinceList.get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).</a:t>
                      </a:r>
                      <a:r>
                        <a:rPr lang="en-US" altLang="zh-CN" dirty="0" err="1"/>
                        <a:t>getProvince</a:t>
                      </a:r>
                      <a:r>
                        <a:rPr lang="en-US" altLang="zh-CN" dirty="0"/>
                        <a:t>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设置数组的适配器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ArrayAdapter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adapter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dirty="0" err="1"/>
                        <a:t>ArrayAdapter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zh-CN" dirty="0"/>
                        <a:t>&gt;(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dirty="0" err="1"/>
                        <a:t>,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layout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spinner_dropdown</a:t>
                      </a:r>
                      <a:r>
                        <a:rPr lang="en-US" altLang="zh-CN" dirty="0" err="1"/>
                        <a:t>,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provinceArray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dirty="0" err="1"/>
                        <a:t>spinner.setAdapter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adapter</a:t>
                      </a:r>
                      <a:r>
                        <a:rPr lang="en-US" altLang="zh-CN" dirty="0"/>
                        <a:t>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adapter</a:t>
                      </a:r>
                      <a:r>
                        <a:rPr lang="en-US" altLang="zh-CN" dirty="0" err="1"/>
                        <a:t>.notifyDataSetChanged</a:t>
                      </a:r>
                      <a:r>
                        <a:rPr lang="en-US" altLang="zh-CN" dirty="0"/>
                        <a:t>();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下一页还有核心代码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929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A354D839-301C-4DF1-94C7-CDFE02E77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1" y="1750061"/>
            <a:ext cx="2702234" cy="458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7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8D83-E0CB-40CA-8B23-A3D4490D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3200"/>
            <a:ext cx="9896354" cy="77724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2022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出行防疫政策指南功能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658C8-C4D8-4281-ADCA-11EE70A4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967" y="1577879"/>
            <a:ext cx="5756476" cy="1238491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核心代码：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FD1709-0AD3-4520-8550-E0E3B2D981B7}"/>
              </a:ext>
            </a:extLst>
          </p:cNvPr>
          <p:cNvSpPr txBox="1"/>
          <p:nvPr/>
        </p:nvSpPr>
        <p:spPr>
          <a:xfrm>
            <a:off x="349489" y="1116214"/>
            <a:ext cx="8030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(2.2)</a:t>
            </a:r>
            <a:r>
              <a:rPr lang="zh-CN" altLang="en-US" sz="2400" dirty="0"/>
              <a:t>、前后下拉框进行级联</a:t>
            </a:r>
            <a:endParaRPr lang="en-US" altLang="zh-CN" sz="2400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790C740C-C3C4-4CB4-BAA5-D38899701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29658"/>
              </p:ext>
            </p:extLst>
          </p:nvPr>
        </p:nvGraphicFramePr>
        <p:xfrm>
          <a:off x="2828131" y="1899920"/>
          <a:ext cx="9363869" cy="448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63869">
                  <a:extLst>
                    <a:ext uri="{9D8B030D-6E8A-4147-A177-3AD203B41FA5}">
                      <a16:colId xmlns:a16="http://schemas.microsoft.com/office/drawing/2014/main" val="464709857"/>
                    </a:ext>
                  </a:extLst>
                </a:gridCol>
              </a:tblGrid>
              <a:tr h="4098900">
                <a:tc>
                  <a:txBody>
                    <a:bodyPr/>
                    <a:lstStyle/>
                    <a:p>
                      <a:r>
                        <a:rPr lang="en-US" altLang="zh-CN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//</a:t>
                      </a: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对下拉框进行监听</a:t>
                      </a:r>
                      <a:b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dirty="0" err="1"/>
                        <a:t>spinner.setOnItemSelectedListener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AdapterView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OnItemSelectedListener</a:t>
                      </a:r>
                      <a:r>
                        <a:rPr lang="en-US" altLang="zh-CN" dirty="0"/>
                        <a:t>()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public void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onItemSelected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AdapterView</a:t>
                      </a:r>
                      <a:r>
                        <a:rPr lang="en-US" altLang="zh-CN" dirty="0"/>
                        <a:t>&lt;?&gt; parent,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</a:t>
                      </a:r>
                      <a:r>
                        <a:rPr lang="en-US" altLang="zh-CN" dirty="0" err="1"/>
                        <a:t>view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zh-CN" dirty="0"/>
                        <a:t>position,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altLang="zh-CN" dirty="0"/>
                        <a:t>id) 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spinner</a:t>
                      </a:r>
                      <a:r>
                        <a:rPr lang="en-US" altLang="zh-CN" dirty="0" err="1"/>
                        <a:t>.getId</a:t>
                      </a:r>
                      <a:r>
                        <a:rPr lang="en-US" altLang="zh-CN" dirty="0"/>
                        <a:t>()){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sp_from_province</a:t>
                      </a:r>
                      <a:r>
                        <a:rPr lang="en-US" altLang="zh-CN" dirty="0"/>
                        <a:t>: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    </a:t>
                      </a:r>
                      <a:r>
                        <a:rPr lang="en-US" altLang="zh-CN" dirty="0" err="1"/>
                        <a:t>setCityData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mFromCity</a:t>
                      </a:r>
                      <a:r>
                        <a:rPr lang="en-US" altLang="zh-CN" dirty="0" err="1"/>
                        <a:t>,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provinceList</a:t>
                      </a:r>
                      <a:r>
                        <a:rPr lang="en-US" altLang="zh-CN" dirty="0" err="1"/>
                        <a:t>.get</a:t>
                      </a:r>
                      <a:r>
                        <a:rPr lang="en-US" altLang="zh-CN" dirty="0"/>
                        <a:t>(position).</a:t>
                      </a:r>
                      <a:r>
                        <a:rPr lang="en-US" altLang="zh-CN" dirty="0" err="1"/>
                        <a:t>getCitys</a:t>
                      </a:r>
                      <a:r>
                        <a:rPr lang="en-US" altLang="zh-CN" dirty="0"/>
                        <a:t>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zh-CN" dirty="0" err="1"/>
                        <a:t>.</a:t>
                      </a:r>
                      <a:r>
                        <a:rPr lang="en-US" altLang="zh-CN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sp_to_province</a:t>
                      </a:r>
                      <a:r>
                        <a:rPr lang="en-US" altLang="zh-CN" dirty="0"/>
                        <a:t>: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    </a:t>
                      </a:r>
                      <a:r>
                        <a:rPr lang="en-US" altLang="zh-CN" dirty="0" err="1"/>
                        <a:t>setCityData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mToCity</a:t>
                      </a:r>
                      <a:r>
                        <a:rPr lang="en-US" altLang="zh-CN" dirty="0" err="1"/>
                        <a:t>,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provinceList</a:t>
                      </a:r>
                      <a:r>
                        <a:rPr lang="en-US" altLang="zh-CN" dirty="0" err="1"/>
                        <a:t>.get</a:t>
                      </a:r>
                      <a:r>
                        <a:rPr lang="en-US" altLang="zh-CN" dirty="0"/>
                        <a:t>(position).</a:t>
                      </a:r>
                      <a:r>
                        <a:rPr lang="en-US" altLang="zh-CN" dirty="0" err="1"/>
                        <a:t>getCitys</a:t>
                      </a:r>
                      <a:r>
                        <a:rPr lang="en-US" altLang="zh-CN" dirty="0"/>
                        <a:t>());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zh-CN" dirty="0"/>
                        <a:t>: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       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altLang="zh-CN" dirty="0"/>
                        <a:t>;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    }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       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929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A354D839-301C-4DF1-94C7-CDFE02E77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1" y="1750061"/>
            <a:ext cx="2702234" cy="458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8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3240</Words>
  <Application>Microsoft Office PowerPoint</Application>
  <PresentationFormat>宽屏</PresentationFormat>
  <Paragraphs>115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-apple-system</vt:lpstr>
      <vt:lpstr>Arial Unicode MS</vt:lpstr>
      <vt:lpstr>等线</vt:lpstr>
      <vt:lpstr>等线 Light</vt:lpstr>
      <vt:lpstr>宋体</vt:lpstr>
      <vt:lpstr>Arial</vt:lpstr>
      <vt:lpstr>Office 主题​​</vt:lpstr>
      <vt:lpstr>Android项目答辩</vt:lpstr>
      <vt:lpstr>项目功能</vt:lpstr>
      <vt:lpstr>网络访问问题</vt:lpstr>
      <vt:lpstr>三个功能进行跳转</vt:lpstr>
      <vt:lpstr>三个功能进行跳转</vt:lpstr>
      <vt:lpstr>一、2022出行防疫政策指南功能</vt:lpstr>
      <vt:lpstr>一、2022出行防疫政策指南功能</vt:lpstr>
      <vt:lpstr>一、2022出行防疫政策指南功能</vt:lpstr>
      <vt:lpstr>一、2022出行防疫政策指南功能</vt:lpstr>
      <vt:lpstr>一、2022出行防疫政策指南功能</vt:lpstr>
      <vt:lpstr>一、2022出行防疫政策指南功能</vt:lpstr>
      <vt:lpstr>一、2022出行防疫政策指南功能</vt:lpstr>
      <vt:lpstr>二、天气预报功能功能</vt:lpstr>
      <vt:lpstr>二、天气预报功能功能</vt:lpstr>
      <vt:lpstr>三、星座运势功能</vt:lpstr>
      <vt:lpstr>三、星座运势功能</vt:lpstr>
      <vt:lpstr>三、星座运势功能</vt:lpstr>
      <vt:lpstr>三、星座运势功能</vt:lpstr>
      <vt:lpstr>三、星座运势功能</vt:lpstr>
      <vt:lpstr>三、星座运势功能</vt:lpstr>
      <vt:lpstr>三、星座运势功能</vt:lpstr>
      <vt:lpstr>三、星座运势功能</vt:lpstr>
      <vt:lpstr>三、星座运势功能</vt:lpstr>
      <vt:lpstr>三、星座运势功能</vt:lpstr>
      <vt:lpstr>三、星座运势功能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Android项目答辩</dc:title>
  <dc:creator>建鹏 娄</dc:creator>
  <cp:lastModifiedBy>建鹏 娄</cp:lastModifiedBy>
  <cp:revision>14</cp:revision>
  <dcterms:created xsi:type="dcterms:W3CDTF">2022-06-15T02:50:27Z</dcterms:created>
  <dcterms:modified xsi:type="dcterms:W3CDTF">2022-06-15T08:23:57Z</dcterms:modified>
</cp:coreProperties>
</file>