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14"/>
  </p:notesMasterIdLst>
  <p:sldIdLst>
    <p:sldId id="365" r:id="rId3"/>
    <p:sldId id="356" r:id="rId4"/>
    <p:sldId id="359" r:id="rId5"/>
    <p:sldId id="369" r:id="rId6"/>
    <p:sldId id="308" r:id="rId7"/>
    <p:sldId id="362" r:id="rId8"/>
    <p:sldId id="319" r:id="rId9"/>
    <p:sldId id="371" r:id="rId10"/>
    <p:sldId id="370" r:id="rId11"/>
    <p:sldId id="372" r:id="rId12"/>
    <p:sldId id="36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6314" autoAdjust="0"/>
  </p:normalViewPr>
  <p:slideViewPr>
    <p:cSldViewPr snapToGrid="0">
      <p:cViewPr varScale="1">
        <p:scale>
          <a:sx n="77" d="100"/>
          <a:sy n="77" d="100"/>
        </p:scale>
        <p:origin x="1061" y="62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4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7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1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1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9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9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0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6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14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6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gi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08397" y="1650475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0592" y="194990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1065" y="2761008"/>
            <a:ext cx="752140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Spring </a:t>
            </a:r>
            <a:r>
              <a:rPr lang="en-US" altLang="zh-CN" sz="4000" b="1" dirty="0" err="1">
                <a:solidFill>
                  <a:schemeClr val="bg1"/>
                </a:solidFill>
                <a:cs typeface="+mn-ea"/>
                <a:sym typeface="+mn-lt"/>
              </a:rPr>
              <a:t>Boot+Vue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的学生自律管理系统的设计与实现</a:t>
            </a: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230912" y="477564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答辩人：娄建鹏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59360" y="1062832"/>
            <a:ext cx="1550163" cy="1583791"/>
            <a:chOff x="5387352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2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159802" y="530825"/>
                <a:ext cx="1813907" cy="18139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38814" y="1186254"/>
                <a:ext cx="280221" cy="60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739652" y="4155885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专业：计算机科学与技术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1905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437951" y="4201310"/>
            <a:ext cx="4819624" cy="24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7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213930" y="477564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指导老师：刘玉升</a:t>
            </a:r>
          </a:p>
        </p:txBody>
      </p:sp>
      <p:pic>
        <p:nvPicPr>
          <p:cNvPr id="1034" name="Picture 10" descr="查看源图像">
            <a:extLst>
              <a:ext uri="{FF2B5EF4-FFF2-40B4-BE49-F238E27FC236}">
                <a16:creationId xmlns:a16="http://schemas.microsoft.com/office/drawing/2014/main" id="{EB5E1883-2273-4CB6-8F5C-96EBB1B5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01" y="1177217"/>
            <a:ext cx="1407056" cy="13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6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</a:rPr>
              <a:t>具体安排</a:t>
            </a:r>
            <a:b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69007" y="3130110"/>
            <a:ext cx="394970" cy="369568"/>
            <a:chOff x="6012173" y="3182972"/>
            <a:chExt cx="517169" cy="483911"/>
          </a:xfrm>
          <a:solidFill>
            <a:schemeClr val="bg1"/>
          </a:solidFill>
        </p:grpSpPr>
        <p:sp>
          <p:nvSpPr>
            <p:cNvPr id="50" name="Freeform 250"/>
            <p:cNvSpPr>
              <a:spLocks/>
            </p:cNvSpPr>
            <p:nvPr/>
          </p:nvSpPr>
          <p:spPr bwMode="auto">
            <a:xfrm>
              <a:off x="6012173" y="3324321"/>
              <a:ext cx="495551" cy="342562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6077027" y="3182972"/>
              <a:ext cx="187911" cy="157978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252"/>
            <p:cNvSpPr>
              <a:spLocks/>
            </p:cNvSpPr>
            <p:nvPr/>
          </p:nvSpPr>
          <p:spPr bwMode="auto">
            <a:xfrm>
              <a:off x="6436218" y="3445714"/>
              <a:ext cx="93124" cy="56539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253"/>
            <p:cNvSpPr>
              <a:spLocks/>
            </p:cNvSpPr>
            <p:nvPr/>
          </p:nvSpPr>
          <p:spPr bwMode="auto">
            <a:xfrm>
              <a:off x="6286555" y="3182972"/>
              <a:ext cx="242787" cy="241125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Rectangle 254"/>
            <p:cNvSpPr>
              <a:spLocks noChangeArrowheads="1"/>
            </p:cNvSpPr>
            <p:nvPr/>
          </p:nvSpPr>
          <p:spPr bwMode="auto">
            <a:xfrm>
              <a:off x="6200083" y="3454029"/>
              <a:ext cx="43236" cy="5653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Rectangle 255"/>
            <p:cNvSpPr>
              <a:spLocks noChangeArrowheads="1"/>
            </p:cNvSpPr>
            <p:nvPr/>
          </p:nvSpPr>
          <p:spPr bwMode="auto">
            <a:xfrm>
              <a:off x="6264938" y="3382523"/>
              <a:ext cx="44899" cy="12804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Rectangle 256"/>
            <p:cNvSpPr>
              <a:spLocks noChangeArrowheads="1"/>
            </p:cNvSpPr>
            <p:nvPr/>
          </p:nvSpPr>
          <p:spPr bwMode="auto">
            <a:xfrm>
              <a:off x="6331455" y="3345938"/>
              <a:ext cx="43236" cy="1646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0" name="同侧圆角矩形 30">
            <a:extLst>
              <a:ext uri="{FF2B5EF4-FFF2-40B4-BE49-F238E27FC236}">
                <a16:creationId xmlns:a16="http://schemas.microsoft.com/office/drawing/2014/main" id="{919342B9-91E4-4FE3-BED1-01586196A240}"/>
              </a:ext>
            </a:extLst>
          </p:cNvPr>
          <p:cNvSpPr/>
          <p:nvPr/>
        </p:nvSpPr>
        <p:spPr>
          <a:xfrm rot="5400000">
            <a:off x="5488744" y="-310296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9C744FD-4195-4A8E-A4CC-A83A18E41F0A}"/>
              </a:ext>
            </a:extLst>
          </p:cNvPr>
          <p:cNvSpPr/>
          <p:nvPr/>
        </p:nvSpPr>
        <p:spPr>
          <a:xfrm>
            <a:off x="3620983" y="2179194"/>
            <a:ext cx="4554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2022.03.28-2022.04.25</a:t>
            </a:r>
            <a:r>
              <a:rPr lang="zh-CN" altLang="en-US" sz="1400" dirty="0"/>
              <a:t>：</a:t>
            </a:r>
            <a:r>
              <a:rPr lang="zh-CN" altLang="en-US" sz="1400" dirty="0">
                <a:latin typeface="微软雅黑" panose="020B0503020204020204" pitchFamily="34" charset="-122"/>
              </a:rPr>
              <a:t>继续进行代码编写和论文章节撰写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F0AE74F-C899-4D4D-86D0-BEF34267E3FD}"/>
              </a:ext>
            </a:extLst>
          </p:cNvPr>
          <p:cNvSpPr/>
          <p:nvPr/>
        </p:nvSpPr>
        <p:spPr>
          <a:xfrm>
            <a:off x="2668077" y="2055424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椭圆 4">
            <a:extLst>
              <a:ext uri="{FF2B5EF4-FFF2-40B4-BE49-F238E27FC236}">
                <a16:creationId xmlns:a16="http://schemas.microsoft.com/office/drawing/2014/main" id="{A856B3C5-1AEE-459E-AB1B-966B63EB14B6}"/>
              </a:ext>
            </a:extLst>
          </p:cNvPr>
          <p:cNvSpPr/>
          <p:nvPr/>
        </p:nvSpPr>
        <p:spPr>
          <a:xfrm>
            <a:off x="2592159" y="1978897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4" name="同侧圆角矩形 30">
            <a:extLst>
              <a:ext uri="{FF2B5EF4-FFF2-40B4-BE49-F238E27FC236}">
                <a16:creationId xmlns:a16="http://schemas.microsoft.com/office/drawing/2014/main" id="{635B6172-BB93-4B25-AA18-E54B67FEFC50}"/>
              </a:ext>
            </a:extLst>
          </p:cNvPr>
          <p:cNvSpPr/>
          <p:nvPr/>
        </p:nvSpPr>
        <p:spPr>
          <a:xfrm rot="5400000">
            <a:off x="5488744" y="710947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7867B0-ED4F-44EA-9050-3EB6EEFCAEFA}"/>
              </a:ext>
            </a:extLst>
          </p:cNvPr>
          <p:cNvSpPr/>
          <p:nvPr/>
        </p:nvSpPr>
        <p:spPr>
          <a:xfrm>
            <a:off x="3558685" y="3230162"/>
            <a:ext cx="4554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+mn-ea"/>
              </a:rPr>
              <a:t>2022.04.25-2022.05</a:t>
            </a:r>
            <a:r>
              <a:rPr lang="zh-CN" altLang="en-US" sz="1400" dirty="0">
                <a:sym typeface="+mn-ea"/>
              </a:rPr>
              <a:t>：项目调试以及测试并进行修改，完成论文</a:t>
            </a:r>
            <a:r>
              <a:rPr lang="en-US" altLang="zh-CN" sz="1400" dirty="0">
                <a:sym typeface="+mn-ea"/>
              </a:rPr>
              <a:t>.</a:t>
            </a:r>
            <a:endParaRPr lang="zh-CN" altLang="en-US" sz="14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6CC22B7-70DC-46AD-BFD2-1FBFF95F4D07}"/>
              </a:ext>
            </a:extLst>
          </p:cNvPr>
          <p:cNvSpPr/>
          <p:nvPr/>
        </p:nvSpPr>
        <p:spPr>
          <a:xfrm>
            <a:off x="2626989" y="3076983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椭圆 4">
            <a:extLst>
              <a:ext uri="{FF2B5EF4-FFF2-40B4-BE49-F238E27FC236}">
                <a16:creationId xmlns:a16="http://schemas.microsoft.com/office/drawing/2014/main" id="{E936837F-280A-43E6-B7D8-A5165DD8F163}"/>
              </a:ext>
            </a:extLst>
          </p:cNvPr>
          <p:cNvSpPr/>
          <p:nvPr/>
        </p:nvSpPr>
        <p:spPr>
          <a:xfrm>
            <a:off x="2551071" y="3000456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86" name="同侧圆角矩形 30">
            <a:extLst>
              <a:ext uri="{FF2B5EF4-FFF2-40B4-BE49-F238E27FC236}">
                <a16:creationId xmlns:a16="http://schemas.microsoft.com/office/drawing/2014/main" id="{A8C2FCE8-6FC4-4191-930E-129E13809326}"/>
              </a:ext>
            </a:extLst>
          </p:cNvPr>
          <p:cNvSpPr/>
          <p:nvPr/>
        </p:nvSpPr>
        <p:spPr>
          <a:xfrm rot="5400000">
            <a:off x="5488744" y="1763905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30DF80-0EE8-4B78-BE19-59793B761EA6}"/>
              </a:ext>
            </a:extLst>
          </p:cNvPr>
          <p:cNvSpPr/>
          <p:nvPr/>
        </p:nvSpPr>
        <p:spPr>
          <a:xfrm>
            <a:off x="3558685" y="4202120"/>
            <a:ext cx="4673990" cy="59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pitchFamily="34" charset="-122"/>
                <a:sym typeface="+mn-ea"/>
              </a:rPr>
              <a:t>2022.05-</a:t>
            </a:r>
            <a:r>
              <a:rPr lang="zh-CN" altLang="en-US" sz="1400" dirty="0">
                <a:latin typeface="微软雅黑" panose="020B0503020204020204" pitchFamily="34" charset="-122"/>
                <a:sym typeface="+mn-ea"/>
              </a:rPr>
              <a:t>最终答辩前夕：整改、提交毕业论文，准备毕业设计论文答辩</a:t>
            </a:r>
            <a:r>
              <a:rPr lang="zh-CN" altLang="en-US" sz="1400" dirty="0">
                <a:latin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EE6C84E-997B-4F9F-9EA6-F438151C57D8}"/>
              </a:ext>
            </a:extLst>
          </p:cNvPr>
          <p:cNvSpPr/>
          <p:nvPr/>
        </p:nvSpPr>
        <p:spPr>
          <a:xfrm>
            <a:off x="2626989" y="4129941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椭圆 4">
            <a:extLst>
              <a:ext uri="{FF2B5EF4-FFF2-40B4-BE49-F238E27FC236}">
                <a16:creationId xmlns:a16="http://schemas.microsoft.com/office/drawing/2014/main" id="{92FE0CE3-8CE8-4D0D-B4C3-9FA481A5925B}"/>
              </a:ext>
            </a:extLst>
          </p:cNvPr>
          <p:cNvSpPr/>
          <p:nvPr/>
        </p:nvSpPr>
        <p:spPr>
          <a:xfrm>
            <a:off x="2551071" y="4053414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84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86" grpId="0" animBg="1"/>
      <p:bldP spid="87" grpId="0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感谢聆听   批评指正</a:t>
            </a: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4419755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答辩人：娄建鹏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387350" y="978500"/>
            <a:ext cx="1471399" cy="1390482"/>
            <a:chOff x="5387350" y="978500"/>
            <a:chExt cx="1471399" cy="1390482"/>
          </a:xfrm>
        </p:grpSpPr>
        <p:sp>
          <p:nvSpPr>
            <p:cNvPr id="23" name="椭圆 22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467041" y="1057257"/>
              <a:ext cx="1391708" cy="1240164"/>
              <a:chOff x="5136357" y="497958"/>
              <a:chExt cx="2111099" cy="18812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136357" y="497958"/>
                <a:ext cx="2111099" cy="1881221"/>
                <a:chOff x="5151347" y="437998"/>
                <a:chExt cx="2111099" cy="1881221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5174792" y="470865"/>
                  <a:ext cx="1813907" cy="18139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200">
                    <a:cs typeface="+mn-ea"/>
                    <a:sym typeface="+mn-lt"/>
                  </a:endParaRPr>
                </a:p>
              </p:txBody>
            </p:sp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51347" y="437998"/>
                  <a:ext cx="2111099" cy="1881221"/>
                </a:xfrm>
                <a:prstGeom prst="rect">
                  <a:avLst/>
                </a:prstGeom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5938814" y="1186254"/>
                <a:ext cx="280221" cy="60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928355" y="3440416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专业：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计算机科学与技术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1905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3686048" y="3927731"/>
            <a:ext cx="4819624" cy="24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Graduation defense proposal report PPT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 Major: Computer Science and Technology Class of 1905</a:t>
            </a:r>
          </a:p>
        </p:txBody>
      </p:sp>
      <p:sp>
        <p:nvSpPr>
          <p:cNvPr id="20" name="PA_圆角矩形 31"/>
          <p:cNvSpPr/>
          <p:nvPr>
            <p:custDataLst>
              <p:tags r:id="rId2"/>
            </p:custDataLst>
          </p:nvPr>
        </p:nvSpPr>
        <p:spPr>
          <a:xfrm>
            <a:off x="6402773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指导老师：刘玉升</a:t>
            </a:r>
          </a:p>
        </p:txBody>
      </p:sp>
      <p:pic>
        <p:nvPicPr>
          <p:cNvPr id="21" name="Picture 10" descr="查看源图像">
            <a:extLst>
              <a:ext uri="{FF2B5EF4-FFF2-40B4-BE49-F238E27FC236}">
                <a16:creationId xmlns:a16="http://schemas.microsoft.com/office/drawing/2014/main" id="{65320E50-98B0-469A-90AF-A17D02E5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85" y="1001560"/>
            <a:ext cx="1407056" cy="13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7" grpId="0" animBg="1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894589" y="562437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78249" y="3135525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系统功能简介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068311" y="3963617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None/>
                </a:pPr>
                <a:r>
                  <a:rPr kumimoji="1"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  <a:cs typeface="微软雅黑 Light" panose="020B0502040204020203" charset="-122"/>
                  </a:rPr>
                  <a:t>已完成工作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068308" y="4783553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进度安排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06265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1313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 系统功能简介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980247" y="3714402"/>
            <a:ext cx="1282439" cy="86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功能模块图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</a:p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830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733A5-56C2-4E39-A86E-C447742A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6" y="565254"/>
            <a:ext cx="8764668" cy="572749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3708" y="693166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功能模块图</a:t>
            </a:r>
          </a:p>
        </p:txBody>
      </p:sp>
    </p:spTree>
    <p:extLst>
      <p:ext uri="{BB962C8B-B14F-4D97-AF65-F5344CB8AC3E}">
        <p14:creationId xmlns:p14="http://schemas.microsoft.com/office/powerpoint/2010/main" val="1211963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92383" y="2294987"/>
            <a:ext cx="4647829" cy="764407"/>
            <a:chOff x="1082136" y="2399490"/>
            <a:chExt cx="4647829" cy="764407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30283" y="2616820"/>
              <a:ext cx="27932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Spring Boot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MyBatis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26"/>
            <p:cNvSpPr txBox="1"/>
            <p:nvPr/>
          </p:nvSpPr>
          <p:spPr>
            <a:xfrm>
              <a:off x="4410541" y="2605143"/>
              <a:ext cx="1030743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开发框架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92383" y="3604520"/>
            <a:ext cx="4647829" cy="764407"/>
            <a:chOff x="1082136" y="3709023"/>
            <a:chExt cx="4647829" cy="764407"/>
          </a:xfrm>
        </p:grpSpPr>
        <p:sp>
          <p:nvSpPr>
            <p:cNvPr id="28" name="íṡľíḍè-Arrow: Chevron 31"/>
            <p:cNvSpPr/>
            <p:nvPr/>
          </p:nvSpPr>
          <p:spPr>
            <a:xfrm>
              <a:off x="4004431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9" name="íṡľíḍè-Arrow: Chevron 37"/>
            <p:cNvSpPr/>
            <p:nvPr/>
          </p:nvSpPr>
          <p:spPr>
            <a:xfrm>
              <a:off x="1082136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18241" y="3904054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HTML5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Jsp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26"/>
            <p:cNvSpPr txBox="1"/>
            <p:nvPr/>
          </p:nvSpPr>
          <p:spPr>
            <a:xfrm>
              <a:off x="4323820" y="3922311"/>
              <a:ext cx="1117464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前端技术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92383" y="4914052"/>
            <a:ext cx="4647829" cy="764407"/>
            <a:chOff x="1082136" y="5018555"/>
            <a:chExt cx="4647829" cy="764407"/>
          </a:xfrm>
        </p:grpSpPr>
        <p:sp>
          <p:nvSpPr>
            <p:cNvPr id="38" name="íṡľíḍè-Arrow: Chevron 31"/>
            <p:cNvSpPr/>
            <p:nvPr/>
          </p:nvSpPr>
          <p:spPr>
            <a:xfrm>
              <a:off x="4004431" y="5018555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0" name="íṡľíḍè-Arrow: Chevron 37"/>
            <p:cNvSpPr/>
            <p:nvPr/>
          </p:nvSpPr>
          <p:spPr>
            <a:xfrm>
              <a:off x="1082136" y="5018555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44930" y="5208293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MySQL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4500856" y="5227802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79995" y="2294987"/>
            <a:ext cx="4647830" cy="764407"/>
            <a:chOff x="5969748" y="2399490"/>
            <a:chExt cx="4647830" cy="764407"/>
          </a:xfrm>
        </p:grpSpPr>
        <p:sp>
          <p:nvSpPr>
            <p:cNvPr id="42" name="íṡľíḍè-Arrow: Chevron 31"/>
            <p:cNvSpPr/>
            <p:nvPr/>
          </p:nvSpPr>
          <p:spPr>
            <a:xfrm>
              <a:off x="8892044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3" name="íṡľíḍè-Arrow: Chevron 37"/>
            <p:cNvSpPr/>
            <p:nvPr/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12685" y="2558278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Java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26"/>
            <p:cNvSpPr txBox="1"/>
            <p:nvPr/>
          </p:nvSpPr>
          <p:spPr>
            <a:xfrm>
              <a:off x="9271013" y="2616820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开发语言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79995" y="3604520"/>
            <a:ext cx="4647830" cy="764407"/>
            <a:chOff x="5969748" y="3709023"/>
            <a:chExt cx="4647830" cy="764407"/>
          </a:xfrm>
        </p:grpSpPr>
        <p:sp>
          <p:nvSpPr>
            <p:cNvPr id="45" name="íṡľíḍè-Arrow: Chevron 31"/>
            <p:cNvSpPr/>
            <p:nvPr/>
          </p:nvSpPr>
          <p:spPr>
            <a:xfrm>
              <a:off x="8892044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6" name="íṡľíḍè-Arrow: Chevron 37"/>
            <p:cNvSpPr/>
            <p:nvPr/>
          </p:nvSpPr>
          <p:spPr>
            <a:xfrm>
              <a:off x="5969748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504557" y="3892934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IDEA2019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VSCode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26"/>
            <p:cNvSpPr txBox="1"/>
            <p:nvPr/>
          </p:nvSpPr>
          <p:spPr>
            <a:xfrm>
              <a:off x="9271012" y="3933324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开发工具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31015" y="4910114"/>
            <a:ext cx="4657221" cy="764407"/>
            <a:chOff x="5969748" y="5018555"/>
            <a:chExt cx="4657221" cy="764407"/>
          </a:xfrm>
        </p:grpSpPr>
        <p:sp>
          <p:nvSpPr>
            <p:cNvPr id="51" name="íṡľíḍè-Arrow: Chevron 31"/>
            <p:cNvSpPr/>
            <p:nvPr/>
          </p:nvSpPr>
          <p:spPr>
            <a:xfrm>
              <a:off x="8901435" y="5018555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52" name="íṡľíḍè-Arrow: Chevron 37"/>
            <p:cNvSpPr/>
            <p:nvPr/>
          </p:nvSpPr>
          <p:spPr>
            <a:xfrm>
              <a:off x="5969748" y="5018555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99990" y="5116437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26"/>
            <p:cNvSpPr txBox="1"/>
            <p:nvPr/>
          </p:nvSpPr>
          <p:spPr>
            <a:xfrm>
              <a:off x="9307496" y="5199784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开发环境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B3C80A8-4B38-44E2-92FC-BA44839ED9A9}"/>
              </a:ext>
            </a:extLst>
          </p:cNvPr>
          <p:cNvSpPr txBox="1"/>
          <p:nvPr/>
        </p:nvSpPr>
        <p:spPr>
          <a:xfrm>
            <a:off x="6760095" y="5105878"/>
            <a:ext cx="2831003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JDK11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Tomact-9.0.31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59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5402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</a:rPr>
              <a:t>  已完成工作</a:t>
            </a:r>
          </a:p>
          <a:p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9"/>
          <p:cNvSpPr txBox="1"/>
          <p:nvPr/>
        </p:nvSpPr>
        <p:spPr>
          <a:xfrm>
            <a:off x="6055556" y="3675235"/>
            <a:ext cx="1577282" cy="646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项目当前完成情况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论文当前完成情况</a:t>
            </a:r>
          </a:p>
        </p:txBody>
      </p:sp>
    </p:spTree>
    <p:extLst>
      <p:ext uri="{BB962C8B-B14F-4D97-AF65-F5344CB8AC3E}">
        <p14:creationId xmlns:p14="http://schemas.microsoft.com/office/powerpoint/2010/main" val="5393264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项目当前完成情况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34"/>
          <p:cNvSpPr/>
          <p:nvPr/>
        </p:nvSpPr>
        <p:spPr>
          <a:xfrm>
            <a:off x="2940346" y="2506083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01</a:t>
            </a:r>
          </a:p>
        </p:txBody>
      </p:sp>
      <p:grpSp>
        <p:nvGrpSpPr>
          <p:cNvPr id="19" name="Group 7"/>
          <p:cNvGrpSpPr/>
          <p:nvPr/>
        </p:nvGrpSpPr>
        <p:grpSpPr>
          <a:xfrm>
            <a:off x="4459704" y="2219248"/>
            <a:ext cx="7474733" cy="700505"/>
            <a:chOff x="-1375412" y="1739717"/>
            <a:chExt cx="7581923" cy="700505"/>
          </a:xfrm>
        </p:grpSpPr>
        <p:sp>
          <p:nvSpPr>
            <p:cNvPr id="20" name="TextBox 53"/>
            <p:cNvSpPr txBox="1"/>
            <p:nvPr/>
          </p:nvSpPr>
          <p:spPr>
            <a:xfrm>
              <a:off x="-1375412" y="2131868"/>
              <a:ext cx="7581923" cy="3083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学习计划管理模块</a:t>
              </a: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：</a:t>
              </a:r>
              <a:r>
                <a:rPr lang="zh-CN" altLang="en-US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已基本完成，部分功能待完善</a:t>
              </a:r>
              <a:endParaRPr lang="en-GB" dirty="0">
                <a:solidFill>
                  <a:srgbClr val="000000"/>
                </a:solidFill>
                <a:latin typeface="Source Code Pro" panose="020B0509030403020204" pitchFamily="49" charset="0"/>
                <a:sym typeface="+mn-lt"/>
              </a:endParaRPr>
            </a:p>
          </p:txBody>
        </p:sp>
        <p:sp>
          <p:nvSpPr>
            <p:cNvPr id="22" name="Rectangle 54"/>
            <p:cNvSpPr/>
            <p:nvPr/>
          </p:nvSpPr>
          <p:spPr>
            <a:xfrm>
              <a:off x="1293320" y="1739717"/>
              <a:ext cx="2911626" cy="20281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Oval 34"/>
          <p:cNvSpPr/>
          <p:nvPr/>
        </p:nvSpPr>
        <p:spPr>
          <a:xfrm>
            <a:off x="3266475" y="3106158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02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608789" y="3242990"/>
            <a:ext cx="4385816" cy="308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心得管理模块：除页面跳转功能外都未实现</a:t>
            </a:r>
            <a:endParaRPr lang="en-GB" dirty="0">
              <a:solidFill>
                <a:srgbClr val="000000"/>
              </a:solidFill>
              <a:latin typeface="Source Code Pro" panose="020B0509030403020204" pitchFamily="49" charset="0"/>
              <a:sym typeface="+mn-lt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3279315" y="3811008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03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4651009" y="3931525"/>
            <a:ext cx="4385816" cy="308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通知管理模块：除页面跳转功能外都未实现</a:t>
            </a:r>
            <a:endParaRPr lang="en-GB" altLang="zh-CN" dirty="0">
              <a:solidFill>
                <a:srgbClr val="000000"/>
              </a:solidFill>
              <a:latin typeface="Source Code Pro" panose="020B0509030403020204" pitchFamily="49" charset="0"/>
              <a:sym typeface="+mn-lt"/>
            </a:endParaRPr>
          </a:p>
        </p:txBody>
      </p:sp>
      <p:sp>
        <p:nvSpPr>
          <p:cNvPr id="38" name="Oval 34"/>
          <p:cNvSpPr/>
          <p:nvPr/>
        </p:nvSpPr>
        <p:spPr>
          <a:xfrm>
            <a:off x="3140169" y="4525383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04</a:t>
            </a:r>
          </a:p>
        </p:txBody>
      </p:sp>
      <p:sp>
        <p:nvSpPr>
          <p:cNvPr id="40" name="TextBox 53"/>
          <p:cNvSpPr txBox="1"/>
          <p:nvPr/>
        </p:nvSpPr>
        <p:spPr>
          <a:xfrm>
            <a:off x="4501924" y="4645900"/>
            <a:ext cx="4154984" cy="308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自习室模块：除页面跳转功能外都未实现</a:t>
            </a:r>
            <a:endParaRPr lang="en-GB" altLang="zh-CN" dirty="0">
              <a:solidFill>
                <a:srgbClr val="000000"/>
              </a:solidFill>
              <a:latin typeface="Source Code Pro" panose="020B0509030403020204" pitchFamily="49" charset="0"/>
              <a:sym typeface="+mn-lt"/>
            </a:endParaRPr>
          </a:p>
        </p:txBody>
      </p:sp>
      <p:sp>
        <p:nvSpPr>
          <p:cNvPr id="42" name="Oval 34"/>
          <p:cNvSpPr/>
          <p:nvPr/>
        </p:nvSpPr>
        <p:spPr>
          <a:xfrm>
            <a:off x="2809281" y="5230233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05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4342900" y="5360275"/>
            <a:ext cx="4385816" cy="308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数据统计模块：除页面跳转功能外都未实现</a:t>
            </a:r>
            <a:endParaRPr lang="en-GB" altLang="zh-CN" dirty="0">
              <a:solidFill>
                <a:srgbClr val="000000"/>
              </a:solidFill>
              <a:latin typeface="Source Code Pro" panose="020B0509030403020204" pitchFamily="49" charset="0"/>
              <a:sym typeface="+mn-lt"/>
            </a:endParaRPr>
          </a:p>
        </p:txBody>
      </p:sp>
      <p:sp>
        <p:nvSpPr>
          <p:cNvPr id="56" name="Oval 34"/>
          <p:cNvSpPr/>
          <p:nvPr/>
        </p:nvSpPr>
        <p:spPr>
          <a:xfrm>
            <a:off x="649028" y="2795451"/>
            <a:ext cx="2370970" cy="23709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GB" sz="1600" dirty="0">
              <a:cs typeface="+mn-ea"/>
              <a:sym typeface="+mn-lt"/>
            </a:endParaRPr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258886" y="3620137"/>
            <a:ext cx="1096032" cy="721588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cxnSpLocks/>
          </p:cNvCxnSpPr>
          <p:nvPr/>
        </p:nvCxnSpPr>
        <p:spPr>
          <a:xfrm>
            <a:off x="2968700" y="2795451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</p:cNvCxnSpPr>
          <p:nvPr/>
        </p:nvCxnSpPr>
        <p:spPr>
          <a:xfrm>
            <a:off x="3784509" y="3365174"/>
            <a:ext cx="67519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6"/>
          </p:cNvCxnSpPr>
          <p:nvPr/>
        </p:nvCxnSpPr>
        <p:spPr>
          <a:xfrm>
            <a:off x="3797349" y="4070024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648264" y="4784399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327315" y="5489249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6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2" grpId="0" animBg="1"/>
      <p:bldP spid="38" grpId="0" animBg="1"/>
      <p:bldP spid="42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论文当前完成情况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2226FB-AD6A-4374-8DA6-DB439B96A14B}"/>
              </a:ext>
            </a:extLst>
          </p:cNvPr>
          <p:cNvSpPr txBox="1"/>
          <p:nvPr/>
        </p:nvSpPr>
        <p:spPr>
          <a:xfrm>
            <a:off x="1663875" y="1769165"/>
            <a:ext cx="9169777" cy="4213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摘要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尚未撰写</a:t>
            </a: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第1章  绪论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已完成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，待修缮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第2章  关键技术的介绍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已完成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，待修缮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第3章  系统需求分析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已完成，待修缮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第4章  系统设计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尚未撰写</a:t>
            </a: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第5章  系统实现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尚未撰写</a:t>
            </a: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第6章  系统测试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尚未撰写</a:t>
            </a:r>
          </a:p>
          <a:p>
            <a:pPr fontAlgn="auto">
              <a:spcBef>
                <a:spcPts val="1300"/>
              </a:spcBef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第7章  总结和展望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尚未撰写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284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49761" y="2430076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21852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</a:rPr>
              <a:t>  下一步安排</a:t>
            </a:r>
          </a:p>
          <a:p>
            <a:endParaRPr lang="zh-CN" altLang="en-US" sz="4400" b="1" dirty="0">
              <a:solidFill>
                <a:schemeClr val="bg1"/>
              </a:solidFill>
              <a:cs typeface="+mn-ea"/>
            </a:endParaRPr>
          </a:p>
          <a:p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9"/>
          <p:cNvSpPr txBox="1"/>
          <p:nvPr/>
        </p:nvSpPr>
        <p:spPr>
          <a:xfrm>
            <a:off x="6055556" y="3675235"/>
            <a:ext cx="1577282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具体安排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31811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华文楷体</vt:lpstr>
      <vt:lpstr>华文新魏</vt:lpstr>
      <vt:lpstr>宋体</vt:lpstr>
      <vt:lpstr>微软雅黑</vt:lpstr>
      <vt:lpstr>字魂36号-正文宋楷</vt:lpstr>
      <vt:lpstr>Agency FB</vt:lpstr>
      <vt:lpstr>Arial</vt:lpstr>
      <vt:lpstr>Calibri</vt:lpstr>
      <vt:lpstr>Source Code Pro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功能模块图</vt:lpstr>
      <vt:lpstr>关键技术</vt:lpstr>
      <vt:lpstr>PowerPoint 演示文稿</vt:lpstr>
      <vt:lpstr>项目当前完成情况 </vt:lpstr>
      <vt:lpstr>论文当前完成情况 </vt:lpstr>
      <vt:lpstr>PowerPoint 演示文稿</vt:lpstr>
      <vt:lpstr>具体安排 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2021-05-12T03:31:37Z</dcterms:created>
  <dcterms:modified xsi:type="dcterms:W3CDTF">2023-03-27T09:00:55Z</dcterms:modified>
</cp:coreProperties>
</file>