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4" r:id="rId2"/>
  </p:sldMasterIdLst>
  <p:notesMasterIdLst>
    <p:notesMasterId r:id="rId20"/>
  </p:notesMasterIdLst>
  <p:sldIdLst>
    <p:sldId id="365" r:id="rId3"/>
    <p:sldId id="356" r:id="rId4"/>
    <p:sldId id="357" r:id="rId5"/>
    <p:sldId id="258" r:id="rId6"/>
    <p:sldId id="265" r:id="rId7"/>
    <p:sldId id="359" r:id="rId8"/>
    <p:sldId id="369" r:id="rId9"/>
    <p:sldId id="360" r:id="rId10"/>
    <p:sldId id="308" r:id="rId11"/>
    <p:sldId id="309" r:id="rId12"/>
    <p:sldId id="361" r:id="rId13"/>
    <p:sldId id="333" r:id="rId14"/>
    <p:sldId id="362" r:id="rId15"/>
    <p:sldId id="319" r:id="rId16"/>
    <p:sldId id="367" r:id="rId17"/>
    <p:sldId id="368" r:id="rId18"/>
    <p:sldId id="363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4112" userDrawn="1">
          <p15:clr>
            <a:srgbClr val="A4A3A4"/>
          </p15:clr>
        </p15:guide>
        <p15:guide id="4" pos="415" userDrawn="1">
          <p15:clr>
            <a:srgbClr val="A4A3A4"/>
          </p15:clr>
        </p15:guide>
        <p15:guide id="6" orient="horz" pos="1457" userDrawn="1">
          <p15:clr>
            <a:srgbClr val="A4A3A4"/>
          </p15:clr>
        </p15:guide>
        <p15:guide id="7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44C89"/>
    <a:srgbClr val="4E81C0"/>
    <a:srgbClr val="313D51"/>
    <a:srgbClr val="433D3C"/>
    <a:srgbClr val="C00000"/>
    <a:srgbClr val="F0F2F4"/>
    <a:srgbClr val="0B2C4F"/>
    <a:srgbClr val="213555"/>
    <a:srgbClr val="263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6314" autoAdjust="0"/>
  </p:normalViewPr>
  <p:slideViewPr>
    <p:cSldViewPr snapToGrid="0">
      <p:cViewPr varScale="1">
        <p:scale>
          <a:sx n="77" d="100"/>
          <a:sy n="77" d="100"/>
        </p:scale>
        <p:origin x="1061" y="62"/>
      </p:cViewPr>
      <p:guideLst>
        <p:guide pos="4112"/>
        <p:guide pos="415"/>
        <p:guide orient="horz" pos="1457"/>
        <p:guide pos="7219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B2E5B-1A0B-4F0A-9547-4FB8D13F2C5F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3CF89-91F4-45FB-A589-58532703F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893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825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126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465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678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419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878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307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985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859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257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591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347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40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011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40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864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55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4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475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98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标题 1"/>
          <p:cNvSpPr>
            <a:spLocks noGrp="1"/>
          </p:cNvSpPr>
          <p:nvPr>
            <p:ph type="title" hasCustomPrompt="1"/>
          </p:nvPr>
        </p:nvSpPr>
        <p:spPr>
          <a:xfrm>
            <a:off x="1406898" y="752801"/>
            <a:ext cx="3629564" cy="4561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solidFill>
                  <a:srgbClr val="244C89"/>
                </a:solidFill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861588" y="857970"/>
            <a:ext cx="441095" cy="525190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rgbClr val="244C89"/>
          </a:solidFill>
          <a:ln>
            <a:noFill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799">
              <a:solidFill>
                <a:schemeClr val="bg1"/>
              </a:solidFill>
            </a:endParaRPr>
          </a:p>
        </p:txBody>
      </p:sp>
      <p:sp>
        <p:nvSpPr>
          <p:cNvPr id="6" name="PA_文本框 1">
            <a:extLst>
              <a:ext uri="{FF2B5EF4-FFF2-40B4-BE49-F238E27FC236}">
                <a16:creationId xmlns:a16="http://schemas.microsoft.com/office/drawing/2014/main" id="{BA0F9515-D5AE-4BED-A481-29A81D6010F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508454" y="1130748"/>
            <a:ext cx="1982056" cy="31476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rgbClr val="313D51"/>
                </a:solidFill>
                <a:cs typeface="+mn-ea"/>
                <a:sym typeface="+mn-lt"/>
              </a:rPr>
              <a:t>GRADUATION DEFENSE</a:t>
            </a:r>
          </a:p>
        </p:txBody>
      </p:sp>
    </p:spTree>
    <p:extLst>
      <p:ext uri="{BB962C8B-B14F-4D97-AF65-F5344CB8AC3E}">
        <p14:creationId xmlns:p14="http://schemas.microsoft.com/office/powerpoint/2010/main" val="334257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6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02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4802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4886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1265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636" y="6727281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10146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5568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601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39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.gif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21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08397" y="1650475"/>
            <a:ext cx="7871010" cy="393208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40592" y="1949907"/>
            <a:ext cx="7333130" cy="3441085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21065" y="2761008"/>
            <a:ext cx="7521402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基于</a:t>
            </a: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Spring </a:t>
            </a:r>
            <a:r>
              <a:rPr lang="en-US" altLang="zh-CN" sz="4000" b="1" dirty="0" err="1">
                <a:solidFill>
                  <a:schemeClr val="bg1"/>
                </a:solidFill>
                <a:cs typeface="+mn-ea"/>
                <a:sym typeface="+mn-lt"/>
              </a:rPr>
              <a:t>Boot+Vue</a:t>
            </a:r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的学生自律管理系统的设计与实现</a:t>
            </a:r>
          </a:p>
        </p:txBody>
      </p:sp>
      <p:sp>
        <p:nvSpPr>
          <p:cNvPr id="6" name="PA_圆角矩形 31"/>
          <p:cNvSpPr/>
          <p:nvPr>
            <p:custDataLst>
              <p:tags r:id="rId1"/>
            </p:custDataLst>
          </p:nvPr>
        </p:nvSpPr>
        <p:spPr>
          <a:xfrm>
            <a:off x="4230912" y="4775642"/>
            <a:ext cx="1421591" cy="2329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67" dirty="0">
                <a:solidFill>
                  <a:srgbClr val="223762"/>
                </a:solidFill>
                <a:cs typeface="+mn-ea"/>
                <a:sym typeface="+mn-lt"/>
              </a:rPr>
              <a:t>答辩人：娄建鹏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059360" y="1062832"/>
            <a:ext cx="1550163" cy="1583791"/>
            <a:chOff x="5387352" y="978500"/>
            <a:chExt cx="1390484" cy="1390482"/>
          </a:xfrm>
        </p:grpSpPr>
        <p:sp>
          <p:nvSpPr>
            <p:cNvPr id="8" name="椭圆 7"/>
            <p:cNvSpPr/>
            <p:nvPr/>
          </p:nvSpPr>
          <p:spPr>
            <a:xfrm>
              <a:off x="5387352" y="978500"/>
              <a:ext cx="1390484" cy="1390482"/>
            </a:xfrm>
            <a:prstGeom prst="ellipse">
              <a:avLst/>
            </a:prstGeom>
            <a:solidFill>
              <a:srgbClr val="244C89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482497" y="1078924"/>
              <a:ext cx="1195789" cy="1195788"/>
              <a:chOff x="5159802" y="530825"/>
              <a:chExt cx="1813907" cy="1813906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5159802" y="530825"/>
                <a:ext cx="1813907" cy="18139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1200">
                  <a:cs typeface="+mn-ea"/>
                  <a:sym typeface="+mn-lt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5938814" y="1186254"/>
                <a:ext cx="280221" cy="60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739652" y="4155885"/>
            <a:ext cx="8335010" cy="30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专业：计算机科学与技术</a:t>
            </a:r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1905</a:t>
            </a:r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班</a:t>
            </a:r>
            <a:endParaRPr lang="en-US" altLang="zh-CN" sz="1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3437951" y="4201310"/>
            <a:ext cx="4819624" cy="24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7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7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PA_圆角矩形 31"/>
          <p:cNvSpPr/>
          <p:nvPr>
            <p:custDataLst>
              <p:tags r:id="rId2"/>
            </p:custDataLst>
          </p:nvPr>
        </p:nvSpPr>
        <p:spPr>
          <a:xfrm>
            <a:off x="6213930" y="4775642"/>
            <a:ext cx="1421591" cy="2329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67" dirty="0">
                <a:solidFill>
                  <a:srgbClr val="223762"/>
                </a:solidFill>
                <a:cs typeface="+mn-ea"/>
                <a:sym typeface="+mn-lt"/>
              </a:rPr>
              <a:t>指导老师：刘玉升</a:t>
            </a:r>
          </a:p>
        </p:txBody>
      </p:sp>
      <p:pic>
        <p:nvPicPr>
          <p:cNvPr id="1034" name="Picture 10" descr="查看源图像">
            <a:extLst>
              <a:ext uri="{FF2B5EF4-FFF2-40B4-BE49-F238E27FC236}">
                <a16:creationId xmlns:a16="http://schemas.microsoft.com/office/drawing/2014/main" id="{EB5E1883-2273-4CB6-8F5C-96EBB1B51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401" y="1177217"/>
            <a:ext cx="1407056" cy="136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39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 animBg="1"/>
      <p:bldP spid="15" grpId="0"/>
      <p:bldP spid="16" grpId="0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创新点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1563195" y="2089573"/>
            <a:ext cx="3835748" cy="3974826"/>
            <a:chOff x="1823648" y="2061912"/>
            <a:chExt cx="3835748" cy="3974826"/>
          </a:xfrm>
        </p:grpSpPr>
        <p:sp>
          <p:nvSpPr>
            <p:cNvPr id="58" name="矩形 57"/>
            <p:cNvSpPr/>
            <p:nvPr/>
          </p:nvSpPr>
          <p:spPr bwMode="auto">
            <a:xfrm>
              <a:off x="1823648" y="2190078"/>
              <a:ext cx="3835748" cy="36151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8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9" name="Freeform 6"/>
            <p:cNvSpPr/>
            <p:nvPr/>
          </p:nvSpPr>
          <p:spPr bwMode="auto">
            <a:xfrm>
              <a:off x="1965587" y="2061912"/>
              <a:ext cx="3562213" cy="127898"/>
            </a:xfrm>
            <a:custGeom>
              <a:avLst/>
              <a:gdLst>
                <a:gd name="T0" fmla="*/ 285 w 4236"/>
                <a:gd name="T1" fmla="*/ 0 h 186"/>
                <a:gd name="T2" fmla="*/ 3967 w 4236"/>
                <a:gd name="T3" fmla="*/ 0 h 186"/>
                <a:gd name="T4" fmla="*/ 4236 w 4236"/>
                <a:gd name="T5" fmla="*/ 186 h 186"/>
                <a:gd name="T6" fmla="*/ 0 w 4236"/>
                <a:gd name="T7" fmla="*/ 186 h 186"/>
                <a:gd name="T8" fmla="*/ 285 w 4236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6" h="186">
                  <a:moveTo>
                    <a:pt x="285" y="0"/>
                  </a:moveTo>
                  <a:lnTo>
                    <a:pt x="3967" y="0"/>
                  </a:lnTo>
                  <a:lnTo>
                    <a:pt x="4236" y="186"/>
                  </a:lnTo>
                  <a:lnTo>
                    <a:pt x="0" y="186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414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20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sp>
          <p:nvSpPr>
            <p:cNvPr id="95" name="Freeform 7"/>
            <p:cNvSpPr/>
            <p:nvPr/>
          </p:nvSpPr>
          <p:spPr bwMode="auto">
            <a:xfrm>
              <a:off x="2203505" y="2061912"/>
              <a:ext cx="3097148" cy="745630"/>
            </a:xfrm>
            <a:custGeom>
              <a:avLst/>
              <a:gdLst>
                <a:gd name="T0" fmla="*/ 0 w 3682"/>
                <a:gd name="T1" fmla="*/ 0 h 786"/>
                <a:gd name="T2" fmla="*/ 3682 w 3682"/>
                <a:gd name="T3" fmla="*/ 0 h 786"/>
                <a:gd name="T4" fmla="*/ 3682 w 3682"/>
                <a:gd name="T5" fmla="*/ 637 h 786"/>
                <a:gd name="T6" fmla="*/ 1823 w 3682"/>
                <a:gd name="T7" fmla="*/ 786 h 786"/>
                <a:gd name="T8" fmla="*/ 0 w 3682"/>
                <a:gd name="T9" fmla="*/ 637 h 786"/>
                <a:gd name="T10" fmla="*/ 0 w 3682"/>
                <a:gd name="T11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2" h="786">
                  <a:moveTo>
                    <a:pt x="0" y="0"/>
                  </a:moveTo>
                  <a:lnTo>
                    <a:pt x="3682" y="0"/>
                  </a:lnTo>
                  <a:lnTo>
                    <a:pt x="3682" y="637"/>
                  </a:lnTo>
                  <a:lnTo>
                    <a:pt x="1823" y="786"/>
                  </a:lnTo>
                  <a:lnTo>
                    <a:pt x="0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4C8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2967247" y="2232199"/>
              <a:ext cx="1569660" cy="4979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b="1" spc="300" dirty="0">
                  <a:solidFill>
                    <a:schemeClr val="bg2"/>
                  </a:solidFill>
                  <a:cs typeface="+mn-ea"/>
                  <a:sym typeface="+mn-lt"/>
                </a:rPr>
                <a:t>创新点一</a:t>
              </a:r>
            </a:p>
          </p:txBody>
        </p:sp>
        <p:sp>
          <p:nvSpPr>
            <p:cNvPr id="97" name="TextBox 10"/>
            <p:cNvSpPr txBox="1"/>
            <p:nvPr/>
          </p:nvSpPr>
          <p:spPr>
            <a:xfrm>
              <a:off x="2203505" y="3082403"/>
              <a:ext cx="3097147" cy="2954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增加了数据统计模块，可以让学生一目了然的看到自己自律和努力的成果，让学生产生自豪感。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增加了倒计时模块，可以让学生为不同的计划计时，减少学生的迷茫，提高学生的工作或者学习效率。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algn="just">
                <a:lnSpc>
                  <a:spcPct val="120000"/>
                </a:lnSpc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6802997" y="2089573"/>
            <a:ext cx="3835748" cy="3743865"/>
            <a:chOff x="1823648" y="2061912"/>
            <a:chExt cx="3835748" cy="3743865"/>
          </a:xfrm>
        </p:grpSpPr>
        <p:sp>
          <p:nvSpPr>
            <p:cNvPr id="99" name="矩形 98"/>
            <p:cNvSpPr/>
            <p:nvPr/>
          </p:nvSpPr>
          <p:spPr bwMode="auto">
            <a:xfrm>
              <a:off x="1823648" y="2190078"/>
              <a:ext cx="3835748" cy="36151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8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0" name="Freeform 6"/>
            <p:cNvSpPr/>
            <p:nvPr/>
          </p:nvSpPr>
          <p:spPr bwMode="auto">
            <a:xfrm>
              <a:off x="1965587" y="2061912"/>
              <a:ext cx="3562213" cy="127898"/>
            </a:xfrm>
            <a:custGeom>
              <a:avLst/>
              <a:gdLst>
                <a:gd name="T0" fmla="*/ 285 w 4236"/>
                <a:gd name="T1" fmla="*/ 0 h 186"/>
                <a:gd name="T2" fmla="*/ 3967 w 4236"/>
                <a:gd name="T3" fmla="*/ 0 h 186"/>
                <a:gd name="T4" fmla="*/ 4236 w 4236"/>
                <a:gd name="T5" fmla="*/ 186 h 186"/>
                <a:gd name="T6" fmla="*/ 0 w 4236"/>
                <a:gd name="T7" fmla="*/ 186 h 186"/>
                <a:gd name="T8" fmla="*/ 285 w 4236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6" h="186">
                  <a:moveTo>
                    <a:pt x="285" y="0"/>
                  </a:moveTo>
                  <a:lnTo>
                    <a:pt x="3967" y="0"/>
                  </a:lnTo>
                  <a:lnTo>
                    <a:pt x="4236" y="186"/>
                  </a:lnTo>
                  <a:lnTo>
                    <a:pt x="0" y="186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414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20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sp>
          <p:nvSpPr>
            <p:cNvPr id="101" name="Freeform 7"/>
            <p:cNvSpPr/>
            <p:nvPr/>
          </p:nvSpPr>
          <p:spPr bwMode="auto">
            <a:xfrm>
              <a:off x="2324330" y="2061912"/>
              <a:ext cx="3097148" cy="745630"/>
            </a:xfrm>
            <a:custGeom>
              <a:avLst/>
              <a:gdLst>
                <a:gd name="T0" fmla="*/ 0 w 3682"/>
                <a:gd name="T1" fmla="*/ 0 h 786"/>
                <a:gd name="T2" fmla="*/ 3682 w 3682"/>
                <a:gd name="T3" fmla="*/ 0 h 786"/>
                <a:gd name="T4" fmla="*/ 3682 w 3682"/>
                <a:gd name="T5" fmla="*/ 637 h 786"/>
                <a:gd name="T6" fmla="*/ 1823 w 3682"/>
                <a:gd name="T7" fmla="*/ 786 h 786"/>
                <a:gd name="T8" fmla="*/ 0 w 3682"/>
                <a:gd name="T9" fmla="*/ 637 h 786"/>
                <a:gd name="T10" fmla="*/ 0 w 3682"/>
                <a:gd name="T11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2" h="786">
                  <a:moveTo>
                    <a:pt x="0" y="0"/>
                  </a:moveTo>
                  <a:lnTo>
                    <a:pt x="3682" y="0"/>
                  </a:lnTo>
                  <a:lnTo>
                    <a:pt x="3682" y="637"/>
                  </a:lnTo>
                  <a:lnTo>
                    <a:pt x="1823" y="786"/>
                  </a:lnTo>
                  <a:lnTo>
                    <a:pt x="0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4C8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2947209" y="2232199"/>
              <a:ext cx="1609736" cy="4979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b="1" spc="300" dirty="0">
                  <a:solidFill>
                    <a:schemeClr val="bg2"/>
                  </a:solidFill>
                  <a:cs typeface="+mn-ea"/>
                  <a:sym typeface="+mn-lt"/>
                </a:rPr>
                <a:t>创新点二</a:t>
              </a:r>
            </a:p>
          </p:txBody>
        </p:sp>
        <p:sp>
          <p:nvSpPr>
            <p:cNvPr id="103" name="TextBox 10"/>
            <p:cNvSpPr txBox="1"/>
            <p:nvPr/>
          </p:nvSpPr>
          <p:spPr>
            <a:xfrm>
              <a:off x="2203505" y="3082403"/>
              <a:ext cx="3097147" cy="2723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增加了心得交流社区，可以让学生相互之间交流心得</a:t>
              </a:r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dirty="0">
                  <a:solidFill>
                    <a:schemeClr val="bg2">
                      <a:lumMod val="25000"/>
                    </a:schemeClr>
                  </a:solidFill>
                  <a:cs typeface="+mn-ea"/>
                </a:rPr>
                <a:t>增强学生的逻辑思维，避免了一个人逻辑的局限性。</a:t>
              </a:r>
              <a:endParaRPr lang="en-US" altLang="zh-CN" dirty="0">
                <a:solidFill>
                  <a:schemeClr val="bg2">
                    <a:lumMod val="25000"/>
                  </a:schemeClr>
                </a:solidFill>
                <a:cs typeface="+mn-ea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增加了自习室模块，可以让有共同目标的学生在一起学习，相互之间形成良性竞争</a:t>
              </a:r>
              <a:r>
                <a:rPr lang="zh-CN" altLang="en-US" dirty="0">
                  <a:solidFill>
                    <a:schemeClr val="bg2">
                      <a:lumMod val="25000"/>
                    </a:schemeClr>
                  </a:solidFill>
                  <a:cs typeface="+mn-ea"/>
                </a:rPr>
                <a:t>。</a:t>
              </a:r>
              <a:endParaRPr lang="en-US" altLang="zh-CN" dirty="0">
                <a:solidFill>
                  <a:schemeClr val="bg2">
                    <a:lumMod val="25000"/>
                  </a:schemeClr>
                </a:solidFill>
                <a:cs typeface="+mn-ea"/>
              </a:endParaRPr>
            </a:p>
            <a:p>
              <a:pPr algn="just">
                <a:lnSpc>
                  <a:spcPct val="120000"/>
                </a:lnSpc>
              </a:pPr>
              <a:endParaRPr lang="en-US" altLang="zh-CN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9789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891814" y="2443843"/>
            <a:ext cx="163057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3800">
                <a:solidFill>
                  <a:schemeClr val="bg1"/>
                </a:solidFill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04</a:t>
            </a:r>
            <a:endParaRPr lang="zh-CN" altLang="en-US" dirty="0"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11483" y="2716242"/>
            <a:ext cx="4238307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进度安排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677705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941230" y="3677735"/>
            <a:ext cx="1282439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480" lvl="1" indent="-228480">
              <a:lnSpc>
                <a:spcPct val="120000"/>
              </a:lnSpc>
              <a:buSzPct val="70000"/>
              <a:buFont typeface="Wingdings" pitchFamily="2" charset="2"/>
              <a:buChar char="l"/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进度安排</a:t>
            </a:r>
          </a:p>
        </p:txBody>
      </p:sp>
    </p:spTree>
    <p:extLst>
      <p:ext uri="{BB962C8B-B14F-4D97-AF65-F5344CB8AC3E}">
        <p14:creationId xmlns:p14="http://schemas.microsoft.com/office/powerpoint/2010/main" val="400853863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/>
      <p:bldP spid="25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进度安排</a:t>
            </a:r>
          </a:p>
        </p:txBody>
      </p:sp>
      <p:sp>
        <p:nvSpPr>
          <p:cNvPr id="6" name="TextBox 29"/>
          <p:cNvSpPr txBox="1"/>
          <p:nvPr/>
        </p:nvSpPr>
        <p:spPr>
          <a:xfrm>
            <a:off x="1330655" y="2829931"/>
            <a:ext cx="2297918" cy="9903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点击输入</a:t>
            </a:r>
            <a:endParaRPr lang="en-US" altLang="zh-CN" sz="2800" b="1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标题文本</a:t>
            </a:r>
            <a:endParaRPr lang="en-US" altLang="zh-CN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6193603" y="2533496"/>
            <a:ext cx="394970" cy="369568"/>
            <a:chOff x="6012173" y="3182972"/>
            <a:chExt cx="517169" cy="483911"/>
          </a:xfrm>
          <a:solidFill>
            <a:schemeClr val="bg1"/>
          </a:solidFill>
        </p:grpSpPr>
        <p:sp>
          <p:nvSpPr>
            <p:cNvPr id="50" name="Freeform 250"/>
            <p:cNvSpPr>
              <a:spLocks/>
            </p:cNvSpPr>
            <p:nvPr/>
          </p:nvSpPr>
          <p:spPr bwMode="auto">
            <a:xfrm>
              <a:off x="6012173" y="3324321"/>
              <a:ext cx="495551" cy="342562"/>
            </a:xfrm>
            <a:custGeom>
              <a:avLst/>
              <a:gdLst>
                <a:gd name="T0" fmla="*/ 132 w 238"/>
                <a:gd name="T1" fmla="*/ 164 h 164"/>
                <a:gd name="T2" fmla="*/ 84 w 238"/>
                <a:gd name="T3" fmla="*/ 153 h 164"/>
                <a:gd name="T4" fmla="*/ 26 w 238"/>
                <a:gd name="T5" fmla="*/ 0 h 164"/>
                <a:gd name="T6" fmla="*/ 65 w 238"/>
                <a:gd name="T7" fmla="*/ 17 h 164"/>
                <a:gd name="T8" fmla="*/ 102 w 238"/>
                <a:gd name="T9" fmla="*/ 115 h 164"/>
                <a:gd name="T10" fmla="*/ 199 w 238"/>
                <a:gd name="T11" fmla="*/ 78 h 164"/>
                <a:gd name="T12" fmla="*/ 238 w 238"/>
                <a:gd name="T13" fmla="*/ 95 h 164"/>
                <a:gd name="T14" fmla="*/ 173 w 238"/>
                <a:gd name="T15" fmla="*/ 156 h 164"/>
                <a:gd name="T16" fmla="*/ 132 w 238"/>
                <a:gd name="T17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" h="164">
                  <a:moveTo>
                    <a:pt x="132" y="164"/>
                  </a:moveTo>
                  <a:cubicBezTo>
                    <a:pt x="116" y="164"/>
                    <a:pt x="100" y="160"/>
                    <a:pt x="84" y="153"/>
                  </a:cubicBezTo>
                  <a:cubicBezTo>
                    <a:pt x="26" y="127"/>
                    <a:pt x="0" y="58"/>
                    <a:pt x="26" y="0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48" y="54"/>
                    <a:pt x="65" y="98"/>
                    <a:pt x="102" y="115"/>
                  </a:cubicBezTo>
                  <a:cubicBezTo>
                    <a:pt x="139" y="132"/>
                    <a:pt x="183" y="115"/>
                    <a:pt x="199" y="78"/>
                  </a:cubicBezTo>
                  <a:cubicBezTo>
                    <a:pt x="238" y="95"/>
                    <a:pt x="238" y="95"/>
                    <a:pt x="238" y="95"/>
                  </a:cubicBezTo>
                  <a:cubicBezTo>
                    <a:pt x="225" y="124"/>
                    <a:pt x="202" y="145"/>
                    <a:pt x="173" y="156"/>
                  </a:cubicBezTo>
                  <a:cubicBezTo>
                    <a:pt x="160" y="161"/>
                    <a:pt x="146" y="164"/>
                    <a:pt x="132" y="1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51" name="Freeform 251"/>
            <p:cNvSpPr>
              <a:spLocks/>
            </p:cNvSpPr>
            <p:nvPr/>
          </p:nvSpPr>
          <p:spPr bwMode="auto">
            <a:xfrm>
              <a:off x="6077027" y="3182972"/>
              <a:ext cx="187911" cy="157978"/>
            </a:xfrm>
            <a:custGeom>
              <a:avLst/>
              <a:gdLst>
                <a:gd name="T0" fmla="*/ 90 w 90"/>
                <a:gd name="T1" fmla="*/ 0 h 76"/>
                <a:gd name="T2" fmla="*/ 10 w 90"/>
                <a:gd name="T3" fmla="*/ 43 h 76"/>
                <a:gd name="T4" fmla="*/ 0 w 90"/>
                <a:gd name="T5" fmla="*/ 58 h 76"/>
                <a:gd name="T6" fmla="*/ 39 w 90"/>
                <a:gd name="T7" fmla="*/ 76 h 76"/>
                <a:gd name="T8" fmla="*/ 43 w 90"/>
                <a:gd name="T9" fmla="*/ 69 h 76"/>
                <a:gd name="T10" fmla="*/ 90 w 90"/>
                <a:gd name="T11" fmla="*/ 43 h 76"/>
                <a:gd name="T12" fmla="*/ 90 w 90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76">
                  <a:moveTo>
                    <a:pt x="90" y="0"/>
                  </a:moveTo>
                  <a:cubicBezTo>
                    <a:pt x="59" y="3"/>
                    <a:pt x="30" y="18"/>
                    <a:pt x="10" y="43"/>
                  </a:cubicBezTo>
                  <a:cubicBezTo>
                    <a:pt x="6" y="48"/>
                    <a:pt x="3" y="53"/>
                    <a:pt x="0" y="58"/>
                  </a:cubicBezTo>
                  <a:cubicBezTo>
                    <a:pt x="39" y="76"/>
                    <a:pt x="39" y="76"/>
                    <a:pt x="39" y="76"/>
                  </a:cubicBezTo>
                  <a:cubicBezTo>
                    <a:pt x="40" y="74"/>
                    <a:pt x="42" y="72"/>
                    <a:pt x="43" y="69"/>
                  </a:cubicBezTo>
                  <a:cubicBezTo>
                    <a:pt x="55" y="55"/>
                    <a:pt x="72" y="45"/>
                    <a:pt x="90" y="43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52" name="Freeform 252"/>
            <p:cNvSpPr>
              <a:spLocks/>
            </p:cNvSpPr>
            <p:nvPr/>
          </p:nvSpPr>
          <p:spPr bwMode="auto">
            <a:xfrm>
              <a:off x="6436218" y="3445714"/>
              <a:ext cx="93124" cy="56539"/>
            </a:xfrm>
            <a:custGeom>
              <a:avLst/>
              <a:gdLst>
                <a:gd name="T0" fmla="*/ 2 w 45"/>
                <a:gd name="T1" fmla="*/ 0 h 27"/>
                <a:gd name="T2" fmla="*/ 0 w 45"/>
                <a:gd name="T3" fmla="*/ 10 h 27"/>
                <a:gd name="T4" fmla="*/ 39 w 45"/>
                <a:gd name="T5" fmla="*/ 27 h 27"/>
                <a:gd name="T6" fmla="*/ 45 w 45"/>
                <a:gd name="T7" fmla="*/ 0 h 27"/>
                <a:gd name="T8" fmla="*/ 2 w 45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7">
                  <a:moveTo>
                    <a:pt x="2" y="0"/>
                  </a:moveTo>
                  <a:cubicBezTo>
                    <a:pt x="2" y="4"/>
                    <a:pt x="1" y="7"/>
                    <a:pt x="0" y="1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2" y="19"/>
                    <a:pt x="44" y="10"/>
                    <a:pt x="45" y="0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53" name="Freeform 253"/>
            <p:cNvSpPr>
              <a:spLocks/>
            </p:cNvSpPr>
            <p:nvPr/>
          </p:nvSpPr>
          <p:spPr bwMode="auto">
            <a:xfrm>
              <a:off x="6286555" y="3182972"/>
              <a:ext cx="242787" cy="241125"/>
            </a:xfrm>
            <a:custGeom>
              <a:avLst/>
              <a:gdLst>
                <a:gd name="T0" fmla="*/ 116 w 116"/>
                <a:gd name="T1" fmla="*/ 116 h 116"/>
                <a:gd name="T2" fmla="*/ 74 w 116"/>
                <a:gd name="T3" fmla="*/ 116 h 116"/>
                <a:gd name="T4" fmla="*/ 0 w 116"/>
                <a:gd name="T5" fmla="*/ 42 h 116"/>
                <a:gd name="T6" fmla="*/ 0 w 116"/>
                <a:gd name="T7" fmla="*/ 0 h 116"/>
                <a:gd name="T8" fmla="*/ 116 w 116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116"/>
                  </a:moveTo>
                  <a:cubicBezTo>
                    <a:pt x="74" y="116"/>
                    <a:pt x="74" y="116"/>
                    <a:pt x="74" y="116"/>
                  </a:cubicBezTo>
                  <a:cubicBezTo>
                    <a:pt x="74" y="75"/>
                    <a:pt x="41" y="42"/>
                    <a:pt x="0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" y="0"/>
                    <a:pt x="116" y="52"/>
                    <a:pt x="116" y="1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54" name="Rectangle 254"/>
            <p:cNvSpPr>
              <a:spLocks noChangeArrowheads="1"/>
            </p:cNvSpPr>
            <p:nvPr/>
          </p:nvSpPr>
          <p:spPr bwMode="auto">
            <a:xfrm>
              <a:off x="6200083" y="3454029"/>
              <a:ext cx="43236" cy="56539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55" name="Rectangle 255"/>
            <p:cNvSpPr>
              <a:spLocks noChangeArrowheads="1"/>
            </p:cNvSpPr>
            <p:nvPr/>
          </p:nvSpPr>
          <p:spPr bwMode="auto">
            <a:xfrm>
              <a:off x="6264938" y="3382523"/>
              <a:ext cx="44899" cy="12804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56" name="Rectangle 256"/>
            <p:cNvSpPr>
              <a:spLocks noChangeArrowheads="1"/>
            </p:cNvSpPr>
            <p:nvPr/>
          </p:nvSpPr>
          <p:spPr bwMode="auto">
            <a:xfrm>
              <a:off x="6331455" y="3345938"/>
              <a:ext cx="43236" cy="16463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175188" y="3760492"/>
            <a:ext cx="431800" cy="316230"/>
            <a:chOff x="7147950" y="1910835"/>
            <a:chExt cx="565394" cy="414069"/>
          </a:xfrm>
          <a:solidFill>
            <a:schemeClr val="bg1"/>
          </a:solidFill>
        </p:grpSpPr>
        <p:sp>
          <p:nvSpPr>
            <p:cNvPr id="47" name="Freeform 248"/>
            <p:cNvSpPr>
              <a:spLocks/>
            </p:cNvSpPr>
            <p:nvPr/>
          </p:nvSpPr>
          <p:spPr bwMode="auto">
            <a:xfrm>
              <a:off x="7147950" y="1910835"/>
              <a:ext cx="394114" cy="377484"/>
            </a:xfrm>
            <a:custGeom>
              <a:avLst/>
              <a:gdLst>
                <a:gd name="T0" fmla="*/ 79 w 189"/>
                <a:gd name="T1" fmla="*/ 136 h 181"/>
                <a:gd name="T2" fmla="*/ 69 w 189"/>
                <a:gd name="T3" fmla="*/ 134 h 181"/>
                <a:gd name="T4" fmla="*/ 68 w 189"/>
                <a:gd name="T5" fmla="*/ 133 h 181"/>
                <a:gd name="T6" fmla="*/ 66 w 189"/>
                <a:gd name="T7" fmla="*/ 133 h 181"/>
                <a:gd name="T8" fmla="*/ 43 w 189"/>
                <a:gd name="T9" fmla="*/ 143 h 181"/>
                <a:gd name="T10" fmla="*/ 49 w 189"/>
                <a:gd name="T11" fmla="*/ 125 h 181"/>
                <a:gd name="T12" fmla="*/ 43 w 189"/>
                <a:gd name="T13" fmla="*/ 122 h 181"/>
                <a:gd name="T14" fmla="*/ 17 w 189"/>
                <a:gd name="T15" fmla="*/ 78 h 181"/>
                <a:gd name="T16" fmla="*/ 102 w 189"/>
                <a:gd name="T17" fmla="*/ 17 h 181"/>
                <a:gd name="T18" fmla="*/ 166 w 189"/>
                <a:gd name="T19" fmla="*/ 38 h 181"/>
                <a:gd name="T20" fmla="*/ 177 w 189"/>
                <a:gd name="T21" fmla="*/ 37 h 181"/>
                <a:gd name="T22" fmla="*/ 189 w 189"/>
                <a:gd name="T23" fmla="*/ 38 h 181"/>
                <a:gd name="T24" fmla="*/ 102 w 189"/>
                <a:gd name="T25" fmla="*/ 0 h 181"/>
                <a:gd name="T26" fmla="*/ 0 w 189"/>
                <a:gd name="T27" fmla="*/ 78 h 181"/>
                <a:gd name="T28" fmla="*/ 28 w 189"/>
                <a:gd name="T29" fmla="*/ 132 h 181"/>
                <a:gd name="T30" fmla="*/ 11 w 189"/>
                <a:gd name="T31" fmla="*/ 181 h 181"/>
                <a:gd name="T32" fmla="*/ 31 w 189"/>
                <a:gd name="T33" fmla="*/ 169 h 181"/>
                <a:gd name="T34" fmla="*/ 66 w 189"/>
                <a:gd name="T35" fmla="*/ 151 h 181"/>
                <a:gd name="T36" fmla="*/ 90 w 189"/>
                <a:gd name="T37" fmla="*/ 155 h 181"/>
                <a:gd name="T38" fmla="*/ 79 w 189"/>
                <a:gd name="T39" fmla="*/ 13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9" h="181">
                  <a:moveTo>
                    <a:pt x="79" y="136"/>
                  </a:moveTo>
                  <a:cubicBezTo>
                    <a:pt x="76" y="136"/>
                    <a:pt x="72" y="135"/>
                    <a:pt x="69" y="134"/>
                  </a:cubicBezTo>
                  <a:cubicBezTo>
                    <a:pt x="68" y="133"/>
                    <a:pt x="68" y="133"/>
                    <a:pt x="68" y="133"/>
                  </a:cubicBezTo>
                  <a:cubicBezTo>
                    <a:pt x="66" y="133"/>
                    <a:pt x="66" y="133"/>
                    <a:pt x="66" y="133"/>
                  </a:cubicBezTo>
                  <a:cubicBezTo>
                    <a:pt x="65" y="133"/>
                    <a:pt x="61" y="133"/>
                    <a:pt x="43" y="143"/>
                  </a:cubicBezTo>
                  <a:cubicBezTo>
                    <a:pt x="49" y="125"/>
                    <a:pt x="49" y="125"/>
                    <a:pt x="49" y="125"/>
                  </a:cubicBezTo>
                  <a:cubicBezTo>
                    <a:pt x="43" y="122"/>
                    <a:pt x="43" y="122"/>
                    <a:pt x="43" y="122"/>
                  </a:cubicBezTo>
                  <a:cubicBezTo>
                    <a:pt x="26" y="110"/>
                    <a:pt x="17" y="94"/>
                    <a:pt x="17" y="78"/>
                  </a:cubicBezTo>
                  <a:cubicBezTo>
                    <a:pt x="17" y="44"/>
                    <a:pt x="55" y="17"/>
                    <a:pt x="102" y="17"/>
                  </a:cubicBezTo>
                  <a:cubicBezTo>
                    <a:pt x="127" y="17"/>
                    <a:pt x="150" y="25"/>
                    <a:pt x="166" y="38"/>
                  </a:cubicBezTo>
                  <a:cubicBezTo>
                    <a:pt x="169" y="37"/>
                    <a:pt x="173" y="37"/>
                    <a:pt x="177" y="37"/>
                  </a:cubicBezTo>
                  <a:cubicBezTo>
                    <a:pt x="181" y="37"/>
                    <a:pt x="185" y="37"/>
                    <a:pt x="189" y="38"/>
                  </a:cubicBezTo>
                  <a:cubicBezTo>
                    <a:pt x="172" y="15"/>
                    <a:pt x="139" y="0"/>
                    <a:pt x="102" y="0"/>
                  </a:cubicBezTo>
                  <a:cubicBezTo>
                    <a:pt x="45" y="0"/>
                    <a:pt x="0" y="35"/>
                    <a:pt x="0" y="78"/>
                  </a:cubicBezTo>
                  <a:cubicBezTo>
                    <a:pt x="0" y="98"/>
                    <a:pt x="10" y="117"/>
                    <a:pt x="28" y="132"/>
                  </a:cubicBezTo>
                  <a:cubicBezTo>
                    <a:pt x="11" y="181"/>
                    <a:pt x="11" y="181"/>
                    <a:pt x="11" y="181"/>
                  </a:cubicBezTo>
                  <a:cubicBezTo>
                    <a:pt x="31" y="169"/>
                    <a:pt x="31" y="169"/>
                    <a:pt x="31" y="169"/>
                  </a:cubicBezTo>
                  <a:cubicBezTo>
                    <a:pt x="44" y="162"/>
                    <a:pt x="61" y="153"/>
                    <a:pt x="66" y="151"/>
                  </a:cubicBezTo>
                  <a:cubicBezTo>
                    <a:pt x="74" y="153"/>
                    <a:pt x="82" y="154"/>
                    <a:pt x="90" y="155"/>
                  </a:cubicBezTo>
                  <a:cubicBezTo>
                    <a:pt x="85" y="149"/>
                    <a:pt x="81" y="143"/>
                    <a:pt x="79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48" name="Freeform 249"/>
            <p:cNvSpPr>
              <a:spLocks noEditPoints="1"/>
            </p:cNvSpPr>
            <p:nvPr/>
          </p:nvSpPr>
          <p:spPr bwMode="auto">
            <a:xfrm>
              <a:off x="7324220" y="2007285"/>
              <a:ext cx="389124" cy="317619"/>
            </a:xfrm>
            <a:custGeom>
              <a:avLst/>
              <a:gdLst>
                <a:gd name="T0" fmla="*/ 187 w 187"/>
                <a:gd name="T1" fmla="*/ 69 h 153"/>
                <a:gd name="T2" fmla="*/ 93 w 187"/>
                <a:gd name="T3" fmla="*/ 0 h 153"/>
                <a:gd name="T4" fmla="*/ 0 w 187"/>
                <a:gd name="T5" fmla="*/ 69 h 153"/>
                <a:gd name="T6" fmla="*/ 93 w 187"/>
                <a:gd name="T7" fmla="*/ 139 h 153"/>
                <a:gd name="T8" fmla="*/ 128 w 187"/>
                <a:gd name="T9" fmla="*/ 134 h 153"/>
                <a:gd name="T10" fmla="*/ 168 w 187"/>
                <a:gd name="T11" fmla="*/ 153 h 153"/>
                <a:gd name="T12" fmla="*/ 156 w 187"/>
                <a:gd name="T13" fmla="*/ 120 h 153"/>
                <a:gd name="T14" fmla="*/ 187 w 187"/>
                <a:gd name="T15" fmla="*/ 69 h 153"/>
                <a:gd name="T16" fmla="*/ 57 w 187"/>
                <a:gd name="T17" fmla="*/ 79 h 153"/>
                <a:gd name="T18" fmla="*/ 49 w 187"/>
                <a:gd name="T19" fmla="*/ 75 h 153"/>
                <a:gd name="T20" fmla="*/ 40 w 187"/>
                <a:gd name="T21" fmla="*/ 79 h 153"/>
                <a:gd name="T22" fmla="*/ 42 w 187"/>
                <a:gd name="T23" fmla="*/ 70 h 153"/>
                <a:gd name="T24" fmla="*/ 35 w 187"/>
                <a:gd name="T25" fmla="*/ 63 h 153"/>
                <a:gd name="T26" fmla="*/ 45 w 187"/>
                <a:gd name="T27" fmla="*/ 62 h 153"/>
                <a:gd name="T28" fmla="*/ 49 w 187"/>
                <a:gd name="T29" fmla="*/ 53 h 153"/>
                <a:gd name="T30" fmla="*/ 53 w 187"/>
                <a:gd name="T31" fmla="*/ 62 h 153"/>
                <a:gd name="T32" fmla="*/ 62 w 187"/>
                <a:gd name="T33" fmla="*/ 63 h 153"/>
                <a:gd name="T34" fmla="*/ 56 w 187"/>
                <a:gd name="T35" fmla="*/ 70 h 153"/>
                <a:gd name="T36" fmla="*/ 57 w 187"/>
                <a:gd name="T37" fmla="*/ 79 h 153"/>
                <a:gd name="T38" fmla="*/ 106 w 187"/>
                <a:gd name="T39" fmla="*/ 83 h 153"/>
                <a:gd name="T40" fmla="*/ 93 w 187"/>
                <a:gd name="T41" fmla="*/ 76 h 153"/>
                <a:gd name="T42" fmla="*/ 80 w 187"/>
                <a:gd name="T43" fmla="*/ 83 h 153"/>
                <a:gd name="T44" fmla="*/ 82 w 187"/>
                <a:gd name="T45" fmla="*/ 68 h 153"/>
                <a:gd name="T46" fmla="*/ 72 w 187"/>
                <a:gd name="T47" fmla="*/ 58 h 153"/>
                <a:gd name="T48" fmla="*/ 86 w 187"/>
                <a:gd name="T49" fmla="*/ 56 h 153"/>
                <a:gd name="T50" fmla="*/ 93 w 187"/>
                <a:gd name="T51" fmla="*/ 43 h 153"/>
                <a:gd name="T52" fmla="*/ 100 w 187"/>
                <a:gd name="T53" fmla="*/ 56 h 153"/>
                <a:gd name="T54" fmla="*/ 114 w 187"/>
                <a:gd name="T55" fmla="*/ 58 h 153"/>
                <a:gd name="T56" fmla="*/ 104 w 187"/>
                <a:gd name="T57" fmla="*/ 68 h 153"/>
                <a:gd name="T58" fmla="*/ 106 w 187"/>
                <a:gd name="T59" fmla="*/ 83 h 153"/>
                <a:gd name="T60" fmla="*/ 145 w 187"/>
                <a:gd name="T61" fmla="*/ 79 h 153"/>
                <a:gd name="T62" fmla="*/ 137 w 187"/>
                <a:gd name="T63" fmla="*/ 75 h 153"/>
                <a:gd name="T64" fmla="*/ 129 w 187"/>
                <a:gd name="T65" fmla="*/ 79 h 153"/>
                <a:gd name="T66" fmla="*/ 130 w 187"/>
                <a:gd name="T67" fmla="*/ 70 h 153"/>
                <a:gd name="T68" fmla="*/ 123 w 187"/>
                <a:gd name="T69" fmla="*/ 63 h 153"/>
                <a:gd name="T70" fmla="*/ 133 w 187"/>
                <a:gd name="T71" fmla="*/ 62 h 153"/>
                <a:gd name="T72" fmla="*/ 137 w 187"/>
                <a:gd name="T73" fmla="*/ 53 h 153"/>
                <a:gd name="T74" fmla="*/ 141 w 187"/>
                <a:gd name="T75" fmla="*/ 62 h 153"/>
                <a:gd name="T76" fmla="*/ 151 w 187"/>
                <a:gd name="T77" fmla="*/ 63 h 153"/>
                <a:gd name="T78" fmla="*/ 144 w 187"/>
                <a:gd name="T79" fmla="*/ 70 h 153"/>
                <a:gd name="T80" fmla="*/ 145 w 187"/>
                <a:gd name="T81" fmla="*/ 79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7" h="153">
                  <a:moveTo>
                    <a:pt x="187" y="69"/>
                  </a:moveTo>
                  <a:cubicBezTo>
                    <a:pt x="187" y="31"/>
                    <a:pt x="145" y="0"/>
                    <a:pt x="93" y="0"/>
                  </a:cubicBezTo>
                  <a:cubicBezTo>
                    <a:pt x="42" y="0"/>
                    <a:pt x="0" y="31"/>
                    <a:pt x="0" y="69"/>
                  </a:cubicBezTo>
                  <a:cubicBezTo>
                    <a:pt x="0" y="108"/>
                    <a:pt x="42" y="139"/>
                    <a:pt x="93" y="139"/>
                  </a:cubicBezTo>
                  <a:cubicBezTo>
                    <a:pt x="106" y="139"/>
                    <a:pt x="118" y="137"/>
                    <a:pt x="128" y="134"/>
                  </a:cubicBezTo>
                  <a:cubicBezTo>
                    <a:pt x="132" y="133"/>
                    <a:pt x="168" y="153"/>
                    <a:pt x="168" y="153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75" y="108"/>
                    <a:pt x="187" y="90"/>
                    <a:pt x="187" y="69"/>
                  </a:cubicBezTo>
                  <a:close/>
                  <a:moveTo>
                    <a:pt x="57" y="79"/>
                  </a:moveTo>
                  <a:cubicBezTo>
                    <a:pt x="49" y="75"/>
                    <a:pt x="49" y="75"/>
                    <a:pt x="49" y="75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45" y="62"/>
                    <a:pt x="45" y="62"/>
                    <a:pt x="45" y="62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6" y="70"/>
                    <a:pt x="56" y="70"/>
                    <a:pt x="56" y="70"/>
                  </a:cubicBezTo>
                  <a:lnTo>
                    <a:pt x="57" y="79"/>
                  </a:lnTo>
                  <a:close/>
                  <a:moveTo>
                    <a:pt x="106" y="83"/>
                  </a:moveTo>
                  <a:cubicBezTo>
                    <a:pt x="93" y="76"/>
                    <a:pt x="93" y="76"/>
                    <a:pt x="93" y="76"/>
                  </a:cubicBezTo>
                  <a:cubicBezTo>
                    <a:pt x="80" y="83"/>
                    <a:pt x="80" y="83"/>
                    <a:pt x="80" y="83"/>
                  </a:cubicBezTo>
                  <a:cubicBezTo>
                    <a:pt x="82" y="68"/>
                    <a:pt x="82" y="68"/>
                    <a:pt x="82" y="6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100" y="56"/>
                    <a:pt x="100" y="56"/>
                    <a:pt x="100" y="56"/>
                  </a:cubicBezTo>
                  <a:cubicBezTo>
                    <a:pt x="114" y="58"/>
                    <a:pt x="114" y="58"/>
                    <a:pt x="114" y="58"/>
                  </a:cubicBezTo>
                  <a:cubicBezTo>
                    <a:pt x="104" y="68"/>
                    <a:pt x="104" y="68"/>
                    <a:pt x="104" y="68"/>
                  </a:cubicBezTo>
                  <a:lnTo>
                    <a:pt x="106" y="83"/>
                  </a:lnTo>
                  <a:close/>
                  <a:moveTo>
                    <a:pt x="145" y="79"/>
                  </a:moveTo>
                  <a:cubicBezTo>
                    <a:pt x="137" y="75"/>
                    <a:pt x="137" y="75"/>
                    <a:pt x="137" y="75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30" y="70"/>
                    <a:pt x="130" y="70"/>
                    <a:pt x="130" y="70"/>
                  </a:cubicBezTo>
                  <a:cubicBezTo>
                    <a:pt x="123" y="63"/>
                    <a:pt x="123" y="63"/>
                    <a:pt x="123" y="63"/>
                  </a:cubicBezTo>
                  <a:cubicBezTo>
                    <a:pt x="133" y="62"/>
                    <a:pt x="133" y="62"/>
                    <a:pt x="133" y="62"/>
                  </a:cubicBezTo>
                  <a:cubicBezTo>
                    <a:pt x="137" y="53"/>
                    <a:pt x="137" y="53"/>
                    <a:pt x="137" y="53"/>
                  </a:cubicBezTo>
                  <a:cubicBezTo>
                    <a:pt x="141" y="62"/>
                    <a:pt x="141" y="62"/>
                    <a:pt x="141" y="62"/>
                  </a:cubicBezTo>
                  <a:cubicBezTo>
                    <a:pt x="151" y="63"/>
                    <a:pt x="151" y="63"/>
                    <a:pt x="151" y="63"/>
                  </a:cubicBezTo>
                  <a:cubicBezTo>
                    <a:pt x="144" y="70"/>
                    <a:pt x="144" y="70"/>
                    <a:pt x="144" y="70"/>
                  </a:cubicBezTo>
                  <a:lnTo>
                    <a:pt x="145" y="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65" name="TextBox 88"/>
          <p:cNvSpPr txBox="1"/>
          <p:nvPr/>
        </p:nvSpPr>
        <p:spPr>
          <a:xfrm>
            <a:off x="1330655" y="4080140"/>
            <a:ext cx="2810271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详写内容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……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点击输入本栏的具体文字，简明扼要的说明分项内容，此为概念图解，请根据您的具体内容酌情修改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点击输入本栏的具体文字，简明扼要的说明分项内容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0" name="同侧圆角矩形 30">
            <a:extLst>
              <a:ext uri="{FF2B5EF4-FFF2-40B4-BE49-F238E27FC236}">
                <a16:creationId xmlns:a16="http://schemas.microsoft.com/office/drawing/2014/main" id="{919342B9-91E4-4FE3-BED1-01586196A240}"/>
              </a:ext>
            </a:extLst>
          </p:cNvPr>
          <p:cNvSpPr/>
          <p:nvPr/>
        </p:nvSpPr>
        <p:spPr>
          <a:xfrm rot="5400000">
            <a:off x="5551042" y="-866091"/>
            <a:ext cx="862138" cy="5531926"/>
          </a:xfrm>
          <a:prstGeom prst="round2SameRect">
            <a:avLst>
              <a:gd name="adj1" fmla="val 50000"/>
              <a:gd name="adj2" fmla="val 0"/>
            </a:avLst>
          </a:prstGeom>
          <a:noFill/>
          <a:ln w="12700">
            <a:solidFill>
              <a:srgbClr val="313D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9C744FD-4195-4A8E-A4CC-A83A18E41F0A}"/>
              </a:ext>
            </a:extLst>
          </p:cNvPr>
          <p:cNvSpPr/>
          <p:nvPr/>
        </p:nvSpPr>
        <p:spPr>
          <a:xfrm>
            <a:off x="3648451" y="1751154"/>
            <a:ext cx="4554828" cy="328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400" dirty="0"/>
              <a:t>2022.10-2022.11</a:t>
            </a:r>
            <a:r>
              <a:rPr lang="zh-CN" altLang="en-US" sz="1400" dirty="0"/>
              <a:t>：查找文献，确定论文题目。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DF0AE74F-C899-4D4D-86D0-BEF34267E3FD}"/>
              </a:ext>
            </a:extLst>
          </p:cNvPr>
          <p:cNvSpPr/>
          <p:nvPr/>
        </p:nvSpPr>
        <p:spPr>
          <a:xfrm>
            <a:off x="2730375" y="1499629"/>
            <a:ext cx="797262" cy="797260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3" name="椭圆 4">
            <a:extLst>
              <a:ext uri="{FF2B5EF4-FFF2-40B4-BE49-F238E27FC236}">
                <a16:creationId xmlns:a16="http://schemas.microsoft.com/office/drawing/2014/main" id="{A856B3C5-1AEE-459E-AB1B-966B63EB14B6}"/>
              </a:ext>
            </a:extLst>
          </p:cNvPr>
          <p:cNvSpPr/>
          <p:nvPr/>
        </p:nvSpPr>
        <p:spPr>
          <a:xfrm>
            <a:off x="2654457" y="1423102"/>
            <a:ext cx="952906" cy="952906"/>
          </a:xfrm>
          <a:custGeom>
            <a:avLst/>
            <a:gdLst/>
            <a:ahLst/>
            <a:cxnLst/>
            <a:rect l="l" t="t" r="r" b="b"/>
            <a:pathLst>
              <a:path w="2473262" h="2473262">
                <a:moveTo>
                  <a:pt x="1236631" y="235688"/>
                </a:moveTo>
                <a:cubicBezTo>
                  <a:pt x="683825" y="235688"/>
                  <a:pt x="235688" y="683825"/>
                  <a:pt x="235688" y="1236631"/>
                </a:cubicBezTo>
                <a:cubicBezTo>
                  <a:pt x="235688" y="1789437"/>
                  <a:pt x="683825" y="2237574"/>
                  <a:pt x="1236631" y="2237574"/>
                </a:cubicBezTo>
                <a:cubicBezTo>
                  <a:pt x="1789437" y="2237574"/>
                  <a:pt x="2237574" y="1789437"/>
                  <a:pt x="2237574" y="1236631"/>
                </a:cubicBezTo>
                <a:cubicBezTo>
                  <a:pt x="2237574" y="683825"/>
                  <a:pt x="1789437" y="235688"/>
                  <a:pt x="1236631" y="235688"/>
                </a:cubicBezTo>
                <a:close/>
                <a:moveTo>
                  <a:pt x="1236631" y="0"/>
                </a:moveTo>
                <a:cubicBezTo>
                  <a:pt x="1919603" y="0"/>
                  <a:pt x="2473262" y="553659"/>
                  <a:pt x="2473262" y="1236631"/>
                </a:cubicBezTo>
                <a:cubicBezTo>
                  <a:pt x="2473262" y="1919603"/>
                  <a:pt x="1919603" y="2473262"/>
                  <a:pt x="1236631" y="2473262"/>
                </a:cubicBezTo>
                <a:cubicBezTo>
                  <a:pt x="553659" y="2473262"/>
                  <a:pt x="0" y="1919603"/>
                  <a:pt x="0" y="1236631"/>
                </a:cubicBezTo>
                <a:cubicBezTo>
                  <a:pt x="0" y="553659"/>
                  <a:pt x="553659" y="0"/>
                  <a:pt x="1236631" y="0"/>
                </a:cubicBezTo>
                <a:close/>
              </a:path>
            </a:pathLst>
          </a:custGeom>
          <a:solidFill>
            <a:srgbClr val="433D3C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74" name="同侧圆角矩形 30">
            <a:extLst>
              <a:ext uri="{FF2B5EF4-FFF2-40B4-BE49-F238E27FC236}">
                <a16:creationId xmlns:a16="http://schemas.microsoft.com/office/drawing/2014/main" id="{635B6172-BB93-4B25-AA18-E54B67FEFC50}"/>
              </a:ext>
            </a:extLst>
          </p:cNvPr>
          <p:cNvSpPr/>
          <p:nvPr/>
        </p:nvSpPr>
        <p:spPr>
          <a:xfrm rot="5400000">
            <a:off x="5613340" y="114333"/>
            <a:ext cx="862138" cy="5531926"/>
          </a:xfrm>
          <a:prstGeom prst="round2SameRect">
            <a:avLst>
              <a:gd name="adj1" fmla="val 50000"/>
              <a:gd name="adj2" fmla="val 0"/>
            </a:avLst>
          </a:prstGeom>
          <a:noFill/>
          <a:ln w="12700">
            <a:solidFill>
              <a:srgbClr val="313D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37867B0-ED4F-44EA-9050-3EB6EEFCAEFA}"/>
              </a:ext>
            </a:extLst>
          </p:cNvPr>
          <p:cNvSpPr/>
          <p:nvPr/>
        </p:nvSpPr>
        <p:spPr>
          <a:xfrm>
            <a:off x="3669661" y="2732700"/>
            <a:ext cx="4554828" cy="328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400" dirty="0"/>
              <a:t>2022.11-2022.12</a:t>
            </a:r>
            <a:r>
              <a:rPr lang="zh-CN" altLang="en-US" sz="1400" dirty="0"/>
              <a:t>：完成开题答辩，并确定系统功能。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D6CC22B7-70DC-46AD-BFD2-1FBFF95F4D07}"/>
              </a:ext>
            </a:extLst>
          </p:cNvPr>
          <p:cNvSpPr/>
          <p:nvPr/>
        </p:nvSpPr>
        <p:spPr>
          <a:xfrm>
            <a:off x="2751585" y="2480369"/>
            <a:ext cx="797262" cy="797260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7" name="椭圆 4">
            <a:extLst>
              <a:ext uri="{FF2B5EF4-FFF2-40B4-BE49-F238E27FC236}">
                <a16:creationId xmlns:a16="http://schemas.microsoft.com/office/drawing/2014/main" id="{E936837F-280A-43E6-B7D8-A5165DD8F163}"/>
              </a:ext>
            </a:extLst>
          </p:cNvPr>
          <p:cNvSpPr/>
          <p:nvPr/>
        </p:nvSpPr>
        <p:spPr>
          <a:xfrm>
            <a:off x="2675667" y="2403842"/>
            <a:ext cx="952906" cy="952906"/>
          </a:xfrm>
          <a:custGeom>
            <a:avLst/>
            <a:gdLst/>
            <a:ahLst/>
            <a:cxnLst/>
            <a:rect l="l" t="t" r="r" b="b"/>
            <a:pathLst>
              <a:path w="2473262" h="2473262">
                <a:moveTo>
                  <a:pt x="1236631" y="235688"/>
                </a:moveTo>
                <a:cubicBezTo>
                  <a:pt x="683825" y="235688"/>
                  <a:pt x="235688" y="683825"/>
                  <a:pt x="235688" y="1236631"/>
                </a:cubicBezTo>
                <a:cubicBezTo>
                  <a:pt x="235688" y="1789437"/>
                  <a:pt x="683825" y="2237574"/>
                  <a:pt x="1236631" y="2237574"/>
                </a:cubicBezTo>
                <a:cubicBezTo>
                  <a:pt x="1789437" y="2237574"/>
                  <a:pt x="2237574" y="1789437"/>
                  <a:pt x="2237574" y="1236631"/>
                </a:cubicBezTo>
                <a:cubicBezTo>
                  <a:pt x="2237574" y="683825"/>
                  <a:pt x="1789437" y="235688"/>
                  <a:pt x="1236631" y="235688"/>
                </a:cubicBezTo>
                <a:close/>
                <a:moveTo>
                  <a:pt x="1236631" y="0"/>
                </a:moveTo>
                <a:cubicBezTo>
                  <a:pt x="1919603" y="0"/>
                  <a:pt x="2473262" y="553659"/>
                  <a:pt x="2473262" y="1236631"/>
                </a:cubicBezTo>
                <a:cubicBezTo>
                  <a:pt x="2473262" y="1919603"/>
                  <a:pt x="1919603" y="2473262"/>
                  <a:pt x="1236631" y="2473262"/>
                </a:cubicBezTo>
                <a:cubicBezTo>
                  <a:pt x="553659" y="2473262"/>
                  <a:pt x="0" y="1919603"/>
                  <a:pt x="0" y="1236631"/>
                </a:cubicBezTo>
                <a:cubicBezTo>
                  <a:pt x="0" y="553659"/>
                  <a:pt x="553659" y="0"/>
                  <a:pt x="1236631" y="0"/>
                </a:cubicBezTo>
                <a:close/>
              </a:path>
            </a:pathLst>
          </a:custGeom>
          <a:solidFill>
            <a:srgbClr val="433D3C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78" name="同侧圆角矩形 30">
            <a:extLst>
              <a:ext uri="{FF2B5EF4-FFF2-40B4-BE49-F238E27FC236}">
                <a16:creationId xmlns:a16="http://schemas.microsoft.com/office/drawing/2014/main" id="{D24FB7D1-44DE-47C8-8334-0FED8ECA435B}"/>
              </a:ext>
            </a:extLst>
          </p:cNvPr>
          <p:cNvSpPr/>
          <p:nvPr/>
        </p:nvSpPr>
        <p:spPr>
          <a:xfrm rot="5400000">
            <a:off x="5572252" y="1125690"/>
            <a:ext cx="862138" cy="5531926"/>
          </a:xfrm>
          <a:prstGeom prst="round2SameRect">
            <a:avLst>
              <a:gd name="adj1" fmla="val 50000"/>
              <a:gd name="adj2" fmla="val 0"/>
            </a:avLst>
          </a:prstGeom>
          <a:noFill/>
          <a:ln w="12700">
            <a:solidFill>
              <a:srgbClr val="313D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0205DF5-4CAB-4614-AC5C-4CE1DC09E471}"/>
              </a:ext>
            </a:extLst>
          </p:cNvPr>
          <p:cNvSpPr/>
          <p:nvPr/>
        </p:nvSpPr>
        <p:spPr>
          <a:xfrm>
            <a:off x="3801383" y="3616621"/>
            <a:ext cx="4554828" cy="587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400" dirty="0"/>
              <a:t>2022.12-2023.03</a:t>
            </a:r>
            <a:r>
              <a:rPr lang="zh-CN" altLang="en-US" sz="1400" dirty="0"/>
              <a:t>：</a:t>
            </a:r>
            <a:r>
              <a:rPr lang="zh-CN" altLang="en-US" sz="1400" dirty="0">
                <a:latin typeface="+mn-ea"/>
              </a:rPr>
              <a:t>进行系统分析，并进行详细设计与实现</a:t>
            </a:r>
            <a:r>
              <a:rPr lang="zh-CN" altLang="en-US" sz="1400" dirty="0">
                <a:latin typeface="微软雅黑" panose="020B0503020204020204" pitchFamily="34" charset="-122"/>
              </a:rPr>
              <a:t>。即进行代码编写和论文章节撰写。</a:t>
            </a: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B2A56332-DA0B-4801-80DC-436B4B7D9AF1}"/>
              </a:ext>
            </a:extLst>
          </p:cNvPr>
          <p:cNvSpPr/>
          <p:nvPr/>
        </p:nvSpPr>
        <p:spPr>
          <a:xfrm>
            <a:off x="2710497" y="3491726"/>
            <a:ext cx="797262" cy="797260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1" name="椭圆 4">
            <a:extLst>
              <a:ext uri="{FF2B5EF4-FFF2-40B4-BE49-F238E27FC236}">
                <a16:creationId xmlns:a16="http://schemas.microsoft.com/office/drawing/2014/main" id="{725B6552-8DBB-441C-885E-3556878FDA64}"/>
              </a:ext>
            </a:extLst>
          </p:cNvPr>
          <p:cNvSpPr/>
          <p:nvPr/>
        </p:nvSpPr>
        <p:spPr>
          <a:xfrm>
            <a:off x="2634579" y="3415199"/>
            <a:ext cx="952906" cy="952906"/>
          </a:xfrm>
          <a:custGeom>
            <a:avLst/>
            <a:gdLst/>
            <a:ahLst/>
            <a:cxnLst/>
            <a:rect l="l" t="t" r="r" b="b"/>
            <a:pathLst>
              <a:path w="2473262" h="2473262">
                <a:moveTo>
                  <a:pt x="1236631" y="235688"/>
                </a:moveTo>
                <a:cubicBezTo>
                  <a:pt x="683825" y="235688"/>
                  <a:pt x="235688" y="683825"/>
                  <a:pt x="235688" y="1236631"/>
                </a:cubicBezTo>
                <a:cubicBezTo>
                  <a:pt x="235688" y="1789437"/>
                  <a:pt x="683825" y="2237574"/>
                  <a:pt x="1236631" y="2237574"/>
                </a:cubicBezTo>
                <a:cubicBezTo>
                  <a:pt x="1789437" y="2237574"/>
                  <a:pt x="2237574" y="1789437"/>
                  <a:pt x="2237574" y="1236631"/>
                </a:cubicBezTo>
                <a:cubicBezTo>
                  <a:pt x="2237574" y="683825"/>
                  <a:pt x="1789437" y="235688"/>
                  <a:pt x="1236631" y="235688"/>
                </a:cubicBezTo>
                <a:close/>
                <a:moveTo>
                  <a:pt x="1236631" y="0"/>
                </a:moveTo>
                <a:cubicBezTo>
                  <a:pt x="1919603" y="0"/>
                  <a:pt x="2473262" y="553659"/>
                  <a:pt x="2473262" y="1236631"/>
                </a:cubicBezTo>
                <a:cubicBezTo>
                  <a:pt x="2473262" y="1919603"/>
                  <a:pt x="1919603" y="2473262"/>
                  <a:pt x="1236631" y="2473262"/>
                </a:cubicBezTo>
                <a:cubicBezTo>
                  <a:pt x="553659" y="2473262"/>
                  <a:pt x="0" y="1919603"/>
                  <a:pt x="0" y="1236631"/>
                </a:cubicBezTo>
                <a:cubicBezTo>
                  <a:pt x="0" y="553659"/>
                  <a:pt x="553659" y="0"/>
                  <a:pt x="1236631" y="0"/>
                </a:cubicBezTo>
                <a:close/>
              </a:path>
            </a:pathLst>
          </a:custGeom>
          <a:solidFill>
            <a:srgbClr val="433D3C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82" name="同侧圆角矩形 30">
            <a:extLst>
              <a:ext uri="{FF2B5EF4-FFF2-40B4-BE49-F238E27FC236}">
                <a16:creationId xmlns:a16="http://schemas.microsoft.com/office/drawing/2014/main" id="{9AD7DC28-7C91-49DC-BE96-8014BB7C8DC1}"/>
              </a:ext>
            </a:extLst>
          </p:cNvPr>
          <p:cNvSpPr/>
          <p:nvPr/>
        </p:nvSpPr>
        <p:spPr>
          <a:xfrm rot="5400000">
            <a:off x="5572252" y="2135456"/>
            <a:ext cx="862138" cy="5531926"/>
          </a:xfrm>
          <a:prstGeom prst="round2SameRect">
            <a:avLst>
              <a:gd name="adj1" fmla="val 50000"/>
              <a:gd name="adj2" fmla="val 0"/>
            </a:avLst>
          </a:prstGeom>
          <a:noFill/>
          <a:ln w="12700">
            <a:solidFill>
              <a:srgbClr val="313D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DC8014C-2E13-4315-8491-7B43867B58A6}"/>
              </a:ext>
            </a:extLst>
          </p:cNvPr>
          <p:cNvSpPr/>
          <p:nvPr/>
        </p:nvSpPr>
        <p:spPr>
          <a:xfrm>
            <a:off x="3606275" y="4720885"/>
            <a:ext cx="4794092" cy="326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400" dirty="0">
                <a:latin typeface="微软雅黑" panose="020B0503020204020204" pitchFamily="34" charset="-122"/>
              </a:rPr>
              <a:t>2023.03-2023.04</a:t>
            </a:r>
            <a:r>
              <a:rPr lang="zh-CN" altLang="en-US" sz="1400" dirty="0">
                <a:latin typeface="微软雅黑" panose="020B0503020204020204" pitchFamily="34" charset="-122"/>
              </a:rPr>
              <a:t>：中期检查，并完善和修改系统及论文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64AD36E0-30AE-4094-9FA1-B8221D109872}"/>
              </a:ext>
            </a:extLst>
          </p:cNvPr>
          <p:cNvSpPr/>
          <p:nvPr/>
        </p:nvSpPr>
        <p:spPr>
          <a:xfrm>
            <a:off x="2710497" y="4501492"/>
            <a:ext cx="797262" cy="797260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5" name="椭圆 4">
            <a:extLst>
              <a:ext uri="{FF2B5EF4-FFF2-40B4-BE49-F238E27FC236}">
                <a16:creationId xmlns:a16="http://schemas.microsoft.com/office/drawing/2014/main" id="{8F029971-8AD4-4AF2-8E25-68BE8377AB80}"/>
              </a:ext>
            </a:extLst>
          </p:cNvPr>
          <p:cNvSpPr/>
          <p:nvPr/>
        </p:nvSpPr>
        <p:spPr>
          <a:xfrm>
            <a:off x="2634579" y="4424965"/>
            <a:ext cx="952906" cy="952906"/>
          </a:xfrm>
          <a:custGeom>
            <a:avLst/>
            <a:gdLst/>
            <a:ahLst/>
            <a:cxnLst/>
            <a:rect l="l" t="t" r="r" b="b"/>
            <a:pathLst>
              <a:path w="2473262" h="2473262">
                <a:moveTo>
                  <a:pt x="1236631" y="235688"/>
                </a:moveTo>
                <a:cubicBezTo>
                  <a:pt x="683825" y="235688"/>
                  <a:pt x="235688" y="683825"/>
                  <a:pt x="235688" y="1236631"/>
                </a:cubicBezTo>
                <a:cubicBezTo>
                  <a:pt x="235688" y="1789437"/>
                  <a:pt x="683825" y="2237574"/>
                  <a:pt x="1236631" y="2237574"/>
                </a:cubicBezTo>
                <a:cubicBezTo>
                  <a:pt x="1789437" y="2237574"/>
                  <a:pt x="2237574" y="1789437"/>
                  <a:pt x="2237574" y="1236631"/>
                </a:cubicBezTo>
                <a:cubicBezTo>
                  <a:pt x="2237574" y="683825"/>
                  <a:pt x="1789437" y="235688"/>
                  <a:pt x="1236631" y="235688"/>
                </a:cubicBezTo>
                <a:close/>
                <a:moveTo>
                  <a:pt x="1236631" y="0"/>
                </a:moveTo>
                <a:cubicBezTo>
                  <a:pt x="1919603" y="0"/>
                  <a:pt x="2473262" y="553659"/>
                  <a:pt x="2473262" y="1236631"/>
                </a:cubicBezTo>
                <a:cubicBezTo>
                  <a:pt x="2473262" y="1919603"/>
                  <a:pt x="1919603" y="2473262"/>
                  <a:pt x="1236631" y="2473262"/>
                </a:cubicBezTo>
                <a:cubicBezTo>
                  <a:pt x="553659" y="2473262"/>
                  <a:pt x="0" y="1919603"/>
                  <a:pt x="0" y="1236631"/>
                </a:cubicBezTo>
                <a:cubicBezTo>
                  <a:pt x="0" y="553659"/>
                  <a:pt x="553659" y="0"/>
                  <a:pt x="1236631" y="0"/>
                </a:cubicBezTo>
                <a:close/>
              </a:path>
            </a:pathLst>
          </a:custGeom>
          <a:solidFill>
            <a:srgbClr val="433D3C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86" name="同侧圆角矩形 30">
            <a:extLst>
              <a:ext uri="{FF2B5EF4-FFF2-40B4-BE49-F238E27FC236}">
                <a16:creationId xmlns:a16="http://schemas.microsoft.com/office/drawing/2014/main" id="{A8C2FCE8-6FC4-4191-930E-129E13809326}"/>
              </a:ext>
            </a:extLst>
          </p:cNvPr>
          <p:cNvSpPr/>
          <p:nvPr/>
        </p:nvSpPr>
        <p:spPr>
          <a:xfrm rot="5400000">
            <a:off x="5613340" y="3088830"/>
            <a:ext cx="862138" cy="5531926"/>
          </a:xfrm>
          <a:prstGeom prst="round2SameRect">
            <a:avLst>
              <a:gd name="adj1" fmla="val 50000"/>
              <a:gd name="adj2" fmla="val 0"/>
            </a:avLst>
          </a:prstGeom>
          <a:noFill/>
          <a:ln w="12700">
            <a:solidFill>
              <a:srgbClr val="313D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230DF80-0EE8-4B78-BE19-59793B761EA6}"/>
              </a:ext>
            </a:extLst>
          </p:cNvPr>
          <p:cNvSpPr/>
          <p:nvPr/>
        </p:nvSpPr>
        <p:spPr>
          <a:xfrm>
            <a:off x="3684819" y="5705923"/>
            <a:ext cx="4673990" cy="328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400" dirty="0"/>
              <a:t>2023.04-2023.05</a:t>
            </a:r>
            <a:r>
              <a:rPr lang="zh-CN" altLang="en-US" sz="1400" dirty="0"/>
              <a:t>：完善系统，论文定稿，进行论文答辩。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EE6C84E-997B-4F9F-9EA6-F438151C57D8}"/>
              </a:ext>
            </a:extLst>
          </p:cNvPr>
          <p:cNvSpPr/>
          <p:nvPr/>
        </p:nvSpPr>
        <p:spPr>
          <a:xfrm>
            <a:off x="2751585" y="5454866"/>
            <a:ext cx="797262" cy="797260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9" name="椭圆 4">
            <a:extLst>
              <a:ext uri="{FF2B5EF4-FFF2-40B4-BE49-F238E27FC236}">
                <a16:creationId xmlns:a16="http://schemas.microsoft.com/office/drawing/2014/main" id="{92FE0CE3-8CE8-4D0D-B4C3-9FA481A5925B}"/>
              </a:ext>
            </a:extLst>
          </p:cNvPr>
          <p:cNvSpPr/>
          <p:nvPr/>
        </p:nvSpPr>
        <p:spPr>
          <a:xfrm>
            <a:off x="2675667" y="5378339"/>
            <a:ext cx="952906" cy="952906"/>
          </a:xfrm>
          <a:custGeom>
            <a:avLst/>
            <a:gdLst/>
            <a:ahLst/>
            <a:cxnLst/>
            <a:rect l="l" t="t" r="r" b="b"/>
            <a:pathLst>
              <a:path w="2473262" h="2473262">
                <a:moveTo>
                  <a:pt x="1236631" y="235688"/>
                </a:moveTo>
                <a:cubicBezTo>
                  <a:pt x="683825" y="235688"/>
                  <a:pt x="235688" y="683825"/>
                  <a:pt x="235688" y="1236631"/>
                </a:cubicBezTo>
                <a:cubicBezTo>
                  <a:pt x="235688" y="1789437"/>
                  <a:pt x="683825" y="2237574"/>
                  <a:pt x="1236631" y="2237574"/>
                </a:cubicBezTo>
                <a:cubicBezTo>
                  <a:pt x="1789437" y="2237574"/>
                  <a:pt x="2237574" y="1789437"/>
                  <a:pt x="2237574" y="1236631"/>
                </a:cubicBezTo>
                <a:cubicBezTo>
                  <a:pt x="2237574" y="683825"/>
                  <a:pt x="1789437" y="235688"/>
                  <a:pt x="1236631" y="235688"/>
                </a:cubicBezTo>
                <a:close/>
                <a:moveTo>
                  <a:pt x="1236631" y="0"/>
                </a:moveTo>
                <a:cubicBezTo>
                  <a:pt x="1919603" y="0"/>
                  <a:pt x="2473262" y="553659"/>
                  <a:pt x="2473262" y="1236631"/>
                </a:cubicBezTo>
                <a:cubicBezTo>
                  <a:pt x="2473262" y="1919603"/>
                  <a:pt x="1919603" y="2473262"/>
                  <a:pt x="1236631" y="2473262"/>
                </a:cubicBezTo>
                <a:cubicBezTo>
                  <a:pt x="553659" y="2473262"/>
                  <a:pt x="0" y="1919603"/>
                  <a:pt x="0" y="1236631"/>
                </a:cubicBezTo>
                <a:cubicBezTo>
                  <a:pt x="0" y="553659"/>
                  <a:pt x="553659" y="0"/>
                  <a:pt x="1236631" y="0"/>
                </a:cubicBezTo>
                <a:close/>
              </a:path>
            </a:pathLst>
          </a:custGeom>
          <a:solidFill>
            <a:srgbClr val="433D3C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2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8579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5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5" grpId="0"/>
      <p:bldP spid="70" grpId="0" animBg="1"/>
      <p:bldP spid="71" grpId="0"/>
      <p:bldP spid="72" grpId="0" animBg="1"/>
      <p:bldP spid="73" grpId="0" animBg="1"/>
      <p:bldP spid="74" grpId="0" animBg="1"/>
      <p:bldP spid="75" grpId="0"/>
      <p:bldP spid="76" grpId="0" animBg="1"/>
      <p:bldP spid="77" grpId="0" animBg="1"/>
      <p:bldP spid="78" grpId="0" animBg="1"/>
      <p:bldP spid="79" grpId="0"/>
      <p:bldP spid="80" grpId="0" animBg="1"/>
      <p:bldP spid="81" grpId="0" animBg="1"/>
      <p:bldP spid="82" grpId="0" animBg="1"/>
      <p:bldP spid="83" grpId="0"/>
      <p:bldP spid="84" grpId="0" animBg="1"/>
      <p:bldP spid="85" grpId="0" animBg="1"/>
      <p:bldP spid="86" grpId="0" animBg="1"/>
      <p:bldP spid="87" grpId="0"/>
      <p:bldP spid="88" grpId="0" animBg="1"/>
      <p:bldP spid="8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866968" y="2443843"/>
            <a:ext cx="168026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3800">
                <a:solidFill>
                  <a:schemeClr val="bg1"/>
                </a:solidFill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05</a:t>
            </a:r>
            <a:endParaRPr lang="zh-CN" altLang="en-US" dirty="0"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11483" y="2716242"/>
            <a:ext cx="4238307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参考文献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9"/>
          <p:cNvSpPr txBox="1"/>
          <p:nvPr/>
        </p:nvSpPr>
        <p:spPr>
          <a:xfrm>
            <a:off x="6055556" y="3675235"/>
            <a:ext cx="1577282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480" lvl="1" indent="-228480">
              <a:lnSpc>
                <a:spcPct val="120000"/>
              </a:lnSpc>
              <a:buSzPct val="70000"/>
              <a:buFont typeface="Wingdings" pitchFamily="2" charset="2"/>
              <a:buChar char="l"/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53932645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/>
      <p:bldP spid="25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9192" y="740717"/>
            <a:ext cx="3908878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参考文献</a:t>
            </a:r>
          </a:p>
        </p:txBody>
      </p:sp>
      <p:sp>
        <p:nvSpPr>
          <p:cNvPr id="18" name="Oval 34"/>
          <p:cNvSpPr/>
          <p:nvPr/>
        </p:nvSpPr>
        <p:spPr>
          <a:xfrm>
            <a:off x="2940346" y="2038944"/>
            <a:ext cx="518034" cy="518032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GB" sz="1600" dirty="0">
                <a:cs typeface="+mn-ea"/>
                <a:sym typeface="+mn-lt"/>
              </a:rPr>
              <a:t>01</a:t>
            </a:r>
          </a:p>
        </p:txBody>
      </p:sp>
      <p:grpSp>
        <p:nvGrpSpPr>
          <p:cNvPr id="19" name="Group 7"/>
          <p:cNvGrpSpPr/>
          <p:nvPr/>
        </p:nvGrpSpPr>
        <p:grpSpPr>
          <a:xfrm>
            <a:off x="4859728" y="2159461"/>
            <a:ext cx="7474733" cy="233590"/>
            <a:chOff x="-1375412" y="1708939"/>
            <a:chExt cx="7581923" cy="233590"/>
          </a:xfrm>
        </p:grpSpPr>
        <p:sp>
          <p:nvSpPr>
            <p:cNvPr id="20" name="TextBox 53"/>
            <p:cNvSpPr txBox="1"/>
            <p:nvPr/>
          </p:nvSpPr>
          <p:spPr>
            <a:xfrm>
              <a:off x="-1375412" y="1708939"/>
              <a:ext cx="7581923" cy="2055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b="0" i="0" dirty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邹青松。计算机软件</a:t>
              </a:r>
              <a:r>
                <a:rPr lang="en-US" altLang="zh-CN" sz="1200" b="0" i="0" dirty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Java</a:t>
              </a:r>
              <a:r>
                <a:rPr lang="zh-CN" altLang="en-US" sz="1200" b="0" i="0" dirty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编程特点及其技术运用</a:t>
              </a:r>
              <a:r>
                <a:rPr lang="en-US" altLang="zh-CN" sz="1200" b="0" i="0" dirty="0">
                  <a:solidFill>
                    <a:srgbClr val="999999"/>
                  </a:solidFill>
                  <a:effectLst/>
                  <a:latin typeface="Source Code Pro" panose="020B0509030403020204" pitchFamily="49" charset="0"/>
                </a:rPr>
                <a:t>[</a:t>
              </a:r>
              <a:r>
                <a:rPr lang="en-US" altLang="zh-CN" sz="1200" b="0" i="0" dirty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J</a:t>
              </a:r>
              <a:r>
                <a:rPr lang="en-US" altLang="zh-CN" sz="1200" b="0" i="0" dirty="0">
                  <a:solidFill>
                    <a:srgbClr val="999999"/>
                  </a:solidFill>
                  <a:effectLst/>
                  <a:latin typeface="Source Code Pro" panose="020B0509030403020204" pitchFamily="49" charset="0"/>
                </a:rPr>
                <a:t>]</a:t>
              </a:r>
              <a:r>
                <a:rPr lang="en-US" altLang="zh-CN" sz="1200" b="0" i="0" dirty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</a:t>
              </a:r>
              <a:r>
                <a:rPr lang="zh-CN" altLang="en-US" sz="1200" b="0" i="0" dirty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黑龙江科学，</a:t>
              </a:r>
              <a:r>
                <a:rPr lang="en-US" altLang="zh-CN" sz="1200" b="0" i="0" dirty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2020,11</a:t>
              </a:r>
              <a:r>
                <a:rPr lang="zh-CN" altLang="en-US" sz="1200" b="0" i="0" dirty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（</a:t>
              </a:r>
              <a:r>
                <a:rPr lang="en-US" altLang="zh-CN" sz="1200" b="0" i="0" dirty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06</a:t>
              </a:r>
              <a:r>
                <a:rPr lang="zh-CN" altLang="en-US" sz="1200" b="0" i="0" dirty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）：</a:t>
              </a:r>
              <a:r>
                <a:rPr lang="en-US" altLang="zh-CN" sz="1200" b="0" i="0" dirty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62-63.</a:t>
              </a:r>
              <a:endPara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Rectangle 54"/>
            <p:cNvSpPr/>
            <p:nvPr/>
          </p:nvSpPr>
          <p:spPr>
            <a:xfrm>
              <a:off x="1293320" y="1739717"/>
              <a:ext cx="2911626" cy="20281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Oval 34"/>
          <p:cNvSpPr/>
          <p:nvPr/>
        </p:nvSpPr>
        <p:spPr>
          <a:xfrm>
            <a:off x="3326109" y="2639019"/>
            <a:ext cx="518034" cy="518032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GB" sz="1600" dirty="0">
                <a:cs typeface="+mn-ea"/>
                <a:sym typeface="+mn-lt"/>
              </a:rPr>
              <a:t>02</a:t>
            </a:r>
          </a:p>
        </p:txBody>
      </p:sp>
      <p:sp>
        <p:nvSpPr>
          <p:cNvPr id="30" name="TextBox 53"/>
          <p:cNvSpPr txBox="1"/>
          <p:nvPr/>
        </p:nvSpPr>
        <p:spPr>
          <a:xfrm>
            <a:off x="4859728" y="2759536"/>
            <a:ext cx="5956759" cy="2055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胡强</a:t>
            </a:r>
            <a:r>
              <a:rPr lang="en-US" altLang="zh-CN" sz="1200" b="0" i="0" dirty="0"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MySQL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数据库常见问题分析与</a:t>
            </a:r>
            <a:r>
              <a:rPr lang="zh-CN" altLang="en-US" sz="1200" b="0" i="0" dirty="0">
                <a:effectLst/>
                <a:latin typeface="Source Code Pro" panose="020B0509030403020204" pitchFamily="49" charset="0"/>
              </a:rPr>
              <a:t>研究</a:t>
            </a:r>
            <a:r>
              <a:rPr lang="en-US" altLang="zh-CN" sz="1200" b="0" i="0" dirty="0">
                <a:effectLst/>
                <a:latin typeface="Source Code Pro" panose="020B0509030403020204" pitchFamily="49" charset="0"/>
              </a:rPr>
              <a:t>[J].</a:t>
            </a:r>
            <a:r>
              <a:rPr lang="zh-CN" altLang="en-US" sz="1200" b="0" i="0" dirty="0">
                <a:effectLst/>
                <a:latin typeface="Source Code Pro" panose="020B0509030403020204" pitchFamily="49" charset="0"/>
              </a:rPr>
              <a:t>电脑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编程技巧与维护</a:t>
            </a:r>
            <a:r>
              <a:rPr lang="en-US" altLang="zh-CN" sz="1200" b="0" i="0" dirty="0"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 i="0" dirty="0">
                <a:effectLst/>
                <a:latin typeface="Source Code Pro" panose="020B0509030403020204" pitchFamily="49" charset="0"/>
              </a:rPr>
              <a:t>2019(12):91-92.</a:t>
            </a:r>
            <a:endParaRPr lang="en-GB" sz="1200" dirty="0">
              <a:cs typeface="+mn-ea"/>
              <a:sym typeface="+mn-lt"/>
            </a:endParaRPr>
          </a:p>
        </p:txBody>
      </p:sp>
      <p:sp>
        <p:nvSpPr>
          <p:cNvPr id="32" name="Oval 34"/>
          <p:cNvSpPr/>
          <p:nvPr/>
        </p:nvSpPr>
        <p:spPr>
          <a:xfrm>
            <a:off x="3488034" y="3343869"/>
            <a:ext cx="518034" cy="518032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GB" sz="1600" dirty="0">
                <a:cs typeface="+mn-ea"/>
                <a:sym typeface="+mn-lt"/>
              </a:rPr>
              <a:t>03</a:t>
            </a:r>
          </a:p>
        </p:txBody>
      </p:sp>
      <p:sp>
        <p:nvSpPr>
          <p:cNvPr id="34" name="TextBox 53"/>
          <p:cNvSpPr txBox="1"/>
          <p:nvPr/>
        </p:nvSpPr>
        <p:spPr>
          <a:xfrm>
            <a:off x="4859728" y="3464386"/>
            <a:ext cx="6322244" cy="2055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袁蕾。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Java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语言在计算机软件开发的应用</a:t>
            </a:r>
            <a:r>
              <a:rPr lang="en-US" altLang="zh-CN" sz="1200" b="0" i="0" dirty="0"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</a:t>
            </a:r>
            <a:r>
              <a:rPr lang="en-US" altLang="zh-CN" sz="1200" b="0" i="0" dirty="0"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]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网络安全技术与应用，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2020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（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04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）：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79-80.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Oval 34"/>
          <p:cNvSpPr/>
          <p:nvPr/>
        </p:nvSpPr>
        <p:spPr>
          <a:xfrm>
            <a:off x="3488034" y="4058244"/>
            <a:ext cx="518034" cy="518032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GB" sz="1600" dirty="0">
                <a:cs typeface="+mn-ea"/>
                <a:sym typeface="+mn-lt"/>
              </a:rPr>
              <a:t>04</a:t>
            </a:r>
          </a:p>
        </p:txBody>
      </p:sp>
      <p:sp>
        <p:nvSpPr>
          <p:cNvPr id="40" name="TextBox 53"/>
          <p:cNvSpPr txBox="1"/>
          <p:nvPr/>
        </p:nvSpPr>
        <p:spPr>
          <a:xfrm>
            <a:off x="4859728" y="4178761"/>
            <a:ext cx="5251438" cy="2055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蒋睿</a:t>
            </a:r>
            <a:r>
              <a:rPr lang="en-US" altLang="zh-CN" sz="1200" b="0" i="0" dirty="0"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MySQL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数据库安全</a:t>
            </a:r>
            <a:r>
              <a:rPr lang="zh-CN" altLang="en-US" sz="1200" b="0" i="0" dirty="0">
                <a:effectLst/>
                <a:latin typeface="Source Code Pro" panose="020B0509030403020204" pitchFamily="49" charset="0"/>
              </a:rPr>
              <a:t>研究</a:t>
            </a:r>
            <a:r>
              <a:rPr lang="en-US" altLang="zh-CN" sz="1200" b="0" i="0" dirty="0">
                <a:effectLst/>
                <a:latin typeface="Source Code Pro" panose="020B0509030403020204" pitchFamily="49" charset="0"/>
              </a:rPr>
              <a:t>[J].</a:t>
            </a:r>
            <a:r>
              <a:rPr lang="zh-CN" altLang="en-US" sz="1200" b="0" i="0" dirty="0">
                <a:effectLst/>
                <a:latin typeface="Source Code Pro" panose="020B0509030403020204" pitchFamily="49" charset="0"/>
              </a:rPr>
              <a:t>电脑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知识与技术</a:t>
            </a:r>
            <a:r>
              <a:rPr lang="en-US" altLang="zh-CN" sz="1200" b="0" i="0" dirty="0"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 i="0" dirty="0">
                <a:effectLst/>
                <a:latin typeface="Source Code Pro" panose="020B0509030403020204" pitchFamily="49" charset="0"/>
              </a:rPr>
              <a:t>2020,16(09):3-4+21.</a:t>
            </a:r>
            <a:endParaRPr lang="en-GB" sz="1200" dirty="0">
              <a:cs typeface="+mn-ea"/>
              <a:sym typeface="+mn-lt"/>
            </a:endParaRPr>
          </a:p>
        </p:txBody>
      </p:sp>
      <p:sp>
        <p:nvSpPr>
          <p:cNvPr id="42" name="Oval 34"/>
          <p:cNvSpPr/>
          <p:nvPr/>
        </p:nvSpPr>
        <p:spPr>
          <a:xfrm>
            <a:off x="3326109" y="4763094"/>
            <a:ext cx="518034" cy="518032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GB" sz="1600" dirty="0">
                <a:cs typeface="+mn-ea"/>
                <a:sym typeface="+mn-lt"/>
              </a:rPr>
              <a:t>05</a:t>
            </a:r>
          </a:p>
        </p:txBody>
      </p:sp>
      <p:sp>
        <p:nvSpPr>
          <p:cNvPr id="44" name="TextBox 53"/>
          <p:cNvSpPr txBox="1"/>
          <p:nvPr/>
        </p:nvSpPr>
        <p:spPr>
          <a:xfrm>
            <a:off x="4859728" y="4893136"/>
            <a:ext cx="5831725" cy="2055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何东。基于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Java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语言的安卓软件开发研究</a:t>
            </a:r>
            <a:r>
              <a:rPr lang="en-US" altLang="zh-CN" sz="1200" b="0" i="0" dirty="0"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</a:t>
            </a:r>
            <a:r>
              <a:rPr lang="en-US" altLang="zh-CN" sz="1200" b="0" i="0" dirty="0"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]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通讯世界，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2020,27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（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04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）：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62-63.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Oval 34"/>
          <p:cNvSpPr/>
          <p:nvPr/>
        </p:nvSpPr>
        <p:spPr>
          <a:xfrm>
            <a:off x="2940346" y="5353644"/>
            <a:ext cx="518034" cy="518032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GB" sz="1600" dirty="0">
                <a:cs typeface="+mn-ea"/>
                <a:sym typeface="+mn-lt"/>
              </a:rPr>
              <a:t>06</a:t>
            </a:r>
          </a:p>
        </p:txBody>
      </p:sp>
      <p:sp>
        <p:nvSpPr>
          <p:cNvPr id="48" name="TextBox 53"/>
          <p:cNvSpPr txBox="1"/>
          <p:nvPr/>
        </p:nvSpPr>
        <p:spPr>
          <a:xfrm>
            <a:off x="4859728" y="5474161"/>
            <a:ext cx="5341206" cy="4244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江朋锴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王微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探索新时期大学生自律与发展教育路径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[J]. 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人文之友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,2021(3):144. </a:t>
            </a:r>
          </a:p>
          <a:p>
            <a:pPr>
              <a:lnSpc>
                <a:spcPct val="120000"/>
              </a:lnSpc>
            </a:pPr>
            <a:r>
              <a:rPr lang="en-US" altLang="zh-CN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DOI:10.3969/j.issn.2096-4684.2021.03.076.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Oval 34"/>
          <p:cNvSpPr/>
          <p:nvPr/>
        </p:nvSpPr>
        <p:spPr>
          <a:xfrm>
            <a:off x="649028" y="2795451"/>
            <a:ext cx="2370970" cy="2370960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endParaRPr lang="en-GB" sz="1600" dirty="0">
              <a:cs typeface="+mn-ea"/>
              <a:sym typeface="+mn-lt"/>
            </a:endParaRPr>
          </a:p>
        </p:txBody>
      </p:sp>
      <p:sp>
        <p:nvSpPr>
          <p:cNvPr id="57" name="Freeform 12"/>
          <p:cNvSpPr>
            <a:spLocks/>
          </p:cNvSpPr>
          <p:nvPr/>
        </p:nvSpPr>
        <p:spPr bwMode="auto">
          <a:xfrm>
            <a:off x="1258886" y="3620137"/>
            <a:ext cx="1096032" cy="721588"/>
          </a:xfrm>
          <a:custGeom>
            <a:avLst/>
            <a:gdLst>
              <a:gd name="T0" fmla="*/ 64 w 148"/>
              <a:gd name="T1" fmla="*/ 121 h 128"/>
              <a:gd name="T2" fmla="*/ 64 w 148"/>
              <a:gd name="T3" fmla="*/ 123 h 128"/>
              <a:gd name="T4" fmla="*/ 74 w 148"/>
              <a:gd name="T5" fmla="*/ 128 h 128"/>
              <a:gd name="T6" fmla="*/ 83 w 148"/>
              <a:gd name="T7" fmla="*/ 123 h 128"/>
              <a:gd name="T8" fmla="*/ 83 w 148"/>
              <a:gd name="T9" fmla="*/ 121 h 128"/>
              <a:gd name="T10" fmla="*/ 93 w 148"/>
              <a:gd name="T11" fmla="*/ 118 h 128"/>
              <a:gd name="T12" fmla="*/ 148 w 148"/>
              <a:gd name="T13" fmla="*/ 123 h 128"/>
              <a:gd name="T14" fmla="*/ 148 w 148"/>
              <a:gd name="T15" fmla="*/ 24 h 128"/>
              <a:gd name="T16" fmla="*/ 139 w 148"/>
              <a:gd name="T17" fmla="*/ 23 h 128"/>
              <a:gd name="T18" fmla="*/ 139 w 148"/>
              <a:gd name="T19" fmla="*/ 109 h 128"/>
              <a:gd name="T20" fmla="*/ 94 w 148"/>
              <a:gd name="T21" fmla="*/ 104 h 128"/>
              <a:gd name="T22" fmla="*/ 77 w 148"/>
              <a:gd name="T23" fmla="*/ 119 h 128"/>
              <a:gd name="T24" fmla="*/ 75 w 148"/>
              <a:gd name="T25" fmla="*/ 118 h 128"/>
              <a:gd name="T26" fmla="*/ 89 w 148"/>
              <a:gd name="T27" fmla="*/ 99 h 128"/>
              <a:gd name="T28" fmla="*/ 131 w 148"/>
              <a:gd name="T29" fmla="*/ 96 h 128"/>
              <a:gd name="T30" fmla="*/ 131 w 148"/>
              <a:gd name="T31" fmla="*/ 0 h 128"/>
              <a:gd name="T32" fmla="*/ 111 w 148"/>
              <a:gd name="T33" fmla="*/ 5 h 128"/>
              <a:gd name="T34" fmla="*/ 111 w 148"/>
              <a:gd name="T35" fmla="*/ 76 h 128"/>
              <a:gd name="T36" fmla="*/ 100 w 148"/>
              <a:gd name="T37" fmla="*/ 70 h 128"/>
              <a:gd name="T38" fmla="*/ 90 w 148"/>
              <a:gd name="T39" fmla="*/ 83 h 128"/>
              <a:gd name="T40" fmla="*/ 90 w 148"/>
              <a:gd name="T41" fmla="*/ 11 h 128"/>
              <a:gd name="T42" fmla="*/ 90 w 148"/>
              <a:gd name="T43" fmla="*/ 12 h 128"/>
              <a:gd name="T44" fmla="*/ 74 w 148"/>
              <a:gd name="T45" fmla="*/ 26 h 128"/>
              <a:gd name="T46" fmla="*/ 57 w 148"/>
              <a:gd name="T47" fmla="*/ 12 h 128"/>
              <a:gd name="T48" fmla="*/ 16 w 148"/>
              <a:gd name="T49" fmla="*/ 0 h 128"/>
              <a:gd name="T50" fmla="*/ 16 w 148"/>
              <a:gd name="T51" fmla="*/ 96 h 128"/>
              <a:gd name="T52" fmla="*/ 57 w 148"/>
              <a:gd name="T53" fmla="*/ 99 h 128"/>
              <a:gd name="T54" fmla="*/ 72 w 148"/>
              <a:gd name="T55" fmla="*/ 118 h 128"/>
              <a:gd name="T56" fmla="*/ 70 w 148"/>
              <a:gd name="T57" fmla="*/ 119 h 128"/>
              <a:gd name="T58" fmla="*/ 53 w 148"/>
              <a:gd name="T59" fmla="*/ 104 h 128"/>
              <a:gd name="T60" fmla="*/ 8 w 148"/>
              <a:gd name="T61" fmla="*/ 109 h 128"/>
              <a:gd name="T62" fmla="*/ 8 w 148"/>
              <a:gd name="T63" fmla="*/ 23 h 128"/>
              <a:gd name="T64" fmla="*/ 0 w 148"/>
              <a:gd name="T65" fmla="*/ 24 h 128"/>
              <a:gd name="T66" fmla="*/ 0 w 148"/>
              <a:gd name="T67" fmla="*/ 123 h 128"/>
              <a:gd name="T68" fmla="*/ 54 w 148"/>
              <a:gd name="T69" fmla="*/ 118 h 128"/>
              <a:gd name="T70" fmla="*/ 64 w 148"/>
              <a:gd name="T71" fmla="*/ 121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8" h="128">
                <a:moveTo>
                  <a:pt x="64" y="121"/>
                </a:moveTo>
                <a:cubicBezTo>
                  <a:pt x="64" y="122"/>
                  <a:pt x="64" y="122"/>
                  <a:pt x="64" y="123"/>
                </a:cubicBezTo>
                <a:cubicBezTo>
                  <a:pt x="64" y="126"/>
                  <a:pt x="68" y="128"/>
                  <a:pt x="74" y="128"/>
                </a:cubicBezTo>
                <a:cubicBezTo>
                  <a:pt x="79" y="128"/>
                  <a:pt x="83" y="126"/>
                  <a:pt x="83" y="123"/>
                </a:cubicBezTo>
                <a:cubicBezTo>
                  <a:pt x="83" y="122"/>
                  <a:pt x="83" y="122"/>
                  <a:pt x="83" y="121"/>
                </a:cubicBezTo>
                <a:cubicBezTo>
                  <a:pt x="86" y="120"/>
                  <a:pt x="89" y="118"/>
                  <a:pt x="93" y="118"/>
                </a:cubicBezTo>
                <a:cubicBezTo>
                  <a:pt x="115" y="118"/>
                  <a:pt x="148" y="123"/>
                  <a:pt x="148" y="123"/>
                </a:cubicBezTo>
                <a:cubicBezTo>
                  <a:pt x="148" y="24"/>
                  <a:pt x="148" y="24"/>
                  <a:pt x="148" y="24"/>
                </a:cubicBezTo>
                <a:cubicBezTo>
                  <a:pt x="148" y="24"/>
                  <a:pt x="144" y="23"/>
                  <a:pt x="139" y="23"/>
                </a:cubicBezTo>
                <a:cubicBezTo>
                  <a:pt x="139" y="109"/>
                  <a:pt x="139" y="109"/>
                  <a:pt x="139" y="109"/>
                </a:cubicBezTo>
                <a:cubicBezTo>
                  <a:pt x="139" y="109"/>
                  <a:pt x="113" y="98"/>
                  <a:pt x="94" y="104"/>
                </a:cubicBezTo>
                <a:cubicBezTo>
                  <a:pt x="87" y="106"/>
                  <a:pt x="81" y="114"/>
                  <a:pt x="77" y="119"/>
                </a:cubicBezTo>
                <a:cubicBezTo>
                  <a:pt x="76" y="118"/>
                  <a:pt x="76" y="118"/>
                  <a:pt x="75" y="118"/>
                </a:cubicBezTo>
                <a:cubicBezTo>
                  <a:pt x="78" y="113"/>
                  <a:pt x="83" y="103"/>
                  <a:pt x="89" y="99"/>
                </a:cubicBezTo>
                <a:cubicBezTo>
                  <a:pt x="107" y="91"/>
                  <a:pt x="131" y="96"/>
                  <a:pt x="131" y="96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0"/>
                  <a:pt x="122" y="2"/>
                  <a:pt x="111" y="5"/>
                </a:cubicBezTo>
                <a:cubicBezTo>
                  <a:pt x="111" y="76"/>
                  <a:pt x="111" y="76"/>
                  <a:pt x="111" y="76"/>
                </a:cubicBezTo>
                <a:cubicBezTo>
                  <a:pt x="100" y="70"/>
                  <a:pt x="100" y="70"/>
                  <a:pt x="100" y="70"/>
                </a:cubicBezTo>
                <a:cubicBezTo>
                  <a:pt x="90" y="83"/>
                  <a:pt x="90" y="83"/>
                  <a:pt x="90" y="83"/>
                </a:cubicBezTo>
                <a:cubicBezTo>
                  <a:pt x="90" y="11"/>
                  <a:pt x="90" y="11"/>
                  <a:pt x="90" y="11"/>
                </a:cubicBezTo>
                <a:cubicBezTo>
                  <a:pt x="90" y="11"/>
                  <a:pt x="90" y="11"/>
                  <a:pt x="90" y="12"/>
                </a:cubicBezTo>
                <a:cubicBezTo>
                  <a:pt x="81" y="15"/>
                  <a:pt x="74" y="26"/>
                  <a:pt x="74" y="26"/>
                </a:cubicBezTo>
                <a:cubicBezTo>
                  <a:pt x="74" y="26"/>
                  <a:pt x="66" y="15"/>
                  <a:pt x="57" y="12"/>
                </a:cubicBezTo>
                <a:cubicBezTo>
                  <a:pt x="40" y="5"/>
                  <a:pt x="16" y="0"/>
                  <a:pt x="16" y="0"/>
                </a:cubicBezTo>
                <a:cubicBezTo>
                  <a:pt x="16" y="96"/>
                  <a:pt x="16" y="96"/>
                  <a:pt x="16" y="96"/>
                </a:cubicBezTo>
                <a:cubicBezTo>
                  <a:pt x="16" y="96"/>
                  <a:pt x="40" y="91"/>
                  <a:pt x="57" y="99"/>
                </a:cubicBezTo>
                <a:cubicBezTo>
                  <a:pt x="64" y="103"/>
                  <a:pt x="69" y="113"/>
                  <a:pt x="72" y="118"/>
                </a:cubicBezTo>
                <a:cubicBezTo>
                  <a:pt x="71" y="118"/>
                  <a:pt x="71" y="118"/>
                  <a:pt x="70" y="119"/>
                </a:cubicBezTo>
                <a:cubicBezTo>
                  <a:pt x="67" y="114"/>
                  <a:pt x="60" y="106"/>
                  <a:pt x="53" y="104"/>
                </a:cubicBezTo>
                <a:cubicBezTo>
                  <a:pt x="34" y="98"/>
                  <a:pt x="8" y="109"/>
                  <a:pt x="8" y="109"/>
                </a:cubicBezTo>
                <a:cubicBezTo>
                  <a:pt x="8" y="23"/>
                  <a:pt x="8" y="23"/>
                  <a:pt x="8" y="23"/>
                </a:cubicBezTo>
                <a:cubicBezTo>
                  <a:pt x="3" y="23"/>
                  <a:pt x="0" y="24"/>
                  <a:pt x="0" y="24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23"/>
                  <a:pt x="32" y="118"/>
                  <a:pt x="54" y="118"/>
                </a:cubicBezTo>
                <a:cubicBezTo>
                  <a:pt x="58" y="118"/>
                  <a:pt x="61" y="120"/>
                  <a:pt x="64" y="12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>
              <a:cs typeface="+mn-ea"/>
              <a:sym typeface="+mn-lt"/>
            </a:endParaRPr>
          </a:p>
        </p:txBody>
      </p:sp>
      <p:cxnSp>
        <p:nvCxnSpPr>
          <p:cNvPr id="58" name="直接连接符 57"/>
          <p:cNvCxnSpPr>
            <a:stCxn id="18" idx="6"/>
          </p:cNvCxnSpPr>
          <p:nvPr/>
        </p:nvCxnSpPr>
        <p:spPr>
          <a:xfrm>
            <a:off x="3458380" y="2297960"/>
            <a:ext cx="1359128" cy="0"/>
          </a:xfrm>
          <a:prstGeom prst="line">
            <a:avLst/>
          </a:prstGeom>
          <a:ln w="12700">
            <a:solidFill>
              <a:srgbClr val="433D3C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28" idx="6"/>
          </p:cNvCxnSpPr>
          <p:nvPr/>
        </p:nvCxnSpPr>
        <p:spPr>
          <a:xfrm>
            <a:off x="3844143" y="2898035"/>
            <a:ext cx="973365" cy="0"/>
          </a:xfrm>
          <a:prstGeom prst="line">
            <a:avLst/>
          </a:prstGeom>
          <a:ln w="12700">
            <a:solidFill>
              <a:srgbClr val="433D3C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2" idx="6"/>
          </p:cNvCxnSpPr>
          <p:nvPr/>
        </p:nvCxnSpPr>
        <p:spPr>
          <a:xfrm>
            <a:off x="4006068" y="3602885"/>
            <a:ext cx="811440" cy="0"/>
          </a:xfrm>
          <a:prstGeom prst="line">
            <a:avLst/>
          </a:prstGeom>
          <a:ln w="12700">
            <a:solidFill>
              <a:srgbClr val="433D3C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4006068" y="4317260"/>
            <a:ext cx="811440" cy="0"/>
          </a:xfrm>
          <a:prstGeom prst="line">
            <a:avLst/>
          </a:prstGeom>
          <a:ln w="12700">
            <a:solidFill>
              <a:srgbClr val="433D3C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3844143" y="5022110"/>
            <a:ext cx="973365" cy="0"/>
          </a:xfrm>
          <a:prstGeom prst="line">
            <a:avLst/>
          </a:prstGeom>
          <a:ln w="12700">
            <a:solidFill>
              <a:srgbClr val="433D3C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3458380" y="5612660"/>
            <a:ext cx="1359128" cy="0"/>
          </a:xfrm>
          <a:prstGeom prst="line">
            <a:avLst/>
          </a:prstGeom>
          <a:ln w="12700">
            <a:solidFill>
              <a:srgbClr val="433D3C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5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6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5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6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3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6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95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6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6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6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6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 animBg="1"/>
      <p:bldP spid="32" grpId="0" animBg="1"/>
      <p:bldP spid="38" grpId="0" animBg="1"/>
      <p:bldP spid="42" grpId="0" animBg="1"/>
      <p:bldP spid="46" grpId="0" animBg="1"/>
      <p:bldP spid="56" grpId="0" animBg="1"/>
      <p:bldP spid="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9192" y="740717"/>
            <a:ext cx="3908878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参考文献</a:t>
            </a:r>
          </a:p>
        </p:txBody>
      </p:sp>
      <p:sp>
        <p:nvSpPr>
          <p:cNvPr id="18" name="Oval 34"/>
          <p:cNvSpPr/>
          <p:nvPr/>
        </p:nvSpPr>
        <p:spPr>
          <a:xfrm>
            <a:off x="2681929" y="2038944"/>
            <a:ext cx="518034" cy="518032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GB" sz="1600" dirty="0">
                <a:cs typeface="+mn-ea"/>
                <a:sym typeface="+mn-lt"/>
              </a:rPr>
              <a:t>07</a:t>
            </a:r>
          </a:p>
        </p:txBody>
      </p:sp>
      <p:sp>
        <p:nvSpPr>
          <p:cNvPr id="20" name="TextBox 53"/>
          <p:cNvSpPr txBox="1"/>
          <p:nvPr/>
        </p:nvSpPr>
        <p:spPr>
          <a:xfrm>
            <a:off x="4601312" y="2159461"/>
            <a:ext cx="5741956" cy="2055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杨占胜</a:t>
            </a:r>
            <a:r>
              <a:rPr lang="en-US" altLang="zh-CN" sz="1200" b="0" i="0" dirty="0"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200" b="0" i="0" dirty="0">
                <a:effectLst/>
                <a:latin typeface="Source Code Pro" panose="020B0509030403020204" pitchFamily="49" charset="0"/>
              </a:rPr>
              <a:t>JSP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中文乱码问题的探讨与解决</a:t>
            </a:r>
            <a:r>
              <a:rPr lang="zh-CN" altLang="en-US" sz="1200" b="0" i="0" dirty="0">
                <a:effectLst/>
                <a:latin typeface="Source Code Pro" panose="020B0509030403020204" pitchFamily="49" charset="0"/>
              </a:rPr>
              <a:t>方法</a:t>
            </a:r>
            <a:r>
              <a:rPr lang="en-US" altLang="zh-CN" sz="1200" b="0" i="0" dirty="0">
                <a:effectLst/>
                <a:latin typeface="Source Code Pro" panose="020B0509030403020204" pitchFamily="49" charset="0"/>
              </a:rPr>
              <a:t>[J].</a:t>
            </a:r>
            <a:r>
              <a:rPr lang="zh-CN" altLang="en-US" sz="1200" b="0" i="0" dirty="0">
                <a:effectLst/>
                <a:latin typeface="Source Code Pro" panose="020B0509030403020204" pitchFamily="49" charset="0"/>
              </a:rPr>
              <a:t>福建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电脑</a:t>
            </a:r>
            <a:r>
              <a:rPr lang="en-US" altLang="zh-CN" sz="1200" b="0" i="0" dirty="0"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 i="0" dirty="0">
                <a:effectLst/>
                <a:latin typeface="Source Code Pro" panose="020B0509030403020204" pitchFamily="49" charset="0"/>
              </a:rPr>
              <a:t>2020,36(04):36-41.</a:t>
            </a:r>
            <a:endParaRPr lang="en-GB" sz="1200" dirty="0">
              <a:cs typeface="+mn-ea"/>
              <a:sym typeface="+mn-lt"/>
            </a:endParaRPr>
          </a:p>
        </p:txBody>
      </p:sp>
      <p:sp>
        <p:nvSpPr>
          <p:cNvPr id="28" name="Oval 34"/>
          <p:cNvSpPr/>
          <p:nvPr/>
        </p:nvSpPr>
        <p:spPr>
          <a:xfrm>
            <a:off x="3067692" y="2639019"/>
            <a:ext cx="518034" cy="518032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GB" sz="1600" dirty="0">
                <a:cs typeface="+mn-ea"/>
                <a:sym typeface="+mn-lt"/>
              </a:rPr>
              <a:t>08</a:t>
            </a:r>
          </a:p>
        </p:txBody>
      </p:sp>
      <p:sp>
        <p:nvSpPr>
          <p:cNvPr id="30" name="TextBox 53"/>
          <p:cNvSpPr txBox="1"/>
          <p:nvPr/>
        </p:nvSpPr>
        <p:spPr>
          <a:xfrm>
            <a:off x="4601311" y="2759536"/>
            <a:ext cx="5870197" cy="2055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华卫</a:t>
            </a:r>
            <a:r>
              <a:rPr lang="en-US" altLang="zh-CN" sz="1200" b="0" i="0" dirty="0"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Spring Boot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访问</a:t>
            </a:r>
            <a:r>
              <a:rPr lang="en-US" altLang="zh-CN" sz="1200" b="0" i="0" dirty="0">
                <a:effectLst/>
                <a:latin typeface="Source Code Pro" panose="020B0509030403020204" pitchFamily="49" charset="0"/>
              </a:rPr>
              <a:t>JSP</a:t>
            </a:r>
            <a:r>
              <a:rPr lang="zh-CN" altLang="en-US" sz="1200" b="0" i="0" dirty="0">
                <a:effectLst/>
                <a:latin typeface="Source Code Pro" panose="020B0509030403020204" pitchFamily="49" charset="0"/>
              </a:rPr>
              <a:t>页面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的两种实现</a:t>
            </a:r>
            <a:r>
              <a:rPr lang="zh-CN" altLang="en-US" sz="1200" b="0" i="0" dirty="0">
                <a:effectLst/>
                <a:latin typeface="Source Code Pro" panose="020B0509030403020204" pitchFamily="49" charset="0"/>
              </a:rPr>
              <a:t>方式</a:t>
            </a:r>
            <a:r>
              <a:rPr lang="en-US" altLang="zh-CN" sz="1200" b="0" i="0" dirty="0">
                <a:effectLst/>
                <a:latin typeface="Source Code Pro" panose="020B0509030403020204" pitchFamily="49" charset="0"/>
              </a:rPr>
              <a:t>[J].</a:t>
            </a:r>
            <a:r>
              <a:rPr lang="zh-CN" altLang="en-US" sz="1200" b="0" i="0" dirty="0">
                <a:effectLst/>
                <a:latin typeface="Source Code Pro" panose="020B0509030403020204" pitchFamily="49" charset="0"/>
              </a:rPr>
              <a:t>酒城教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育</a:t>
            </a:r>
            <a:r>
              <a:rPr lang="en-US" altLang="zh-CN" sz="1200" b="0" i="0" dirty="0"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 i="0" dirty="0">
                <a:effectLst/>
                <a:latin typeface="Source Code Pro" panose="020B0509030403020204" pitchFamily="49" charset="0"/>
              </a:rPr>
              <a:t>2020(01):76-79.</a:t>
            </a:r>
            <a:endParaRPr lang="en-GB" sz="1200" dirty="0">
              <a:cs typeface="+mn-ea"/>
              <a:sym typeface="+mn-lt"/>
            </a:endParaRPr>
          </a:p>
        </p:txBody>
      </p:sp>
      <p:sp>
        <p:nvSpPr>
          <p:cNvPr id="32" name="Oval 34"/>
          <p:cNvSpPr/>
          <p:nvPr/>
        </p:nvSpPr>
        <p:spPr>
          <a:xfrm>
            <a:off x="3229617" y="3343869"/>
            <a:ext cx="518034" cy="518032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GB" sz="1600" dirty="0">
                <a:cs typeface="+mn-ea"/>
                <a:sym typeface="+mn-lt"/>
              </a:rPr>
              <a:t>09</a:t>
            </a:r>
          </a:p>
        </p:txBody>
      </p:sp>
      <p:sp>
        <p:nvSpPr>
          <p:cNvPr id="34" name="TextBox 53"/>
          <p:cNvSpPr txBox="1"/>
          <p:nvPr/>
        </p:nvSpPr>
        <p:spPr>
          <a:xfrm>
            <a:off x="4601311" y="3464386"/>
            <a:ext cx="7126951" cy="2055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蒋治学</a:t>
            </a:r>
            <a:r>
              <a:rPr lang="en-US" altLang="zh-CN" sz="1200" b="0" i="0" dirty="0">
                <a:effectLst/>
                <a:latin typeface="Source Code Pro" panose="020B0509030403020204" pitchFamily="49" charset="0"/>
              </a:rPr>
              <a:t>.JSP</a:t>
            </a:r>
            <a:r>
              <a:rPr lang="zh-CN" altLang="en-US" sz="1200" b="0" i="0" dirty="0">
                <a:effectLst/>
                <a:latin typeface="Source Code Pro" panose="020B0509030403020204" pitchFamily="49" charset="0"/>
              </a:rPr>
              <a:t>技术及其在动态网页开发中的应用分析</a:t>
            </a:r>
            <a:r>
              <a:rPr lang="en-US" altLang="zh-CN" sz="1200" b="0" i="0" dirty="0">
                <a:effectLst/>
                <a:latin typeface="Source Code Pro" panose="020B0509030403020204" pitchFamily="49" charset="0"/>
              </a:rPr>
              <a:t>[J].</a:t>
            </a:r>
            <a:r>
              <a:rPr lang="zh-CN" altLang="en-US" sz="1200" b="0" i="0" dirty="0">
                <a:effectLst/>
                <a:latin typeface="Source Code Pro" panose="020B0509030403020204" pitchFamily="49" charset="0"/>
              </a:rPr>
              <a:t>浙江水利水电学院学报</a:t>
            </a:r>
            <a:r>
              <a:rPr lang="en-US" altLang="zh-CN" sz="1200" b="0" i="0" dirty="0"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 i="0" dirty="0">
                <a:effectLst/>
                <a:latin typeface="Source Code Pro" panose="020B0509030403020204" pitchFamily="49" charset="0"/>
              </a:rPr>
              <a:t>2020,32(02):75-77.</a:t>
            </a:r>
            <a:endParaRPr lang="en-GB" sz="1200" dirty="0">
              <a:cs typeface="+mn-ea"/>
              <a:sym typeface="+mn-lt"/>
            </a:endParaRPr>
          </a:p>
        </p:txBody>
      </p:sp>
      <p:sp>
        <p:nvSpPr>
          <p:cNvPr id="38" name="Oval 34"/>
          <p:cNvSpPr/>
          <p:nvPr/>
        </p:nvSpPr>
        <p:spPr>
          <a:xfrm>
            <a:off x="3229617" y="4058244"/>
            <a:ext cx="518034" cy="518032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GB" sz="1600" dirty="0">
                <a:cs typeface="+mn-ea"/>
                <a:sym typeface="+mn-lt"/>
              </a:rPr>
              <a:t>10</a:t>
            </a:r>
          </a:p>
        </p:txBody>
      </p:sp>
      <p:sp>
        <p:nvSpPr>
          <p:cNvPr id="40" name="TextBox 53"/>
          <p:cNvSpPr txBox="1"/>
          <p:nvPr/>
        </p:nvSpPr>
        <p:spPr>
          <a:xfrm>
            <a:off x="4601311" y="4178761"/>
            <a:ext cx="5875006" cy="2028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李印福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对提高大学生自律能力的思考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[J]. 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新教育时代电子杂志（教师版）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,2019(7):162.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Oval 34"/>
          <p:cNvSpPr/>
          <p:nvPr/>
        </p:nvSpPr>
        <p:spPr>
          <a:xfrm>
            <a:off x="3067692" y="4763094"/>
            <a:ext cx="518034" cy="518032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GB" sz="1600" dirty="0">
                <a:cs typeface="+mn-ea"/>
                <a:sym typeface="+mn-lt"/>
              </a:rPr>
              <a:t>11</a:t>
            </a:r>
          </a:p>
        </p:txBody>
      </p:sp>
      <p:sp>
        <p:nvSpPr>
          <p:cNvPr id="44" name="TextBox 53"/>
          <p:cNvSpPr txBox="1"/>
          <p:nvPr/>
        </p:nvSpPr>
        <p:spPr>
          <a:xfrm>
            <a:off x="4601311" y="4883611"/>
            <a:ext cx="6296852" cy="4244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刘亚茹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张军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 Vue.js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框架在网站前端开发中的研究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[J]. 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电脑编程技巧与维护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,2022(1):18-19,39. </a:t>
            </a:r>
          </a:p>
          <a:p>
            <a:pPr>
              <a:lnSpc>
                <a:spcPct val="120000"/>
              </a:lnSpc>
            </a:pPr>
            <a:r>
              <a:rPr lang="en-US" altLang="zh-CN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DOI:10.3969/j.issn.1006-4052.2022.01.005.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Oval 34"/>
          <p:cNvSpPr/>
          <p:nvPr/>
        </p:nvSpPr>
        <p:spPr>
          <a:xfrm>
            <a:off x="2681929" y="5353644"/>
            <a:ext cx="518034" cy="518032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GB" sz="1600" dirty="0">
                <a:cs typeface="+mn-ea"/>
                <a:sym typeface="+mn-lt"/>
              </a:rPr>
              <a:t>12</a:t>
            </a:r>
          </a:p>
        </p:txBody>
      </p:sp>
      <p:sp>
        <p:nvSpPr>
          <p:cNvPr id="48" name="TextBox 53"/>
          <p:cNvSpPr txBox="1"/>
          <p:nvPr/>
        </p:nvSpPr>
        <p:spPr>
          <a:xfrm>
            <a:off x="4601311" y="5474161"/>
            <a:ext cx="4948471" cy="4244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李晓薇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 vue.js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前端应用技术分析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[J]. 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网络安全技术与应用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,2022(4):44-45. </a:t>
            </a:r>
          </a:p>
          <a:p>
            <a:pPr>
              <a:lnSpc>
                <a:spcPct val="120000"/>
              </a:lnSpc>
            </a:pPr>
            <a:r>
              <a:rPr lang="en-US" altLang="zh-CN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DOI:10.3969/j.issn.1009-6833.2022.04.028.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Oval 34"/>
          <p:cNvSpPr/>
          <p:nvPr/>
        </p:nvSpPr>
        <p:spPr>
          <a:xfrm>
            <a:off x="559575" y="2795451"/>
            <a:ext cx="2370970" cy="2370960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endParaRPr lang="en-GB" sz="1600" dirty="0">
              <a:cs typeface="+mn-ea"/>
              <a:sym typeface="+mn-lt"/>
            </a:endParaRPr>
          </a:p>
        </p:txBody>
      </p:sp>
      <p:sp>
        <p:nvSpPr>
          <p:cNvPr id="57" name="Freeform 12"/>
          <p:cNvSpPr>
            <a:spLocks/>
          </p:cNvSpPr>
          <p:nvPr/>
        </p:nvSpPr>
        <p:spPr bwMode="auto">
          <a:xfrm>
            <a:off x="1179372" y="3620137"/>
            <a:ext cx="1096032" cy="721588"/>
          </a:xfrm>
          <a:custGeom>
            <a:avLst/>
            <a:gdLst>
              <a:gd name="T0" fmla="*/ 64 w 148"/>
              <a:gd name="T1" fmla="*/ 121 h 128"/>
              <a:gd name="T2" fmla="*/ 64 w 148"/>
              <a:gd name="T3" fmla="*/ 123 h 128"/>
              <a:gd name="T4" fmla="*/ 74 w 148"/>
              <a:gd name="T5" fmla="*/ 128 h 128"/>
              <a:gd name="T6" fmla="*/ 83 w 148"/>
              <a:gd name="T7" fmla="*/ 123 h 128"/>
              <a:gd name="T8" fmla="*/ 83 w 148"/>
              <a:gd name="T9" fmla="*/ 121 h 128"/>
              <a:gd name="T10" fmla="*/ 93 w 148"/>
              <a:gd name="T11" fmla="*/ 118 h 128"/>
              <a:gd name="T12" fmla="*/ 148 w 148"/>
              <a:gd name="T13" fmla="*/ 123 h 128"/>
              <a:gd name="T14" fmla="*/ 148 w 148"/>
              <a:gd name="T15" fmla="*/ 24 h 128"/>
              <a:gd name="T16" fmla="*/ 139 w 148"/>
              <a:gd name="T17" fmla="*/ 23 h 128"/>
              <a:gd name="T18" fmla="*/ 139 w 148"/>
              <a:gd name="T19" fmla="*/ 109 h 128"/>
              <a:gd name="T20" fmla="*/ 94 w 148"/>
              <a:gd name="T21" fmla="*/ 104 h 128"/>
              <a:gd name="T22" fmla="*/ 77 w 148"/>
              <a:gd name="T23" fmla="*/ 119 h 128"/>
              <a:gd name="T24" fmla="*/ 75 w 148"/>
              <a:gd name="T25" fmla="*/ 118 h 128"/>
              <a:gd name="T26" fmla="*/ 89 w 148"/>
              <a:gd name="T27" fmla="*/ 99 h 128"/>
              <a:gd name="T28" fmla="*/ 131 w 148"/>
              <a:gd name="T29" fmla="*/ 96 h 128"/>
              <a:gd name="T30" fmla="*/ 131 w 148"/>
              <a:gd name="T31" fmla="*/ 0 h 128"/>
              <a:gd name="T32" fmla="*/ 111 w 148"/>
              <a:gd name="T33" fmla="*/ 5 h 128"/>
              <a:gd name="T34" fmla="*/ 111 w 148"/>
              <a:gd name="T35" fmla="*/ 76 h 128"/>
              <a:gd name="T36" fmla="*/ 100 w 148"/>
              <a:gd name="T37" fmla="*/ 70 h 128"/>
              <a:gd name="T38" fmla="*/ 90 w 148"/>
              <a:gd name="T39" fmla="*/ 83 h 128"/>
              <a:gd name="T40" fmla="*/ 90 w 148"/>
              <a:gd name="T41" fmla="*/ 11 h 128"/>
              <a:gd name="T42" fmla="*/ 90 w 148"/>
              <a:gd name="T43" fmla="*/ 12 h 128"/>
              <a:gd name="T44" fmla="*/ 74 w 148"/>
              <a:gd name="T45" fmla="*/ 26 h 128"/>
              <a:gd name="T46" fmla="*/ 57 w 148"/>
              <a:gd name="T47" fmla="*/ 12 h 128"/>
              <a:gd name="T48" fmla="*/ 16 w 148"/>
              <a:gd name="T49" fmla="*/ 0 h 128"/>
              <a:gd name="T50" fmla="*/ 16 w 148"/>
              <a:gd name="T51" fmla="*/ 96 h 128"/>
              <a:gd name="T52" fmla="*/ 57 w 148"/>
              <a:gd name="T53" fmla="*/ 99 h 128"/>
              <a:gd name="T54" fmla="*/ 72 w 148"/>
              <a:gd name="T55" fmla="*/ 118 h 128"/>
              <a:gd name="T56" fmla="*/ 70 w 148"/>
              <a:gd name="T57" fmla="*/ 119 h 128"/>
              <a:gd name="T58" fmla="*/ 53 w 148"/>
              <a:gd name="T59" fmla="*/ 104 h 128"/>
              <a:gd name="T60" fmla="*/ 8 w 148"/>
              <a:gd name="T61" fmla="*/ 109 h 128"/>
              <a:gd name="T62" fmla="*/ 8 w 148"/>
              <a:gd name="T63" fmla="*/ 23 h 128"/>
              <a:gd name="T64" fmla="*/ 0 w 148"/>
              <a:gd name="T65" fmla="*/ 24 h 128"/>
              <a:gd name="T66" fmla="*/ 0 w 148"/>
              <a:gd name="T67" fmla="*/ 123 h 128"/>
              <a:gd name="T68" fmla="*/ 54 w 148"/>
              <a:gd name="T69" fmla="*/ 118 h 128"/>
              <a:gd name="T70" fmla="*/ 64 w 148"/>
              <a:gd name="T71" fmla="*/ 121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8" h="128">
                <a:moveTo>
                  <a:pt x="64" y="121"/>
                </a:moveTo>
                <a:cubicBezTo>
                  <a:pt x="64" y="122"/>
                  <a:pt x="64" y="122"/>
                  <a:pt x="64" y="123"/>
                </a:cubicBezTo>
                <a:cubicBezTo>
                  <a:pt x="64" y="126"/>
                  <a:pt x="68" y="128"/>
                  <a:pt x="74" y="128"/>
                </a:cubicBezTo>
                <a:cubicBezTo>
                  <a:pt x="79" y="128"/>
                  <a:pt x="83" y="126"/>
                  <a:pt x="83" y="123"/>
                </a:cubicBezTo>
                <a:cubicBezTo>
                  <a:pt x="83" y="122"/>
                  <a:pt x="83" y="122"/>
                  <a:pt x="83" y="121"/>
                </a:cubicBezTo>
                <a:cubicBezTo>
                  <a:pt x="86" y="120"/>
                  <a:pt x="89" y="118"/>
                  <a:pt x="93" y="118"/>
                </a:cubicBezTo>
                <a:cubicBezTo>
                  <a:pt x="115" y="118"/>
                  <a:pt x="148" y="123"/>
                  <a:pt x="148" y="123"/>
                </a:cubicBezTo>
                <a:cubicBezTo>
                  <a:pt x="148" y="24"/>
                  <a:pt x="148" y="24"/>
                  <a:pt x="148" y="24"/>
                </a:cubicBezTo>
                <a:cubicBezTo>
                  <a:pt x="148" y="24"/>
                  <a:pt x="144" y="23"/>
                  <a:pt x="139" y="23"/>
                </a:cubicBezTo>
                <a:cubicBezTo>
                  <a:pt x="139" y="109"/>
                  <a:pt x="139" y="109"/>
                  <a:pt x="139" y="109"/>
                </a:cubicBezTo>
                <a:cubicBezTo>
                  <a:pt x="139" y="109"/>
                  <a:pt x="113" y="98"/>
                  <a:pt x="94" y="104"/>
                </a:cubicBezTo>
                <a:cubicBezTo>
                  <a:pt x="87" y="106"/>
                  <a:pt x="81" y="114"/>
                  <a:pt x="77" y="119"/>
                </a:cubicBezTo>
                <a:cubicBezTo>
                  <a:pt x="76" y="118"/>
                  <a:pt x="76" y="118"/>
                  <a:pt x="75" y="118"/>
                </a:cubicBezTo>
                <a:cubicBezTo>
                  <a:pt x="78" y="113"/>
                  <a:pt x="83" y="103"/>
                  <a:pt x="89" y="99"/>
                </a:cubicBezTo>
                <a:cubicBezTo>
                  <a:pt x="107" y="91"/>
                  <a:pt x="131" y="96"/>
                  <a:pt x="131" y="96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0"/>
                  <a:pt x="122" y="2"/>
                  <a:pt x="111" y="5"/>
                </a:cubicBezTo>
                <a:cubicBezTo>
                  <a:pt x="111" y="76"/>
                  <a:pt x="111" y="76"/>
                  <a:pt x="111" y="76"/>
                </a:cubicBezTo>
                <a:cubicBezTo>
                  <a:pt x="100" y="70"/>
                  <a:pt x="100" y="70"/>
                  <a:pt x="100" y="70"/>
                </a:cubicBezTo>
                <a:cubicBezTo>
                  <a:pt x="90" y="83"/>
                  <a:pt x="90" y="83"/>
                  <a:pt x="90" y="83"/>
                </a:cubicBezTo>
                <a:cubicBezTo>
                  <a:pt x="90" y="11"/>
                  <a:pt x="90" y="11"/>
                  <a:pt x="90" y="11"/>
                </a:cubicBezTo>
                <a:cubicBezTo>
                  <a:pt x="90" y="11"/>
                  <a:pt x="90" y="11"/>
                  <a:pt x="90" y="12"/>
                </a:cubicBezTo>
                <a:cubicBezTo>
                  <a:pt x="81" y="15"/>
                  <a:pt x="74" y="26"/>
                  <a:pt x="74" y="26"/>
                </a:cubicBezTo>
                <a:cubicBezTo>
                  <a:pt x="74" y="26"/>
                  <a:pt x="66" y="15"/>
                  <a:pt x="57" y="12"/>
                </a:cubicBezTo>
                <a:cubicBezTo>
                  <a:pt x="40" y="5"/>
                  <a:pt x="16" y="0"/>
                  <a:pt x="16" y="0"/>
                </a:cubicBezTo>
                <a:cubicBezTo>
                  <a:pt x="16" y="96"/>
                  <a:pt x="16" y="96"/>
                  <a:pt x="16" y="96"/>
                </a:cubicBezTo>
                <a:cubicBezTo>
                  <a:pt x="16" y="96"/>
                  <a:pt x="40" y="91"/>
                  <a:pt x="57" y="99"/>
                </a:cubicBezTo>
                <a:cubicBezTo>
                  <a:pt x="64" y="103"/>
                  <a:pt x="69" y="113"/>
                  <a:pt x="72" y="118"/>
                </a:cubicBezTo>
                <a:cubicBezTo>
                  <a:pt x="71" y="118"/>
                  <a:pt x="71" y="118"/>
                  <a:pt x="70" y="119"/>
                </a:cubicBezTo>
                <a:cubicBezTo>
                  <a:pt x="67" y="114"/>
                  <a:pt x="60" y="106"/>
                  <a:pt x="53" y="104"/>
                </a:cubicBezTo>
                <a:cubicBezTo>
                  <a:pt x="34" y="98"/>
                  <a:pt x="8" y="109"/>
                  <a:pt x="8" y="109"/>
                </a:cubicBezTo>
                <a:cubicBezTo>
                  <a:pt x="8" y="23"/>
                  <a:pt x="8" y="23"/>
                  <a:pt x="8" y="23"/>
                </a:cubicBezTo>
                <a:cubicBezTo>
                  <a:pt x="3" y="23"/>
                  <a:pt x="0" y="24"/>
                  <a:pt x="0" y="24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23"/>
                  <a:pt x="32" y="118"/>
                  <a:pt x="54" y="118"/>
                </a:cubicBezTo>
                <a:cubicBezTo>
                  <a:pt x="58" y="118"/>
                  <a:pt x="61" y="120"/>
                  <a:pt x="64" y="12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>
              <a:cs typeface="+mn-ea"/>
              <a:sym typeface="+mn-lt"/>
            </a:endParaRPr>
          </a:p>
        </p:txBody>
      </p:sp>
      <p:cxnSp>
        <p:nvCxnSpPr>
          <p:cNvPr id="58" name="直接连接符 57"/>
          <p:cNvCxnSpPr>
            <a:cxnSpLocks/>
            <a:stCxn id="18" idx="6"/>
          </p:cNvCxnSpPr>
          <p:nvPr/>
        </p:nvCxnSpPr>
        <p:spPr>
          <a:xfrm>
            <a:off x="3199963" y="2297960"/>
            <a:ext cx="1359128" cy="0"/>
          </a:xfrm>
          <a:prstGeom prst="line">
            <a:avLst/>
          </a:prstGeom>
          <a:ln w="12700">
            <a:solidFill>
              <a:srgbClr val="433D3C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cxnSpLocks/>
            <a:stCxn id="28" idx="6"/>
          </p:cNvCxnSpPr>
          <p:nvPr/>
        </p:nvCxnSpPr>
        <p:spPr>
          <a:xfrm>
            <a:off x="3585726" y="2898035"/>
            <a:ext cx="973365" cy="0"/>
          </a:xfrm>
          <a:prstGeom prst="line">
            <a:avLst/>
          </a:prstGeom>
          <a:ln w="12700">
            <a:solidFill>
              <a:srgbClr val="433D3C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cxnSpLocks/>
            <a:stCxn id="32" idx="6"/>
          </p:cNvCxnSpPr>
          <p:nvPr/>
        </p:nvCxnSpPr>
        <p:spPr>
          <a:xfrm>
            <a:off x="3747651" y="3602885"/>
            <a:ext cx="811440" cy="0"/>
          </a:xfrm>
          <a:prstGeom prst="line">
            <a:avLst/>
          </a:prstGeom>
          <a:ln w="12700">
            <a:solidFill>
              <a:srgbClr val="433D3C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3747651" y="4317260"/>
            <a:ext cx="811440" cy="0"/>
          </a:xfrm>
          <a:prstGeom prst="line">
            <a:avLst/>
          </a:prstGeom>
          <a:ln w="12700">
            <a:solidFill>
              <a:srgbClr val="433D3C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3585726" y="5022110"/>
            <a:ext cx="973365" cy="0"/>
          </a:xfrm>
          <a:prstGeom prst="line">
            <a:avLst/>
          </a:prstGeom>
          <a:ln w="12700">
            <a:solidFill>
              <a:srgbClr val="433D3C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3199963" y="5612660"/>
            <a:ext cx="1359128" cy="0"/>
          </a:xfrm>
          <a:prstGeom prst="line">
            <a:avLst/>
          </a:prstGeom>
          <a:ln w="12700">
            <a:solidFill>
              <a:srgbClr val="433D3C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605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6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6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8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6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45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6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6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6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 animBg="1"/>
      <p:bldP spid="32" grpId="0" animBg="1"/>
      <p:bldP spid="38" grpId="0" animBg="1"/>
      <p:bldP spid="42" grpId="0" animBg="1"/>
      <p:bldP spid="46" grpId="0" animBg="1"/>
      <p:bldP spid="56" grpId="0" animBg="1"/>
      <p:bldP spid="5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9192" y="740717"/>
            <a:ext cx="3908878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参考文献</a:t>
            </a:r>
          </a:p>
        </p:txBody>
      </p:sp>
      <p:sp>
        <p:nvSpPr>
          <p:cNvPr id="18" name="Oval 34"/>
          <p:cNvSpPr/>
          <p:nvPr/>
        </p:nvSpPr>
        <p:spPr>
          <a:xfrm>
            <a:off x="2701801" y="2038944"/>
            <a:ext cx="518034" cy="518032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GB" sz="1600" dirty="0">
                <a:cs typeface="+mn-ea"/>
                <a:sym typeface="+mn-lt"/>
              </a:rPr>
              <a:t>13</a:t>
            </a:r>
          </a:p>
        </p:txBody>
      </p:sp>
      <p:sp>
        <p:nvSpPr>
          <p:cNvPr id="20" name="TextBox 53"/>
          <p:cNvSpPr txBox="1"/>
          <p:nvPr/>
        </p:nvSpPr>
        <p:spPr>
          <a:xfrm>
            <a:off x="4621184" y="2159461"/>
            <a:ext cx="6990825" cy="4244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MINGHANG LI, JIANGHAI HU, XIANWU LIN. The Development of Web Application Front-End of</a:t>
            </a:r>
          </a:p>
          <a:p>
            <a:pPr>
              <a:lnSpc>
                <a:spcPct val="120000"/>
              </a:lnSpc>
            </a:pPr>
            <a:r>
              <a:rPr lang="en-US" altLang="zh-CN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Intelligent Clinic Based on Vue.js[C]. //2019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中国智能自动化大会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(CIA,2019)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论文集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 2019:683-690.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Oval 34"/>
          <p:cNvSpPr/>
          <p:nvPr/>
        </p:nvSpPr>
        <p:spPr>
          <a:xfrm>
            <a:off x="3087564" y="2639019"/>
            <a:ext cx="518034" cy="518032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GB" sz="1600" dirty="0">
                <a:cs typeface="+mn-ea"/>
                <a:sym typeface="+mn-lt"/>
              </a:rPr>
              <a:t>14</a:t>
            </a:r>
          </a:p>
        </p:txBody>
      </p:sp>
      <p:sp>
        <p:nvSpPr>
          <p:cNvPr id="30" name="TextBox 53"/>
          <p:cNvSpPr txBox="1"/>
          <p:nvPr/>
        </p:nvSpPr>
        <p:spPr>
          <a:xfrm>
            <a:off x="4621183" y="2759536"/>
            <a:ext cx="6437468" cy="6460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MENEZES, GABRIEL, CAFEO, BRUNO, HORA, ANDRE. How are framework code samples </a:t>
            </a:r>
          </a:p>
          <a:p>
            <a:pPr>
              <a:lnSpc>
                <a:spcPct val="120000"/>
              </a:lnSpc>
            </a:pPr>
            <a:r>
              <a:rPr lang="en-US" altLang="zh-CN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maintained and used by developers? The case of Android and Spring Boot[J]. 2022,185. </a:t>
            </a:r>
          </a:p>
          <a:p>
            <a:pPr>
              <a:lnSpc>
                <a:spcPct val="120000"/>
              </a:lnSpc>
            </a:pPr>
            <a:r>
              <a:rPr lang="en-US" altLang="zh-CN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DOI:10.1016/j.jss.2021.111146.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Oval 34"/>
          <p:cNvSpPr/>
          <p:nvPr/>
        </p:nvSpPr>
        <p:spPr>
          <a:xfrm>
            <a:off x="3249489" y="3343869"/>
            <a:ext cx="518034" cy="518032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GB" sz="1600" dirty="0">
                <a:cs typeface="+mn-ea"/>
                <a:sym typeface="+mn-lt"/>
              </a:rPr>
              <a:t>15</a:t>
            </a:r>
          </a:p>
        </p:txBody>
      </p:sp>
      <p:sp>
        <p:nvSpPr>
          <p:cNvPr id="34" name="TextBox 53"/>
          <p:cNvSpPr txBox="1"/>
          <p:nvPr/>
        </p:nvSpPr>
        <p:spPr>
          <a:xfrm>
            <a:off x="4621183" y="3464386"/>
            <a:ext cx="7175490" cy="6460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YUN QUAN. Design and Implementation of E-commerce Platform based on Vue.js and MySQL[C].</a:t>
            </a:r>
          </a:p>
          <a:p>
            <a:pPr>
              <a:lnSpc>
                <a:spcPct val="120000"/>
              </a:lnSpc>
            </a:pPr>
            <a:r>
              <a:rPr lang="en-US" altLang="zh-CN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//the 3rd International Conference on Computer Engineering, Information Science &amp; Application </a:t>
            </a:r>
          </a:p>
          <a:p>
            <a:pPr>
              <a:lnSpc>
                <a:spcPct val="120000"/>
              </a:lnSpc>
            </a:pPr>
            <a:r>
              <a:rPr lang="en-US" altLang="zh-CN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Technology(ICCIA2019)(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第三届计算机工程、信息科学与应用技术国际会议 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论文集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 2019:449-454.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Oval 34"/>
          <p:cNvSpPr/>
          <p:nvPr/>
        </p:nvSpPr>
        <p:spPr>
          <a:xfrm>
            <a:off x="3249489" y="4058244"/>
            <a:ext cx="518034" cy="518032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GB" sz="1600" dirty="0">
                <a:cs typeface="+mn-ea"/>
                <a:sym typeface="+mn-lt"/>
              </a:rPr>
              <a:t>16</a:t>
            </a:r>
          </a:p>
        </p:txBody>
      </p:sp>
      <p:sp>
        <p:nvSpPr>
          <p:cNvPr id="40" name="TextBox 53"/>
          <p:cNvSpPr txBox="1"/>
          <p:nvPr/>
        </p:nvSpPr>
        <p:spPr>
          <a:xfrm>
            <a:off x="4621183" y="4178761"/>
            <a:ext cx="7129067" cy="8676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JIANG YANGYANG. Research on Application Value of Computer Software Development in Java</a:t>
            </a:r>
          </a:p>
          <a:p>
            <a:pPr>
              <a:lnSpc>
                <a:spcPct val="120000"/>
              </a:lnSpc>
            </a:pPr>
            <a:r>
              <a:rPr lang="en-US" altLang="zh-CN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Programming Language[C]. //2019 7th International Conference on Machinery, Materials and </a:t>
            </a:r>
          </a:p>
          <a:p>
            <a:pPr>
              <a:lnSpc>
                <a:spcPct val="120000"/>
              </a:lnSpc>
            </a:pPr>
            <a:r>
              <a:rPr lang="en-US" altLang="zh-CN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Computing Technology (ICMMCT 2019)2019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年第七届机械、材料和计算技术国际会议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(ICMMCT 2019</a:t>
            </a:r>
          </a:p>
          <a:p>
            <a:pPr>
              <a:lnSpc>
                <a:spcPct val="120000"/>
              </a:lnSpc>
            </a:pPr>
            <a:r>
              <a:rPr lang="en-US" altLang="zh-CN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论文集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 2019:686-689.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Oval 34"/>
          <p:cNvSpPr/>
          <p:nvPr/>
        </p:nvSpPr>
        <p:spPr>
          <a:xfrm>
            <a:off x="3069853" y="4819296"/>
            <a:ext cx="518034" cy="518032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GB" sz="1600" dirty="0">
                <a:cs typeface="+mn-ea"/>
                <a:sym typeface="+mn-lt"/>
              </a:rPr>
              <a:t>17</a:t>
            </a:r>
          </a:p>
        </p:txBody>
      </p:sp>
      <p:sp>
        <p:nvSpPr>
          <p:cNvPr id="44" name="TextBox 53"/>
          <p:cNvSpPr txBox="1"/>
          <p:nvPr/>
        </p:nvSpPr>
        <p:spPr>
          <a:xfrm>
            <a:off x="4621183" y="5065005"/>
            <a:ext cx="6774034" cy="6460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LIU HONGYING. Application of HTML5 Technology in Big Data Application Development[C]. </a:t>
            </a:r>
          </a:p>
          <a:p>
            <a:pPr>
              <a:lnSpc>
                <a:spcPct val="120000"/>
              </a:lnSpc>
            </a:pP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//2019 2nd International Conference on Mechanical, Electronic and Engineering Technology </a:t>
            </a:r>
          </a:p>
          <a:p>
            <a:pPr>
              <a:lnSpc>
                <a:spcPct val="120000"/>
              </a:lnSpc>
            </a:pP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(MEET 2019) 2019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年第二届机电与工程技术国际会议论文集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 2019:258-262.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Oval 34"/>
          <p:cNvSpPr/>
          <p:nvPr/>
        </p:nvSpPr>
        <p:spPr>
          <a:xfrm>
            <a:off x="2701801" y="5482851"/>
            <a:ext cx="518034" cy="518032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GB" sz="1600" dirty="0">
                <a:cs typeface="+mn-ea"/>
                <a:sym typeface="+mn-lt"/>
              </a:rPr>
              <a:t>18</a:t>
            </a:r>
          </a:p>
        </p:txBody>
      </p:sp>
      <p:sp>
        <p:nvSpPr>
          <p:cNvPr id="48" name="TextBox 53"/>
          <p:cNvSpPr txBox="1"/>
          <p:nvPr/>
        </p:nvSpPr>
        <p:spPr>
          <a:xfrm>
            <a:off x="4621183" y="5781623"/>
            <a:ext cx="5349221" cy="2028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王利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高职院校课堂管理中学生自律能力的培养研究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[J]. 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长江丛刊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,2018(27):262.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Oval 34"/>
          <p:cNvSpPr/>
          <p:nvPr/>
        </p:nvSpPr>
        <p:spPr>
          <a:xfrm>
            <a:off x="480056" y="2795451"/>
            <a:ext cx="2370970" cy="2370960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endParaRPr lang="en-GB" sz="1600" dirty="0">
              <a:cs typeface="+mn-ea"/>
              <a:sym typeface="+mn-lt"/>
            </a:endParaRPr>
          </a:p>
        </p:txBody>
      </p:sp>
      <p:sp>
        <p:nvSpPr>
          <p:cNvPr id="57" name="Freeform 12"/>
          <p:cNvSpPr>
            <a:spLocks/>
          </p:cNvSpPr>
          <p:nvPr/>
        </p:nvSpPr>
        <p:spPr bwMode="auto">
          <a:xfrm>
            <a:off x="1099853" y="3620137"/>
            <a:ext cx="1096032" cy="721588"/>
          </a:xfrm>
          <a:custGeom>
            <a:avLst/>
            <a:gdLst>
              <a:gd name="T0" fmla="*/ 64 w 148"/>
              <a:gd name="T1" fmla="*/ 121 h 128"/>
              <a:gd name="T2" fmla="*/ 64 w 148"/>
              <a:gd name="T3" fmla="*/ 123 h 128"/>
              <a:gd name="T4" fmla="*/ 74 w 148"/>
              <a:gd name="T5" fmla="*/ 128 h 128"/>
              <a:gd name="T6" fmla="*/ 83 w 148"/>
              <a:gd name="T7" fmla="*/ 123 h 128"/>
              <a:gd name="T8" fmla="*/ 83 w 148"/>
              <a:gd name="T9" fmla="*/ 121 h 128"/>
              <a:gd name="T10" fmla="*/ 93 w 148"/>
              <a:gd name="T11" fmla="*/ 118 h 128"/>
              <a:gd name="T12" fmla="*/ 148 w 148"/>
              <a:gd name="T13" fmla="*/ 123 h 128"/>
              <a:gd name="T14" fmla="*/ 148 w 148"/>
              <a:gd name="T15" fmla="*/ 24 h 128"/>
              <a:gd name="T16" fmla="*/ 139 w 148"/>
              <a:gd name="T17" fmla="*/ 23 h 128"/>
              <a:gd name="T18" fmla="*/ 139 w 148"/>
              <a:gd name="T19" fmla="*/ 109 h 128"/>
              <a:gd name="T20" fmla="*/ 94 w 148"/>
              <a:gd name="T21" fmla="*/ 104 h 128"/>
              <a:gd name="T22" fmla="*/ 77 w 148"/>
              <a:gd name="T23" fmla="*/ 119 h 128"/>
              <a:gd name="T24" fmla="*/ 75 w 148"/>
              <a:gd name="T25" fmla="*/ 118 h 128"/>
              <a:gd name="T26" fmla="*/ 89 w 148"/>
              <a:gd name="T27" fmla="*/ 99 h 128"/>
              <a:gd name="T28" fmla="*/ 131 w 148"/>
              <a:gd name="T29" fmla="*/ 96 h 128"/>
              <a:gd name="T30" fmla="*/ 131 w 148"/>
              <a:gd name="T31" fmla="*/ 0 h 128"/>
              <a:gd name="T32" fmla="*/ 111 w 148"/>
              <a:gd name="T33" fmla="*/ 5 h 128"/>
              <a:gd name="T34" fmla="*/ 111 w 148"/>
              <a:gd name="T35" fmla="*/ 76 h 128"/>
              <a:gd name="T36" fmla="*/ 100 w 148"/>
              <a:gd name="T37" fmla="*/ 70 h 128"/>
              <a:gd name="T38" fmla="*/ 90 w 148"/>
              <a:gd name="T39" fmla="*/ 83 h 128"/>
              <a:gd name="T40" fmla="*/ 90 w 148"/>
              <a:gd name="T41" fmla="*/ 11 h 128"/>
              <a:gd name="T42" fmla="*/ 90 w 148"/>
              <a:gd name="T43" fmla="*/ 12 h 128"/>
              <a:gd name="T44" fmla="*/ 74 w 148"/>
              <a:gd name="T45" fmla="*/ 26 h 128"/>
              <a:gd name="T46" fmla="*/ 57 w 148"/>
              <a:gd name="T47" fmla="*/ 12 h 128"/>
              <a:gd name="T48" fmla="*/ 16 w 148"/>
              <a:gd name="T49" fmla="*/ 0 h 128"/>
              <a:gd name="T50" fmla="*/ 16 w 148"/>
              <a:gd name="T51" fmla="*/ 96 h 128"/>
              <a:gd name="T52" fmla="*/ 57 w 148"/>
              <a:gd name="T53" fmla="*/ 99 h 128"/>
              <a:gd name="T54" fmla="*/ 72 w 148"/>
              <a:gd name="T55" fmla="*/ 118 h 128"/>
              <a:gd name="T56" fmla="*/ 70 w 148"/>
              <a:gd name="T57" fmla="*/ 119 h 128"/>
              <a:gd name="T58" fmla="*/ 53 w 148"/>
              <a:gd name="T59" fmla="*/ 104 h 128"/>
              <a:gd name="T60" fmla="*/ 8 w 148"/>
              <a:gd name="T61" fmla="*/ 109 h 128"/>
              <a:gd name="T62" fmla="*/ 8 w 148"/>
              <a:gd name="T63" fmla="*/ 23 h 128"/>
              <a:gd name="T64" fmla="*/ 0 w 148"/>
              <a:gd name="T65" fmla="*/ 24 h 128"/>
              <a:gd name="T66" fmla="*/ 0 w 148"/>
              <a:gd name="T67" fmla="*/ 123 h 128"/>
              <a:gd name="T68" fmla="*/ 54 w 148"/>
              <a:gd name="T69" fmla="*/ 118 h 128"/>
              <a:gd name="T70" fmla="*/ 64 w 148"/>
              <a:gd name="T71" fmla="*/ 121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8" h="128">
                <a:moveTo>
                  <a:pt x="64" y="121"/>
                </a:moveTo>
                <a:cubicBezTo>
                  <a:pt x="64" y="122"/>
                  <a:pt x="64" y="122"/>
                  <a:pt x="64" y="123"/>
                </a:cubicBezTo>
                <a:cubicBezTo>
                  <a:pt x="64" y="126"/>
                  <a:pt x="68" y="128"/>
                  <a:pt x="74" y="128"/>
                </a:cubicBezTo>
                <a:cubicBezTo>
                  <a:pt x="79" y="128"/>
                  <a:pt x="83" y="126"/>
                  <a:pt x="83" y="123"/>
                </a:cubicBezTo>
                <a:cubicBezTo>
                  <a:pt x="83" y="122"/>
                  <a:pt x="83" y="122"/>
                  <a:pt x="83" y="121"/>
                </a:cubicBezTo>
                <a:cubicBezTo>
                  <a:pt x="86" y="120"/>
                  <a:pt x="89" y="118"/>
                  <a:pt x="93" y="118"/>
                </a:cubicBezTo>
                <a:cubicBezTo>
                  <a:pt x="115" y="118"/>
                  <a:pt x="148" y="123"/>
                  <a:pt x="148" y="123"/>
                </a:cubicBezTo>
                <a:cubicBezTo>
                  <a:pt x="148" y="24"/>
                  <a:pt x="148" y="24"/>
                  <a:pt x="148" y="24"/>
                </a:cubicBezTo>
                <a:cubicBezTo>
                  <a:pt x="148" y="24"/>
                  <a:pt x="144" y="23"/>
                  <a:pt x="139" y="23"/>
                </a:cubicBezTo>
                <a:cubicBezTo>
                  <a:pt x="139" y="109"/>
                  <a:pt x="139" y="109"/>
                  <a:pt x="139" y="109"/>
                </a:cubicBezTo>
                <a:cubicBezTo>
                  <a:pt x="139" y="109"/>
                  <a:pt x="113" y="98"/>
                  <a:pt x="94" y="104"/>
                </a:cubicBezTo>
                <a:cubicBezTo>
                  <a:pt x="87" y="106"/>
                  <a:pt x="81" y="114"/>
                  <a:pt x="77" y="119"/>
                </a:cubicBezTo>
                <a:cubicBezTo>
                  <a:pt x="76" y="118"/>
                  <a:pt x="76" y="118"/>
                  <a:pt x="75" y="118"/>
                </a:cubicBezTo>
                <a:cubicBezTo>
                  <a:pt x="78" y="113"/>
                  <a:pt x="83" y="103"/>
                  <a:pt x="89" y="99"/>
                </a:cubicBezTo>
                <a:cubicBezTo>
                  <a:pt x="107" y="91"/>
                  <a:pt x="131" y="96"/>
                  <a:pt x="131" y="96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0"/>
                  <a:pt x="122" y="2"/>
                  <a:pt x="111" y="5"/>
                </a:cubicBezTo>
                <a:cubicBezTo>
                  <a:pt x="111" y="76"/>
                  <a:pt x="111" y="76"/>
                  <a:pt x="111" y="76"/>
                </a:cubicBezTo>
                <a:cubicBezTo>
                  <a:pt x="100" y="70"/>
                  <a:pt x="100" y="70"/>
                  <a:pt x="100" y="70"/>
                </a:cubicBezTo>
                <a:cubicBezTo>
                  <a:pt x="90" y="83"/>
                  <a:pt x="90" y="83"/>
                  <a:pt x="90" y="83"/>
                </a:cubicBezTo>
                <a:cubicBezTo>
                  <a:pt x="90" y="11"/>
                  <a:pt x="90" y="11"/>
                  <a:pt x="90" y="11"/>
                </a:cubicBezTo>
                <a:cubicBezTo>
                  <a:pt x="90" y="11"/>
                  <a:pt x="90" y="11"/>
                  <a:pt x="90" y="12"/>
                </a:cubicBezTo>
                <a:cubicBezTo>
                  <a:pt x="81" y="15"/>
                  <a:pt x="74" y="26"/>
                  <a:pt x="74" y="26"/>
                </a:cubicBezTo>
                <a:cubicBezTo>
                  <a:pt x="74" y="26"/>
                  <a:pt x="66" y="15"/>
                  <a:pt x="57" y="12"/>
                </a:cubicBezTo>
                <a:cubicBezTo>
                  <a:pt x="40" y="5"/>
                  <a:pt x="16" y="0"/>
                  <a:pt x="16" y="0"/>
                </a:cubicBezTo>
                <a:cubicBezTo>
                  <a:pt x="16" y="96"/>
                  <a:pt x="16" y="96"/>
                  <a:pt x="16" y="96"/>
                </a:cubicBezTo>
                <a:cubicBezTo>
                  <a:pt x="16" y="96"/>
                  <a:pt x="40" y="91"/>
                  <a:pt x="57" y="99"/>
                </a:cubicBezTo>
                <a:cubicBezTo>
                  <a:pt x="64" y="103"/>
                  <a:pt x="69" y="113"/>
                  <a:pt x="72" y="118"/>
                </a:cubicBezTo>
                <a:cubicBezTo>
                  <a:pt x="71" y="118"/>
                  <a:pt x="71" y="118"/>
                  <a:pt x="70" y="119"/>
                </a:cubicBezTo>
                <a:cubicBezTo>
                  <a:pt x="67" y="114"/>
                  <a:pt x="60" y="106"/>
                  <a:pt x="53" y="104"/>
                </a:cubicBezTo>
                <a:cubicBezTo>
                  <a:pt x="34" y="98"/>
                  <a:pt x="8" y="109"/>
                  <a:pt x="8" y="109"/>
                </a:cubicBezTo>
                <a:cubicBezTo>
                  <a:pt x="8" y="23"/>
                  <a:pt x="8" y="23"/>
                  <a:pt x="8" y="23"/>
                </a:cubicBezTo>
                <a:cubicBezTo>
                  <a:pt x="3" y="23"/>
                  <a:pt x="0" y="24"/>
                  <a:pt x="0" y="24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23"/>
                  <a:pt x="32" y="118"/>
                  <a:pt x="54" y="118"/>
                </a:cubicBezTo>
                <a:cubicBezTo>
                  <a:pt x="58" y="118"/>
                  <a:pt x="61" y="120"/>
                  <a:pt x="64" y="12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>
              <a:cs typeface="+mn-ea"/>
              <a:sym typeface="+mn-lt"/>
            </a:endParaRPr>
          </a:p>
        </p:txBody>
      </p:sp>
      <p:cxnSp>
        <p:nvCxnSpPr>
          <p:cNvPr id="58" name="直接连接符 57"/>
          <p:cNvCxnSpPr>
            <a:stCxn id="18" idx="6"/>
          </p:cNvCxnSpPr>
          <p:nvPr/>
        </p:nvCxnSpPr>
        <p:spPr>
          <a:xfrm>
            <a:off x="3219835" y="2297960"/>
            <a:ext cx="1359128" cy="0"/>
          </a:xfrm>
          <a:prstGeom prst="line">
            <a:avLst/>
          </a:prstGeom>
          <a:ln w="12700">
            <a:solidFill>
              <a:srgbClr val="433D3C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28" idx="6"/>
          </p:cNvCxnSpPr>
          <p:nvPr/>
        </p:nvCxnSpPr>
        <p:spPr>
          <a:xfrm>
            <a:off x="3605598" y="2898035"/>
            <a:ext cx="973365" cy="0"/>
          </a:xfrm>
          <a:prstGeom prst="line">
            <a:avLst/>
          </a:prstGeom>
          <a:ln w="12700">
            <a:solidFill>
              <a:srgbClr val="433D3C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2" idx="6"/>
          </p:cNvCxnSpPr>
          <p:nvPr/>
        </p:nvCxnSpPr>
        <p:spPr>
          <a:xfrm>
            <a:off x="3767523" y="3602885"/>
            <a:ext cx="811440" cy="0"/>
          </a:xfrm>
          <a:prstGeom prst="line">
            <a:avLst/>
          </a:prstGeom>
          <a:ln w="12700">
            <a:solidFill>
              <a:srgbClr val="433D3C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3767523" y="4317260"/>
            <a:ext cx="811440" cy="0"/>
          </a:xfrm>
          <a:prstGeom prst="line">
            <a:avLst/>
          </a:prstGeom>
          <a:ln w="12700">
            <a:solidFill>
              <a:srgbClr val="433D3C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3574587" y="5168899"/>
            <a:ext cx="973365" cy="0"/>
          </a:xfrm>
          <a:prstGeom prst="line">
            <a:avLst/>
          </a:prstGeom>
          <a:ln w="12700">
            <a:solidFill>
              <a:srgbClr val="433D3C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3219835" y="5871074"/>
            <a:ext cx="1359128" cy="0"/>
          </a:xfrm>
          <a:prstGeom prst="line">
            <a:avLst/>
          </a:prstGeom>
          <a:ln w="12700">
            <a:solidFill>
              <a:srgbClr val="433D3C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943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6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6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8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6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45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6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6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6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 animBg="1"/>
      <p:bldP spid="32" grpId="0" animBg="1"/>
      <p:bldP spid="38" grpId="0" animBg="1"/>
      <p:bldP spid="42" grpId="0" animBg="1"/>
      <p:bldP spid="46" grpId="0" animBg="1"/>
      <p:bldP spid="56" grpId="0" animBg="1"/>
      <p:bldP spid="5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60496" y="1465866"/>
            <a:ext cx="7871010" cy="393208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29435" y="1711367"/>
            <a:ext cx="7333130" cy="3441085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69302" y="2609419"/>
            <a:ext cx="7053116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schemeClr val="bg1"/>
                </a:solidFill>
                <a:cs typeface="+mn-ea"/>
                <a:sym typeface="+mn-lt"/>
              </a:rPr>
              <a:t>感谢聆听   批评指正</a:t>
            </a:r>
          </a:p>
        </p:txBody>
      </p:sp>
      <p:sp>
        <p:nvSpPr>
          <p:cNvPr id="7" name="PA_圆角矩形 31"/>
          <p:cNvSpPr/>
          <p:nvPr>
            <p:custDataLst>
              <p:tags r:id="rId1"/>
            </p:custDataLst>
          </p:nvPr>
        </p:nvSpPr>
        <p:spPr>
          <a:xfrm>
            <a:off x="4419755" y="4537102"/>
            <a:ext cx="1421591" cy="2329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67" dirty="0">
                <a:solidFill>
                  <a:srgbClr val="223762"/>
                </a:solidFill>
                <a:cs typeface="+mn-ea"/>
                <a:sym typeface="+mn-lt"/>
              </a:rPr>
              <a:t>答辩人：娄建鹏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5387350" y="978500"/>
            <a:ext cx="1471399" cy="1390482"/>
            <a:chOff x="5387350" y="978500"/>
            <a:chExt cx="1471399" cy="1390482"/>
          </a:xfrm>
        </p:grpSpPr>
        <p:sp>
          <p:nvSpPr>
            <p:cNvPr id="23" name="椭圆 22"/>
            <p:cNvSpPr/>
            <p:nvPr/>
          </p:nvSpPr>
          <p:spPr>
            <a:xfrm>
              <a:off x="5387350" y="978500"/>
              <a:ext cx="1390484" cy="1390482"/>
            </a:xfrm>
            <a:prstGeom prst="ellipse">
              <a:avLst/>
            </a:prstGeom>
            <a:solidFill>
              <a:srgbClr val="244C89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5467041" y="1057257"/>
              <a:ext cx="1391708" cy="1240164"/>
              <a:chOff x="5136357" y="497958"/>
              <a:chExt cx="2111099" cy="1881221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5136357" y="497958"/>
                <a:ext cx="2111099" cy="1881221"/>
                <a:chOff x="5151347" y="437998"/>
                <a:chExt cx="2111099" cy="1881221"/>
              </a:xfrm>
            </p:grpSpPr>
            <p:sp>
              <p:nvSpPr>
                <p:cNvPr id="16" name="椭圆 15"/>
                <p:cNvSpPr/>
                <p:nvPr/>
              </p:nvSpPr>
              <p:spPr>
                <a:xfrm>
                  <a:off x="5174792" y="470865"/>
                  <a:ext cx="1813907" cy="181390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 sz="1200">
                    <a:cs typeface="+mn-ea"/>
                    <a:sym typeface="+mn-lt"/>
                  </a:endParaRPr>
                </a:p>
              </p:txBody>
            </p:sp>
            <p:pic>
              <p:nvPicPr>
                <p:cNvPr id="17" name="图片 16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5151347" y="437998"/>
                  <a:ext cx="2111099" cy="1881221"/>
                </a:xfrm>
                <a:prstGeom prst="rect">
                  <a:avLst/>
                </a:prstGeom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5938814" y="1186254"/>
                <a:ext cx="280221" cy="60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8" name="矩形 259"/>
          <p:cNvSpPr>
            <a:spLocks noChangeArrowheads="1"/>
          </p:cNvSpPr>
          <p:nvPr/>
        </p:nvSpPr>
        <p:spPr bwMode="auto">
          <a:xfrm>
            <a:off x="1928355" y="3440416"/>
            <a:ext cx="8335010" cy="30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专业：</a:t>
            </a:r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计算机科学与技术</a:t>
            </a:r>
            <a:r>
              <a:rPr lang="en-US" altLang="zh-CN" sz="1800" dirty="0">
                <a:solidFill>
                  <a:schemeClr val="bg1"/>
                </a:solidFill>
                <a:cs typeface="+mn-ea"/>
                <a:sym typeface="+mn-lt"/>
              </a:rPr>
              <a:t>1905</a:t>
            </a:r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班</a:t>
            </a:r>
            <a:endParaRPr lang="en-US" altLang="zh-CN" sz="1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矩形 259"/>
          <p:cNvSpPr>
            <a:spLocks noChangeArrowheads="1"/>
          </p:cNvSpPr>
          <p:nvPr/>
        </p:nvSpPr>
        <p:spPr bwMode="auto">
          <a:xfrm>
            <a:off x="3686048" y="3927731"/>
            <a:ext cx="4819624" cy="24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700" dirty="0">
                <a:solidFill>
                  <a:schemeClr val="bg1"/>
                </a:solidFill>
                <a:cs typeface="+mn-ea"/>
                <a:sym typeface="+mn-lt"/>
              </a:rPr>
              <a:t>Graduation defense proposal report PPT</a:t>
            </a:r>
          </a:p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700" dirty="0">
                <a:solidFill>
                  <a:schemeClr val="bg1"/>
                </a:solidFill>
                <a:cs typeface="+mn-ea"/>
                <a:sym typeface="+mn-lt"/>
              </a:rPr>
              <a:t> Major: Computer Science and Technology Class of 1905</a:t>
            </a:r>
          </a:p>
        </p:txBody>
      </p:sp>
      <p:sp>
        <p:nvSpPr>
          <p:cNvPr id="20" name="PA_圆角矩形 31"/>
          <p:cNvSpPr/>
          <p:nvPr>
            <p:custDataLst>
              <p:tags r:id="rId2"/>
            </p:custDataLst>
          </p:nvPr>
        </p:nvSpPr>
        <p:spPr>
          <a:xfrm>
            <a:off x="6402773" y="4537102"/>
            <a:ext cx="1421591" cy="2329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67" dirty="0">
                <a:solidFill>
                  <a:srgbClr val="223762"/>
                </a:solidFill>
                <a:cs typeface="+mn-ea"/>
                <a:sym typeface="+mn-lt"/>
              </a:rPr>
              <a:t>指导老师：刘玉升</a:t>
            </a:r>
          </a:p>
        </p:txBody>
      </p:sp>
      <p:pic>
        <p:nvPicPr>
          <p:cNvPr id="21" name="Picture 10" descr="查看源图像">
            <a:extLst>
              <a:ext uri="{FF2B5EF4-FFF2-40B4-BE49-F238E27FC236}">
                <a16:creationId xmlns:a16="http://schemas.microsoft.com/office/drawing/2014/main" id="{65320E50-98B0-469A-90AF-A17D02E57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85" y="1001560"/>
            <a:ext cx="1407056" cy="136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91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4" grpId="0"/>
      <p:bldP spid="7" grpId="0" animBg="1"/>
      <p:bldP spid="18" grpId="0"/>
      <p:bldP spid="19" grpId="0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2997200" y="423263"/>
            <a:ext cx="8780616" cy="6017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129619" y="1228068"/>
            <a:ext cx="3045965" cy="1575682"/>
            <a:chOff x="944370" y="632414"/>
            <a:chExt cx="2981065" cy="1542110"/>
          </a:xfrm>
        </p:grpSpPr>
        <p:sp>
          <p:nvSpPr>
            <p:cNvPr id="24" name="矩形 23"/>
            <p:cNvSpPr/>
            <p:nvPr/>
          </p:nvSpPr>
          <p:spPr>
            <a:xfrm>
              <a:off x="1065396" y="632414"/>
              <a:ext cx="2860039" cy="1542110"/>
            </a:xfrm>
            <a:prstGeom prst="rect">
              <a:avLst/>
            </a:prstGeom>
            <a:solidFill>
              <a:srgbClr val="244C89"/>
            </a:solidFill>
            <a:ln>
              <a:noFill/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194797" y="749939"/>
              <a:ext cx="2601237" cy="130706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44370" y="1388963"/>
              <a:ext cx="2792383" cy="61254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en-US" altLang="zh-CN" sz="3467" dirty="0">
                  <a:solidFill>
                    <a:schemeClr val="bg1"/>
                  </a:solidFill>
                  <a:cs typeface="+mn-ea"/>
                  <a:sym typeface="+mn-lt"/>
                </a:rPr>
                <a:t>CONTENT</a:t>
              </a:r>
              <a:endParaRPr lang="zh-CN" altLang="en-US" sz="3467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229307" y="849517"/>
              <a:ext cx="1490820" cy="65257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zh-CN" altLang="en-US" sz="3733" b="1" dirty="0">
                  <a:solidFill>
                    <a:schemeClr val="bg1"/>
                  </a:solidFill>
                  <a:cs typeface="+mn-ea"/>
                  <a:sym typeface="+mn-lt"/>
                </a:rPr>
                <a:t>目 录</a:t>
              </a:r>
            </a:p>
          </p:txBody>
        </p:sp>
        <p:cxnSp>
          <p:nvCxnSpPr>
            <p:cNvPr id="34" name="直接连接符 33"/>
            <p:cNvCxnSpPr/>
            <p:nvPr/>
          </p:nvCxnSpPr>
          <p:spPr>
            <a:xfrm rot="16200000" flipV="1">
              <a:off x="2113755" y="1100764"/>
              <a:ext cx="313392" cy="18914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5714354" y="1664538"/>
            <a:ext cx="4890672" cy="576262"/>
            <a:chOff x="5714354" y="1664538"/>
            <a:chExt cx="4890672" cy="576262"/>
          </a:xfrm>
        </p:grpSpPr>
        <p:grpSp>
          <p:nvGrpSpPr>
            <p:cNvPr id="37" name="组合 36"/>
            <p:cNvGrpSpPr/>
            <p:nvPr/>
          </p:nvGrpSpPr>
          <p:grpSpPr>
            <a:xfrm>
              <a:off x="5714354" y="1664538"/>
              <a:ext cx="4752975" cy="576262"/>
              <a:chOff x="4753236" y="2069839"/>
              <a:chExt cx="4752975" cy="576262"/>
            </a:xfrm>
          </p:grpSpPr>
          <p:grpSp>
            <p:nvGrpSpPr>
              <p:cNvPr id="52" name="组合 21"/>
              <p:cNvGrpSpPr>
                <a:grpSpLocks/>
              </p:cNvGrpSpPr>
              <p:nvPr/>
            </p:nvGrpSpPr>
            <p:grpSpPr bwMode="auto">
              <a:xfrm>
                <a:off x="4753236" y="2069839"/>
                <a:ext cx="576262" cy="576262"/>
                <a:chOff x="6170389" y="2579551"/>
                <a:chExt cx="576064" cy="576064"/>
              </a:xfrm>
            </p:grpSpPr>
            <p:sp>
              <p:nvSpPr>
                <p:cNvPr id="57" name="圆角矩形 10"/>
                <p:cNvSpPr>
                  <a:spLocks noChangeArrowheads="1"/>
                </p:cNvSpPr>
                <p:nvPr/>
              </p:nvSpPr>
              <p:spPr bwMode="auto">
                <a:xfrm>
                  <a:off x="6170389" y="2579551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8" name="Freeform 27"/>
                <p:cNvSpPr>
                  <a:spLocks noEditPoints="1"/>
                </p:cNvSpPr>
                <p:nvPr/>
              </p:nvSpPr>
              <p:spPr bwMode="auto">
                <a:xfrm>
                  <a:off x="6344742" y="2711328"/>
                  <a:ext cx="312142" cy="334857"/>
                </a:xfrm>
                <a:custGeom>
                  <a:avLst/>
                  <a:gdLst>
                    <a:gd name="T0" fmla="*/ 2147483646 w 812"/>
                    <a:gd name="T1" fmla="*/ 0 h 858"/>
                    <a:gd name="T2" fmla="*/ 2147483646 w 812"/>
                    <a:gd name="T3" fmla="*/ 2147483646 h 858"/>
                    <a:gd name="T4" fmla="*/ 2147483646 w 812"/>
                    <a:gd name="T5" fmla="*/ 2147483646 h 858"/>
                    <a:gd name="T6" fmla="*/ 2147483646 w 812"/>
                    <a:gd name="T7" fmla="*/ 2147483646 h 858"/>
                    <a:gd name="T8" fmla="*/ 2147483646 w 812"/>
                    <a:gd name="T9" fmla="*/ 2147483646 h 858"/>
                    <a:gd name="T10" fmla="*/ 2147483646 w 812"/>
                    <a:gd name="T11" fmla="*/ 2147483646 h 858"/>
                    <a:gd name="T12" fmla="*/ 2147483646 w 812"/>
                    <a:gd name="T13" fmla="*/ 2147483646 h 858"/>
                    <a:gd name="T14" fmla="*/ 2147483646 w 812"/>
                    <a:gd name="T15" fmla="*/ 2147483646 h 858"/>
                    <a:gd name="T16" fmla="*/ 0 w 812"/>
                    <a:gd name="T17" fmla="*/ 2147483646 h 858"/>
                    <a:gd name="T18" fmla="*/ 2147483646 w 812"/>
                    <a:gd name="T19" fmla="*/ 2147483646 h 858"/>
                    <a:gd name="T20" fmla="*/ 2147483646 w 812"/>
                    <a:gd name="T21" fmla="*/ 2147483646 h 858"/>
                    <a:gd name="T22" fmla="*/ 2147483646 w 812"/>
                    <a:gd name="T23" fmla="*/ 2147483646 h 858"/>
                    <a:gd name="T24" fmla="*/ 2147483646 w 812"/>
                    <a:gd name="T25" fmla="*/ 2147483646 h 858"/>
                    <a:gd name="T26" fmla="*/ 2147483646 w 812"/>
                    <a:gd name="T27" fmla="*/ 2147483646 h 858"/>
                    <a:gd name="T28" fmla="*/ 2147483646 w 812"/>
                    <a:gd name="T29" fmla="*/ 2147483646 h 858"/>
                    <a:gd name="T30" fmla="*/ 2147483646 w 812"/>
                    <a:gd name="T31" fmla="*/ 2147483646 h 858"/>
                    <a:gd name="T32" fmla="*/ 2147483646 w 812"/>
                    <a:gd name="T33" fmla="*/ 2147483646 h 858"/>
                    <a:gd name="T34" fmla="*/ 2147483646 w 812"/>
                    <a:gd name="T35" fmla="*/ 2147483646 h 858"/>
                    <a:gd name="T36" fmla="*/ 2147483646 w 812"/>
                    <a:gd name="T37" fmla="*/ 2147483646 h 858"/>
                    <a:gd name="T38" fmla="*/ 2147483646 w 812"/>
                    <a:gd name="T39" fmla="*/ 2147483646 h 858"/>
                    <a:gd name="T40" fmla="*/ 2147483646 w 812"/>
                    <a:gd name="T41" fmla="*/ 2147483646 h 858"/>
                    <a:gd name="T42" fmla="*/ 2147483646 w 812"/>
                    <a:gd name="T43" fmla="*/ 2147483646 h 858"/>
                    <a:gd name="T44" fmla="*/ 2147483646 w 812"/>
                    <a:gd name="T45" fmla="*/ 2147483646 h 858"/>
                    <a:gd name="T46" fmla="*/ 2147483646 w 812"/>
                    <a:gd name="T47" fmla="*/ 2147483646 h 858"/>
                    <a:gd name="T48" fmla="*/ 2147483646 w 812"/>
                    <a:gd name="T49" fmla="*/ 2147483646 h 858"/>
                    <a:gd name="T50" fmla="*/ 2147483646 w 812"/>
                    <a:gd name="T51" fmla="*/ 2147483646 h 858"/>
                    <a:gd name="T52" fmla="*/ 2147483646 w 812"/>
                    <a:gd name="T53" fmla="*/ 2147483646 h 858"/>
                    <a:gd name="T54" fmla="*/ 2147483646 w 812"/>
                    <a:gd name="T55" fmla="*/ 2147483646 h 858"/>
                    <a:gd name="T56" fmla="*/ 2147483646 w 812"/>
                    <a:gd name="T57" fmla="*/ 2147483646 h 858"/>
                    <a:gd name="T58" fmla="*/ 2147483646 w 812"/>
                    <a:gd name="T59" fmla="*/ 2147483646 h 858"/>
                    <a:gd name="T60" fmla="*/ 2147483646 w 812"/>
                    <a:gd name="T61" fmla="*/ 2147483646 h 858"/>
                    <a:gd name="T62" fmla="*/ 2147483646 w 812"/>
                    <a:gd name="T63" fmla="*/ 2147483646 h 858"/>
                    <a:gd name="T64" fmla="*/ 2147483646 w 812"/>
                    <a:gd name="T65" fmla="*/ 2147483646 h 858"/>
                    <a:gd name="T66" fmla="*/ 2147483646 w 812"/>
                    <a:gd name="T67" fmla="*/ 2147483646 h 858"/>
                    <a:gd name="T68" fmla="*/ 2147483646 w 812"/>
                    <a:gd name="T69" fmla="*/ 2147483646 h 858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812" h="858">
                      <a:moveTo>
                        <a:pt x="179" y="0"/>
                      </a:moveTo>
                      <a:lnTo>
                        <a:pt x="507" y="0"/>
                      </a:lnTo>
                      <a:cubicBezTo>
                        <a:pt x="569" y="0"/>
                        <a:pt x="620" y="51"/>
                        <a:pt x="620" y="113"/>
                      </a:cubicBezTo>
                      <a:lnTo>
                        <a:pt x="620" y="264"/>
                      </a:lnTo>
                      <a:cubicBezTo>
                        <a:pt x="584" y="292"/>
                        <a:pt x="563" y="318"/>
                        <a:pt x="535" y="356"/>
                      </a:cubicBezTo>
                      <a:lnTo>
                        <a:pt x="535" y="113"/>
                      </a:lnTo>
                      <a:cubicBezTo>
                        <a:pt x="535" y="98"/>
                        <a:pt x="522" y="85"/>
                        <a:pt x="507" y="85"/>
                      </a:cubicBezTo>
                      <a:lnTo>
                        <a:pt x="247" y="85"/>
                      </a:lnTo>
                      <a:lnTo>
                        <a:pt x="247" y="204"/>
                      </a:lnTo>
                      <a:cubicBezTo>
                        <a:pt x="247" y="216"/>
                        <a:pt x="237" y="226"/>
                        <a:pt x="225" y="226"/>
                      </a:cubicBezTo>
                      <a:lnTo>
                        <a:pt x="86" y="226"/>
                      </a:lnTo>
                      <a:lnTo>
                        <a:pt x="86" y="643"/>
                      </a:lnTo>
                      <a:cubicBezTo>
                        <a:pt x="86" y="658"/>
                        <a:pt x="98" y="670"/>
                        <a:pt x="113" y="670"/>
                      </a:cubicBezTo>
                      <a:lnTo>
                        <a:pt x="375" y="670"/>
                      </a:lnTo>
                      <a:cubicBezTo>
                        <a:pt x="366" y="699"/>
                        <a:pt x="358" y="727"/>
                        <a:pt x="353" y="756"/>
                      </a:cubicBezTo>
                      <a:lnTo>
                        <a:pt x="113" y="756"/>
                      </a:lnTo>
                      <a:cubicBezTo>
                        <a:pt x="51" y="756"/>
                        <a:pt x="0" y="705"/>
                        <a:pt x="0" y="643"/>
                      </a:cubicBezTo>
                      <a:lnTo>
                        <a:pt x="0" y="178"/>
                      </a:lnTo>
                      <a:lnTo>
                        <a:pt x="179" y="0"/>
                      </a:lnTo>
                      <a:close/>
                      <a:moveTo>
                        <a:pt x="721" y="277"/>
                      </a:moveTo>
                      <a:cubicBezTo>
                        <a:pt x="733" y="283"/>
                        <a:pt x="740" y="295"/>
                        <a:pt x="743" y="310"/>
                      </a:cubicBezTo>
                      <a:cubicBezTo>
                        <a:pt x="765" y="316"/>
                        <a:pt x="786" y="330"/>
                        <a:pt x="802" y="358"/>
                      </a:cubicBezTo>
                      <a:cubicBezTo>
                        <a:pt x="812" y="382"/>
                        <a:pt x="808" y="417"/>
                        <a:pt x="794" y="442"/>
                      </a:cubicBezTo>
                      <a:cubicBezTo>
                        <a:pt x="770" y="487"/>
                        <a:pt x="736" y="543"/>
                        <a:pt x="707" y="588"/>
                      </a:cubicBezTo>
                      <a:cubicBezTo>
                        <a:pt x="688" y="595"/>
                        <a:pt x="692" y="556"/>
                        <a:pt x="699" y="546"/>
                      </a:cubicBezTo>
                      <a:cubicBezTo>
                        <a:pt x="723" y="510"/>
                        <a:pt x="743" y="477"/>
                        <a:pt x="762" y="413"/>
                      </a:cubicBezTo>
                      <a:cubicBezTo>
                        <a:pt x="766" y="382"/>
                        <a:pt x="752" y="368"/>
                        <a:pt x="743" y="355"/>
                      </a:cubicBezTo>
                      <a:cubicBezTo>
                        <a:pt x="742" y="358"/>
                        <a:pt x="742" y="360"/>
                        <a:pt x="741" y="363"/>
                      </a:cubicBezTo>
                      <a:cubicBezTo>
                        <a:pt x="723" y="355"/>
                        <a:pt x="706" y="346"/>
                        <a:pt x="688" y="337"/>
                      </a:cubicBezTo>
                      <a:cubicBezTo>
                        <a:pt x="670" y="327"/>
                        <a:pt x="653" y="314"/>
                        <a:pt x="636" y="302"/>
                      </a:cubicBezTo>
                      <a:cubicBezTo>
                        <a:pt x="669" y="274"/>
                        <a:pt x="698" y="264"/>
                        <a:pt x="721" y="277"/>
                      </a:cubicBezTo>
                      <a:close/>
                      <a:moveTo>
                        <a:pt x="734" y="395"/>
                      </a:moveTo>
                      <a:cubicBezTo>
                        <a:pt x="719" y="445"/>
                        <a:pt x="690" y="508"/>
                        <a:pt x="649" y="579"/>
                      </a:cubicBezTo>
                      <a:cubicBezTo>
                        <a:pt x="628" y="615"/>
                        <a:pt x="604" y="650"/>
                        <a:pt x="580" y="681"/>
                      </a:cubicBezTo>
                      <a:cubicBezTo>
                        <a:pt x="557" y="670"/>
                        <a:pt x="535" y="658"/>
                        <a:pt x="512" y="646"/>
                      </a:cubicBezTo>
                      <a:cubicBezTo>
                        <a:pt x="488" y="633"/>
                        <a:pt x="465" y="617"/>
                        <a:pt x="442" y="601"/>
                      </a:cubicBezTo>
                      <a:cubicBezTo>
                        <a:pt x="457" y="565"/>
                        <a:pt x="475" y="527"/>
                        <a:pt x="496" y="491"/>
                      </a:cubicBezTo>
                      <a:cubicBezTo>
                        <a:pt x="536" y="420"/>
                        <a:pt x="576" y="363"/>
                        <a:pt x="612" y="325"/>
                      </a:cubicBezTo>
                      <a:cubicBezTo>
                        <a:pt x="631" y="338"/>
                        <a:pt x="650" y="351"/>
                        <a:pt x="671" y="363"/>
                      </a:cubicBezTo>
                      <a:cubicBezTo>
                        <a:pt x="691" y="375"/>
                        <a:pt x="712" y="384"/>
                        <a:pt x="734" y="395"/>
                      </a:cubicBezTo>
                      <a:close/>
                      <a:moveTo>
                        <a:pt x="560" y="707"/>
                      </a:moveTo>
                      <a:cubicBezTo>
                        <a:pt x="486" y="797"/>
                        <a:pt x="410" y="858"/>
                        <a:pt x="392" y="848"/>
                      </a:cubicBezTo>
                      <a:cubicBezTo>
                        <a:pt x="375" y="838"/>
                        <a:pt x="389" y="742"/>
                        <a:pt x="430" y="632"/>
                      </a:cubicBezTo>
                      <a:cubicBezTo>
                        <a:pt x="451" y="645"/>
                        <a:pt x="472" y="659"/>
                        <a:pt x="494" y="672"/>
                      </a:cubicBezTo>
                      <a:cubicBezTo>
                        <a:pt x="516" y="685"/>
                        <a:pt x="538" y="695"/>
                        <a:pt x="560" y="707"/>
                      </a:cubicBezTo>
                      <a:close/>
                      <a:moveTo>
                        <a:pt x="294" y="149"/>
                      </a:moveTo>
                      <a:lnTo>
                        <a:pt x="482" y="149"/>
                      </a:lnTo>
                      <a:lnTo>
                        <a:pt x="482" y="193"/>
                      </a:lnTo>
                      <a:lnTo>
                        <a:pt x="294" y="193"/>
                      </a:lnTo>
                      <a:lnTo>
                        <a:pt x="294" y="149"/>
                      </a:lnTo>
                      <a:close/>
                      <a:moveTo>
                        <a:pt x="148" y="437"/>
                      </a:moveTo>
                      <a:lnTo>
                        <a:pt x="258" y="437"/>
                      </a:lnTo>
                      <a:lnTo>
                        <a:pt x="258" y="480"/>
                      </a:lnTo>
                      <a:lnTo>
                        <a:pt x="148" y="480"/>
                      </a:lnTo>
                      <a:lnTo>
                        <a:pt x="148" y="437"/>
                      </a:lnTo>
                      <a:close/>
                      <a:moveTo>
                        <a:pt x="148" y="337"/>
                      </a:moveTo>
                      <a:lnTo>
                        <a:pt x="482" y="337"/>
                      </a:lnTo>
                      <a:lnTo>
                        <a:pt x="482" y="381"/>
                      </a:lnTo>
                      <a:lnTo>
                        <a:pt x="148" y="381"/>
                      </a:lnTo>
                      <a:lnTo>
                        <a:pt x="148" y="337"/>
                      </a:lnTo>
                      <a:close/>
                      <a:moveTo>
                        <a:pt x="148" y="245"/>
                      </a:moveTo>
                      <a:lnTo>
                        <a:pt x="482" y="245"/>
                      </a:lnTo>
                      <a:lnTo>
                        <a:pt x="482" y="288"/>
                      </a:lnTo>
                      <a:lnTo>
                        <a:pt x="148" y="288"/>
                      </a:lnTo>
                      <a:lnTo>
                        <a:pt x="148" y="245"/>
                      </a:lnTo>
                      <a:close/>
                      <a:moveTo>
                        <a:pt x="111" y="187"/>
                      </a:moveTo>
                      <a:lnTo>
                        <a:pt x="193" y="187"/>
                      </a:lnTo>
                      <a:cubicBezTo>
                        <a:pt x="201" y="187"/>
                        <a:pt x="208" y="181"/>
                        <a:pt x="208" y="173"/>
                      </a:cubicBezTo>
                      <a:lnTo>
                        <a:pt x="208" y="91"/>
                      </a:lnTo>
                      <a:lnTo>
                        <a:pt x="111" y="1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5" name="Rectangle 14"/>
              <p:cNvSpPr>
                <a:spLocks noChangeArrowheads="1"/>
              </p:cNvSpPr>
              <p:nvPr/>
            </p:nvSpPr>
            <p:spPr bwMode="auto">
              <a:xfrm>
                <a:off x="5581874" y="2234939"/>
                <a:ext cx="728982" cy="270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PART 1</a:t>
                </a:r>
                <a:endParaRPr lang="zh-CN" altLang="en-US" sz="1800" b="1" dirty="0">
                  <a:solidFill>
                    <a:srgbClr val="313D5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2152389"/>
                <a:ext cx="2940050" cy="430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b="1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选题背景及意义</a:t>
                </a: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 flipH="1">
              <a:off x="6433491" y="2147214"/>
              <a:ext cx="4171535" cy="80892"/>
              <a:chOff x="2272062" y="2596259"/>
              <a:chExt cx="4173708" cy="80934"/>
            </a:xfrm>
          </p:grpSpPr>
          <p:cxnSp>
            <p:nvCxnSpPr>
              <p:cNvPr id="39" name="直接连接符 38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51" name="矩形 50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943">
                  <a:lnSpc>
                    <a:spcPct val="120000"/>
                  </a:lnSpc>
                  <a:defRPr/>
                </a:pPr>
                <a:endParaRPr lang="zh-CN" altLang="en-US" sz="1799" kern="0">
                  <a:solidFill>
                    <a:srgbClr val="313D5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5714354" y="2522443"/>
            <a:ext cx="4890672" cy="576263"/>
            <a:chOff x="5714354" y="2522443"/>
            <a:chExt cx="4890672" cy="576263"/>
          </a:xfrm>
        </p:grpSpPr>
        <p:grpSp>
          <p:nvGrpSpPr>
            <p:cNvPr id="60" name="组合 59"/>
            <p:cNvGrpSpPr/>
            <p:nvPr/>
          </p:nvGrpSpPr>
          <p:grpSpPr>
            <a:xfrm>
              <a:off x="5714354" y="2522443"/>
              <a:ext cx="4229100" cy="576263"/>
              <a:chOff x="4753236" y="2862001"/>
              <a:chExt cx="4229100" cy="576263"/>
            </a:xfrm>
          </p:grpSpPr>
          <p:grpSp>
            <p:nvGrpSpPr>
              <p:cNvPr id="64" name="组合 22"/>
              <p:cNvGrpSpPr>
                <a:grpSpLocks/>
              </p:cNvGrpSpPr>
              <p:nvPr/>
            </p:nvGrpSpPr>
            <p:grpSpPr bwMode="auto">
              <a:xfrm>
                <a:off x="4753236" y="2862001"/>
                <a:ext cx="576262" cy="576263"/>
                <a:chOff x="6170389" y="3371639"/>
                <a:chExt cx="576064" cy="576064"/>
              </a:xfrm>
            </p:grpSpPr>
            <p:sp>
              <p:nvSpPr>
                <p:cNvPr id="67" name="圆角矩形 11"/>
                <p:cNvSpPr>
                  <a:spLocks noChangeArrowheads="1"/>
                </p:cNvSpPr>
                <p:nvPr/>
              </p:nvSpPr>
              <p:spPr bwMode="auto">
                <a:xfrm>
                  <a:off x="6170389" y="3371639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8" name="Freeform 13"/>
                <p:cNvSpPr>
                  <a:spLocks noEditPoints="1"/>
                </p:cNvSpPr>
                <p:nvPr/>
              </p:nvSpPr>
              <p:spPr bwMode="auto">
                <a:xfrm>
                  <a:off x="6293383" y="3504805"/>
                  <a:ext cx="330076" cy="309733"/>
                </a:xfrm>
                <a:custGeom>
                  <a:avLst/>
                  <a:gdLst>
                    <a:gd name="T0" fmla="*/ 0 w 957"/>
                    <a:gd name="T1" fmla="*/ 2147483646 h 885"/>
                    <a:gd name="T2" fmla="*/ 2147483646 w 957"/>
                    <a:gd name="T3" fmla="*/ 2147483646 h 885"/>
                    <a:gd name="T4" fmla="*/ 2147483646 w 957"/>
                    <a:gd name="T5" fmla="*/ 2147483646 h 885"/>
                    <a:gd name="T6" fmla="*/ 2147483646 w 957"/>
                    <a:gd name="T7" fmla="*/ 2147483646 h 885"/>
                    <a:gd name="T8" fmla="*/ 2147483646 w 957"/>
                    <a:gd name="T9" fmla="*/ 2147483646 h 885"/>
                    <a:gd name="T10" fmla="*/ 2147483646 w 957"/>
                    <a:gd name="T11" fmla="*/ 2147483646 h 885"/>
                    <a:gd name="T12" fmla="*/ 2147483646 w 957"/>
                    <a:gd name="T13" fmla="*/ 2147483646 h 885"/>
                    <a:gd name="T14" fmla="*/ 2147483646 w 957"/>
                    <a:gd name="T15" fmla="*/ 2147483646 h 885"/>
                    <a:gd name="T16" fmla="*/ 2147483646 w 957"/>
                    <a:gd name="T17" fmla="*/ 2147483646 h 885"/>
                    <a:gd name="T18" fmla="*/ 2147483646 w 957"/>
                    <a:gd name="T19" fmla="*/ 2147483646 h 885"/>
                    <a:gd name="T20" fmla="*/ 0 w 957"/>
                    <a:gd name="T21" fmla="*/ 2147483646 h 885"/>
                    <a:gd name="T22" fmla="*/ 2147483646 w 957"/>
                    <a:gd name="T23" fmla="*/ 2147483646 h 885"/>
                    <a:gd name="T24" fmla="*/ 2147483646 w 957"/>
                    <a:gd name="T25" fmla="*/ 2147483646 h 885"/>
                    <a:gd name="T26" fmla="*/ 2147483646 w 957"/>
                    <a:gd name="T27" fmla="*/ 2147483646 h 885"/>
                    <a:gd name="T28" fmla="*/ 2147483646 w 957"/>
                    <a:gd name="T29" fmla="*/ 2147483646 h 885"/>
                    <a:gd name="T30" fmla="*/ 2147483646 w 957"/>
                    <a:gd name="T31" fmla="*/ 2147483646 h 885"/>
                    <a:gd name="T32" fmla="*/ 2147483646 w 957"/>
                    <a:gd name="T33" fmla="*/ 2147483646 h 885"/>
                    <a:gd name="T34" fmla="*/ 2147483646 w 957"/>
                    <a:gd name="T35" fmla="*/ 2147483646 h 885"/>
                    <a:gd name="T36" fmla="*/ 2147483646 w 957"/>
                    <a:gd name="T37" fmla="*/ 2147483646 h 885"/>
                    <a:gd name="T38" fmla="*/ 2147483646 w 957"/>
                    <a:gd name="T39" fmla="*/ 2147483646 h 885"/>
                    <a:gd name="T40" fmla="*/ 2147483646 w 957"/>
                    <a:gd name="T41" fmla="*/ 2147483646 h 885"/>
                    <a:gd name="T42" fmla="*/ 2147483646 w 957"/>
                    <a:gd name="T43" fmla="*/ 2147483646 h 885"/>
                    <a:gd name="T44" fmla="*/ 2147483646 w 957"/>
                    <a:gd name="T45" fmla="*/ 2147483646 h 885"/>
                    <a:gd name="T46" fmla="*/ 2147483646 w 957"/>
                    <a:gd name="T47" fmla="*/ 2147483646 h 885"/>
                    <a:gd name="T48" fmla="*/ 2147483646 w 957"/>
                    <a:gd name="T49" fmla="*/ 2147483646 h 885"/>
                    <a:gd name="T50" fmla="*/ 2147483646 w 957"/>
                    <a:gd name="T51" fmla="*/ 2147483646 h 885"/>
                    <a:gd name="T52" fmla="*/ 2147483646 w 957"/>
                    <a:gd name="T53" fmla="*/ 2147483646 h 885"/>
                    <a:gd name="T54" fmla="*/ 2147483646 w 957"/>
                    <a:gd name="T55" fmla="*/ 2147483646 h 885"/>
                    <a:gd name="T56" fmla="*/ 2147483646 w 957"/>
                    <a:gd name="T57" fmla="*/ 2147483646 h 885"/>
                    <a:gd name="T58" fmla="*/ 2147483646 w 957"/>
                    <a:gd name="T59" fmla="*/ 2147483646 h 885"/>
                    <a:gd name="T60" fmla="*/ 2147483646 w 957"/>
                    <a:gd name="T61" fmla="*/ 2147483646 h 885"/>
                    <a:gd name="T62" fmla="*/ 2147483646 w 957"/>
                    <a:gd name="T63" fmla="*/ 2147483646 h 885"/>
                    <a:gd name="T64" fmla="*/ 2147483646 w 957"/>
                    <a:gd name="T65" fmla="*/ 2147483646 h 885"/>
                    <a:gd name="T66" fmla="*/ 2147483646 w 957"/>
                    <a:gd name="T67" fmla="*/ 2147483646 h 885"/>
                    <a:gd name="T68" fmla="*/ 2147483646 w 957"/>
                    <a:gd name="T69" fmla="*/ 2147483646 h 885"/>
                    <a:gd name="T70" fmla="*/ 2147483646 w 957"/>
                    <a:gd name="T71" fmla="*/ 2147483646 h 885"/>
                    <a:gd name="T72" fmla="*/ 2147483646 w 957"/>
                    <a:gd name="T73" fmla="*/ 2147483646 h 885"/>
                    <a:gd name="T74" fmla="*/ 2147483646 w 957"/>
                    <a:gd name="T75" fmla="*/ 2147483646 h 885"/>
                    <a:gd name="T76" fmla="*/ 2147483646 w 957"/>
                    <a:gd name="T77" fmla="*/ 2147483646 h 885"/>
                    <a:gd name="T78" fmla="*/ 2147483646 w 957"/>
                    <a:gd name="T79" fmla="*/ 2147483646 h 885"/>
                    <a:gd name="T80" fmla="*/ 2147483646 w 957"/>
                    <a:gd name="T81" fmla="*/ 2147483646 h 885"/>
                    <a:gd name="T82" fmla="*/ 2147483646 w 957"/>
                    <a:gd name="T83" fmla="*/ 2147483646 h 885"/>
                    <a:gd name="T84" fmla="*/ 2147483646 w 957"/>
                    <a:gd name="T85" fmla="*/ 2147483646 h 885"/>
                    <a:gd name="T86" fmla="*/ 2147483646 w 957"/>
                    <a:gd name="T87" fmla="*/ 2147483646 h 885"/>
                    <a:gd name="T88" fmla="*/ 2147483646 w 957"/>
                    <a:gd name="T89" fmla="*/ 2147483646 h 885"/>
                    <a:gd name="T90" fmla="*/ 2147483646 w 957"/>
                    <a:gd name="T91" fmla="*/ 2147483646 h 885"/>
                    <a:gd name="T92" fmla="*/ 2147483646 w 957"/>
                    <a:gd name="T93" fmla="*/ 2147483646 h 885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957" h="885">
                      <a:moveTo>
                        <a:pt x="0" y="155"/>
                      </a:moveTo>
                      <a:cubicBezTo>
                        <a:pt x="0" y="278"/>
                        <a:pt x="0" y="400"/>
                        <a:pt x="0" y="523"/>
                      </a:cubicBezTo>
                      <a:cubicBezTo>
                        <a:pt x="0" y="533"/>
                        <a:pt x="161" y="687"/>
                        <a:pt x="181" y="707"/>
                      </a:cubicBezTo>
                      <a:cubicBezTo>
                        <a:pt x="202" y="728"/>
                        <a:pt x="355" y="885"/>
                        <a:pt x="368" y="885"/>
                      </a:cubicBezTo>
                      <a:cubicBezTo>
                        <a:pt x="442" y="885"/>
                        <a:pt x="516" y="885"/>
                        <a:pt x="589" y="885"/>
                      </a:cubicBezTo>
                      <a:cubicBezTo>
                        <a:pt x="620" y="885"/>
                        <a:pt x="632" y="856"/>
                        <a:pt x="645" y="837"/>
                      </a:cubicBezTo>
                      <a:cubicBezTo>
                        <a:pt x="645" y="684"/>
                        <a:pt x="645" y="532"/>
                        <a:pt x="645" y="380"/>
                      </a:cubicBezTo>
                      <a:cubicBezTo>
                        <a:pt x="631" y="385"/>
                        <a:pt x="590" y="368"/>
                        <a:pt x="582" y="391"/>
                      </a:cubicBezTo>
                      <a:cubicBezTo>
                        <a:pt x="577" y="401"/>
                        <a:pt x="582" y="573"/>
                        <a:pt x="582" y="608"/>
                      </a:cubicBezTo>
                      <a:cubicBezTo>
                        <a:pt x="582" y="643"/>
                        <a:pt x="592" y="822"/>
                        <a:pt x="567" y="822"/>
                      </a:cubicBezTo>
                      <a:cubicBezTo>
                        <a:pt x="507" y="822"/>
                        <a:pt x="447" y="822"/>
                        <a:pt x="387" y="822"/>
                      </a:cubicBezTo>
                      <a:cubicBezTo>
                        <a:pt x="368" y="822"/>
                        <a:pt x="376" y="760"/>
                        <a:pt x="376" y="741"/>
                      </a:cubicBezTo>
                      <a:cubicBezTo>
                        <a:pt x="376" y="710"/>
                        <a:pt x="376" y="679"/>
                        <a:pt x="376" y="649"/>
                      </a:cubicBezTo>
                      <a:cubicBezTo>
                        <a:pt x="376" y="565"/>
                        <a:pt x="376" y="551"/>
                        <a:pt x="324" y="516"/>
                      </a:cubicBezTo>
                      <a:cubicBezTo>
                        <a:pt x="300" y="516"/>
                        <a:pt x="301" y="509"/>
                        <a:pt x="280" y="509"/>
                      </a:cubicBezTo>
                      <a:cubicBezTo>
                        <a:pt x="209" y="509"/>
                        <a:pt x="137" y="509"/>
                        <a:pt x="66" y="509"/>
                      </a:cubicBezTo>
                      <a:cubicBezTo>
                        <a:pt x="66" y="398"/>
                        <a:pt x="66" y="287"/>
                        <a:pt x="66" y="177"/>
                      </a:cubicBezTo>
                      <a:cubicBezTo>
                        <a:pt x="66" y="168"/>
                        <a:pt x="69" y="169"/>
                        <a:pt x="74" y="162"/>
                      </a:cubicBezTo>
                      <a:cubicBezTo>
                        <a:pt x="155" y="162"/>
                        <a:pt x="236" y="162"/>
                        <a:pt x="317" y="162"/>
                      </a:cubicBezTo>
                      <a:cubicBezTo>
                        <a:pt x="333" y="151"/>
                        <a:pt x="375" y="115"/>
                        <a:pt x="376" y="92"/>
                      </a:cubicBezTo>
                      <a:cubicBezTo>
                        <a:pt x="274" y="92"/>
                        <a:pt x="172" y="92"/>
                        <a:pt x="70" y="92"/>
                      </a:cubicBezTo>
                      <a:cubicBezTo>
                        <a:pt x="42" y="92"/>
                        <a:pt x="0" y="131"/>
                        <a:pt x="0" y="155"/>
                      </a:cubicBezTo>
                      <a:close/>
                      <a:moveTo>
                        <a:pt x="505" y="215"/>
                      </a:moveTo>
                      <a:lnTo>
                        <a:pt x="538" y="182"/>
                      </a:lnTo>
                      <a:lnTo>
                        <a:pt x="505" y="149"/>
                      </a:lnTo>
                      <a:cubicBezTo>
                        <a:pt x="504" y="148"/>
                        <a:pt x="504" y="146"/>
                        <a:pt x="505" y="145"/>
                      </a:cubicBezTo>
                      <a:lnTo>
                        <a:pt x="527" y="123"/>
                      </a:lnTo>
                      <a:cubicBezTo>
                        <a:pt x="528" y="122"/>
                        <a:pt x="530" y="122"/>
                        <a:pt x="531" y="123"/>
                      </a:cubicBezTo>
                      <a:lnTo>
                        <a:pt x="564" y="156"/>
                      </a:lnTo>
                      <a:lnTo>
                        <a:pt x="597" y="123"/>
                      </a:lnTo>
                      <a:cubicBezTo>
                        <a:pt x="599" y="122"/>
                        <a:pt x="601" y="122"/>
                        <a:pt x="602" y="123"/>
                      </a:cubicBezTo>
                      <a:lnTo>
                        <a:pt x="624" y="145"/>
                      </a:lnTo>
                      <a:cubicBezTo>
                        <a:pt x="625" y="146"/>
                        <a:pt x="625" y="148"/>
                        <a:pt x="624" y="149"/>
                      </a:cubicBezTo>
                      <a:lnTo>
                        <a:pt x="591" y="182"/>
                      </a:lnTo>
                      <a:lnTo>
                        <a:pt x="624" y="215"/>
                      </a:lnTo>
                      <a:cubicBezTo>
                        <a:pt x="625" y="217"/>
                        <a:pt x="625" y="219"/>
                        <a:pt x="624" y="220"/>
                      </a:cubicBezTo>
                      <a:lnTo>
                        <a:pt x="602" y="242"/>
                      </a:lnTo>
                      <a:cubicBezTo>
                        <a:pt x="601" y="243"/>
                        <a:pt x="599" y="243"/>
                        <a:pt x="597" y="242"/>
                      </a:cubicBezTo>
                      <a:lnTo>
                        <a:pt x="564" y="209"/>
                      </a:lnTo>
                      <a:lnTo>
                        <a:pt x="531" y="242"/>
                      </a:lnTo>
                      <a:cubicBezTo>
                        <a:pt x="530" y="243"/>
                        <a:pt x="528" y="243"/>
                        <a:pt x="527" y="242"/>
                      </a:cubicBezTo>
                      <a:lnTo>
                        <a:pt x="505" y="220"/>
                      </a:lnTo>
                      <a:cubicBezTo>
                        <a:pt x="504" y="219"/>
                        <a:pt x="504" y="217"/>
                        <a:pt x="505" y="215"/>
                      </a:cubicBezTo>
                      <a:close/>
                      <a:moveTo>
                        <a:pt x="780" y="332"/>
                      </a:moveTo>
                      <a:lnTo>
                        <a:pt x="944" y="496"/>
                      </a:lnTo>
                      <a:cubicBezTo>
                        <a:pt x="957" y="509"/>
                        <a:pt x="957" y="530"/>
                        <a:pt x="944" y="543"/>
                      </a:cubicBezTo>
                      <a:lnTo>
                        <a:pt x="925" y="562"/>
                      </a:lnTo>
                      <a:cubicBezTo>
                        <a:pt x="912" y="575"/>
                        <a:pt x="891" y="575"/>
                        <a:pt x="878" y="562"/>
                      </a:cubicBezTo>
                      <a:lnTo>
                        <a:pt x="714" y="398"/>
                      </a:lnTo>
                      <a:lnTo>
                        <a:pt x="780" y="332"/>
                      </a:lnTo>
                      <a:close/>
                      <a:moveTo>
                        <a:pt x="447" y="65"/>
                      </a:moveTo>
                      <a:cubicBezTo>
                        <a:pt x="512" y="0"/>
                        <a:pt x="617" y="0"/>
                        <a:pt x="682" y="65"/>
                      </a:cubicBezTo>
                      <a:cubicBezTo>
                        <a:pt x="740" y="123"/>
                        <a:pt x="747" y="213"/>
                        <a:pt x="701" y="278"/>
                      </a:cubicBezTo>
                      <a:lnTo>
                        <a:pt x="754" y="331"/>
                      </a:lnTo>
                      <a:cubicBezTo>
                        <a:pt x="756" y="333"/>
                        <a:pt x="756" y="337"/>
                        <a:pt x="754" y="339"/>
                      </a:cubicBezTo>
                      <a:lnTo>
                        <a:pt x="721" y="372"/>
                      </a:lnTo>
                      <a:cubicBezTo>
                        <a:pt x="719" y="374"/>
                        <a:pt x="715" y="374"/>
                        <a:pt x="713" y="372"/>
                      </a:cubicBezTo>
                      <a:lnTo>
                        <a:pt x="660" y="319"/>
                      </a:lnTo>
                      <a:cubicBezTo>
                        <a:pt x="595" y="364"/>
                        <a:pt x="505" y="358"/>
                        <a:pt x="447" y="300"/>
                      </a:cubicBezTo>
                      <a:cubicBezTo>
                        <a:pt x="382" y="235"/>
                        <a:pt x="382" y="130"/>
                        <a:pt x="447" y="65"/>
                      </a:cubicBezTo>
                      <a:close/>
                      <a:moveTo>
                        <a:pt x="486" y="104"/>
                      </a:moveTo>
                      <a:cubicBezTo>
                        <a:pt x="529" y="60"/>
                        <a:pt x="600" y="60"/>
                        <a:pt x="643" y="104"/>
                      </a:cubicBezTo>
                      <a:cubicBezTo>
                        <a:pt x="687" y="147"/>
                        <a:pt x="687" y="218"/>
                        <a:pt x="643" y="261"/>
                      </a:cubicBezTo>
                      <a:cubicBezTo>
                        <a:pt x="600" y="305"/>
                        <a:pt x="529" y="305"/>
                        <a:pt x="486" y="261"/>
                      </a:cubicBezTo>
                      <a:cubicBezTo>
                        <a:pt x="442" y="218"/>
                        <a:pt x="442" y="147"/>
                        <a:pt x="486" y="104"/>
                      </a:cubicBezTo>
                      <a:close/>
                      <a:moveTo>
                        <a:pt x="306" y="770"/>
                      </a:moveTo>
                      <a:cubicBezTo>
                        <a:pt x="304" y="706"/>
                        <a:pt x="303" y="643"/>
                        <a:pt x="302" y="579"/>
                      </a:cubicBezTo>
                      <a:cubicBezTo>
                        <a:pt x="241" y="579"/>
                        <a:pt x="179" y="579"/>
                        <a:pt x="118" y="579"/>
                      </a:cubicBezTo>
                      <a:cubicBezTo>
                        <a:pt x="117" y="580"/>
                        <a:pt x="116" y="581"/>
                        <a:pt x="115" y="581"/>
                      </a:cubicBezTo>
                      <a:cubicBezTo>
                        <a:pt x="179" y="644"/>
                        <a:pt x="242" y="707"/>
                        <a:pt x="306" y="770"/>
                      </a:cubicBezTo>
                      <a:close/>
                      <a:moveTo>
                        <a:pt x="110" y="225"/>
                      </a:moveTo>
                      <a:cubicBezTo>
                        <a:pt x="110" y="233"/>
                        <a:pt x="110" y="242"/>
                        <a:pt x="110" y="250"/>
                      </a:cubicBezTo>
                      <a:cubicBezTo>
                        <a:pt x="110" y="259"/>
                        <a:pt x="116" y="265"/>
                        <a:pt x="125" y="265"/>
                      </a:cubicBezTo>
                      <a:cubicBezTo>
                        <a:pt x="209" y="265"/>
                        <a:pt x="292" y="265"/>
                        <a:pt x="376" y="265"/>
                      </a:cubicBezTo>
                      <a:cubicBezTo>
                        <a:pt x="399" y="265"/>
                        <a:pt x="394" y="228"/>
                        <a:pt x="387" y="214"/>
                      </a:cubicBezTo>
                      <a:cubicBezTo>
                        <a:pt x="338" y="214"/>
                        <a:pt x="288" y="214"/>
                        <a:pt x="239" y="214"/>
                      </a:cubicBezTo>
                      <a:cubicBezTo>
                        <a:pt x="209" y="214"/>
                        <a:pt x="110" y="206"/>
                        <a:pt x="110" y="225"/>
                      </a:cubicBezTo>
                      <a:close/>
                      <a:moveTo>
                        <a:pt x="110" y="405"/>
                      </a:moveTo>
                      <a:cubicBezTo>
                        <a:pt x="110" y="416"/>
                        <a:pt x="110" y="427"/>
                        <a:pt x="110" y="439"/>
                      </a:cubicBezTo>
                      <a:cubicBezTo>
                        <a:pt x="110" y="447"/>
                        <a:pt x="113" y="450"/>
                        <a:pt x="121" y="450"/>
                      </a:cubicBezTo>
                      <a:cubicBezTo>
                        <a:pt x="211" y="450"/>
                        <a:pt x="301" y="450"/>
                        <a:pt x="390" y="450"/>
                      </a:cubicBezTo>
                      <a:cubicBezTo>
                        <a:pt x="392" y="440"/>
                        <a:pt x="400" y="402"/>
                        <a:pt x="379" y="402"/>
                      </a:cubicBezTo>
                      <a:cubicBezTo>
                        <a:pt x="296" y="402"/>
                        <a:pt x="212" y="402"/>
                        <a:pt x="129" y="402"/>
                      </a:cubicBezTo>
                      <a:cubicBezTo>
                        <a:pt x="123" y="402"/>
                        <a:pt x="115" y="404"/>
                        <a:pt x="110" y="405"/>
                      </a:cubicBezTo>
                      <a:close/>
                      <a:moveTo>
                        <a:pt x="110" y="328"/>
                      </a:moveTo>
                      <a:cubicBezTo>
                        <a:pt x="110" y="333"/>
                        <a:pt x="110" y="338"/>
                        <a:pt x="110" y="343"/>
                      </a:cubicBezTo>
                      <a:cubicBezTo>
                        <a:pt x="110" y="351"/>
                        <a:pt x="113" y="351"/>
                        <a:pt x="118" y="357"/>
                      </a:cubicBezTo>
                      <a:cubicBezTo>
                        <a:pt x="205" y="357"/>
                        <a:pt x="292" y="357"/>
                        <a:pt x="379" y="357"/>
                      </a:cubicBezTo>
                      <a:cubicBezTo>
                        <a:pt x="384" y="355"/>
                        <a:pt x="389" y="353"/>
                        <a:pt x="394" y="350"/>
                      </a:cubicBezTo>
                      <a:cubicBezTo>
                        <a:pt x="394" y="344"/>
                        <a:pt x="394" y="338"/>
                        <a:pt x="394" y="332"/>
                      </a:cubicBezTo>
                      <a:cubicBezTo>
                        <a:pt x="394" y="320"/>
                        <a:pt x="390" y="317"/>
                        <a:pt x="387" y="309"/>
                      </a:cubicBezTo>
                      <a:cubicBezTo>
                        <a:pt x="336" y="309"/>
                        <a:pt x="286" y="309"/>
                        <a:pt x="236" y="309"/>
                      </a:cubicBezTo>
                      <a:cubicBezTo>
                        <a:pt x="211" y="309"/>
                        <a:pt x="187" y="309"/>
                        <a:pt x="162" y="309"/>
                      </a:cubicBezTo>
                      <a:cubicBezTo>
                        <a:pt x="131" y="310"/>
                        <a:pt x="110" y="299"/>
                        <a:pt x="110" y="3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65" name="Rectangle 14"/>
              <p:cNvSpPr>
                <a:spLocks noChangeArrowheads="1"/>
              </p:cNvSpPr>
              <p:nvPr/>
            </p:nvSpPr>
            <p:spPr bwMode="auto">
              <a:xfrm>
                <a:off x="5581874" y="3017576"/>
                <a:ext cx="728982" cy="270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2</a:t>
                </a:r>
                <a:endParaRPr lang="zh-CN" altLang="en-US" sz="1800" b="1" dirty="0">
                  <a:solidFill>
                    <a:srgbClr val="313D5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2941376"/>
                <a:ext cx="2416175" cy="430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b="1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系统功能简介</a:t>
                </a: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 flipH="1">
              <a:off x="6433491" y="3012031"/>
              <a:ext cx="4171535" cy="80892"/>
              <a:chOff x="2272062" y="2596259"/>
              <a:chExt cx="4173708" cy="80934"/>
            </a:xfrm>
          </p:grpSpPr>
          <p:cxnSp>
            <p:nvCxnSpPr>
              <p:cNvPr id="62" name="直接连接符 6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63" name="矩形 6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943">
                  <a:lnSpc>
                    <a:spcPct val="120000"/>
                  </a:lnSpc>
                  <a:defRPr/>
                </a:pPr>
                <a:endParaRPr lang="zh-CN" altLang="en-US" sz="1799" kern="0">
                  <a:solidFill>
                    <a:srgbClr val="313D5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>
            <a:off x="5714354" y="3382138"/>
            <a:ext cx="4968875" cy="576262"/>
            <a:chOff x="5714354" y="3382138"/>
            <a:chExt cx="4968875" cy="576262"/>
          </a:xfrm>
        </p:grpSpPr>
        <p:grpSp>
          <p:nvGrpSpPr>
            <p:cNvPr id="70" name="组合 69"/>
            <p:cNvGrpSpPr/>
            <p:nvPr/>
          </p:nvGrpSpPr>
          <p:grpSpPr>
            <a:xfrm>
              <a:off x="5714354" y="3382138"/>
              <a:ext cx="4968875" cy="576262"/>
              <a:chOff x="4753236" y="3654164"/>
              <a:chExt cx="4968875" cy="576262"/>
            </a:xfrm>
          </p:grpSpPr>
          <p:grpSp>
            <p:nvGrpSpPr>
              <p:cNvPr id="74" name="组合 23"/>
              <p:cNvGrpSpPr>
                <a:grpSpLocks/>
              </p:cNvGrpSpPr>
              <p:nvPr/>
            </p:nvGrpSpPr>
            <p:grpSpPr bwMode="auto">
              <a:xfrm>
                <a:off x="4753236" y="3654164"/>
                <a:ext cx="576262" cy="576262"/>
                <a:chOff x="6170389" y="4163727"/>
                <a:chExt cx="576064" cy="576064"/>
              </a:xfrm>
            </p:grpSpPr>
            <p:sp>
              <p:nvSpPr>
                <p:cNvPr id="77" name="圆角矩形 12"/>
                <p:cNvSpPr>
                  <a:spLocks noChangeArrowheads="1"/>
                </p:cNvSpPr>
                <p:nvPr/>
              </p:nvSpPr>
              <p:spPr bwMode="auto">
                <a:xfrm>
                  <a:off x="6170389" y="4163727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8" name="Freeform 12"/>
                <p:cNvSpPr>
                  <a:spLocks noEditPoints="1"/>
                </p:cNvSpPr>
                <p:nvPr/>
              </p:nvSpPr>
              <p:spPr bwMode="auto">
                <a:xfrm>
                  <a:off x="6278404" y="4253861"/>
                  <a:ext cx="378197" cy="364816"/>
                </a:xfrm>
                <a:custGeom>
                  <a:avLst/>
                  <a:gdLst>
                    <a:gd name="T0" fmla="*/ 2147483646 w 1022"/>
                    <a:gd name="T1" fmla="*/ 2147483646 h 973"/>
                    <a:gd name="T2" fmla="*/ 2147483646 w 1022"/>
                    <a:gd name="T3" fmla="*/ 2147483646 h 973"/>
                    <a:gd name="T4" fmla="*/ 2147483646 w 1022"/>
                    <a:gd name="T5" fmla="*/ 2147483646 h 973"/>
                    <a:gd name="T6" fmla="*/ 2147483646 w 1022"/>
                    <a:gd name="T7" fmla="*/ 2147483646 h 973"/>
                    <a:gd name="T8" fmla="*/ 2147483646 w 1022"/>
                    <a:gd name="T9" fmla="*/ 2147483646 h 973"/>
                    <a:gd name="T10" fmla="*/ 2147483646 w 1022"/>
                    <a:gd name="T11" fmla="*/ 2147483646 h 973"/>
                    <a:gd name="T12" fmla="*/ 2147483646 w 1022"/>
                    <a:gd name="T13" fmla="*/ 2147483646 h 973"/>
                    <a:gd name="T14" fmla="*/ 2147483646 w 1022"/>
                    <a:gd name="T15" fmla="*/ 2147483646 h 973"/>
                    <a:gd name="T16" fmla="*/ 2147483646 w 1022"/>
                    <a:gd name="T17" fmla="*/ 2147483646 h 973"/>
                    <a:gd name="T18" fmla="*/ 2147483646 w 1022"/>
                    <a:gd name="T19" fmla="*/ 2147483646 h 973"/>
                    <a:gd name="T20" fmla="*/ 2147483646 w 1022"/>
                    <a:gd name="T21" fmla="*/ 2147483646 h 973"/>
                    <a:gd name="T22" fmla="*/ 2147483646 w 1022"/>
                    <a:gd name="T23" fmla="*/ 2147483646 h 973"/>
                    <a:gd name="T24" fmla="*/ 2147483646 w 1022"/>
                    <a:gd name="T25" fmla="*/ 2147483646 h 973"/>
                    <a:gd name="T26" fmla="*/ 2147483646 w 1022"/>
                    <a:gd name="T27" fmla="*/ 2147483646 h 973"/>
                    <a:gd name="T28" fmla="*/ 2147483646 w 1022"/>
                    <a:gd name="T29" fmla="*/ 2147483646 h 973"/>
                    <a:gd name="T30" fmla="*/ 2147483646 w 1022"/>
                    <a:gd name="T31" fmla="*/ 2147483646 h 973"/>
                    <a:gd name="T32" fmla="*/ 2147483646 w 1022"/>
                    <a:gd name="T33" fmla="*/ 2147483646 h 973"/>
                    <a:gd name="T34" fmla="*/ 2147483646 w 1022"/>
                    <a:gd name="T35" fmla="*/ 2147483646 h 973"/>
                    <a:gd name="T36" fmla="*/ 2147483646 w 1022"/>
                    <a:gd name="T37" fmla="*/ 2147483646 h 973"/>
                    <a:gd name="T38" fmla="*/ 2147483646 w 1022"/>
                    <a:gd name="T39" fmla="*/ 2147483646 h 973"/>
                    <a:gd name="T40" fmla="*/ 2147483646 w 1022"/>
                    <a:gd name="T41" fmla="*/ 2147483646 h 973"/>
                    <a:gd name="T42" fmla="*/ 2147483646 w 1022"/>
                    <a:gd name="T43" fmla="*/ 2147483646 h 973"/>
                    <a:gd name="T44" fmla="*/ 2147483646 w 1022"/>
                    <a:gd name="T45" fmla="*/ 2147483646 h 973"/>
                    <a:gd name="T46" fmla="*/ 2147483646 w 1022"/>
                    <a:gd name="T47" fmla="*/ 2147483646 h 973"/>
                    <a:gd name="T48" fmla="*/ 2147483646 w 1022"/>
                    <a:gd name="T49" fmla="*/ 2147483646 h 973"/>
                    <a:gd name="T50" fmla="*/ 2147483646 w 1022"/>
                    <a:gd name="T51" fmla="*/ 2147483646 h 973"/>
                    <a:gd name="T52" fmla="*/ 2147483646 w 1022"/>
                    <a:gd name="T53" fmla="*/ 2147483646 h 973"/>
                    <a:gd name="T54" fmla="*/ 2147483646 w 1022"/>
                    <a:gd name="T55" fmla="*/ 2147483646 h 973"/>
                    <a:gd name="T56" fmla="*/ 2147483646 w 1022"/>
                    <a:gd name="T57" fmla="*/ 2147483646 h 973"/>
                    <a:gd name="T58" fmla="*/ 2147483646 w 1022"/>
                    <a:gd name="T59" fmla="*/ 2147483646 h 973"/>
                    <a:gd name="T60" fmla="*/ 2147483646 w 1022"/>
                    <a:gd name="T61" fmla="*/ 2147483646 h 973"/>
                    <a:gd name="T62" fmla="*/ 2147483646 w 1022"/>
                    <a:gd name="T63" fmla="*/ 2147483646 h 973"/>
                    <a:gd name="T64" fmla="*/ 2147483646 w 1022"/>
                    <a:gd name="T65" fmla="*/ 2147483646 h 973"/>
                    <a:gd name="T66" fmla="*/ 2147483646 w 1022"/>
                    <a:gd name="T67" fmla="*/ 2147483646 h 973"/>
                    <a:gd name="T68" fmla="*/ 2147483646 w 1022"/>
                    <a:gd name="T69" fmla="*/ 2147483646 h 973"/>
                    <a:gd name="T70" fmla="*/ 2147483646 w 1022"/>
                    <a:gd name="T71" fmla="*/ 2147483646 h 973"/>
                    <a:gd name="T72" fmla="*/ 2147483646 w 1022"/>
                    <a:gd name="T73" fmla="*/ 2147483646 h 973"/>
                    <a:gd name="T74" fmla="*/ 2147483646 w 1022"/>
                    <a:gd name="T75" fmla="*/ 2147483646 h 973"/>
                    <a:gd name="T76" fmla="*/ 2147483646 w 1022"/>
                    <a:gd name="T77" fmla="*/ 2147483646 h 973"/>
                    <a:gd name="T78" fmla="*/ 2147483646 w 1022"/>
                    <a:gd name="T79" fmla="*/ 2147483646 h 973"/>
                    <a:gd name="T80" fmla="*/ 2147483646 w 1022"/>
                    <a:gd name="T81" fmla="*/ 2147483646 h 973"/>
                    <a:gd name="T82" fmla="*/ 2147483646 w 1022"/>
                    <a:gd name="T83" fmla="*/ 2147483646 h 973"/>
                    <a:gd name="T84" fmla="*/ 2147483646 w 1022"/>
                    <a:gd name="T85" fmla="*/ 2147483646 h 973"/>
                    <a:gd name="T86" fmla="*/ 2147483646 w 1022"/>
                    <a:gd name="T87" fmla="*/ 2147483646 h 973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1022" h="973">
                      <a:moveTo>
                        <a:pt x="596" y="882"/>
                      </a:moveTo>
                      <a:lnTo>
                        <a:pt x="426" y="882"/>
                      </a:lnTo>
                      <a:cubicBezTo>
                        <a:pt x="414" y="882"/>
                        <a:pt x="403" y="892"/>
                        <a:pt x="403" y="904"/>
                      </a:cubicBezTo>
                      <a:cubicBezTo>
                        <a:pt x="403" y="916"/>
                        <a:pt x="414" y="926"/>
                        <a:pt x="426" y="926"/>
                      </a:cubicBezTo>
                      <a:lnTo>
                        <a:pt x="596" y="926"/>
                      </a:lnTo>
                      <a:cubicBezTo>
                        <a:pt x="609" y="926"/>
                        <a:pt x="619" y="916"/>
                        <a:pt x="619" y="904"/>
                      </a:cubicBezTo>
                      <a:cubicBezTo>
                        <a:pt x="619" y="892"/>
                        <a:pt x="609" y="882"/>
                        <a:pt x="596" y="882"/>
                      </a:cubicBezTo>
                      <a:close/>
                      <a:moveTo>
                        <a:pt x="596" y="813"/>
                      </a:moveTo>
                      <a:lnTo>
                        <a:pt x="596" y="813"/>
                      </a:lnTo>
                      <a:lnTo>
                        <a:pt x="426" y="813"/>
                      </a:lnTo>
                      <a:cubicBezTo>
                        <a:pt x="414" y="813"/>
                        <a:pt x="403" y="823"/>
                        <a:pt x="403" y="835"/>
                      </a:cubicBezTo>
                      <a:cubicBezTo>
                        <a:pt x="403" y="848"/>
                        <a:pt x="414" y="858"/>
                        <a:pt x="426" y="858"/>
                      </a:cubicBezTo>
                      <a:lnTo>
                        <a:pt x="596" y="858"/>
                      </a:lnTo>
                      <a:cubicBezTo>
                        <a:pt x="609" y="858"/>
                        <a:pt x="619" y="848"/>
                        <a:pt x="619" y="835"/>
                      </a:cubicBezTo>
                      <a:cubicBezTo>
                        <a:pt x="619" y="823"/>
                        <a:pt x="609" y="813"/>
                        <a:pt x="596" y="813"/>
                      </a:cubicBezTo>
                      <a:close/>
                      <a:moveTo>
                        <a:pt x="511" y="973"/>
                      </a:moveTo>
                      <a:lnTo>
                        <a:pt x="511" y="973"/>
                      </a:lnTo>
                      <a:lnTo>
                        <a:pt x="585" y="946"/>
                      </a:lnTo>
                      <a:lnTo>
                        <a:pt x="437" y="946"/>
                      </a:lnTo>
                      <a:lnTo>
                        <a:pt x="511" y="973"/>
                      </a:lnTo>
                      <a:close/>
                      <a:moveTo>
                        <a:pt x="514" y="261"/>
                      </a:moveTo>
                      <a:lnTo>
                        <a:pt x="514" y="261"/>
                      </a:lnTo>
                      <a:lnTo>
                        <a:pt x="508" y="261"/>
                      </a:lnTo>
                      <a:cubicBezTo>
                        <a:pt x="384" y="261"/>
                        <a:pt x="272" y="362"/>
                        <a:pt x="272" y="486"/>
                      </a:cubicBezTo>
                      <a:cubicBezTo>
                        <a:pt x="272" y="611"/>
                        <a:pt x="377" y="682"/>
                        <a:pt x="388" y="721"/>
                      </a:cubicBezTo>
                      <a:cubicBezTo>
                        <a:pt x="398" y="759"/>
                        <a:pt x="388" y="778"/>
                        <a:pt x="416" y="787"/>
                      </a:cubicBezTo>
                      <a:cubicBezTo>
                        <a:pt x="444" y="796"/>
                        <a:pt x="508" y="794"/>
                        <a:pt x="508" y="794"/>
                      </a:cubicBezTo>
                      <a:lnTo>
                        <a:pt x="514" y="794"/>
                      </a:lnTo>
                      <a:cubicBezTo>
                        <a:pt x="514" y="794"/>
                        <a:pt x="578" y="796"/>
                        <a:pt x="606" y="787"/>
                      </a:cubicBezTo>
                      <a:cubicBezTo>
                        <a:pt x="634" y="778"/>
                        <a:pt x="624" y="759"/>
                        <a:pt x="634" y="721"/>
                      </a:cubicBezTo>
                      <a:cubicBezTo>
                        <a:pt x="645" y="682"/>
                        <a:pt x="750" y="611"/>
                        <a:pt x="750" y="486"/>
                      </a:cubicBezTo>
                      <a:cubicBezTo>
                        <a:pt x="750" y="362"/>
                        <a:pt x="638" y="261"/>
                        <a:pt x="514" y="261"/>
                      </a:cubicBezTo>
                      <a:close/>
                      <a:moveTo>
                        <a:pt x="201" y="527"/>
                      </a:moveTo>
                      <a:lnTo>
                        <a:pt x="201" y="527"/>
                      </a:lnTo>
                      <a:cubicBezTo>
                        <a:pt x="201" y="509"/>
                        <a:pt x="183" y="495"/>
                        <a:pt x="162" y="495"/>
                      </a:cubicBezTo>
                      <a:lnTo>
                        <a:pt x="39" y="495"/>
                      </a:lnTo>
                      <a:cubicBezTo>
                        <a:pt x="17" y="495"/>
                        <a:pt x="0" y="509"/>
                        <a:pt x="0" y="527"/>
                      </a:cubicBezTo>
                      <a:cubicBezTo>
                        <a:pt x="0" y="544"/>
                        <a:pt x="17" y="558"/>
                        <a:pt x="39" y="558"/>
                      </a:cubicBezTo>
                      <a:lnTo>
                        <a:pt x="162" y="558"/>
                      </a:lnTo>
                      <a:cubicBezTo>
                        <a:pt x="183" y="558"/>
                        <a:pt x="201" y="544"/>
                        <a:pt x="201" y="527"/>
                      </a:cubicBezTo>
                      <a:close/>
                      <a:moveTo>
                        <a:pt x="983" y="495"/>
                      </a:moveTo>
                      <a:lnTo>
                        <a:pt x="983" y="495"/>
                      </a:lnTo>
                      <a:lnTo>
                        <a:pt x="860" y="495"/>
                      </a:lnTo>
                      <a:cubicBezTo>
                        <a:pt x="839" y="495"/>
                        <a:pt x="822" y="509"/>
                        <a:pt x="822" y="527"/>
                      </a:cubicBezTo>
                      <a:cubicBezTo>
                        <a:pt x="822" y="544"/>
                        <a:pt x="839" y="558"/>
                        <a:pt x="860" y="558"/>
                      </a:cubicBezTo>
                      <a:lnTo>
                        <a:pt x="983" y="558"/>
                      </a:lnTo>
                      <a:cubicBezTo>
                        <a:pt x="1005" y="558"/>
                        <a:pt x="1022" y="544"/>
                        <a:pt x="1022" y="527"/>
                      </a:cubicBezTo>
                      <a:cubicBezTo>
                        <a:pt x="1022" y="509"/>
                        <a:pt x="1005" y="495"/>
                        <a:pt x="983" y="495"/>
                      </a:cubicBezTo>
                      <a:close/>
                      <a:moveTo>
                        <a:pt x="782" y="296"/>
                      </a:moveTo>
                      <a:lnTo>
                        <a:pt x="782" y="296"/>
                      </a:lnTo>
                      <a:lnTo>
                        <a:pt x="869" y="209"/>
                      </a:lnTo>
                      <a:cubicBezTo>
                        <a:pt x="885" y="194"/>
                        <a:pt x="887" y="172"/>
                        <a:pt x="874" y="159"/>
                      </a:cubicBezTo>
                      <a:cubicBezTo>
                        <a:pt x="862" y="147"/>
                        <a:pt x="839" y="149"/>
                        <a:pt x="824" y="164"/>
                      </a:cubicBezTo>
                      <a:lnTo>
                        <a:pt x="737" y="251"/>
                      </a:lnTo>
                      <a:cubicBezTo>
                        <a:pt x="722" y="266"/>
                        <a:pt x="720" y="289"/>
                        <a:pt x="732" y="301"/>
                      </a:cubicBezTo>
                      <a:cubicBezTo>
                        <a:pt x="745" y="314"/>
                        <a:pt x="767" y="311"/>
                        <a:pt x="782" y="296"/>
                      </a:cubicBezTo>
                      <a:close/>
                      <a:moveTo>
                        <a:pt x="508" y="201"/>
                      </a:moveTo>
                      <a:lnTo>
                        <a:pt x="508" y="201"/>
                      </a:lnTo>
                      <a:cubicBezTo>
                        <a:pt x="526" y="201"/>
                        <a:pt x="540" y="183"/>
                        <a:pt x="540" y="162"/>
                      </a:cubicBezTo>
                      <a:lnTo>
                        <a:pt x="540" y="39"/>
                      </a:lnTo>
                      <a:cubicBezTo>
                        <a:pt x="540" y="18"/>
                        <a:pt x="526" y="0"/>
                        <a:pt x="508" y="0"/>
                      </a:cubicBezTo>
                      <a:cubicBezTo>
                        <a:pt x="491" y="0"/>
                        <a:pt x="476" y="18"/>
                        <a:pt x="476" y="39"/>
                      </a:cubicBezTo>
                      <a:lnTo>
                        <a:pt x="476" y="162"/>
                      </a:lnTo>
                      <a:cubicBezTo>
                        <a:pt x="476" y="183"/>
                        <a:pt x="491" y="201"/>
                        <a:pt x="508" y="201"/>
                      </a:cubicBezTo>
                      <a:close/>
                      <a:moveTo>
                        <a:pt x="229" y="283"/>
                      </a:moveTo>
                      <a:lnTo>
                        <a:pt x="229" y="283"/>
                      </a:lnTo>
                      <a:cubicBezTo>
                        <a:pt x="244" y="299"/>
                        <a:pt x="267" y="301"/>
                        <a:pt x="279" y="288"/>
                      </a:cubicBezTo>
                      <a:cubicBezTo>
                        <a:pt x="292" y="276"/>
                        <a:pt x="289" y="254"/>
                        <a:pt x="274" y="238"/>
                      </a:cubicBezTo>
                      <a:lnTo>
                        <a:pt x="187" y="151"/>
                      </a:lnTo>
                      <a:cubicBezTo>
                        <a:pt x="172" y="136"/>
                        <a:pt x="149" y="134"/>
                        <a:pt x="137" y="146"/>
                      </a:cubicBezTo>
                      <a:cubicBezTo>
                        <a:pt x="125" y="159"/>
                        <a:pt x="127" y="181"/>
                        <a:pt x="142" y="196"/>
                      </a:cubicBezTo>
                      <a:lnTo>
                        <a:pt x="229" y="283"/>
                      </a:lnTo>
                      <a:close/>
                      <a:moveTo>
                        <a:pt x="240" y="756"/>
                      </a:moveTo>
                      <a:lnTo>
                        <a:pt x="240" y="756"/>
                      </a:lnTo>
                      <a:lnTo>
                        <a:pt x="153" y="843"/>
                      </a:lnTo>
                      <a:cubicBezTo>
                        <a:pt x="137" y="859"/>
                        <a:pt x="135" y="881"/>
                        <a:pt x="148" y="894"/>
                      </a:cubicBezTo>
                      <a:cubicBezTo>
                        <a:pt x="160" y="906"/>
                        <a:pt x="183" y="904"/>
                        <a:pt x="198" y="889"/>
                      </a:cubicBezTo>
                      <a:lnTo>
                        <a:pt x="285" y="802"/>
                      </a:lnTo>
                      <a:cubicBezTo>
                        <a:pt x="300" y="786"/>
                        <a:pt x="302" y="764"/>
                        <a:pt x="290" y="751"/>
                      </a:cubicBezTo>
                      <a:cubicBezTo>
                        <a:pt x="277" y="739"/>
                        <a:pt x="255" y="741"/>
                        <a:pt x="240" y="756"/>
                      </a:cubicBezTo>
                      <a:close/>
                      <a:moveTo>
                        <a:pt x="793" y="769"/>
                      </a:moveTo>
                      <a:lnTo>
                        <a:pt x="793" y="769"/>
                      </a:lnTo>
                      <a:cubicBezTo>
                        <a:pt x="778" y="754"/>
                        <a:pt x="755" y="752"/>
                        <a:pt x="743" y="764"/>
                      </a:cubicBezTo>
                      <a:cubicBezTo>
                        <a:pt x="731" y="777"/>
                        <a:pt x="733" y="799"/>
                        <a:pt x="748" y="814"/>
                      </a:cubicBezTo>
                      <a:lnTo>
                        <a:pt x="835" y="901"/>
                      </a:lnTo>
                      <a:cubicBezTo>
                        <a:pt x="850" y="916"/>
                        <a:pt x="873" y="919"/>
                        <a:pt x="885" y="906"/>
                      </a:cubicBezTo>
                      <a:cubicBezTo>
                        <a:pt x="897" y="894"/>
                        <a:pt x="895" y="871"/>
                        <a:pt x="880" y="856"/>
                      </a:cubicBezTo>
                      <a:lnTo>
                        <a:pt x="793" y="76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75" name="Rectangle 14"/>
              <p:cNvSpPr>
                <a:spLocks noChangeArrowheads="1"/>
              </p:cNvSpPr>
              <p:nvPr/>
            </p:nvSpPr>
            <p:spPr bwMode="auto">
              <a:xfrm>
                <a:off x="5581874" y="3809739"/>
                <a:ext cx="728982" cy="270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3</a:t>
                </a:r>
                <a:endParaRPr lang="zh-CN" altLang="en-US" sz="1800" b="1" dirty="0">
                  <a:solidFill>
                    <a:srgbClr val="313D5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3744651"/>
                <a:ext cx="3155950" cy="430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b="1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关键技术与创新点</a:t>
                </a: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 flipH="1">
              <a:off x="6433491" y="3876848"/>
              <a:ext cx="4171535" cy="80892"/>
              <a:chOff x="2272062" y="2596259"/>
              <a:chExt cx="4173708" cy="80934"/>
            </a:xfrm>
          </p:grpSpPr>
          <p:cxnSp>
            <p:nvCxnSpPr>
              <p:cNvPr id="72" name="直接连接符 7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73" name="矩形 7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943">
                  <a:lnSpc>
                    <a:spcPct val="120000"/>
                  </a:lnSpc>
                  <a:defRPr/>
                </a:pPr>
                <a:endParaRPr lang="zh-CN" altLang="en-US" sz="1799" kern="0">
                  <a:solidFill>
                    <a:srgbClr val="313D5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714354" y="4244369"/>
            <a:ext cx="4890672" cy="578188"/>
            <a:chOff x="5714354" y="4244369"/>
            <a:chExt cx="4890672" cy="578188"/>
          </a:xfrm>
        </p:grpSpPr>
        <p:grpSp>
          <p:nvGrpSpPr>
            <p:cNvPr id="80" name="组合 79"/>
            <p:cNvGrpSpPr/>
            <p:nvPr/>
          </p:nvGrpSpPr>
          <p:grpSpPr>
            <a:xfrm>
              <a:off x="5714354" y="4244369"/>
              <a:ext cx="4103687" cy="576263"/>
              <a:chOff x="4753236" y="4446326"/>
              <a:chExt cx="4103687" cy="576263"/>
            </a:xfrm>
          </p:grpSpPr>
          <p:grpSp>
            <p:nvGrpSpPr>
              <p:cNvPr id="84" name="组合 24"/>
              <p:cNvGrpSpPr>
                <a:grpSpLocks/>
              </p:cNvGrpSpPr>
              <p:nvPr/>
            </p:nvGrpSpPr>
            <p:grpSpPr bwMode="auto">
              <a:xfrm>
                <a:off x="4753236" y="4446326"/>
                <a:ext cx="576262" cy="576263"/>
                <a:chOff x="6170389" y="4955815"/>
                <a:chExt cx="576064" cy="576064"/>
              </a:xfrm>
            </p:grpSpPr>
            <p:sp>
              <p:nvSpPr>
                <p:cNvPr id="87" name="圆角矩形 13"/>
                <p:cNvSpPr>
                  <a:spLocks noChangeArrowheads="1"/>
                </p:cNvSpPr>
                <p:nvPr/>
              </p:nvSpPr>
              <p:spPr bwMode="auto">
                <a:xfrm>
                  <a:off x="6170389" y="4955815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Freeform 11"/>
                <p:cNvSpPr>
                  <a:spLocks noEditPoints="1"/>
                </p:cNvSpPr>
                <p:nvPr/>
              </p:nvSpPr>
              <p:spPr bwMode="auto">
                <a:xfrm>
                  <a:off x="6298628" y="5092507"/>
                  <a:ext cx="315884" cy="273385"/>
                </a:xfrm>
                <a:custGeom>
                  <a:avLst/>
                  <a:gdLst>
                    <a:gd name="T0" fmla="*/ 2147483646 w 948"/>
                    <a:gd name="T1" fmla="*/ 2147483646 h 810"/>
                    <a:gd name="T2" fmla="*/ 2147483646 w 948"/>
                    <a:gd name="T3" fmla="*/ 2147483646 h 810"/>
                    <a:gd name="T4" fmla="*/ 2147483646 w 948"/>
                    <a:gd name="T5" fmla="*/ 2147483646 h 810"/>
                    <a:gd name="T6" fmla="*/ 2147483646 w 948"/>
                    <a:gd name="T7" fmla="*/ 2147483646 h 810"/>
                    <a:gd name="T8" fmla="*/ 2147483646 w 948"/>
                    <a:gd name="T9" fmla="*/ 2147483646 h 810"/>
                    <a:gd name="T10" fmla="*/ 2147483646 w 948"/>
                    <a:gd name="T11" fmla="*/ 2147483646 h 810"/>
                    <a:gd name="T12" fmla="*/ 2147483646 w 948"/>
                    <a:gd name="T13" fmla="*/ 2147483646 h 810"/>
                    <a:gd name="T14" fmla="*/ 2147483646 w 948"/>
                    <a:gd name="T15" fmla="*/ 2147483646 h 810"/>
                    <a:gd name="T16" fmla="*/ 2147483646 w 948"/>
                    <a:gd name="T17" fmla="*/ 2147483646 h 810"/>
                    <a:gd name="T18" fmla="*/ 2147483646 w 948"/>
                    <a:gd name="T19" fmla="*/ 2147483646 h 810"/>
                    <a:gd name="T20" fmla="*/ 2147483646 w 948"/>
                    <a:gd name="T21" fmla="*/ 2147483646 h 810"/>
                    <a:gd name="T22" fmla="*/ 2147483646 w 948"/>
                    <a:gd name="T23" fmla="*/ 2147483646 h 810"/>
                    <a:gd name="T24" fmla="*/ 2147483646 w 948"/>
                    <a:gd name="T25" fmla="*/ 2147483646 h 810"/>
                    <a:gd name="T26" fmla="*/ 2147483646 w 948"/>
                    <a:gd name="T27" fmla="*/ 2147483646 h 810"/>
                    <a:gd name="T28" fmla="*/ 2147483646 w 948"/>
                    <a:gd name="T29" fmla="*/ 2147483646 h 810"/>
                    <a:gd name="T30" fmla="*/ 2147483646 w 948"/>
                    <a:gd name="T31" fmla="*/ 2147483646 h 810"/>
                    <a:gd name="T32" fmla="*/ 2147483646 w 948"/>
                    <a:gd name="T33" fmla="*/ 2147483646 h 810"/>
                    <a:gd name="T34" fmla="*/ 2147483646 w 948"/>
                    <a:gd name="T35" fmla="*/ 2147483646 h 810"/>
                    <a:gd name="T36" fmla="*/ 2147483646 w 948"/>
                    <a:gd name="T37" fmla="*/ 2147483646 h 810"/>
                    <a:gd name="T38" fmla="*/ 2147483646 w 948"/>
                    <a:gd name="T39" fmla="*/ 2147483646 h 810"/>
                    <a:gd name="T40" fmla="*/ 2147483646 w 948"/>
                    <a:gd name="T41" fmla="*/ 2147483646 h 810"/>
                    <a:gd name="T42" fmla="*/ 2147483646 w 948"/>
                    <a:gd name="T43" fmla="*/ 2147483646 h 810"/>
                    <a:gd name="T44" fmla="*/ 2147483646 w 948"/>
                    <a:gd name="T45" fmla="*/ 2147483646 h 810"/>
                    <a:gd name="T46" fmla="*/ 2147483646 w 948"/>
                    <a:gd name="T47" fmla="*/ 2147483646 h 810"/>
                    <a:gd name="T48" fmla="*/ 2147483646 w 948"/>
                    <a:gd name="T49" fmla="*/ 2147483646 h 810"/>
                    <a:gd name="T50" fmla="*/ 2147483646 w 948"/>
                    <a:gd name="T51" fmla="*/ 2147483646 h 810"/>
                    <a:gd name="T52" fmla="*/ 2147483646 w 948"/>
                    <a:gd name="T53" fmla="*/ 2147483646 h 810"/>
                    <a:gd name="T54" fmla="*/ 2147483646 w 948"/>
                    <a:gd name="T55" fmla="*/ 2147483646 h 810"/>
                    <a:gd name="T56" fmla="*/ 2147483646 w 948"/>
                    <a:gd name="T57" fmla="*/ 2147483646 h 810"/>
                    <a:gd name="T58" fmla="*/ 2147483646 w 948"/>
                    <a:gd name="T59" fmla="*/ 2147483646 h 810"/>
                    <a:gd name="T60" fmla="*/ 2147483646 w 948"/>
                    <a:gd name="T61" fmla="*/ 2147483646 h 810"/>
                    <a:gd name="T62" fmla="*/ 2147483646 w 948"/>
                    <a:gd name="T63" fmla="*/ 2147483646 h 810"/>
                    <a:gd name="T64" fmla="*/ 2147483646 w 948"/>
                    <a:gd name="T65" fmla="*/ 2147483646 h 810"/>
                    <a:gd name="T66" fmla="*/ 2147483646 w 948"/>
                    <a:gd name="T67" fmla="*/ 2147483646 h 810"/>
                    <a:gd name="T68" fmla="*/ 2147483646 w 948"/>
                    <a:gd name="T69" fmla="*/ 2147483646 h 810"/>
                    <a:gd name="T70" fmla="*/ 2147483646 w 948"/>
                    <a:gd name="T71" fmla="*/ 2147483646 h 810"/>
                    <a:gd name="T72" fmla="*/ 2147483646 w 948"/>
                    <a:gd name="T73" fmla="*/ 2147483646 h 810"/>
                    <a:gd name="T74" fmla="*/ 2147483646 w 948"/>
                    <a:gd name="T75" fmla="*/ 2147483646 h 810"/>
                    <a:gd name="T76" fmla="*/ 2147483646 w 948"/>
                    <a:gd name="T77" fmla="*/ 2147483646 h 810"/>
                    <a:gd name="T78" fmla="*/ 2147483646 w 948"/>
                    <a:gd name="T79" fmla="*/ 2147483646 h 810"/>
                    <a:gd name="T80" fmla="*/ 2147483646 w 948"/>
                    <a:gd name="T81" fmla="*/ 2147483646 h 810"/>
                    <a:gd name="T82" fmla="*/ 2147483646 w 948"/>
                    <a:gd name="T83" fmla="*/ 2147483646 h 810"/>
                    <a:gd name="T84" fmla="*/ 2147483646 w 948"/>
                    <a:gd name="T85" fmla="*/ 2147483646 h 810"/>
                    <a:gd name="T86" fmla="*/ 2147483646 w 948"/>
                    <a:gd name="T87" fmla="*/ 2147483646 h 810"/>
                    <a:gd name="T88" fmla="*/ 2147483646 w 948"/>
                    <a:gd name="T89" fmla="*/ 2147483646 h 810"/>
                    <a:gd name="T90" fmla="*/ 2147483646 w 948"/>
                    <a:gd name="T91" fmla="*/ 2147483646 h 810"/>
                    <a:gd name="T92" fmla="*/ 2147483646 w 948"/>
                    <a:gd name="T93" fmla="*/ 2147483646 h 810"/>
                    <a:gd name="T94" fmla="*/ 2147483646 w 948"/>
                    <a:gd name="T95" fmla="*/ 2147483646 h 810"/>
                    <a:gd name="T96" fmla="*/ 2147483646 w 948"/>
                    <a:gd name="T97" fmla="*/ 2147483646 h 810"/>
                    <a:gd name="T98" fmla="*/ 2147483646 w 948"/>
                    <a:gd name="T99" fmla="*/ 2147483646 h 810"/>
                    <a:gd name="T100" fmla="*/ 2147483646 w 948"/>
                    <a:gd name="T101" fmla="*/ 2147483646 h 810"/>
                    <a:gd name="T102" fmla="*/ 2147483646 w 948"/>
                    <a:gd name="T103" fmla="*/ 2147483646 h 810"/>
                    <a:gd name="T104" fmla="*/ 2147483646 w 948"/>
                    <a:gd name="T105" fmla="*/ 2147483646 h 810"/>
                    <a:gd name="T106" fmla="*/ 2147483646 w 948"/>
                    <a:gd name="T107" fmla="*/ 2147483646 h 810"/>
                    <a:gd name="T108" fmla="*/ 2147483646 w 948"/>
                    <a:gd name="T109" fmla="*/ 2147483646 h 810"/>
                    <a:gd name="T110" fmla="*/ 2147483646 w 948"/>
                    <a:gd name="T111" fmla="*/ 2147483646 h 810"/>
                    <a:gd name="T112" fmla="*/ 2147483646 w 948"/>
                    <a:gd name="T113" fmla="*/ 2147483646 h 810"/>
                    <a:gd name="T114" fmla="*/ 2147483646 w 948"/>
                    <a:gd name="T115" fmla="*/ 2147483646 h 810"/>
                    <a:gd name="T116" fmla="*/ 2147483646 w 948"/>
                    <a:gd name="T117" fmla="*/ 2147483646 h 810"/>
                    <a:gd name="T118" fmla="*/ 2147483646 w 948"/>
                    <a:gd name="T119" fmla="*/ 2147483646 h 810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948" h="810">
                      <a:moveTo>
                        <a:pt x="588" y="151"/>
                      </a:moveTo>
                      <a:cubicBezTo>
                        <a:pt x="588" y="151"/>
                        <a:pt x="588" y="152"/>
                        <a:pt x="588" y="152"/>
                      </a:cubicBezTo>
                      <a:cubicBezTo>
                        <a:pt x="588" y="153"/>
                        <a:pt x="589" y="154"/>
                        <a:pt x="589" y="155"/>
                      </a:cubicBezTo>
                      <a:cubicBezTo>
                        <a:pt x="589" y="156"/>
                        <a:pt x="589" y="156"/>
                        <a:pt x="589" y="157"/>
                      </a:cubicBezTo>
                      <a:cubicBezTo>
                        <a:pt x="589" y="158"/>
                        <a:pt x="589" y="159"/>
                        <a:pt x="589" y="161"/>
                      </a:cubicBezTo>
                      <a:cubicBezTo>
                        <a:pt x="589" y="161"/>
                        <a:pt x="589" y="161"/>
                        <a:pt x="589" y="161"/>
                      </a:cubicBezTo>
                      <a:cubicBezTo>
                        <a:pt x="589" y="162"/>
                        <a:pt x="589" y="164"/>
                        <a:pt x="589" y="165"/>
                      </a:cubicBezTo>
                      <a:cubicBezTo>
                        <a:pt x="589" y="165"/>
                        <a:pt x="589" y="166"/>
                        <a:pt x="589" y="166"/>
                      </a:cubicBezTo>
                      <a:cubicBezTo>
                        <a:pt x="589" y="167"/>
                        <a:pt x="589" y="168"/>
                        <a:pt x="589" y="169"/>
                      </a:cubicBezTo>
                      <a:cubicBezTo>
                        <a:pt x="589" y="170"/>
                        <a:pt x="589" y="170"/>
                        <a:pt x="589" y="171"/>
                      </a:cubicBezTo>
                      <a:cubicBezTo>
                        <a:pt x="588" y="178"/>
                        <a:pt x="586" y="185"/>
                        <a:pt x="584" y="191"/>
                      </a:cubicBezTo>
                      <a:cubicBezTo>
                        <a:pt x="584" y="192"/>
                        <a:pt x="583" y="193"/>
                        <a:pt x="583" y="194"/>
                      </a:cubicBezTo>
                      <a:cubicBezTo>
                        <a:pt x="583" y="195"/>
                        <a:pt x="583" y="195"/>
                        <a:pt x="583" y="195"/>
                      </a:cubicBezTo>
                      <a:cubicBezTo>
                        <a:pt x="583" y="196"/>
                        <a:pt x="582" y="197"/>
                        <a:pt x="582" y="198"/>
                      </a:cubicBezTo>
                      <a:cubicBezTo>
                        <a:pt x="582" y="198"/>
                        <a:pt x="582" y="198"/>
                        <a:pt x="582" y="198"/>
                      </a:cubicBezTo>
                      <a:cubicBezTo>
                        <a:pt x="580" y="201"/>
                        <a:pt x="579" y="204"/>
                        <a:pt x="577" y="207"/>
                      </a:cubicBezTo>
                      <a:cubicBezTo>
                        <a:pt x="577" y="207"/>
                        <a:pt x="577" y="207"/>
                        <a:pt x="577" y="208"/>
                      </a:cubicBezTo>
                      <a:cubicBezTo>
                        <a:pt x="577" y="208"/>
                        <a:pt x="576" y="209"/>
                        <a:pt x="575" y="210"/>
                      </a:cubicBezTo>
                      <a:cubicBezTo>
                        <a:pt x="575" y="210"/>
                        <a:pt x="575" y="211"/>
                        <a:pt x="575" y="211"/>
                      </a:cubicBezTo>
                      <a:cubicBezTo>
                        <a:pt x="573" y="215"/>
                        <a:pt x="570" y="218"/>
                        <a:pt x="567" y="222"/>
                      </a:cubicBezTo>
                      <a:cubicBezTo>
                        <a:pt x="567" y="222"/>
                        <a:pt x="567" y="222"/>
                        <a:pt x="567" y="222"/>
                      </a:cubicBezTo>
                      <a:cubicBezTo>
                        <a:pt x="566" y="223"/>
                        <a:pt x="566" y="224"/>
                        <a:pt x="565" y="224"/>
                      </a:cubicBezTo>
                      <a:cubicBezTo>
                        <a:pt x="565" y="224"/>
                        <a:pt x="565" y="225"/>
                        <a:pt x="565" y="225"/>
                      </a:cubicBezTo>
                      <a:cubicBezTo>
                        <a:pt x="562" y="227"/>
                        <a:pt x="560" y="230"/>
                        <a:pt x="558" y="232"/>
                      </a:cubicBezTo>
                      <a:cubicBezTo>
                        <a:pt x="558" y="232"/>
                        <a:pt x="557" y="232"/>
                        <a:pt x="557" y="232"/>
                      </a:cubicBezTo>
                      <a:cubicBezTo>
                        <a:pt x="557" y="233"/>
                        <a:pt x="556" y="233"/>
                        <a:pt x="555" y="234"/>
                      </a:cubicBezTo>
                      <a:cubicBezTo>
                        <a:pt x="555" y="234"/>
                        <a:pt x="555" y="234"/>
                        <a:pt x="554" y="234"/>
                      </a:cubicBezTo>
                      <a:cubicBezTo>
                        <a:pt x="554" y="235"/>
                        <a:pt x="553" y="236"/>
                        <a:pt x="552" y="236"/>
                      </a:cubicBezTo>
                      <a:cubicBezTo>
                        <a:pt x="547" y="240"/>
                        <a:pt x="543" y="243"/>
                        <a:pt x="537" y="246"/>
                      </a:cubicBezTo>
                      <a:cubicBezTo>
                        <a:pt x="536" y="246"/>
                        <a:pt x="535" y="247"/>
                        <a:pt x="534" y="247"/>
                      </a:cubicBezTo>
                      <a:cubicBezTo>
                        <a:pt x="533" y="247"/>
                        <a:pt x="533" y="248"/>
                        <a:pt x="532" y="248"/>
                      </a:cubicBezTo>
                      <a:cubicBezTo>
                        <a:pt x="532" y="248"/>
                        <a:pt x="531" y="249"/>
                        <a:pt x="530" y="249"/>
                      </a:cubicBezTo>
                      <a:cubicBezTo>
                        <a:pt x="529" y="249"/>
                        <a:pt x="529" y="249"/>
                        <a:pt x="528" y="249"/>
                      </a:cubicBezTo>
                      <a:cubicBezTo>
                        <a:pt x="527" y="250"/>
                        <a:pt x="526" y="250"/>
                        <a:pt x="525" y="251"/>
                      </a:cubicBezTo>
                      <a:cubicBezTo>
                        <a:pt x="525" y="251"/>
                        <a:pt x="525" y="251"/>
                        <a:pt x="525" y="251"/>
                      </a:cubicBezTo>
                      <a:cubicBezTo>
                        <a:pt x="523" y="251"/>
                        <a:pt x="522" y="252"/>
                        <a:pt x="520" y="252"/>
                      </a:cubicBezTo>
                      <a:cubicBezTo>
                        <a:pt x="520" y="252"/>
                        <a:pt x="520" y="252"/>
                        <a:pt x="519" y="252"/>
                      </a:cubicBezTo>
                      <a:cubicBezTo>
                        <a:pt x="518" y="253"/>
                        <a:pt x="517" y="253"/>
                        <a:pt x="516" y="253"/>
                      </a:cubicBezTo>
                      <a:cubicBezTo>
                        <a:pt x="516" y="253"/>
                        <a:pt x="515" y="253"/>
                        <a:pt x="515" y="253"/>
                      </a:cubicBezTo>
                      <a:cubicBezTo>
                        <a:pt x="514" y="254"/>
                        <a:pt x="512" y="254"/>
                        <a:pt x="511" y="254"/>
                      </a:cubicBezTo>
                      <a:cubicBezTo>
                        <a:pt x="509" y="254"/>
                        <a:pt x="508" y="255"/>
                        <a:pt x="506" y="255"/>
                      </a:cubicBezTo>
                      <a:cubicBezTo>
                        <a:pt x="506" y="255"/>
                        <a:pt x="506" y="255"/>
                        <a:pt x="505" y="255"/>
                      </a:cubicBezTo>
                      <a:cubicBezTo>
                        <a:pt x="504" y="255"/>
                        <a:pt x="503" y="255"/>
                        <a:pt x="502" y="255"/>
                      </a:cubicBezTo>
                      <a:cubicBezTo>
                        <a:pt x="502" y="255"/>
                        <a:pt x="501" y="255"/>
                        <a:pt x="501" y="255"/>
                      </a:cubicBezTo>
                      <a:cubicBezTo>
                        <a:pt x="499" y="255"/>
                        <a:pt x="498" y="255"/>
                        <a:pt x="496" y="255"/>
                      </a:cubicBezTo>
                      <a:cubicBezTo>
                        <a:pt x="496" y="255"/>
                        <a:pt x="496" y="255"/>
                        <a:pt x="496" y="255"/>
                      </a:cubicBezTo>
                      <a:cubicBezTo>
                        <a:pt x="495" y="255"/>
                        <a:pt x="494" y="255"/>
                        <a:pt x="492" y="255"/>
                      </a:cubicBezTo>
                      <a:cubicBezTo>
                        <a:pt x="492" y="255"/>
                        <a:pt x="491" y="255"/>
                        <a:pt x="491" y="255"/>
                      </a:cubicBezTo>
                      <a:cubicBezTo>
                        <a:pt x="490" y="255"/>
                        <a:pt x="489" y="255"/>
                        <a:pt x="488" y="255"/>
                      </a:cubicBezTo>
                      <a:cubicBezTo>
                        <a:pt x="488" y="255"/>
                        <a:pt x="487" y="255"/>
                        <a:pt x="487" y="255"/>
                      </a:cubicBezTo>
                      <a:cubicBezTo>
                        <a:pt x="485" y="255"/>
                        <a:pt x="484" y="255"/>
                        <a:pt x="483" y="255"/>
                      </a:cubicBezTo>
                      <a:cubicBezTo>
                        <a:pt x="477" y="254"/>
                        <a:pt x="471" y="253"/>
                        <a:pt x="466" y="251"/>
                      </a:cubicBezTo>
                      <a:cubicBezTo>
                        <a:pt x="465" y="250"/>
                        <a:pt x="464" y="250"/>
                        <a:pt x="463" y="250"/>
                      </a:cubicBezTo>
                      <a:cubicBezTo>
                        <a:pt x="463" y="250"/>
                        <a:pt x="462" y="250"/>
                        <a:pt x="462" y="249"/>
                      </a:cubicBezTo>
                      <a:cubicBezTo>
                        <a:pt x="461" y="249"/>
                        <a:pt x="460" y="249"/>
                        <a:pt x="459" y="248"/>
                      </a:cubicBezTo>
                      <a:cubicBezTo>
                        <a:pt x="459" y="248"/>
                        <a:pt x="459" y="248"/>
                        <a:pt x="459" y="248"/>
                      </a:cubicBezTo>
                      <a:cubicBezTo>
                        <a:pt x="456" y="247"/>
                        <a:pt x="453" y="245"/>
                        <a:pt x="450" y="244"/>
                      </a:cubicBezTo>
                      <a:cubicBezTo>
                        <a:pt x="450" y="244"/>
                        <a:pt x="450" y="244"/>
                        <a:pt x="450" y="244"/>
                      </a:cubicBezTo>
                      <a:cubicBezTo>
                        <a:pt x="449" y="243"/>
                        <a:pt x="448" y="243"/>
                        <a:pt x="447" y="242"/>
                      </a:cubicBezTo>
                      <a:cubicBezTo>
                        <a:pt x="447" y="242"/>
                        <a:pt x="447" y="242"/>
                        <a:pt x="446" y="242"/>
                      </a:cubicBezTo>
                      <a:cubicBezTo>
                        <a:pt x="443" y="239"/>
                        <a:pt x="439" y="237"/>
                        <a:pt x="436" y="234"/>
                      </a:cubicBezTo>
                      <a:cubicBezTo>
                        <a:pt x="435" y="234"/>
                        <a:pt x="435" y="234"/>
                        <a:pt x="435" y="234"/>
                      </a:cubicBezTo>
                      <a:cubicBezTo>
                        <a:pt x="434" y="233"/>
                        <a:pt x="434" y="232"/>
                        <a:pt x="433" y="232"/>
                      </a:cubicBezTo>
                      <a:cubicBezTo>
                        <a:pt x="433" y="231"/>
                        <a:pt x="433" y="231"/>
                        <a:pt x="432" y="231"/>
                      </a:cubicBezTo>
                      <a:cubicBezTo>
                        <a:pt x="430" y="229"/>
                        <a:pt x="428" y="227"/>
                        <a:pt x="425" y="224"/>
                      </a:cubicBezTo>
                      <a:cubicBezTo>
                        <a:pt x="425" y="224"/>
                        <a:pt x="425" y="224"/>
                        <a:pt x="425" y="224"/>
                      </a:cubicBezTo>
                      <a:cubicBezTo>
                        <a:pt x="425" y="223"/>
                        <a:pt x="424" y="222"/>
                        <a:pt x="423" y="222"/>
                      </a:cubicBezTo>
                      <a:cubicBezTo>
                        <a:pt x="423" y="221"/>
                        <a:pt x="423" y="221"/>
                        <a:pt x="423" y="221"/>
                      </a:cubicBezTo>
                      <a:cubicBezTo>
                        <a:pt x="422" y="220"/>
                        <a:pt x="421" y="219"/>
                        <a:pt x="421" y="218"/>
                      </a:cubicBezTo>
                      <a:cubicBezTo>
                        <a:pt x="417" y="213"/>
                        <a:pt x="413" y="207"/>
                        <a:pt x="410" y="200"/>
                      </a:cubicBezTo>
                      <a:cubicBezTo>
                        <a:pt x="410" y="200"/>
                        <a:pt x="410" y="199"/>
                        <a:pt x="409" y="199"/>
                      </a:cubicBezTo>
                      <a:cubicBezTo>
                        <a:pt x="409" y="198"/>
                        <a:pt x="409" y="197"/>
                        <a:pt x="408" y="196"/>
                      </a:cubicBezTo>
                      <a:cubicBezTo>
                        <a:pt x="408" y="196"/>
                        <a:pt x="408" y="195"/>
                        <a:pt x="408" y="195"/>
                      </a:cubicBezTo>
                      <a:cubicBezTo>
                        <a:pt x="407" y="194"/>
                        <a:pt x="407" y="193"/>
                        <a:pt x="407" y="191"/>
                      </a:cubicBezTo>
                      <a:cubicBezTo>
                        <a:pt x="406" y="191"/>
                        <a:pt x="406" y="191"/>
                        <a:pt x="406" y="191"/>
                      </a:cubicBezTo>
                      <a:cubicBezTo>
                        <a:pt x="406" y="190"/>
                        <a:pt x="406" y="188"/>
                        <a:pt x="405" y="187"/>
                      </a:cubicBezTo>
                      <a:cubicBezTo>
                        <a:pt x="405" y="187"/>
                        <a:pt x="405" y="186"/>
                        <a:pt x="405" y="186"/>
                      </a:cubicBezTo>
                      <a:cubicBezTo>
                        <a:pt x="405" y="185"/>
                        <a:pt x="404" y="184"/>
                        <a:pt x="404" y="183"/>
                      </a:cubicBezTo>
                      <a:cubicBezTo>
                        <a:pt x="404" y="182"/>
                        <a:pt x="404" y="182"/>
                        <a:pt x="404" y="181"/>
                      </a:cubicBezTo>
                      <a:cubicBezTo>
                        <a:pt x="404" y="180"/>
                        <a:pt x="403" y="179"/>
                        <a:pt x="403" y="177"/>
                      </a:cubicBezTo>
                      <a:cubicBezTo>
                        <a:pt x="403" y="176"/>
                        <a:pt x="403" y="174"/>
                        <a:pt x="402" y="173"/>
                      </a:cubicBezTo>
                      <a:cubicBezTo>
                        <a:pt x="402" y="173"/>
                        <a:pt x="402" y="172"/>
                        <a:pt x="402" y="172"/>
                      </a:cubicBezTo>
                      <a:cubicBezTo>
                        <a:pt x="402" y="171"/>
                        <a:pt x="402" y="170"/>
                        <a:pt x="402" y="169"/>
                      </a:cubicBezTo>
                      <a:cubicBezTo>
                        <a:pt x="402" y="168"/>
                        <a:pt x="402" y="168"/>
                        <a:pt x="402" y="167"/>
                      </a:cubicBezTo>
                      <a:cubicBezTo>
                        <a:pt x="402" y="166"/>
                        <a:pt x="402" y="164"/>
                        <a:pt x="402" y="163"/>
                      </a:cubicBezTo>
                      <a:cubicBezTo>
                        <a:pt x="402" y="163"/>
                        <a:pt x="402" y="163"/>
                        <a:pt x="402" y="163"/>
                      </a:cubicBezTo>
                      <a:cubicBezTo>
                        <a:pt x="402" y="161"/>
                        <a:pt x="402" y="160"/>
                        <a:pt x="402" y="159"/>
                      </a:cubicBezTo>
                      <a:cubicBezTo>
                        <a:pt x="402" y="158"/>
                        <a:pt x="402" y="158"/>
                        <a:pt x="402" y="157"/>
                      </a:cubicBezTo>
                      <a:cubicBezTo>
                        <a:pt x="402" y="156"/>
                        <a:pt x="402" y="156"/>
                        <a:pt x="402" y="155"/>
                      </a:cubicBezTo>
                      <a:cubicBezTo>
                        <a:pt x="402" y="154"/>
                        <a:pt x="402" y="154"/>
                        <a:pt x="402" y="153"/>
                      </a:cubicBezTo>
                      <a:cubicBezTo>
                        <a:pt x="402" y="152"/>
                        <a:pt x="402" y="151"/>
                        <a:pt x="403" y="149"/>
                      </a:cubicBezTo>
                      <a:cubicBezTo>
                        <a:pt x="403" y="149"/>
                        <a:pt x="403" y="149"/>
                        <a:pt x="403" y="149"/>
                      </a:cubicBezTo>
                      <a:cubicBezTo>
                        <a:pt x="403" y="143"/>
                        <a:pt x="405" y="138"/>
                        <a:pt x="406" y="132"/>
                      </a:cubicBezTo>
                      <a:cubicBezTo>
                        <a:pt x="407" y="131"/>
                        <a:pt x="407" y="130"/>
                        <a:pt x="408" y="129"/>
                      </a:cubicBezTo>
                      <a:cubicBezTo>
                        <a:pt x="408" y="129"/>
                        <a:pt x="408" y="129"/>
                        <a:pt x="408" y="129"/>
                      </a:cubicBezTo>
                      <a:cubicBezTo>
                        <a:pt x="408" y="128"/>
                        <a:pt x="409" y="127"/>
                        <a:pt x="409" y="126"/>
                      </a:cubicBezTo>
                      <a:cubicBezTo>
                        <a:pt x="409" y="126"/>
                        <a:pt x="409" y="126"/>
                        <a:pt x="409" y="126"/>
                      </a:cubicBezTo>
                      <a:cubicBezTo>
                        <a:pt x="410" y="123"/>
                        <a:pt x="412" y="120"/>
                        <a:pt x="413" y="117"/>
                      </a:cubicBezTo>
                      <a:cubicBezTo>
                        <a:pt x="413" y="117"/>
                        <a:pt x="414" y="116"/>
                        <a:pt x="414" y="116"/>
                      </a:cubicBezTo>
                      <a:cubicBezTo>
                        <a:pt x="414" y="115"/>
                        <a:pt x="415" y="114"/>
                        <a:pt x="415" y="114"/>
                      </a:cubicBezTo>
                      <a:cubicBezTo>
                        <a:pt x="415" y="113"/>
                        <a:pt x="415" y="113"/>
                        <a:pt x="416" y="113"/>
                      </a:cubicBezTo>
                      <a:cubicBezTo>
                        <a:pt x="418" y="109"/>
                        <a:pt x="420" y="106"/>
                        <a:pt x="423" y="102"/>
                      </a:cubicBezTo>
                      <a:cubicBezTo>
                        <a:pt x="423" y="102"/>
                        <a:pt x="423" y="102"/>
                        <a:pt x="424" y="102"/>
                      </a:cubicBezTo>
                      <a:cubicBezTo>
                        <a:pt x="424" y="101"/>
                        <a:pt x="425" y="100"/>
                        <a:pt x="426" y="99"/>
                      </a:cubicBezTo>
                      <a:cubicBezTo>
                        <a:pt x="426" y="99"/>
                        <a:pt x="426" y="99"/>
                        <a:pt x="426" y="99"/>
                      </a:cubicBezTo>
                      <a:cubicBezTo>
                        <a:pt x="428" y="97"/>
                        <a:pt x="431" y="94"/>
                        <a:pt x="433" y="92"/>
                      </a:cubicBezTo>
                      <a:cubicBezTo>
                        <a:pt x="433" y="92"/>
                        <a:pt x="433" y="92"/>
                        <a:pt x="433" y="92"/>
                      </a:cubicBezTo>
                      <a:cubicBezTo>
                        <a:pt x="434" y="91"/>
                        <a:pt x="435" y="90"/>
                        <a:pt x="436" y="90"/>
                      </a:cubicBezTo>
                      <a:cubicBezTo>
                        <a:pt x="436" y="90"/>
                        <a:pt x="436" y="89"/>
                        <a:pt x="436" y="89"/>
                      </a:cubicBezTo>
                      <a:cubicBezTo>
                        <a:pt x="437" y="89"/>
                        <a:pt x="438" y="88"/>
                        <a:pt x="439" y="87"/>
                      </a:cubicBezTo>
                      <a:cubicBezTo>
                        <a:pt x="443" y="84"/>
                        <a:pt x="448" y="81"/>
                        <a:pt x="453" y="78"/>
                      </a:cubicBezTo>
                      <a:cubicBezTo>
                        <a:pt x="454" y="78"/>
                        <a:pt x="456" y="77"/>
                        <a:pt x="457" y="77"/>
                      </a:cubicBezTo>
                      <a:cubicBezTo>
                        <a:pt x="457" y="76"/>
                        <a:pt x="458" y="76"/>
                        <a:pt x="458" y="76"/>
                      </a:cubicBezTo>
                      <a:cubicBezTo>
                        <a:pt x="459" y="76"/>
                        <a:pt x="460" y="75"/>
                        <a:pt x="461" y="75"/>
                      </a:cubicBezTo>
                      <a:cubicBezTo>
                        <a:pt x="461" y="75"/>
                        <a:pt x="462" y="74"/>
                        <a:pt x="462" y="74"/>
                      </a:cubicBezTo>
                      <a:cubicBezTo>
                        <a:pt x="463" y="74"/>
                        <a:pt x="465" y="73"/>
                        <a:pt x="466" y="73"/>
                      </a:cubicBezTo>
                      <a:cubicBezTo>
                        <a:pt x="466" y="73"/>
                        <a:pt x="466" y="73"/>
                        <a:pt x="466" y="73"/>
                      </a:cubicBezTo>
                      <a:cubicBezTo>
                        <a:pt x="467" y="72"/>
                        <a:pt x="469" y="72"/>
                        <a:pt x="470" y="72"/>
                      </a:cubicBezTo>
                      <a:cubicBezTo>
                        <a:pt x="471" y="72"/>
                        <a:pt x="471" y="71"/>
                        <a:pt x="471" y="71"/>
                      </a:cubicBezTo>
                      <a:cubicBezTo>
                        <a:pt x="472" y="71"/>
                        <a:pt x="473" y="71"/>
                        <a:pt x="474" y="71"/>
                      </a:cubicBezTo>
                      <a:cubicBezTo>
                        <a:pt x="475" y="71"/>
                        <a:pt x="475" y="70"/>
                        <a:pt x="476" y="70"/>
                      </a:cubicBezTo>
                      <a:cubicBezTo>
                        <a:pt x="477" y="70"/>
                        <a:pt x="479" y="70"/>
                        <a:pt x="480" y="70"/>
                      </a:cubicBezTo>
                      <a:cubicBezTo>
                        <a:pt x="481" y="69"/>
                        <a:pt x="483" y="69"/>
                        <a:pt x="484" y="69"/>
                      </a:cubicBezTo>
                      <a:cubicBezTo>
                        <a:pt x="485" y="69"/>
                        <a:pt x="485" y="69"/>
                        <a:pt x="486" y="69"/>
                      </a:cubicBezTo>
                      <a:cubicBezTo>
                        <a:pt x="487" y="69"/>
                        <a:pt x="488" y="69"/>
                        <a:pt x="489" y="69"/>
                      </a:cubicBezTo>
                      <a:cubicBezTo>
                        <a:pt x="489" y="68"/>
                        <a:pt x="490" y="68"/>
                        <a:pt x="490" y="68"/>
                      </a:cubicBezTo>
                      <a:cubicBezTo>
                        <a:pt x="491" y="68"/>
                        <a:pt x="493" y="68"/>
                        <a:pt x="494" y="68"/>
                      </a:cubicBezTo>
                      <a:cubicBezTo>
                        <a:pt x="494" y="68"/>
                        <a:pt x="494" y="68"/>
                        <a:pt x="495" y="68"/>
                      </a:cubicBezTo>
                      <a:cubicBezTo>
                        <a:pt x="496" y="68"/>
                        <a:pt x="497" y="68"/>
                        <a:pt x="498" y="68"/>
                      </a:cubicBezTo>
                      <a:cubicBezTo>
                        <a:pt x="499" y="68"/>
                        <a:pt x="499" y="68"/>
                        <a:pt x="500" y="68"/>
                      </a:cubicBezTo>
                      <a:cubicBezTo>
                        <a:pt x="501" y="68"/>
                        <a:pt x="502" y="68"/>
                        <a:pt x="503" y="69"/>
                      </a:cubicBezTo>
                      <a:cubicBezTo>
                        <a:pt x="503" y="69"/>
                        <a:pt x="504" y="69"/>
                        <a:pt x="504" y="69"/>
                      </a:cubicBezTo>
                      <a:cubicBezTo>
                        <a:pt x="505" y="69"/>
                        <a:pt x="507" y="69"/>
                        <a:pt x="508" y="69"/>
                      </a:cubicBezTo>
                      <a:cubicBezTo>
                        <a:pt x="514" y="70"/>
                        <a:pt x="519" y="71"/>
                        <a:pt x="525" y="73"/>
                      </a:cubicBezTo>
                      <a:cubicBezTo>
                        <a:pt x="526" y="73"/>
                        <a:pt x="527" y="74"/>
                        <a:pt x="528" y="74"/>
                      </a:cubicBezTo>
                      <a:cubicBezTo>
                        <a:pt x="528" y="74"/>
                        <a:pt x="528" y="74"/>
                        <a:pt x="528" y="74"/>
                      </a:cubicBezTo>
                      <a:cubicBezTo>
                        <a:pt x="529" y="75"/>
                        <a:pt x="530" y="75"/>
                        <a:pt x="531" y="75"/>
                      </a:cubicBezTo>
                      <a:cubicBezTo>
                        <a:pt x="531" y="75"/>
                        <a:pt x="532" y="76"/>
                        <a:pt x="532" y="76"/>
                      </a:cubicBezTo>
                      <a:cubicBezTo>
                        <a:pt x="535" y="77"/>
                        <a:pt x="538" y="78"/>
                        <a:pt x="541" y="80"/>
                      </a:cubicBezTo>
                      <a:cubicBezTo>
                        <a:pt x="541" y="80"/>
                        <a:pt x="541" y="80"/>
                        <a:pt x="541" y="80"/>
                      </a:cubicBezTo>
                      <a:cubicBezTo>
                        <a:pt x="542" y="81"/>
                        <a:pt x="543" y="81"/>
                        <a:pt x="544" y="82"/>
                      </a:cubicBezTo>
                      <a:cubicBezTo>
                        <a:pt x="544" y="82"/>
                        <a:pt x="544" y="82"/>
                        <a:pt x="544" y="82"/>
                      </a:cubicBezTo>
                      <a:cubicBezTo>
                        <a:pt x="548" y="84"/>
                        <a:pt x="552" y="87"/>
                        <a:pt x="555" y="90"/>
                      </a:cubicBezTo>
                      <a:cubicBezTo>
                        <a:pt x="555" y="90"/>
                        <a:pt x="555" y="90"/>
                        <a:pt x="556" y="90"/>
                      </a:cubicBezTo>
                      <a:cubicBezTo>
                        <a:pt x="556" y="91"/>
                        <a:pt x="557" y="92"/>
                        <a:pt x="558" y="92"/>
                      </a:cubicBezTo>
                      <a:cubicBezTo>
                        <a:pt x="558" y="92"/>
                        <a:pt x="558" y="92"/>
                        <a:pt x="558" y="93"/>
                      </a:cubicBezTo>
                      <a:cubicBezTo>
                        <a:pt x="561" y="95"/>
                        <a:pt x="563" y="97"/>
                        <a:pt x="565" y="100"/>
                      </a:cubicBezTo>
                      <a:cubicBezTo>
                        <a:pt x="565" y="100"/>
                        <a:pt x="565" y="100"/>
                        <a:pt x="565" y="100"/>
                      </a:cubicBezTo>
                      <a:cubicBezTo>
                        <a:pt x="566" y="101"/>
                        <a:pt x="567" y="101"/>
                        <a:pt x="567" y="102"/>
                      </a:cubicBezTo>
                      <a:cubicBezTo>
                        <a:pt x="568" y="102"/>
                        <a:pt x="568" y="103"/>
                        <a:pt x="568" y="103"/>
                      </a:cubicBezTo>
                      <a:cubicBezTo>
                        <a:pt x="569" y="104"/>
                        <a:pt x="569" y="104"/>
                        <a:pt x="570" y="105"/>
                      </a:cubicBezTo>
                      <a:cubicBezTo>
                        <a:pt x="573" y="110"/>
                        <a:pt x="576" y="115"/>
                        <a:pt x="579" y="120"/>
                      </a:cubicBezTo>
                      <a:cubicBezTo>
                        <a:pt x="580" y="121"/>
                        <a:pt x="580" y="122"/>
                        <a:pt x="581" y="123"/>
                      </a:cubicBezTo>
                      <a:cubicBezTo>
                        <a:pt x="581" y="124"/>
                        <a:pt x="581" y="124"/>
                        <a:pt x="581" y="125"/>
                      </a:cubicBezTo>
                      <a:cubicBezTo>
                        <a:pt x="582" y="126"/>
                        <a:pt x="582" y="127"/>
                        <a:pt x="582" y="127"/>
                      </a:cubicBezTo>
                      <a:cubicBezTo>
                        <a:pt x="583" y="128"/>
                        <a:pt x="583" y="128"/>
                        <a:pt x="583" y="129"/>
                      </a:cubicBezTo>
                      <a:cubicBezTo>
                        <a:pt x="583" y="130"/>
                        <a:pt x="584" y="131"/>
                        <a:pt x="584" y="132"/>
                      </a:cubicBezTo>
                      <a:cubicBezTo>
                        <a:pt x="584" y="132"/>
                        <a:pt x="584" y="133"/>
                        <a:pt x="584" y="133"/>
                      </a:cubicBezTo>
                      <a:cubicBezTo>
                        <a:pt x="585" y="134"/>
                        <a:pt x="585" y="135"/>
                        <a:pt x="585" y="137"/>
                      </a:cubicBezTo>
                      <a:lnTo>
                        <a:pt x="586" y="138"/>
                      </a:lnTo>
                      <a:cubicBezTo>
                        <a:pt x="586" y="139"/>
                        <a:pt x="586" y="140"/>
                        <a:pt x="587" y="141"/>
                      </a:cubicBezTo>
                      <a:cubicBezTo>
                        <a:pt x="587" y="141"/>
                        <a:pt x="587" y="142"/>
                        <a:pt x="587" y="142"/>
                      </a:cubicBezTo>
                      <a:cubicBezTo>
                        <a:pt x="587" y="144"/>
                        <a:pt x="587" y="145"/>
                        <a:pt x="588" y="147"/>
                      </a:cubicBezTo>
                      <a:cubicBezTo>
                        <a:pt x="588" y="148"/>
                        <a:pt x="588" y="149"/>
                        <a:pt x="588" y="151"/>
                      </a:cubicBezTo>
                      <a:close/>
                      <a:moveTo>
                        <a:pt x="657" y="163"/>
                      </a:moveTo>
                      <a:lnTo>
                        <a:pt x="648" y="108"/>
                      </a:lnTo>
                      <a:lnTo>
                        <a:pt x="616" y="114"/>
                      </a:lnTo>
                      <a:cubicBezTo>
                        <a:pt x="611" y="99"/>
                        <a:pt x="602" y="86"/>
                        <a:pt x="592" y="74"/>
                      </a:cubicBezTo>
                      <a:lnTo>
                        <a:pt x="611" y="48"/>
                      </a:lnTo>
                      <a:lnTo>
                        <a:pt x="565" y="16"/>
                      </a:lnTo>
                      <a:lnTo>
                        <a:pt x="547" y="42"/>
                      </a:lnTo>
                      <a:cubicBezTo>
                        <a:pt x="533" y="36"/>
                        <a:pt x="518" y="32"/>
                        <a:pt x="502" y="32"/>
                      </a:cubicBezTo>
                      <a:lnTo>
                        <a:pt x="497" y="0"/>
                      </a:lnTo>
                      <a:lnTo>
                        <a:pt x="442" y="9"/>
                      </a:lnTo>
                      <a:lnTo>
                        <a:pt x="447" y="41"/>
                      </a:lnTo>
                      <a:cubicBezTo>
                        <a:pt x="432" y="47"/>
                        <a:pt x="419" y="55"/>
                        <a:pt x="408" y="65"/>
                      </a:cubicBezTo>
                      <a:lnTo>
                        <a:pt x="382" y="47"/>
                      </a:lnTo>
                      <a:lnTo>
                        <a:pt x="350" y="92"/>
                      </a:lnTo>
                      <a:lnTo>
                        <a:pt x="376" y="110"/>
                      </a:lnTo>
                      <a:cubicBezTo>
                        <a:pt x="370" y="124"/>
                        <a:pt x="366" y="140"/>
                        <a:pt x="365" y="155"/>
                      </a:cubicBezTo>
                      <a:lnTo>
                        <a:pt x="334" y="161"/>
                      </a:lnTo>
                      <a:lnTo>
                        <a:pt x="343" y="215"/>
                      </a:lnTo>
                      <a:lnTo>
                        <a:pt x="374" y="210"/>
                      </a:lnTo>
                      <a:cubicBezTo>
                        <a:pt x="380" y="225"/>
                        <a:pt x="388" y="238"/>
                        <a:pt x="399" y="249"/>
                      </a:cubicBezTo>
                      <a:lnTo>
                        <a:pt x="380" y="275"/>
                      </a:lnTo>
                      <a:lnTo>
                        <a:pt x="425" y="308"/>
                      </a:lnTo>
                      <a:lnTo>
                        <a:pt x="444" y="282"/>
                      </a:lnTo>
                      <a:cubicBezTo>
                        <a:pt x="458" y="288"/>
                        <a:pt x="473" y="291"/>
                        <a:pt x="489" y="292"/>
                      </a:cubicBezTo>
                      <a:lnTo>
                        <a:pt x="494" y="324"/>
                      </a:lnTo>
                      <a:lnTo>
                        <a:pt x="549" y="315"/>
                      </a:lnTo>
                      <a:lnTo>
                        <a:pt x="544" y="283"/>
                      </a:lnTo>
                      <a:cubicBezTo>
                        <a:pt x="558" y="277"/>
                        <a:pt x="571" y="269"/>
                        <a:pt x="583" y="258"/>
                      </a:cubicBezTo>
                      <a:lnTo>
                        <a:pt x="609" y="277"/>
                      </a:lnTo>
                      <a:lnTo>
                        <a:pt x="641" y="232"/>
                      </a:lnTo>
                      <a:lnTo>
                        <a:pt x="615" y="213"/>
                      </a:lnTo>
                      <a:cubicBezTo>
                        <a:pt x="621" y="199"/>
                        <a:pt x="625" y="184"/>
                        <a:pt x="625" y="168"/>
                      </a:cubicBezTo>
                      <a:lnTo>
                        <a:pt x="657" y="163"/>
                      </a:lnTo>
                      <a:close/>
                      <a:moveTo>
                        <a:pt x="453" y="544"/>
                      </a:moveTo>
                      <a:cubicBezTo>
                        <a:pt x="453" y="545"/>
                        <a:pt x="453" y="546"/>
                        <a:pt x="453" y="547"/>
                      </a:cubicBezTo>
                      <a:cubicBezTo>
                        <a:pt x="452" y="548"/>
                        <a:pt x="452" y="550"/>
                        <a:pt x="452" y="552"/>
                      </a:cubicBezTo>
                      <a:cubicBezTo>
                        <a:pt x="452" y="553"/>
                        <a:pt x="451" y="554"/>
                        <a:pt x="451" y="554"/>
                      </a:cubicBezTo>
                      <a:cubicBezTo>
                        <a:pt x="451" y="557"/>
                        <a:pt x="450" y="559"/>
                        <a:pt x="450" y="562"/>
                      </a:cubicBezTo>
                      <a:cubicBezTo>
                        <a:pt x="450" y="562"/>
                        <a:pt x="450" y="562"/>
                        <a:pt x="449" y="562"/>
                      </a:cubicBezTo>
                      <a:cubicBezTo>
                        <a:pt x="449" y="565"/>
                        <a:pt x="448" y="567"/>
                        <a:pt x="448" y="569"/>
                      </a:cubicBezTo>
                      <a:cubicBezTo>
                        <a:pt x="447" y="570"/>
                        <a:pt x="447" y="570"/>
                        <a:pt x="447" y="571"/>
                      </a:cubicBezTo>
                      <a:cubicBezTo>
                        <a:pt x="447" y="573"/>
                        <a:pt x="446" y="575"/>
                        <a:pt x="445" y="576"/>
                      </a:cubicBezTo>
                      <a:cubicBezTo>
                        <a:pt x="445" y="577"/>
                        <a:pt x="445" y="578"/>
                        <a:pt x="445" y="579"/>
                      </a:cubicBezTo>
                      <a:cubicBezTo>
                        <a:pt x="440" y="591"/>
                        <a:pt x="435" y="602"/>
                        <a:pt x="428" y="612"/>
                      </a:cubicBezTo>
                      <a:cubicBezTo>
                        <a:pt x="427" y="614"/>
                        <a:pt x="426" y="616"/>
                        <a:pt x="425" y="617"/>
                      </a:cubicBezTo>
                      <a:cubicBezTo>
                        <a:pt x="424" y="617"/>
                        <a:pt x="424" y="618"/>
                        <a:pt x="424" y="618"/>
                      </a:cubicBezTo>
                      <a:cubicBezTo>
                        <a:pt x="423" y="620"/>
                        <a:pt x="422" y="621"/>
                        <a:pt x="421" y="623"/>
                      </a:cubicBezTo>
                      <a:cubicBezTo>
                        <a:pt x="421" y="623"/>
                        <a:pt x="420" y="623"/>
                        <a:pt x="420" y="623"/>
                      </a:cubicBezTo>
                      <a:cubicBezTo>
                        <a:pt x="417" y="628"/>
                        <a:pt x="413" y="632"/>
                        <a:pt x="409" y="637"/>
                      </a:cubicBezTo>
                      <a:cubicBezTo>
                        <a:pt x="409" y="637"/>
                        <a:pt x="409" y="637"/>
                        <a:pt x="408" y="637"/>
                      </a:cubicBezTo>
                      <a:cubicBezTo>
                        <a:pt x="407" y="639"/>
                        <a:pt x="406" y="640"/>
                        <a:pt x="404" y="641"/>
                      </a:cubicBezTo>
                      <a:cubicBezTo>
                        <a:pt x="404" y="641"/>
                        <a:pt x="404" y="642"/>
                        <a:pt x="404" y="642"/>
                      </a:cubicBezTo>
                      <a:cubicBezTo>
                        <a:pt x="398" y="648"/>
                        <a:pt x="392" y="653"/>
                        <a:pt x="386" y="657"/>
                      </a:cubicBezTo>
                      <a:cubicBezTo>
                        <a:pt x="385" y="657"/>
                        <a:pt x="385" y="658"/>
                        <a:pt x="385" y="658"/>
                      </a:cubicBezTo>
                      <a:cubicBezTo>
                        <a:pt x="383" y="659"/>
                        <a:pt x="382" y="660"/>
                        <a:pt x="380" y="661"/>
                      </a:cubicBezTo>
                      <a:cubicBezTo>
                        <a:pt x="380" y="661"/>
                        <a:pt x="379" y="661"/>
                        <a:pt x="379" y="662"/>
                      </a:cubicBezTo>
                      <a:cubicBezTo>
                        <a:pt x="374" y="665"/>
                        <a:pt x="369" y="668"/>
                        <a:pt x="364" y="670"/>
                      </a:cubicBezTo>
                      <a:cubicBezTo>
                        <a:pt x="364" y="671"/>
                        <a:pt x="364" y="671"/>
                        <a:pt x="363" y="671"/>
                      </a:cubicBezTo>
                      <a:cubicBezTo>
                        <a:pt x="362" y="672"/>
                        <a:pt x="360" y="672"/>
                        <a:pt x="358" y="673"/>
                      </a:cubicBezTo>
                      <a:cubicBezTo>
                        <a:pt x="358" y="673"/>
                        <a:pt x="358" y="674"/>
                        <a:pt x="357" y="674"/>
                      </a:cubicBezTo>
                      <a:cubicBezTo>
                        <a:pt x="356" y="675"/>
                        <a:pt x="354" y="675"/>
                        <a:pt x="352" y="676"/>
                      </a:cubicBezTo>
                      <a:cubicBezTo>
                        <a:pt x="343" y="680"/>
                        <a:pt x="333" y="683"/>
                        <a:pt x="323" y="685"/>
                      </a:cubicBezTo>
                      <a:cubicBezTo>
                        <a:pt x="321" y="686"/>
                        <a:pt x="318" y="686"/>
                        <a:pt x="316" y="687"/>
                      </a:cubicBezTo>
                      <a:cubicBezTo>
                        <a:pt x="315" y="687"/>
                        <a:pt x="314" y="687"/>
                        <a:pt x="313" y="687"/>
                      </a:cubicBezTo>
                      <a:cubicBezTo>
                        <a:pt x="312" y="687"/>
                        <a:pt x="310" y="688"/>
                        <a:pt x="308" y="688"/>
                      </a:cubicBezTo>
                      <a:cubicBezTo>
                        <a:pt x="307" y="688"/>
                        <a:pt x="307" y="688"/>
                        <a:pt x="306" y="688"/>
                      </a:cubicBezTo>
                      <a:cubicBezTo>
                        <a:pt x="304" y="688"/>
                        <a:pt x="301" y="689"/>
                        <a:pt x="299" y="689"/>
                      </a:cubicBezTo>
                      <a:cubicBezTo>
                        <a:pt x="299" y="689"/>
                        <a:pt x="299" y="689"/>
                        <a:pt x="298" y="689"/>
                      </a:cubicBezTo>
                      <a:cubicBezTo>
                        <a:pt x="296" y="689"/>
                        <a:pt x="293" y="689"/>
                        <a:pt x="291" y="689"/>
                      </a:cubicBezTo>
                      <a:cubicBezTo>
                        <a:pt x="290" y="689"/>
                        <a:pt x="289" y="689"/>
                        <a:pt x="289" y="689"/>
                      </a:cubicBezTo>
                      <a:cubicBezTo>
                        <a:pt x="287" y="689"/>
                        <a:pt x="285" y="689"/>
                        <a:pt x="283" y="689"/>
                      </a:cubicBezTo>
                      <a:cubicBezTo>
                        <a:pt x="282" y="689"/>
                        <a:pt x="281" y="689"/>
                        <a:pt x="281" y="689"/>
                      </a:cubicBezTo>
                      <a:cubicBezTo>
                        <a:pt x="278" y="689"/>
                        <a:pt x="276" y="689"/>
                        <a:pt x="273" y="689"/>
                      </a:cubicBezTo>
                      <a:cubicBezTo>
                        <a:pt x="270" y="688"/>
                        <a:pt x="268" y="688"/>
                        <a:pt x="265" y="688"/>
                      </a:cubicBezTo>
                      <a:cubicBezTo>
                        <a:pt x="265" y="688"/>
                        <a:pt x="264" y="687"/>
                        <a:pt x="263" y="687"/>
                      </a:cubicBezTo>
                      <a:cubicBezTo>
                        <a:pt x="261" y="687"/>
                        <a:pt x="259" y="687"/>
                        <a:pt x="257" y="686"/>
                      </a:cubicBezTo>
                      <a:cubicBezTo>
                        <a:pt x="257" y="686"/>
                        <a:pt x="256" y="686"/>
                        <a:pt x="255" y="686"/>
                      </a:cubicBezTo>
                      <a:cubicBezTo>
                        <a:pt x="253" y="686"/>
                        <a:pt x="250" y="685"/>
                        <a:pt x="248" y="684"/>
                      </a:cubicBezTo>
                      <a:cubicBezTo>
                        <a:pt x="248" y="684"/>
                        <a:pt x="247" y="684"/>
                        <a:pt x="247" y="684"/>
                      </a:cubicBezTo>
                      <a:cubicBezTo>
                        <a:pt x="245" y="684"/>
                        <a:pt x="243" y="683"/>
                        <a:pt x="241" y="683"/>
                      </a:cubicBezTo>
                      <a:cubicBezTo>
                        <a:pt x="240" y="682"/>
                        <a:pt x="239" y="682"/>
                        <a:pt x="238" y="682"/>
                      </a:cubicBezTo>
                      <a:cubicBezTo>
                        <a:pt x="237" y="681"/>
                        <a:pt x="235" y="681"/>
                        <a:pt x="233" y="680"/>
                      </a:cubicBezTo>
                      <a:cubicBezTo>
                        <a:pt x="233" y="680"/>
                        <a:pt x="232" y="680"/>
                        <a:pt x="231" y="679"/>
                      </a:cubicBezTo>
                      <a:cubicBezTo>
                        <a:pt x="229" y="679"/>
                        <a:pt x="226" y="678"/>
                        <a:pt x="224" y="677"/>
                      </a:cubicBezTo>
                      <a:cubicBezTo>
                        <a:pt x="215" y="673"/>
                        <a:pt x="206" y="668"/>
                        <a:pt x="197" y="663"/>
                      </a:cubicBezTo>
                      <a:cubicBezTo>
                        <a:pt x="196" y="662"/>
                        <a:pt x="194" y="661"/>
                        <a:pt x="192" y="660"/>
                      </a:cubicBezTo>
                      <a:cubicBezTo>
                        <a:pt x="192" y="659"/>
                        <a:pt x="192" y="659"/>
                        <a:pt x="191" y="659"/>
                      </a:cubicBezTo>
                      <a:cubicBezTo>
                        <a:pt x="190" y="658"/>
                        <a:pt x="188" y="657"/>
                        <a:pt x="187" y="656"/>
                      </a:cubicBezTo>
                      <a:cubicBezTo>
                        <a:pt x="187" y="655"/>
                        <a:pt x="187" y="655"/>
                        <a:pt x="186" y="655"/>
                      </a:cubicBezTo>
                      <a:cubicBezTo>
                        <a:pt x="182" y="652"/>
                        <a:pt x="177" y="648"/>
                        <a:pt x="173" y="644"/>
                      </a:cubicBezTo>
                      <a:cubicBezTo>
                        <a:pt x="173" y="644"/>
                        <a:pt x="172" y="643"/>
                        <a:pt x="172" y="643"/>
                      </a:cubicBezTo>
                      <a:cubicBezTo>
                        <a:pt x="171" y="642"/>
                        <a:pt x="170" y="641"/>
                        <a:pt x="168" y="639"/>
                      </a:cubicBezTo>
                      <a:cubicBezTo>
                        <a:pt x="168" y="639"/>
                        <a:pt x="168" y="639"/>
                        <a:pt x="167" y="638"/>
                      </a:cubicBezTo>
                      <a:cubicBezTo>
                        <a:pt x="162" y="633"/>
                        <a:pt x="157" y="627"/>
                        <a:pt x="152" y="620"/>
                      </a:cubicBezTo>
                      <a:cubicBezTo>
                        <a:pt x="152" y="620"/>
                        <a:pt x="152" y="620"/>
                        <a:pt x="151" y="619"/>
                      </a:cubicBezTo>
                      <a:cubicBezTo>
                        <a:pt x="150" y="618"/>
                        <a:pt x="149" y="616"/>
                        <a:pt x="148" y="615"/>
                      </a:cubicBezTo>
                      <a:cubicBezTo>
                        <a:pt x="148" y="615"/>
                        <a:pt x="148" y="614"/>
                        <a:pt x="148" y="614"/>
                      </a:cubicBezTo>
                      <a:cubicBezTo>
                        <a:pt x="145" y="609"/>
                        <a:pt x="142" y="604"/>
                        <a:pt x="139" y="599"/>
                      </a:cubicBezTo>
                      <a:cubicBezTo>
                        <a:pt x="139" y="599"/>
                        <a:pt x="139" y="598"/>
                        <a:pt x="139" y="598"/>
                      </a:cubicBezTo>
                      <a:cubicBezTo>
                        <a:pt x="138" y="597"/>
                        <a:pt x="137" y="595"/>
                        <a:pt x="136" y="593"/>
                      </a:cubicBezTo>
                      <a:cubicBezTo>
                        <a:pt x="136" y="593"/>
                        <a:pt x="136" y="592"/>
                        <a:pt x="136" y="592"/>
                      </a:cubicBezTo>
                      <a:cubicBezTo>
                        <a:pt x="135" y="590"/>
                        <a:pt x="134" y="589"/>
                        <a:pt x="133" y="587"/>
                      </a:cubicBezTo>
                      <a:cubicBezTo>
                        <a:pt x="129" y="575"/>
                        <a:pt x="125" y="563"/>
                        <a:pt x="123" y="551"/>
                      </a:cubicBezTo>
                      <a:cubicBezTo>
                        <a:pt x="123" y="550"/>
                        <a:pt x="122" y="549"/>
                        <a:pt x="122" y="548"/>
                      </a:cubicBezTo>
                      <a:cubicBezTo>
                        <a:pt x="122" y="547"/>
                        <a:pt x="122" y="545"/>
                        <a:pt x="122" y="543"/>
                      </a:cubicBezTo>
                      <a:cubicBezTo>
                        <a:pt x="122" y="542"/>
                        <a:pt x="121" y="541"/>
                        <a:pt x="121" y="541"/>
                      </a:cubicBezTo>
                      <a:cubicBezTo>
                        <a:pt x="121" y="538"/>
                        <a:pt x="121" y="536"/>
                        <a:pt x="121" y="534"/>
                      </a:cubicBezTo>
                      <a:cubicBezTo>
                        <a:pt x="121" y="534"/>
                        <a:pt x="121" y="533"/>
                        <a:pt x="121" y="533"/>
                      </a:cubicBezTo>
                      <a:cubicBezTo>
                        <a:pt x="120" y="531"/>
                        <a:pt x="120" y="528"/>
                        <a:pt x="120" y="526"/>
                      </a:cubicBezTo>
                      <a:cubicBezTo>
                        <a:pt x="120" y="525"/>
                        <a:pt x="120" y="524"/>
                        <a:pt x="120" y="523"/>
                      </a:cubicBezTo>
                      <a:cubicBezTo>
                        <a:pt x="120" y="522"/>
                        <a:pt x="120" y="520"/>
                        <a:pt x="120" y="518"/>
                      </a:cubicBezTo>
                      <a:cubicBezTo>
                        <a:pt x="120" y="517"/>
                        <a:pt x="120" y="516"/>
                        <a:pt x="120" y="515"/>
                      </a:cubicBezTo>
                      <a:cubicBezTo>
                        <a:pt x="121" y="513"/>
                        <a:pt x="121" y="510"/>
                        <a:pt x="121" y="508"/>
                      </a:cubicBezTo>
                      <a:cubicBezTo>
                        <a:pt x="121" y="505"/>
                        <a:pt x="121" y="503"/>
                        <a:pt x="122" y="500"/>
                      </a:cubicBezTo>
                      <a:cubicBezTo>
                        <a:pt x="122" y="499"/>
                        <a:pt x="122" y="499"/>
                        <a:pt x="122" y="498"/>
                      </a:cubicBezTo>
                      <a:cubicBezTo>
                        <a:pt x="122" y="496"/>
                        <a:pt x="123" y="494"/>
                        <a:pt x="123" y="492"/>
                      </a:cubicBezTo>
                      <a:cubicBezTo>
                        <a:pt x="123" y="492"/>
                        <a:pt x="123" y="491"/>
                        <a:pt x="123" y="490"/>
                      </a:cubicBezTo>
                      <a:cubicBezTo>
                        <a:pt x="124" y="488"/>
                        <a:pt x="124" y="485"/>
                        <a:pt x="125" y="483"/>
                      </a:cubicBezTo>
                      <a:cubicBezTo>
                        <a:pt x="125" y="482"/>
                        <a:pt x="125" y="482"/>
                        <a:pt x="125" y="482"/>
                      </a:cubicBezTo>
                      <a:cubicBezTo>
                        <a:pt x="126" y="480"/>
                        <a:pt x="126" y="478"/>
                        <a:pt x="127" y="475"/>
                      </a:cubicBezTo>
                      <a:cubicBezTo>
                        <a:pt x="127" y="475"/>
                        <a:pt x="127" y="474"/>
                        <a:pt x="128" y="473"/>
                      </a:cubicBezTo>
                      <a:cubicBezTo>
                        <a:pt x="128" y="471"/>
                        <a:pt x="129" y="470"/>
                        <a:pt x="129" y="468"/>
                      </a:cubicBezTo>
                      <a:cubicBezTo>
                        <a:pt x="130" y="467"/>
                        <a:pt x="130" y="467"/>
                        <a:pt x="130" y="466"/>
                      </a:cubicBezTo>
                      <a:cubicBezTo>
                        <a:pt x="131" y="464"/>
                        <a:pt x="132" y="461"/>
                        <a:pt x="133" y="459"/>
                      </a:cubicBezTo>
                      <a:cubicBezTo>
                        <a:pt x="133" y="459"/>
                        <a:pt x="133" y="459"/>
                        <a:pt x="133" y="459"/>
                      </a:cubicBezTo>
                      <a:cubicBezTo>
                        <a:pt x="136" y="450"/>
                        <a:pt x="141" y="440"/>
                        <a:pt x="147" y="432"/>
                      </a:cubicBezTo>
                      <a:cubicBezTo>
                        <a:pt x="148" y="430"/>
                        <a:pt x="149" y="429"/>
                        <a:pt x="150" y="427"/>
                      </a:cubicBezTo>
                      <a:cubicBezTo>
                        <a:pt x="150" y="427"/>
                        <a:pt x="150" y="426"/>
                        <a:pt x="151" y="426"/>
                      </a:cubicBezTo>
                      <a:cubicBezTo>
                        <a:pt x="152" y="425"/>
                        <a:pt x="153" y="423"/>
                        <a:pt x="154" y="422"/>
                      </a:cubicBezTo>
                      <a:cubicBezTo>
                        <a:pt x="154" y="422"/>
                        <a:pt x="154" y="421"/>
                        <a:pt x="154" y="421"/>
                      </a:cubicBezTo>
                      <a:cubicBezTo>
                        <a:pt x="158" y="416"/>
                        <a:pt x="162" y="412"/>
                        <a:pt x="166" y="408"/>
                      </a:cubicBezTo>
                      <a:cubicBezTo>
                        <a:pt x="166" y="407"/>
                        <a:pt x="166" y="407"/>
                        <a:pt x="166" y="407"/>
                      </a:cubicBezTo>
                      <a:cubicBezTo>
                        <a:pt x="168" y="406"/>
                        <a:pt x="169" y="404"/>
                        <a:pt x="170" y="403"/>
                      </a:cubicBezTo>
                      <a:cubicBezTo>
                        <a:pt x="170" y="403"/>
                        <a:pt x="171" y="403"/>
                        <a:pt x="171" y="402"/>
                      </a:cubicBezTo>
                      <a:cubicBezTo>
                        <a:pt x="177" y="397"/>
                        <a:pt x="183" y="392"/>
                        <a:pt x="189" y="387"/>
                      </a:cubicBezTo>
                      <a:cubicBezTo>
                        <a:pt x="189" y="387"/>
                        <a:pt x="190" y="387"/>
                        <a:pt x="190" y="386"/>
                      </a:cubicBezTo>
                      <a:cubicBezTo>
                        <a:pt x="192" y="385"/>
                        <a:pt x="193" y="384"/>
                        <a:pt x="195" y="383"/>
                      </a:cubicBezTo>
                      <a:cubicBezTo>
                        <a:pt x="195" y="383"/>
                        <a:pt x="195" y="383"/>
                        <a:pt x="195" y="383"/>
                      </a:cubicBezTo>
                      <a:cubicBezTo>
                        <a:pt x="200" y="379"/>
                        <a:pt x="205" y="377"/>
                        <a:pt x="211" y="374"/>
                      </a:cubicBezTo>
                      <a:cubicBezTo>
                        <a:pt x="211" y="374"/>
                        <a:pt x="211" y="374"/>
                        <a:pt x="211" y="373"/>
                      </a:cubicBezTo>
                      <a:cubicBezTo>
                        <a:pt x="213" y="373"/>
                        <a:pt x="215" y="372"/>
                        <a:pt x="216" y="371"/>
                      </a:cubicBezTo>
                      <a:cubicBezTo>
                        <a:pt x="217" y="371"/>
                        <a:pt x="217" y="371"/>
                        <a:pt x="217" y="371"/>
                      </a:cubicBezTo>
                      <a:cubicBezTo>
                        <a:pt x="219" y="370"/>
                        <a:pt x="221" y="369"/>
                        <a:pt x="223" y="368"/>
                      </a:cubicBezTo>
                      <a:cubicBezTo>
                        <a:pt x="232" y="364"/>
                        <a:pt x="242" y="361"/>
                        <a:pt x="252" y="359"/>
                      </a:cubicBezTo>
                      <a:cubicBezTo>
                        <a:pt x="254" y="358"/>
                        <a:pt x="256" y="358"/>
                        <a:pt x="259" y="358"/>
                      </a:cubicBezTo>
                      <a:cubicBezTo>
                        <a:pt x="260" y="357"/>
                        <a:pt x="260" y="357"/>
                        <a:pt x="261" y="357"/>
                      </a:cubicBezTo>
                      <a:cubicBezTo>
                        <a:pt x="263" y="357"/>
                        <a:pt x="265" y="357"/>
                        <a:pt x="266" y="356"/>
                      </a:cubicBezTo>
                      <a:cubicBezTo>
                        <a:pt x="267" y="356"/>
                        <a:pt x="268" y="356"/>
                        <a:pt x="269" y="356"/>
                      </a:cubicBezTo>
                      <a:cubicBezTo>
                        <a:pt x="271" y="356"/>
                        <a:pt x="273" y="356"/>
                        <a:pt x="276" y="356"/>
                      </a:cubicBezTo>
                      <a:cubicBezTo>
                        <a:pt x="276" y="355"/>
                        <a:pt x="276" y="355"/>
                        <a:pt x="276" y="355"/>
                      </a:cubicBezTo>
                      <a:cubicBezTo>
                        <a:pt x="279" y="355"/>
                        <a:pt x="281" y="355"/>
                        <a:pt x="284" y="355"/>
                      </a:cubicBezTo>
                      <a:cubicBezTo>
                        <a:pt x="285" y="355"/>
                        <a:pt x="285" y="355"/>
                        <a:pt x="286" y="355"/>
                      </a:cubicBezTo>
                      <a:cubicBezTo>
                        <a:pt x="288" y="355"/>
                        <a:pt x="290" y="355"/>
                        <a:pt x="292" y="355"/>
                      </a:cubicBezTo>
                      <a:cubicBezTo>
                        <a:pt x="292" y="355"/>
                        <a:pt x="293" y="355"/>
                        <a:pt x="294" y="355"/>
                      </a:cubicBezTo>
                      <a:cubicBezTo>
                        <a:pt x="297" y="355"/>
                        <a:pt x="299" y="356"/>
                        <a:pt x="302" y="356"/>
                      </a:cubicBezTo>
                      <a:cubicBezTo>
                        <a:pt x="304" y="356"/>
                        <a:pt x="307" y="356"/>
                        <a:pt x="309" y="357"/>
                      </a:cubicBezTo>
                      <a:cubicBezTo>
                        <a:pt x="310" y="357"/>
                        <a:pt x="311" y="357"/>
                        <a:pt x="312" y="357"/>
                      </a:cubicBezTo>
                      <a:cubicBezTo>
                        <a:pt x="314" y="357"/>
                        <a:pt x="315" y="357"/>
                        <a:pt x="317" y="358"/>
                      </a:cubicBezTo>
                      <a:cubicBezTo>
                        <a:pt x="318" y="358"/>
                        <a:pt x="319" y="358"/>
                        <a:pt x="319" y="358"/>
                      </a:cubicBezTo>
                      <a:cubicBezTo>
                        <a:pt x="322" y="359"/>
                        <a:pt x="324" y="359"/>
                        <a:pt x="327" y="360"/>
                      </a:cubicBezTo>
                      <a:cubicBezTo>
                        <a:pt x="327" y="360"/>
                        <a:pt x="327" y="360"/>
                        <a:pt x="328" y="360"/>
                      </a:cubicBezTo>
                      <a:cubicBezTo>
                        <a:pt x="330" y="361"/>
                        <a:pt x="332" y="361"/>
                        <a:pt x="334" y="362"/>
                      </a:cubicBezTo>
                      <a:cubicBezTo>
                        <a:pt x="335" y="362"/>
                        <a:pt x="336" y="362"/>
                        <a:pt x="336" y="363"/>
                      </a:cubicBezTo>
                      <a:cubicBezTo>
                        <a:pt x="338" y="363"/>
                        <a:pt x="340" y="363"/>
                        <a:pt x="341" y="364"/>
                      </a:cubicBezTo>
                      <a:cubicBezTo>
                        <a:pt x="342" y="364"/>
                        <a:pt x="343" y="365"/>
                        <a:pt x="344" y="365"/>
                      </a:cubicBezTo>
                      <a:cubicBezTo>
                        <a:pt x="346" y="366"/>
                        <a:pt x="348" y="367"/>
                        <a:pt x="350" y="367"/>
                      </a:cubicBezTo>
                      <a:cubicBezTo>
                        <a:pt x="360" y="371"/>
                        <a:pt x="369" y="376"/>
                        <a:pt x="378" y="382"/>
                      </a:cubicBezTo>
                      <a:cubicBezTo>
                        <a:pt x="379" y="383"/>
                        <a:pt x="381" y="384"/>
                        <a:pt x="382" y="385"/>
                      </a:cubicBezTo>
                      <a:cubicBezTo>
                        <a:pt x="383" y="385"/>
                        <a:pt x="383" y="385"/>
                        <a:pt x="383" y="385"/>
                      </a:cubicBezTo>
                      <a:cubicBezTo>
                        <a:pt x="385" y="387"/>
                        <a:pt x="386" y="388"/>
                        <a:pt x="388" y="389"/>
                      </a:cubicBezTo>
                      <a:cubicBezTo>
                        <a:pt x="388" y="389"/>
                        <a:pt x="388" y="389"/>
                        <a:pt x="388" y="389"/>
                      </a:cubicBezTo>
                      <a:cubicBezTo>
                        <a:pt x="393" y="393"/>
                        <a:pt x="398" y="397"/>
                        <a:pt x="402" y="401"/>
                      </a:cubicBezTo>
                      <a:cubicBezTo>
                        <a:pt x="402" y="401"/>
                        <a:pt x="402" y="401"/>
                        <a:pt x="402" y="401"/>
                      </a:cubicBezTo>
                      <a:cubicBezTo>
                        <a:pt x="404" y="402"/>
                        <a:pt x="405" y="404"/>
                        <a:pt x="406" y="405"/>
                      </a:cubicBezTo>
                      <a:cubicBezTo>
                        <a:pt x="407" y="405"/>
                        <a:pt x="407" y="406"/>
                        <a:pt x="407" y="406"/>
                      </a:cubicBezTo>
                      <a:cubicBezTo>
                        <a:pt x="413" y="412"/>
                        <a:pt x="418" y="418"/>
                        <a:pt x="422" y="424"/>
                      </a:cubicBezTo>
                      <a:cubicBezTo>
                        <a:pt x="423" y="424"/>
                        <a:pt x="423" y="425"/>
                        <a:pt x="423" y="425"/>
                      </a:cubicBezTo>
                      <a:cubicBezTo>
                        <a:pt x="424" y="426"/>
                        <a:pt x="425" y="428"/>
                        <a:pt x="426" y="429"/>
                      </a:cubicBezTo>
                      <a:cubicBezTo>
                        <a:pt x="426" y="430"/>
                        <a:pt x="427" y="430"/>
                        <a:pt x="427" y="430"/>
                      </a:cubicBezTo>
                      <a:cubicBezTo>
                        <a:pt x="430" y="435"/>
                        <a:pt x="433" y="440"/>
                        <a:pt x="436" y="445"/>
                      </a:cubicBezTo>
                      <a:cubicBezTo>
                        <a:pt x="436" y="446"/>
                        <a:pt x="436" y="446"/>
                        <a:pt x="436" y="446"/>
                      </a:cubicBezTo>
                      <a:cubicBezTo>
                        <a:pt x="437" y="448"/>
                        <a:pt x="438" y="449"/>
                        <a:pt x="438" y="451"/>
                      </a:cubicBezTo>
                      <a:cubicBezTo>
                        <a:pt x="439" y="451"/>
                        <a:pt x="439" y="452"/>
                        <a:pt x="439" y="452"/>
                      </a:cubicBezTo>
                      <a:cubicBezTo>
                        <a:pt x="440" y="454"/>
                        <a:pt x="441" y="456"/>
                        <a:pt x="441" y="457"/>
                      </a:cubicBezTo>
                      <a:cubicBezTo>
                        <a:pt x="445" y="467"/>
                        <a:pt x="448" y="476"/>
                        <a:pt x="451" y="487"/>
                      </a:cubicBezTo>
                      <a:cubicBezTo>
                        <a:pt x="451" y="489"/>
                        <a:pt x="452" y="491"/>
                        <a:pt x="452" y="494"/>
                      </a:cubicBezTo>
                      <a:cubicBezTo>
                        <a:pt x="452" y="494"/>
                        <a:pt x="452" y="495"/>
                        <a:pt x="452" y="496"/>
                      </a:cubicBezTo>
                      <a:cubicBezTo>
                        <a:pt x="453" y="498"/>
                        <a:pt x="453" y="499"/>
                        <a:pt x="453" y="501"/>
                      </a:cubicBezTo>
                      <a:cubicBezTo>
                        <a:pt x="453" y="502"/>
                        <a:pt x="453" y="503"/>
                        <a:pt x="453" y="504"/>
                      </a:cubicBezTo>
                      <a:cubicBezTo>
                        <a:pt x="454" y="506"/>
                        <a:pt x="454" y="508"/>
                        <a:pt x="454" y="510"/>
                      </a:cubicBezTo>
                      <a:cubicBezTo>
                        <a:pt x="454" y="511"/>
                        <a:pt x="454" y="511"/>
                        <a:pt x="454" y="511"/>
                      </a:cubicBezTo>
                      <a:cubicBezTo>
                        <a:pt x="454" y="514"/>
                        <a:pt x="454" y="516"/>
                        <a:pt x="454" y="519"/>
                      </a:cubicBezTo>
                      <a:lnTo>
                        <a:pt x="454" y="521"/>
                      </a:lnTo>
                      <a:cubicBezTo>
                        <a:pt x="454" y="523"/>
                        <a:pt x="454" y="525"/>
                        <a:pt x="454" y="527"/>
                      </a:cubicBezTo>
                      <a:cubicBezTo>
                        <a:pt x="454" y="527"/>
                        <a:pt x="454" y="528"/>
                        <a:pt x="454" y="529"/>
                      </a:cubicBezTo>
                      <a:cubicBezTo>
                        <a:pt x="454" y="531"/>
                        <a:pt x="454" y="534"/>
                        <a:pt x="454" y="537"/>
                      </a:cubicBezTo>
                      <a:cubicBezTo>
                        <a:pt x="454" y="539"/>
                        <a:pt x="453" y="542"/>
                        <a:pt x="453" y="544"/>
                      </a:cubicBezTo>
                      <a:close/>
                      <a:moveTo>
                        <a:pt x="566" y="596"/>
                      </a:moveTo>
                      <a:lnTo>
                        <a:pt x="575" y="497"/>
                      </a:lnTo>
                      <a:lnTo>
                        <a:pt x="518" y="492"/>
                      </a:lnTo>
                      <a:cubicBezTo>
                        <a:pt x="514" y="464"/>
                        <a:pt x="506" y="438"/>
                        <a:pt x="493" y="414"/>
                      </a:cubicBezTo>
                      <a:lnTo>
                        <a:pt x="537" y="377"/>
                      </a:lnTo>
                      <a:lnTo>
                        <a:pt x="473" y="301"/>
                      </a:lnTo>
                      <a:lnTo>
                        <a:pt x="429" y="338"/>
                      </a:lnTo>
                      <a:cubicBezTo>
                        <a:pt x="408" y="321"/>
                        <a:pt x="383" y="308"/>
                        <a:pt x="356" y="300"/>
                      </a:cubicBezTo>
                      <a:lnTo>
                        <a:pt x="361" y="243"/>
                      </a:lnTo>
                      <a:lnTo>
                        <a:pt x="262" y="235"/>
                      </a:lnTo>
                      <a:lnTo>
                        <a:pt x="258" y="291"/>
                      </a:lnTo>
                      <a:cubicBezTo>
                        <a:pt x="230" y="295"/>
                        <a:pt x="203" y="304"/>
                        <a:pt x="179" y="316"/>
                      </a:cubicBezTo>
                      <a:lnTo>
                        <a:pt x="142" y="273"/>
                      </a:lnTo>
                      <a:lnTo>
                        <a:pt x="66" y="336"/>
                      </a:lnTo>
                      <a:lnTo>
                        <a:pt x="103" y="380"/>
                      </a:lnTo>
                      <a:cubicBezTo>
                        <a:pt x="87" y="402"/>
                        <a:pt x="73" y="426"/>
                        <a:pt x="65" y="453"/>
                      </a:cubicBezTo>
                      <a:lnTo>
                        <a:pt x="8" y="448"/>
                      </a:lnTo>
                      <a:lnTo>
                        <a:pt x="0" y="547"/>
                      </a:lnTo>
                      <a:lnTo>
                        <a:pt x="57" y="552"/>
                      </a:lnTo>
                      <a:cubicBezTo>
                        <a:pt x="60" y="580"/>
                        <a:pt x="69" y="606"/>
                        <a:pt x="82" y="631"/>
                      </a:cubicBezTo>
                      <a:lnTo>
                        <a:pt x="38" y="667"/>
                      </a:lnTo>
                      <a:lnTo>
                        <a:pt x="102" y="743"/>
                      </a:lnTo>
                      <a:lnTo>
                        <a:pt x="145" y="706"/>
                      </a:lnTo>
                      <a:cubicBezTo>
                        <a:pt x="167" y="723"/>
                        <a:pt x="192" y="736"/>
                        <a:pt x="219" y="744"/>
                      </a:cubicBezTo>
                      <a:lnTo>
                        <a:pt x="214" y="801"/>
                      </a:lnTo>
                      <a:lnTo>
                        <a:pt x="312" y="810"/>
                      </a:lnTo>
                      <a:lnTo>
                        <a:pt x="317" y="753"/>
                      </a:lnTo>
                      <a:cubicBezTo>
                        <a:pt x="345" y="749"/>
                        <a:pt x="372" y="741"/>
                        <a:pt x="396" y="728"/>
                      </a:cubicBezTo>
                      <a:lnTo>
                        <a:pt x="432" y="772"/>
                      </a:lnTo>
                      <a:lnTo>
                        <a:pt x="508" y="708"/>
                      </a:lnTo>
                      <a:lnTo>
                        <a:pt x="471" y="664"/>
                      </a:lnTo>
                      <a:cubicBezTo>
                        <a:pt x="488" y="643"/>
                        <a:pt x="501" y="618"/>
                        <a:pt x="509" y="591"/>
                      </a:cubicBezTo>
                      <a:lnTo>
                        <a:pt x="566" y="596"/>
                      </a:lnTo>
                      <a:close/>
                      <a:moveTo>
                        <a:pt x="863" y="462"/>
                      </a:moveTo>
                      <a:cubicBezTo>
                        <a:pt x="863" y="462"/>
                        <a:pt x="862" y="463"/>
                        <a:pt x="862" y="463"/>
                      </a:cubicBezTo>
                      <a:cubicBezTo>
                        <a:pt x="862" y="465"/>
                        <a:pt x="862" y="466"/>
                        <a:pt x="862" y="467"/>
                      </a:cubicBezTo>
                      <a:cubicBezTo>
                        <a:pt x="862" y="468"/>
                        <a:pt x="862" y="468"/>
                        <a:pt x="861" y="469"/>
                      </a:cubicBezTo>
                      <a:cubicBezTo>
                        <a:pt x="861" y="470"/>
                        <a:pt x="861" y="472"/>
                        <a:pt x="860" y="474"/>
                      </a:cubicBezTo>
                      <a:cubicBezTo>
                        <a:pt x="860" y="474"/>
                        <a:pt x="860" y="474"/>
                        <a:pt x="860" y="474"/>
                      </a:cubicBezTo>
                      <a:cubicBezTo>
                        <a:pt x="860" y="476"/>
                        <a:pt x="859" y="477"/>
                        <a:pt x="859" y="479"/>
                      </a:cubicBezTo>
                      <a:cubicBezTo>
                        <a:pt x="859" y="479"/>
                        <a:pt x="859" y="480"/>
                        <a:pt x="858" y="481"/>
                      </a:cubicBezTo>
                      <a:cubicBezTo>
                        <a:pt x="858" y="482"/>
                        <a:pt x="858" y="483"/>
                        <a:pt x="857" y="484"/>
                      </a:cubicBezTo>
                      <a:cubicBezTo>
                        <a:pt x="857" y="485"/>
                        <a:pt x="857" y="485"/>
                        <a:pt x="857" y="486"/>
                      </a:cubicBezTo>
                      <a:cubicBezTo>
                        <a:pt x="854" y="494"/>
                        <a:pt x="850" y="502"/>
                        <a:pt x="845" y="510"/>
                      </a:cubicBezTo>
                      <a:cubicBezTo>
                        <a:pt x="844" y="511"/>
                        <a:pt x="844" y="512"/>
                        <a:pt x="843" y="513"/>
                      </a:cubicBezTo>
                      <a:cubicBezTo>
                        <a:pt x="843" y="513"/>
                        <a:pt x="842" y="513"/>
                        <a:pt x="842" y="513"/>
                      </a:cubicBezTo>
                      <a:cubicBezTo>
                        <a:pt x="842" y="515"/>
                        <a:pt x="841" y="516"/>
                        <a:pt x="840" y="517"/>
                      </a:cubicBezTo>
                      <a:cubicBezTo>
                        <a:pt x="840" y="517"/>
                        <a:pt x="840" y="517"/>
                        <a:pt x="840" y="517"/>
                      </a:cubicBezTo>
                      <a:cubicBezTo>
                        <a:pt x="837" y="520"/>
                        <a:pt x="835" y="524"/>
                        <a:pt x="832" y="527"/>
                      </a:cubicBezTo>
                      <a:cubicBezTo>
                        <a:pt x="832" y="527"/>
                        <a:pt x="831" y="527"/>
                        <a:pt x="831" y="527"/>
                      </a:cubicBezTo>
                      <a:cubicBezTo>
                        <a:pt x="830" y="528"/>
                        <a:pt x="829" y="529"/>
                        <a:pt x="829" y="530"/>
                      </a:cubicBezTo>
                      <a:cubicBezTo>
                        <a:pt x="828" y="530"/>
                        <a:pt x="828" y="530"/>
                        <a:pt x="828" y="530"/>
                      </a:cubicBezTo>
                      <a:cubicBezTo>
                        <a:pt x="824" y="534"/>
                        <a:pt x="820" y="538"/>
                        <a:pt x="815" y="541"/>
                      </a:cubicBezTo>
                      <a:cubicBezTo>
                        <a:pt x="815" y="541"/>
                        <a:pt x="815" y="541"/>
                        <a:pt x="815" y="541"/>
                      </a:cubicBezTo>
                      <a:cubicBezTo>
                        <a:pt x="814" y="542"/>
                        <a:pt x="812" y="543"/>
                        <a:pt x="811" y="544"/>
                      </a:cubicBezTo>
                      <a:cubicBezTo>
                        <a:pt x="811" y="544"/>
                        <a:pt x="811" y="544"/>
                        <a:pt x="811" y="544"/>
                      </a:cubicBezTo>
                      <a:cubicBezTo>
                        <a:pt x="807" y="546"/>
                        <a:pt x="804" y="548"/>
                        <a:pt x="800" y="550"/>
                      </a:cubicBezTo>
                      <a:cubicBezTo>
                        <a:pt x="800" y="550"/>
                        <a:pt x="800" y="550"/>
                        <a:pt x="800" y="551"/>
                      </a:cubicBezTo>
                      <a:cubicBezTo>
                        <a:pt x="799" y="551"/>
                        <a:pt x="797" y="552"/>
                        <a:pt x="796" y="552"/>
                      </a:cubicBezTo>
                      <a:cubicBezTo>
                        <a:pt x="796" y="552"/>
                        <a:pt x="796" y="552"/>
                        <a:pt x="795" y="553"/>
                      </a:cubicBezTo>
                      <a:cubicBezTo>
                        <a:pt x="794" y="553"/>
                        <a:pt x="793" y="554"/>
                        <a:pt x="792" y="554"/>
                      </a:cubicBezTo>
                      <a:cubicBezTo>
                        <a:pt x="785" y="557"/>
                        <a:pt x="778" y="559"/>
                        <a:pt x="771" y="561"/>
                      </a:cubicBezTo>
                      <a:cubicBezTo>
                        <a:pt x="770" y="561"/>
                        <a:pt x="768" y="561"/>
                        <a:pt x="766" y="562"/>
                      </a:cubicBezTo>
                      <a:cubicBezTo>
                        <a:pt x="766" y="562"/>
                        <a:pt x="765" y="562"/>
                        <a:pt x="765" y="562"/>
                      </a:cubicBezTo>
                      <a:cubicBezTo>
                        <a:pt x="763" y="562"/>
                        <a:pt x="762" y="562"/>
                        <a:pt x="761" y="562"/>
                      </a:cubicBezTo>
                      <a:cubicBezTo>
                        <a:pt x="760" y="563"/>
                        <a:pt x="760" y="563"/>
                        <a:pt x="759" y="563"/>
                      </a:cubicBezTo>
                      <a:cubicBezTo>
                        <a:pt x="758" y="563"/>
                        <a:pt x="756" y="563"/>
                        <a:pt x="755" y="563"/>
                      </a:cubicBezTo>
                      <a:cubicBezTo>
                        <a:pt x="754" y="563"/>
                        <a:pt x="754" y="563"/>
                        <a:pt x="754" y="563"/>
                      </a:cubicBezTo>
                      <a:cubicBezTo>
                        <a:pt x="752" y="563"/>
                        <a:pt x="751" y="563"/>
                        <a:pt x="749" y="563"/>
                      </a:cubicBezTo>
                      <a:cubicBezTo>
                        <a:pt x="748" y="563"/>
                        <a:pt x="748" y="563"/>
                        <a:pt x="747" y="563"/>
                      </a:cubicBezTo>
                      <a:cubicBezTo>
                        <a:pt x="746" y="563"/>
                        <a:pt x="745" y="563"/>
                        <a:pt x="743" y="563"/>
                      </a:cubicBezTo>
                      <a:cubicBezTo>
                        <a:pt x="743" y="563"/>
                        <a:pt x="742" y="563"/>
                        <a:pt x="742" y="563"/>
                      </a:cubicBezTo>
                      <a:cubicBezTo>
                        <a:pt x="740" y="563"/>
                        <a:pt x="738" y="563"/>
                        <a:pt x="736" y="563"/>
                      </a:cubicBezTo>
                      <a:cubicBezTo>
                        <a:pt x="734" y="563"/>
                        <a:pt x="733" y="563"/>
                        <a:pt x="731" y="562"/>
                      </a:cubicBezTo>
                      <a:cubicBezTo>
                        <a:pt x="730" y="562"/>
                        <a:pt x="730" y="562"/>
                        <a:pt x="729" y="562"/>
                      </a:cubicBezTo>
                      <a:cubicBezTo>
                        <a:pt x="728" y="562"/>
                        <a:pt x="727" y="562"/>
                        <a:pt x="725" y="562"/>
                      </a:cubicBezTo>
                      <a:cubicBezTo>
                        <a:pt x="725" y="561"/>
                        <a:pt x="724" y="561"/>
                        <a:pt x="724" y="561"/>
                      </a:cubicBezTo>
                      <a:cubicBezTo>
                        <a:pt x="722" y="561"/>
                        <a:pt x="720" y="561"/>
                        <a:pt x="719" y="560"/>
                      </a:cubicBezTo>
                      <a:cubicBezTo>
                        <a:pt x="718" y="560"/>
                        <a:pt x="718" y="560"/>
                        <a:pt x="718" y="560"/>
                      </a:cubicBezTo>
                      <a:cubicBezTo>
                        <a:pt x="717" y="560"/>
                        <a:pt x="715" y="559"/>
                        <a:pt x="714" y="559"/>
                      </a:cubicBezTo>
                      <a:cubicBezTo>
                        <a:pt x="713" y="559"/>
                        <a:pt x="712" y="558"/>
                        <a:pt x="712" y="558"/>
                      </a:cubicBezTo>
                      <a:cubicBezTo>
                        <a:pt x="711" y="558"/>
                        <a:pt x="710" y="558"/>
                        <a:pt x="708" y="557"/>
                      </a:cubicBezTo>
                      <a:cubicBezTo>
                        <a:pt x="708" y="557"/>
                        <a:pt x="707" y="557"/>
                        <a:pt x="707" y="557"/>
                      </a:cubicBezTo>
                      <a:cubicBezTo>
                        <a:pt x="705" y="556"/>
                        <a:pt x="704" y="555"/>
                        <a:pt x="702" y="555"/>
                      </a:cubicBezTo>
                      <a:cubicBezTo>
                        <a:pt x="695" y="552"/>
                        <a:pt x="689" y="549"/>
                        <a:pt x="683" y="545"/>
                      </a:cubicBezTo>
                      <a:cubicBezTo>
                        <a:pt x="682" y="544"/>
                        <a:pt x="681" y="543"/>
                        <a:pt x="680" y="543"/>
                      </a:cubicBezTo>
                      <a:cubicBezTo>
                        <a:pt x="679" y="542"/>
                        <a:pt x="679" y="542"/>
                        <a:pt x="679" y="542"/>
                      </a:cubicBezTo>
                      <a:cubicBezTo>
                        <a:pt x="678" y="541"/>
                        <a:pt x="677" y="541"/>
                        <a:pt x="676" y="540"/>
                      </a:cubicBezTo>
                      <a:cubicBezTo>
                        <a:pt x="676" y="540"/>
                        <a:pt x="676" y="540"/>
                        <a:pt x="675" y="539"/>
                      </a:cubicBezTo>
                      <a:cubicBezTo>
                        <a:pt x="672" y="537"/>
                        <a:pt x="669" y="534"/>
                        <a:pt x="666" y="531"/>
                      </a:cubicBezTo>
                      <a:cubicBezTo>
                        <a:pt x="666" y="531"/>
                        <a:pt x="666" y="531"/>
                        <a:pt x="665" y="531"/>
                      </a:cubicBezTo>
                      <a:cubicBezTo>
                        <a:pt x="665" y="530"/>
                        <a:pt x="664" y="529"/>
                        <a:pt x="663" y="528"/>
                      </a:cubicBezTo>
                      <a:cubicBezTo>
                        <a:pt x="663" y="528"/>
                        <a:pt x="662" y="528"/>
                        <a:pt x="662" y="528"/>
                      </a:cubicBezTo>
                      <a:cubicBezTo>
                        <a:pt x="658" y="524"/>
                        <a:pt x="655" y="520"/>
                        <a:pt x="651" y="515"/>
                      </a:cubicBezTo>
                      <a:cubicBezTo>
                        <a:pt x="651" y="515"/>
                        <a:pt x="651" y="515"/>
                        <a:pt x="651" y="514"/>
                      </a:cubicBezTo>
                      <a:cubicBezTo>
                        <a:pt x="650" y="513"/>
                        <a:pt x="649" y="512"/>
                        <a:pt x="649" y="511"/>
                      </a:cubicBezTo>
                      <a:cubicBezTo>
                        <a:pt x="649" y="511"/>
                        <a:pt x="649" y="511"/>
                        <a:pt x="648" y="511"/>
                      </a:cubicBezTo>
                      <a:cubicBezTo>
                        <a:pt x="646" y="507"/>
                        <a:pt x="644" y="504"/>
                        <a:pt x="642" y="500"/>
                      </a:cubicBezTo>
                      <a:cubicBezTo>
                        <a:pt x="642" y="500"/>
                        <a:pt x="642" y="500"/>
                        <a:pt x="642" y="500"/>
                      </a:cubicBezTo>
                      <a:cubicBezTo>
                        <a:pt x="641" y="498"/>
                        <a:pt x="641" y="497"/>
                        <a:pt x="640" y="496"/>
                      </a:cubicBezTo>
                      <a:cubicBezTo>
                        <a:pt x="640" y="496"/>
                        <a:pt x="640" y="495"/>
                        <a:pt x="640" y="495"/>
                      </a:cubicBezTo>
                      <a:cubicBezTo>
                        <a:pt x="639" y="494"/>
                        <a:pt x="639" y="493"/>
                        <a:pt x="638" y="492"/>
                      </a:cubicBezTo>
                      <a:cubicBezTo>
                        <a:pt x="635" y="484"/>
                        <a:pt x="632" y="475"/>
                        <a:pt x="631" y="466"/>
                      </a:cubicBezTo>
                      <a:cubicBezTo>
                        <a:pt x="631" y="466"/>
                        <a:pt x="631" y="465"/>
                        <a:pt x="630" y="464"/>
                      </a:cubicBezTo>
                      <a:cubicBezTo>
                        <a:pt x="630" y="463"/>
                        <a:pt x="630" y="462"/>
                        <a:pt x="630" y="461"/>
                      </a:cubicBezTo>
                      <a:cubicBezTo>
                        <a:pt x="630" y="460"/>
                        <a:pt x="630" y="460"/>
                        <a:pt x="630" y="459"/>
                      </a:cubicBezTo>
                      <a:cubicBezTo>
                        <a:pt x="630" y="458"/>
                        <a:pt x="629" y="456"/>
                        <a:pt x="629" y="454"/>
                      </a:cubicBezTo>
                      <a:cubicBezTo>
                        <a:pt x="629" y="454"/>
                        <a:pt x="629" y="454"/>
                        <a:pt x="629" y="454"/>
                      </a:cubicBezTo>
                      <a:cubicBezTo>
                        <a:pt x="629" y="452"/>
                        <a:pt x="629" y="450"/>
                        <a:pt x="629" y="449"/>
                      </a:cubicBezTo>
                      <a:cubicBezTo>
                        <a:pt x="629" y="448"/>
                        <a:pt x="629" y="448"/>
                        <a:pt x="629" y="447"/>
                      </a:cubicBezTo>
                      <a:cubicBezTo>
                        <a:pt x="629" y="446"/>
                        <a:pt x="629" y="444"/>
                        <a:pt x="629" y="443"/>
                      </a:cubicBezTo>
                      <a:cubicBezTo>
                        <a:pt x="629" y="443"/>
                        <a:pt x="629" y="442"/>
                        <a:pt x="629" y="441"/>
                      </a:cubicBezTo>
                      <a:cubicBezTo>
                        <a:pt x="629" y="440"/>
                        <a:pt x="629" y="438"/>
                        <a:pt x="629" y="436"/>
                      </a:cubicBezTo>
                      <a:cubicBezTo>
                        <a:pt x="630" y="434"/>
                        <a:pt x="630" y="432"/>
                        <a:pt x="630" y="431"/>
                      </a:cubicBezTo>
                      <a:cubicBezTo>
                        <a:pt x="630" y="430"/>
                        <a:pt x="630" y="430"/>
                        <a:pt x="630" y="429"/>
                      </a:cubicBezTo>
                      <a:cubicBezTo>
                        <a:pt x="630" y="428"/>
                        <a:pt x="631" y="426"/>
                        <a:pt x="631" y="425"/>
                      </a:cubicBezTo>
                      <a:cubicBezTo>
                        <a:pt x="631" y="425"/>
                        <a:pt x="631" y="424"/>
                        <a:pt x="631" y="424"/>
                      </a:cubicBezTo>
                      <a:cubicBezTo>
                        <a:pt x="632" y="422"/>
                        <a:pt x="632" y="420"/>
                        <a:pt x="632" y="418"/>
                      </a:cubicBezTo>
                      <a:cubicBezTo>
                        <a:pt x="632" y="418"/>
                        <a:pt x="632" y="418"/>
                        <a:pt x="632" y="418"/>
                      </a:cubicBezTo>
                      <a:cubicBezTo>
                        <a:pt x="633" y="416"/>
                        <a:pt x="633" y="415"/>
                        <a:pt x="634" y="413"/>
                      </a:cubicBezTo>
                      <a:cubicBezTo>
                        <a:pt x="634" y="413"/>
                        <a:pt x="634" y="412"/>
                        <a:pt x="634" y="412"/>
                      </a:cubicBezTo>
                      <a:cubicBezTo>
                        <a:pt x="635" y="410"/>
                        <a:pt x="635" y="409"/>
                        <a:pt x="635" y="408"/>
                      </a:cubicBezTo>
                      <a:cubicBezTo>
                        <a:pt x="635" y="408"/>
                        <a:pt x="636" y="407"/>
                        <a:pt x="636" y="407"/>
                      </a:cubicBezTo>
                      <a:cubicBezTo>
                        <a:pt x="636" y="405"/>
                        <a:pt x="637" y="403"/>
                        <a:pt x="638" y="402"/>
                      </a:cubicBezTo>
                      <a:cubicBezTo>
                        <a:pt x="638" y="402"/>
                        <a:pt x="638" y="402"/>
                        <a:pt x="638" y="402"/>
                      </a:cubicBezTo>
                      <a:cubicBezTo>
                        <a:pt x="640" y="395"/>
                        <a:pt x="644" y="389"/>
                        <a:pt x="648" y="383"/>
                      </a:cubicBezTo>
                      <a:cubicBezTo>
                        <a:pt x="648" y="382"/>
                        <a:pt x="649" y="380"/>
                        <a:pt x="650" y="379"/>
                      </a:cubicBezTo>
                      <a:cubicBezTo>
                        <a:pt x="650" y="379"/>
                        <a:pt x="650" y="379"/>
                        <a:pt x="650" y="379"/>
                      </a:cubicBezTo>
                      <a:cubicBezTo>
                        <a:pt x="651" y="378"/>
                        <a:pt x="652" y="377"/>
                        <a:pt x="653" y="376"/>
                      </a:cubicBezTo>
                      <a:cubicBezTo>
                        <a:pt x="653" y="375"/>
                        <a:pt x="653" y="375"/>
                        <a:pt x="653" y="375"/>
                      </a:cubicBezTo>
                      <a:cubicBezTo>
                        <a:pt x="655" y="372"/>
                        <a:pt x="658" y="369"/>
                        <a:pt x="661" y="366"/>
                      </a:cubicBezTo>
                      <a:cubicBezTo>
                        <a:pt x="661" y="366"/>
                        <a:pt x="661" y="365"/>
                        <a:pt x="661" y="365"/>
                      </a:cubicBezTo>
                      <a:cubicBezTo>
                        <a:pt x="662" y="364"/>
                        <a:pt x="663" y="363"/>
                        <a:pt x="664" y="363"/>
                      </a:cubicBezTo>
                      <a:cubicBezTo>
                        <a:pt x="664" y="362"/>
                        <a:pt x="664" y="362"/>
                        <a:pt x="665" y="362"/>
                      </a:cubicBezTo>
                      <a:cubicBezTo>
                        <a:pt x="669" y="358"/>
                        <a:pt x="673" y="355"/>
                        <a:pt x="677" y="351"/>
                      </a:cubicBezTo>
                      <a:cubicBezTo>
                        <a:pt x="678" y="351"/>
                        <a:pt x="678" y="351"/>
                        <a:pt x="678" y="351"/>
                      </a:cubicBezTo>
                      <a:cubicBezTo>
                        <a:pt x="679" y="350"/>
                        <a:pt x="680" y="349"/>
                        <a:pt x="681" y="349"/>
                      </a:cubicBezTo>
                      <a:cubicBezTo>
                        <a:pt x="681" y="348"/>
                        <a:pt x="682" y="348"/>
                        <a:pt x="682" y="348"/>
                      </a:cubicBezTo>
                      <a:cubicBezTo>
                        <a:pt x="685" y="346"/>
                        <a:pt x="689" y="344"/>
                        <a:pt x="692" y="342"/>
                      </a:cubicBezTo>
                      <a:cubicBezTo>
                        <a:pt x="693" y="342"/>
                        <a:pt x="693" y="342"/>
                        <a:pt x="693" y="342"/>
                      </a:cubicBezTo>
                      <a:cubicBezTo>
                        <a:pt x="694" y="341"/>
                        <a:pt x="695" y="341"/>
                        <a:pt x="696" y="340"/>
                      </a:cubicBezTo>
                      <a:cubicBezTo>
                        <a:pt x="697" y="340"/>
                        <a:pt x="697" y="340"/>
                        <a:pt x="697" y="340"/>
                      </a:cubicBezTo>
                      <a:cubicBezTo>
                        <a:pt x="698" y="339"/>
                        <a:pt x="700" y="339"/>
                        <a:pt x="701" y="338"/>
                      </a:cubicBezTo>
                      <a:cubicBezTo>
                        <a:pt x="707" y="335"/>
                        <a:pt x="714" y="333"/>
                        <a:pt x="721" y="331"/>
                      </a:cubicBezTo>
                      <a:cubicBezTo>
                        <a:pt x="723" y="331"/>
                        <a:pt x="725" y="331"/>
                        <a:pt x="726" y="331"/>
                      </a:cubicBezTo>
                      <a:cubicBezTo>
                        <a:pt x="727" y="330"/>
                        <a:pt x="727" y="330"/>
                        <a:pt x="728" y="330"/>
                      </a:cubicBezTo>
                      <a:cubicBezTo>
                        <a:pt x="729" y="330"/>
                        <a:pt x="730" y="330"/>
                        <a:pt x="732" y="330"/>
                      </a:cubicBezTo>
                      <a:cubicBezTo>
                        <a:pt x="732" y="330"/>
                        <a:pt x="733" y="330"/>
                        <a:pt x="733" y="330"/>
                      </a:cubicBezTo>
                      <a:cubicBezTo>
                        <a:pt x="735" y="329"/>
                        <a:pt x="736" y="329"/>
                        <a:pt x="738" y="329"/>
                      </a:cubicBezTo>
                      <a:cubicBezTo>
                        <a:pt x="738" y="329"/>
                        <a:pt x="738" y="329"/>
                        <a:pt x="739" y="329"/>
                      </a:cubicBezTo>
                      <a:cubicBezTo>
                        <a:pt x="740" y="329"/>
                        <a:pt x="742" y="329"/>
                        <a:pt x="744" y="329"/>
                      </a:cubicBezTo>
                      <a:cubicBezTo>
                        <a:pt x="744" y="329"/>
                        <a:pt x="745" y="329"/>
                        <a:pt x="745" y="329"/>
                      </a:cubicBezTo>
                      <a:cubicBezTo>
                        <a:pt x="747" y="329"/>
                        <a:pt x="748" y="329"/>
                        <a:pt x="749" y="329"/>
                      </a:cubicBezTo>
                      <a:cubicBezTo>
                        <a:pt x="750" y="329"/>
                        <a:pt x="750" y="329"/>
                        <a:pt x="751" y="329"/>
                      </a:cubicBezTo>
                      <a:cubicBezTo>
                        <a:pt x="753" y="329"/>
                        <a:pt x="755" y="329"/>
                        <a:pt x="756" y="329"/>
                      </a:cubicBezTo>
                      <a:cubicBezTo>
                        <a:pt x="758" y="329"/>
                        <a:pt x="760" y="330"/>
                        <a:pt x="762" y="330"/>
                      </a:cubicBezTo>
                      <a:cubicBezTo>
                        <a:pt x="762" y="330"/>
                        <a:pt x="763" y="330"/>
                        <a:pt x="763" y="330"/>
                      </a:cubicBezTo>
                      <a:cubicBezTo>
                        <a:pt x="765" y="330"/>
                        <a:pt x="766" y="330"/>
                        <a:pt x="767" y="331"/>
                      </a:cubicBezTo>
                      <a:cubicBezTo>
                        <a:pt x="768" y="331"/>
                        <a:pt x="768" y="331"/>
                        <a:pt x="769" y="331"/>
                      </a:cubicBezTo>
                      <a:cubicBezTo>
                        <a:pt x="771" y="331"/>
                        <a:pt x="772" y="332"/>
                        <a:pt x="774" y="332"/>
                      </a:cubicBezTo>
                      <a:cubicBezTo>
                        <a:pt x="774" y="332"/>
                        <a:pt x="774" y="332"/>
                        <a:pt x="775" y="332"/>
                      </a:cubicBezTo>
                      <a:cubicBezTo>
                        <a:pt x="776" y="333"/>
                        <a:pt x="778" y="333"/>
                        <a:pt x="779" y="333"/>
                      </a:cubicBezTo>
                      <a:cubicBezTo>
                        <a:pt x="780" y="334"/>
                        <a:pt x="780" y="334"/>
                        <a:pt x="781" y="334"/>
                      </a:cubicBezTo>
                      <a:cubicBezTo>
                        <a:pt x="782" y="334"/>
                        <a:pt x="783" y="335"/>
                        <a:pt x="784" y="335"/>
                      </a:cubicBezTo>
                      <a:cubicBezTo>
                        <a:pt x="785" y="335"/>
                        <a:pt x="785" y="335"/>
                        <a:pt x="786" y="336"/>
                      </a:cubicBezTo>
                      <a:cubicBezTo>
                        <a:pt x="787" y="336"/>
                        <a:pt x="789" y="337"/>
                        <a:pt x="791" y="337"/>
                      </a:cubicBezTo>
                      <a:cubicBezTo>
                        <a:pt x="797" y="340"/>
                        <a:pt x="804" y="344"/>
                        <a:pt x="810" y="347"/>
                      </a:cubicBezTo>
                      <a:cubicBezTo>
                        <a:pt x="811" y="348"/>
                        <a:pt x="812" y="349"/>
                        <a:pt x="813" y="350"/>
                      </a:cubicBezTo>
                      <a:cubicBezTo>
                        <a:pt x="813" y="350"/>
                        <a:pt x="813" y="350"/>
                        <a:pt x="814" y="350"/>
                      </a:cubicBezTo>
                      <a:cubicBezTo>
                        <a:pt x="815" y="351"/>
                        <a:pt x="816" y="352"/>
                        <a:pt x="817" y="352"/>
                      </a:cubicBezTo>
                      <a:cubicBezTo>
                        <a:pt x="817" y="353"/>
                        <a:pt x="817" y="353"/>
                        <a:pt x="817" y="353"/>
                      </a:cubicBezTo>
                      <a:cubicBezTo>
                        <a:pt x="821" y="355"/>
                        <a:pt x="824" y="358"/>
                        <a:pt x="827" y="361"/>
                      </a:cubicBezTo>
                      <a:cubicBezTo>
                        <a:pt x="827" y="361"/>
                        <a:pt x="827" y="361"/>
                        <a:pt x="827" y="361"/>
                      </a:cubicBezTo>
                      <a:cubicBezTo>
                        <a:pt x="828" y="362"/>
                        <a:pt x="829" y="363"/>
                        <a:pt x="830" y="364"/>
                      </a:cubicBezTo>
                      <a:cubicBezTo>
                        <a:pt x="830" y="364"/>
                        <a:pt x="830" y="364"/>
                        <a:pt x="831" y="364"/>
                      </a:cubicBezTo>
                      <a:cubicBezTo>
                        <a:pt x="834" y="368"/>
                        <a:pt x="838" y="373"/>
                        <a:pt x="841" y="377"/>
                      </a:cubicBezTo>
                      <a:cubicBezTo>
                        <a:pt x="841" y="377"/>
                        <a:pt x="842" y="378"/>
                        <a:pt x="842" y="378"/>
                      </a:cubicBezTo>
                      <a:cubicBezTo>
                        <a:pt x="842" y="379"/>
                        <a:pt x="843" y="380"/>
                        <a:pt x="844" y="381"/>
                      </a:cubicBezTo>
                      <a:cubicBezTo>
                        <a:pt x="844" y="381"/>
                        <a:pt x="844" y="381"/>
                        <a:pt x="844" y="382"/>
                      </a:cubicBezTo>
                      <a:cubicBezTo>
                        <a:pt x="847" y="385"/>
                        <a:pt x="849" y="389"/>
                        <a:pt x="851" y="392"/>
                      </a:cubicBezTo>
                      <a:cubicBezTo>
                        <a:pt x="851" y="392"/>
                        <a:pt x="851" y="393"/>
                        <a:pt x="851" y="393"/>
                      </a:cubicBezTo>
                      <a:cubicBezTo>
                        <a:pt x="851" y="394"/>
                        <a:pt x="852" y="395"/>
                        <a:pt x="852" y="396"/>
                      </a:cubicBezTo>
                      <a:cubicBezTo>
                        <a:pt x="853" y="396"/>
                        <a:pt x="853" y="397"/>
                        <a:pt x="853" y="397"/>
                      </a:cubicBezTo>
                      <a:cubicBezTo>
                        <a:pt x="853" y="398"/>
                        <a:pt x="854" y="399"/>
                        <a:pt x="854" y="401"/>
                      </a:cubicBezTo>
                      <a:cubicBezTo>
                        <a:pt x="857" y="407"/>
                        <a:pt x="859" y="414"/>
                        <a:pt x="861" y="421"/>
                      </a:cubicBezTo>
                      <a:cubicBezTo>
                        <a:pt x="861" y="423"/>
                        <a:pt x="862" y="424"/>
                        <a:pt x="862" y="426"/>
                      </a:cubicBezTo>
                      <a:cubicBezTo>
                        <a:pt x="862" y="427"/>
                        <a:pt x="862" y="427"/>
                        <a:pt x="862" y="428"/>
                      </a:cubicBezTo>
                      <a:cubicBezTo>
                        <a:pt x="862" y="429"/>
                        <a:pt x="863" y="430"/>
                        <a:pt x="863" y="431"/>
                      </a:cubicBezTo>
                      <a:cubicBezTo>
                        <a:pt x="863" y="432"/>
                        <a:pt x="863" y="433"/>
                        <a:pt x="863" y="433"/>
                      </a:cubicBezTo>
                      <a:cubicBezTo>
                        <a:pt x="863" y="435"/>
                        <a:pt x="863" y="436"/>
                        <a:pt x="863" y="438"/>
                      </a:cubicBezTo>
                      <a:cubicBezTo>
                        <a:pt x="863" y="438"/>
                        <a:pt x="863" y="438"/>
                        <a:pt x="863" y="438"/>
                      </a:cubicBezTo>
                      <a:cubicBezTo>
                        <a:pt x="863" y="440"/>
                        <a:pt x="864" y="442"/>
                        <a:pt x="864" y="444"/>
                      </a:cubicBezTo>
                      <a:lnTo>
                        <a:pt x="864" y="445"/>
                      </a:lnTo>
                      <a:cubicBezTo>
                        <a:pt x="864" y="447"/>
                        <a:pt x="864" y="448"/>
                        <a:pt x="864" y="449"/>
                      </a:cubicBezTo>
                      <a:cubicBezTo>
                        <a:pt x="864" y="450"/>
                        <a:pt x="864" y="450"/>
                        <a:pt x="864" y="451"/>
                      </a:cubicBezTo>
                      <a:cubicBezTo>
                        <a:pt x="863" y="453"/>
                        <a:pt x="863" y="454"/>
                        <a:pt x="863" y="456"/>
                      </a:cubicBezTo>
                      <a:cubicBezTo>
                        <a:pt x="863" y="458"/>
                        <a:pt x="863" y="460"/>
                        <a:pt x="863" y="462"/>
                      </a:cubicBezTo>
                      <a:close/>
                      <a:moveTo>
                        <a:pt x="942" y="498"/>
                      </a:moveTo>
                      <a:lnTo>
                        <a:pt x="948" y="429"/>
                      </a:lnTo>
                      <a:lnTo>
                        <a:pt x="908" y="425"/>
                      </a:lnTo>
                      <a:cubicBezTo>
                        <a:pt x="906" y="406"/>
                        <a:pt x="900" y="387"/>
                        <a:pt x="891" y="370"/>
                      </a:cubicBezTo>
                      <a:lnTo>
                        <a:pt x="922" y="344"/>
                      </a:lnTo>
                      <a:lnTo>
                        <a:pt x="877" y="291"/>
                      </a:lnTo>
                      <a:lnTo>
                        <a:pt x="846" y="317"/>
                      </a:lnTo>
                      <a:cubicBezTo>
                        <a:pt x="831" y="305"/>
                        <a:pt x="814" y="296"/>
                        <a:pt x="795" y="290"/>
                      </a:cubicBezTo>
                      <a:lnTo>
                        <a:pt x="798" y="250"/>
                      </a:lnTo>
                      <a:lnTo>
                        <a:pt x="729" y="244"/>
                      </a:lnTo>
                      <a:lnTo>
                        <a:pt x="725" y="284"/>
                      </a:lnTo>
                      <a:cubicBezTo>
                        <a:pt x="706" y="287"/>
                        <a:pt x="687" y="293"/>
                        <a:pt x="670" y="302"/>
                      </a:cubicBezTo>
                      <a:lnTo>
                        <a:pt x="644" y="271"/>
                      </a:lnTo>
                      <a:lnTo>
                        <a:pt x="591" y="316"/>
                      </a:lnTo>
                      <a:lnTo>
                        <a:pt x="617" y="346"/>
                      </a:lnTo>
                      <a:cubicBezTo>
                        <a:pt x="605" y="362"/>
                        <a:pt x="596" y="379"/>
                        <a:pt x="590" y="398"/>
                      </a:cubicBezTo>
                      <a:lnTo>
                        <a:pt x="550" y="394"/>
                      </a:lnTo>
                      <a:lnTo>
                        <a:pt x="544" y="464"/>
                      </a:lnTo>
                      <a:lnTo>
                        <a:pt x="584" y="467"/>
                      </a:lnTo>
                      <a:cubicBezTo>
                        <a:pt x="587" y="487"/>
                        <a:pt x="593" y="505"/>
                        <a:pt x="602" y="522"/>
                      </a:cubicBezTo>
                      <a:lnTo>
                        <a:pt x="571" y="548"/>
                      </a:lnTo>
                      <a:lnTo>
                        <a:pt x="616" y="601"/>
                      </a:lnTo>
                      <a:lnTo>
                        <a:pt x="647" y="575"/>
                      </a:lnTo>
                      <a:cubicBezTo>
                        <a:pt x="662" y="587"/>
                        <a:pt x="679" y="596"/>
                        <a:pt x="698" y="602"/>
                      </a:cubicBezTo>
                      <a:lnTo>
                        <a:pt x="694" y="642"/>
                      </a:lnTo>
                      <a:lnTo>
                        <a:pt x="764" y="648"/>
                      </a:lnTo>
                      <a:lnTo>
                        <a:pt x="767" y="608"/>
                      </a:lnTo>
                      <a:cubicBezTo>
                        <a:pt x="787" y="606"/>
                        <a:pt x="805" y="600"/>
                        <a:pt x="822" y="591"/>
                      </a:cubicBezTo>
                      <a:lnTo>
                        <a:pt x="848" y="621"/>
                      </a:lnTo>
                      <a:lnTo>
                        <a:pt x="901" y="577"/>
                      </a:lnTo>
                      <a:lnTo>
                        <a:pt x="876" y="546"/>
                      </a:lnTo>
                      <a:cubicBezTo>
                        <a:pt x="887" y="531"/>
                        <a:pt x="896" y="513"/>
                        <a:pt x="902" y="494"/>
                      </a:cubicBezTo>
                      <a:lnTo>
                        <a:pt x="942" y="4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85" name="Rectangle 14"/>
              <p:cNvSpPr>
                <a:spLocks noChangeArrowheads="1"/>
              </p:cNvSpPr>
              <p:nvPr/>
            </p:nvSpPr>
            <p:spPr bwMode="auto">
              <a:xfrm>
                <a:off x="5581874" y="4613014"/>
                <a:ext cx="728982" cy="270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4</a:t>
                </a:r>
                <a:endParaRPr lang="zh-CN" altLang="en-US" sz="1800" b="1" dirty="0">
                  <a:solidFill>
                    <a:srgbClr val="313D5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4535226"/>
                <a:ext cx="2290762" cy="430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b="1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进度安排</a:t>
                </a: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 flipH="1">
              <a:off x="6433491" y="4741665"/>
              <a:ext cx="4171535" cy="80892"/>
              <a:chOff x="2272062" y="2596259"/>
              <a:chExt cx="4173708" cy="80934"/>
            </a:xfrm>
          </p:grpSpPr>
          <p:cxnSp>
            <p:nvCxnSpPr>
              <p:cNvPr id="82" name="直接连接符 8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83" name="矩形 8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943">
                  <a:lnSpc>
                    <a:spcPct val="120000"/>
                  </a:lnSpc>
                  <a:defRPr/>
                </a:pPr>
                <a:endParaRPr lang="zh-CN" altLang="en-US" sz="1799" kern="0">
                  <a:solidFill>
                    <a:srgbClr val="313D5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5714354" y="5108509"/>
            <a:ext cx="4890672" cy="578865"/>
            <a:chOff x="5714354" y="5108509"/>
            <a:chExt cx="4890672" cy="578865"/>
          </a:xfrm>
        </p:grpSpPr>
        <p:grpSp>
          <p:nvGrpSpPr>
            <p:cNvPr id="90" name="组合 89"/>
            <p:cNvGrpSpPr/>
            <p:nvPr/>
          </p:nvGrpSpPr>
          <p:grpSpPr>
            <a:xfrm>
              <a:off x="5714354" y="5108509"/>
              <a:ext cx="4752975" cy="576262"/>
              <a:chOff x="4753236" y="5238489"/>
              <a:chExt cx="4752975" cy="576262"/>
            </a:xfrm>
          </p:grpSpPr>
          <p:grpSp>
            <p:nvGrpSpPr>
              <p:cNvPr id="94" name="组合 25"/>
              <p:cNvGrpSpPr>
                <a:grpSpLocks/>
              </p:cNvGrpSpPr>
              <p:nvPr/>
            </p:nvGrpSpPr>
            <p:grpSpPr bwMode="auto">
              <a:xfrm>
                <a:off x="4753236" y="5238489"/>
                <a:ext cx="576262" cy="576262"/>
                <a:chOff x="6170389" y="5747903"/>
                <a:chExt cx="576064" cy="576064"/>
              </a:xfrm>
            </p:grpSpPr>
            <p:sp>
              <p:nvSpPr>
                <p:cNvPr id="97" name="圆角矩形 14"/>
                <p:cNvSpPr>
                  <a:spLocks noChangeArrowheads="1"/>
                </p:cNvSpPr>
                <p:nvPr/>
              </p:nvSpPr>
              <p:spPr bwMode="auto">
                <a:xfrm>
                  <a:off x="6170389" y="5747903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Freeform 28"/>
                <p:cNvSpPr>
                  <a:spLocks noEditPoints="1"/>
                </p:cNvSpPr>
                <p:nvPr/>
              </p:nvSpPr>
              <p:spPr bwMode="auto">
                <a:xfrm>
                  <a:off x="6293383" y="5910861"/>
                  <a:ext cx="295907" cy="250148"/>
                </a:xfrm>
                <a:custGeom>
                  <a:avLst/>
                  <a:gdLst>
                    <a:gd name="T0" fmla="*/ 2147483646 w 923"/>
                    <a:gd name="T1" fmla="*/ 0 h 771"/>
                    <a:gd name="T2" fmla="*/ 2147483646 w 923"/>
                    <a:gd name="T3" fmla="*/ 2147483646 h 771"/>
                    <a:gd name="T4" fmla="*/ 2147483646 w 923"/>
                    <a:gd name="T5" fmla="*/ 2147483646 h 771"/>
                    <a:gd name="T6" fmla="*/ 2147483646 w 923"/>
                    <a:gd name="T7" fmla="*/ 2147483646 h 771"/>
                    <a:gd name="T8" fmla="*/ 2147483646 w 923"/>
                    <a:gd name="T9" fmla="*/ 2147483646 h 771"/>
                    <a:gd name="T10" fmla="*/ 2147483646 w 923"/>
                    <a:gd name="T11" fmla="*/ 2147483646 h 771"/>
                    <a:gd name="T12" fmla="*/ 2147483646 w 923"/>
                    <a:gd name="T13" fmla="*/ 2147483646 h 771"/>
                    <a:gd name="T14" fmla="*/ 2147483646 w 923"/>
                    <a:gd name="T15" fmla="*/ 2147483646 h 771"/>
                    <a:gd name="T16" fmla="*/ 2147483646 w 923"/>
                    <a:gd name="T17" fmla="*/ 2147483646 h 771"/>
                    <a:gd name="T18" fmla="*/ 2147483646 w 923"/>
                    <a:gd name="T19" fmla="*/ 2147483646 h 771"/>
                    <a:gd name="T20" fmla="*/ 2147483646 w 923"/>
                    <a:gd name="T21" fmla="*/ 2147483646 h 771"/>
                    <a:gd name="T22" fmla="*/ 2147483646 w 923"/>
                    <a:gd name="T23" fmla="*/ 2147483646 h 771"/>
                    <a:gd name="T24" fmla="*/ 2147483646 w 923"/>
                    <a:gd name="T25" fmla="*/ 2147483646 h 771"/>
                    <a:gd name="T26" fmla="*/ 2147483646 w 923"/>
                    <a:gd name="T27" fmla="*/ 2147483646 h 771"/>
                    <a:gd name="T28" fmla="*/ 2147483646 w 923"/>
                    <a:gd name="T29" fmla="*/ 2147483646 h 771"/>
                    <a:gd name="T30" fmla="*/ 2147483646 w 923"/>
                    <a:gd name="T31" fmla="*/ 2147483646 h 771"/>
                    <a:gd name="T32" fmla="*/ 2147483646 w 923"/>
                    <a:gd name="T33" fmla="*/ 2147483646 h 771"/>
                    <a:gd name="T34" fmla="*/ 2147483646 w 923"/>
                    <a:gd name="T35" fmla="*/ 2147483646 h 771"/>
                    <a:gd name="T36" fmla="*/ 2147483646 w 923"/>
                    <a:gd name="T37" fmla="*/ 2147483646 h 771"/>
                    <a:gd name="T38" fmla="*/ 2147483646 w 923"/>
                    <a:gd name="T39" fmla="*/ 2147483646 h 771"/>
                    <a:gd name="T40" fmla="*/ 2147483646 w 923"/>
                    <a:gd name="T41" fmla="*/ 2147483646 h 771"/>
                    <a:gd name="T42" fmla="*/ 2147483646 w 923"/>
                    <a:gd name="T43" fmla="*/ 2147483646 h 771"/>
                    <a:gd name="T44" fmla="*/ 2147483646 w 923"/>
                    <a:gd name="T45" fmla="*/ 2147483646 h 771"/>
                    <a:gd name="T46" fmla="*/ 2147483646 w 923"/>
                    <a:gd name="T47" fmla="*/ 2147483646 h 771"/>
                    <a:gd name="T48" fmla="*/ 2147483646 w 923"/>
                    <a:gd name="T49" fmla="*/ 2147483646 h 771"/>
                    <a:gd name="T50" fmla="*/ 2147483646 w 923"/>
                    <a:gd name="T51" fmla="*/ 2147483646 h 771"/>
                    <a:gd name="T52" fmla="*/ 2147483646 w 923"/>
                    <a:gd name="T53" fmla="*/ 2147483646 h 771"/>
                    <a:gd name="T54" fmla="*/ 2147483646 w 923"/>
                    <a:gd name="T55" fmla="*/ 2147483646 h 771"/>
                    <a:gd name="T56" fmla="*/ 2147483646 w 923"/>
                    <a:gd name="T57" fmla="*/ 2147483646 h 771"/>
                    <a:gd name="T58" fmla="*/ 2147483646 w 923"/>
                    <a:gd name="T59" fmla="*/ 2147483646 h 771"/>
                    <a:gd name="T60" fmla="*/ 2147483646 w 923"/>
                    <a:gd name="T61" fmla="*/ 2147483646 h 771"/>
                    <a:gd name="T62" fmla="*/ 2147483646 w 923"/>
                    <a:gd name="T63" fmla="*/ 2147483646 h 771"/>
                    <a:gd name="T64" fmla="*/ 2147483646 w 923"/>
                    <a:gd name="T65" fmla="*/ 2147483646 h 771"/>
                    <a:gd name="T66" fmla="*/ 2147483646 w 923"/>
                    <a:gd name="T67" fmla="*/ 2147483646 h 771"/>
                    <a:gd name="T68" fmla="*/ 2147483646 w 923"/>
                    <a:gd name="T69" fmla="*/ 2147483646 h 771"/>
                    <a:gd name="T70" fmla="*/ 2147483646 w 923"/>
                    <a:gd name="T71" fmla="*/ 2147483646 h 771"/>
                    <a:gd name="T72" fmla="*/ 2147483646 w 923"/>
                    <a:gd name="T73" fmla="*/ 2147483646 h 771"/>
                    <a:gd name="T74" fmla="*/ 2147483646 w 923"/>
                    <a:gd name="T75" fmla="*/ 2147483646 h 771"/>
                    <a:gd name="T76" fmla="*/ 0 w 923"/>
                    <a:gd name="T77" fmla="*/ 2147483646 h 771"/>
                    <a:gd name="T78" fmla="*/ 2147483646 w 923"/>
                    <a:gd name="T79" fmla="*/ 2147483646 h 771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923" h="771">
                      <a:moveTo>
                        <a:pt x="303" y="0"/>
                      </a:moveTo>
                      <a:lnTo>
                        <a:pt x="819" y="0"/>
                      </a:lnTo>
                      <a:cubicBezTo>
                        <a:pt x="848" y="0"/>
                        <a:pt x="873" y="12"/>
                        <a:pt x="892" y="31"/>
                      </a:cubicBezTo>
                      <a:cubicBezTo>
                        <a:pt x="911" y="50"/>
                        <a:pt x="923" y="76"/>
                        <a:pt x="923" y="104"/>
                      </a:cubicBezTo>
                      <a:lnTo>
                        <a:pt x="923" y="313"/>
                      </a:lnTo>
                      <a:cubicBezTo>
                        <a:pt x="923" y="341"/>
                        <a:pt x="911" y="367"/>
                        <a:pt x="892" y="386"/>
                      </a:cubicBezTo>
                      <a:cubicBezTo>
                        <a:pt x="873" y="405"/>
                        <a:pt x="848" y="416"/>
                        <a:pt x="819" y="416"/>
                      </a:cubicBezTo>
                      <a:lnTo>
                        <a:pt x="737" y="416"/>
                      </a:lnTo>
                      <a:lnTo>
                        <a:pt x="626" y="553"/>
                      </a:lnTo>
                      <a:lnTo>
                        <a:pt x="584" y="605"/>
                      </a:lnTo>
                      <a:lnTo>
                        <a:pt x="584" y="537"/>
                      </a:lnTo>
                      <a:lnTo>
                        <a:pt x="584" y="416"/>
                      </a:lnTo>
                      <a:lnTo>
                        <a:pt x="494" y="416"/>
                      </a:lnTo>
                      <a:cubicBezTo>
                        <a:pt x="499" y="401"/>
                        <a:pt x="502" y="385"/>
                        <a:pt x="502" y="368"/>
                      </a:cubicBezTo>
                      <a:lnTo>
                        <a:pt x="608" y="368"/>
                      </a:lnTo>
                      <a:lnTo>
                        <a:pt x="632" y="368"/>
                      </a:lnTo>
                      <a:lnTo>
                        <a:pt x="632" y="392"/>
                      </a:lnTo>
                      <a:lnTo>
                        <a:pt x="632" y="470"/>
                      </a:lnTo>
                      <a:lnTo>
                        <a:pt x="707" y="377"/>
                      </a:lnTo>
                      <a:lnTo>
                        <a:pt x="714" y="368"/>
                      </a:lnTo>
                      <a:lnTo>
                        <a:pt x="726" y="368"/>
                      </a:lnTo>
                      <a:lnTo>
                        <a:pt x="819" y="368"/>
                      </a:lnTo>
                      <a:cubicBezTo>
                        <a:pt x="834" y="368"/>
                        <a:pt x="848" y="362"/>
                        <a:pt x="858" y="352"/>
                      </a:cubicBezTo>
                      <a:cubicBezTo>
                        <a:pt x="868" y="342"/>
                        <a:pt x="875" y="328"/>
                        <a:pt x="875" y="313"/>
                      </a:cubicBezTo>
                      <a:lnTo>
                        <a:pt x="875" y="104"/>
                      </a:lnTo>
                      <a:cubicBezTo>
                        <a:pt x="875" y="89"/>
                        <a:pt x="868" y="75"/>
                        <a:pt x="858" y="65"/>
                      </a:cubicBezTo>
                      <a:cubicBezTo>
                        <a:pt x="848" y="55"/>
                        <a:pt x="834" y="48"/>
                        <a:pt x="819" y="48"/>
                      </a:cubicBezTo>
                      <a:lnTo>
                        <a:pt x="303" y="48"/>
                      </a:lnTo>
                      <a:cubicBezTo>
                        <a:pt x="288" y="48"/>
                        <a:pt x="274" y="55"/>
                        <a:pt x="264" y="65"/>
                      </a:cubicBezTo>
                      <a:cubicBezTo>
                        <a:pt x="253" y="75"/>
                        <a:pt x="247" y="89"/>
                        <a:pt x="247" y="104"/>
                      </a:cubicBezTo>
                      <a:lnTo>
                        <a:pt x="247" y="293"/>
                      </a:lnTo>
                      <a:cubicBezTo>
                        <a:pt x="235" y="311"/>
                        <a:pt x="228" y="333"/>
                        <a:pt x="226" y="356"/>
                      </a:cubicBezTo>
                      <a:cubicBezTo>
                        <a:pt x="219" y="347"/>
                        <a:pt x="210" y="338"/>
                        <a:pt x="201" y="332"/>
                      </a:cubicBezTo>
                      <a:cubicBezTo>
                        <a:pt x="200" y="325"/>
                        <a:pt x="199" y="319"/>
                        <a:pt x="199" y="313"/>
                      </a:cubicBezTo>
                      <a:lnTo>
                        <a:pt x="199" y="104"/>
                      </a:lnTo>
                      <a:cubicBezTo>
                        <a:pt x="199" y="76"/>
                        <a:pt x="211" y="50"/>
                        <a:pt x="230" y="31"/>
                      </a:cubicBezTo>
                      <a:cubicBezTo>
                        <a:pt x="248" y="12"/>
                        <a:pt x="274" y="0"/>
                        <a:pt x="303" y="0"/>
                      </a:cubicBezTo>
                      <a:close/>
                      <a:moveTo>
                        <a:pt x="130" y="344"/>
                      </a:moveTo>
                      <a:lnTo>
                        <a:pt x="130" y="344"/>
                      </a:lnTo>
                      <a:cubicBezTo>
                        <a:pt x="83" y="344"/>
                        <a:pt x="45" y="382"/>
                        <a:pt x="45" y="429"/>
                      </a:cubicBezTo>
                      <a:cubicBezTo>
                        <a:pt x="45" y="476"/>
                        <a:pt x="83" y="514"/>
                        <a:pt x="130" y="514"/>
                      </a:cubicBezTo>
                      <a:cubicBezTo>
                        <a:pt x="177" y="514"/>
                        <a:pt x="215" y="476"/>
                        <a:pt x="215" y="429"/>
                      </a:cubicBezTo>
                      <a:cubicBezTo>
                        <a:pt x="215" y="382"/>
                        <a:pt x="177" y="344"/>
                        <a:pt x="130" y="344"/>
                      </a:cubicBezTo>
                      <a:close/>
                      <a:moveTo>
                        <a:pt x="364" y="265"/>
                      </a:moveTo>
                      <a:lnTo>
                        <a:pt x="364" y="265"/>
                      </a:lnTo>
                      <a:cubicBezTo>
                        <a:pt x="307" y="265"/>
                        <a:pt x="261" y="311"/>
                        <a:pt x="261" y="368"/>
                      </a:cubicBezTo>
                      <a:cubicBezTo>
                        <a:pt x="261" y="425"/>
                        <a:pt x="307" y="471"/>
                        <a:pt x="364" y="471"/>
                      </a:cubicBezTo>
                      <a:cubicBezTo>
                        <a:pt x="420" y="471"/>
                        <a:pt x="466" y="425"/>
                        <a:pt x="466" y="368"/>
                      </a:cubicBezTo>
                      <a:cubicBezTo>
                        <a:pt x="466" y="311"/>
                        <a:pt x="420" y="265"/>
                        <a:pt x="364" y="265"/>
                      </a:cubicBezTo>
                      <a:close/>
                      <a:moveTo>
                        <a:pt x="274" y="748"/>
                      </a:moveTo>
                      <a:lnTo>
                        <a:pt x="274" y="748"/>
                      </a:lnTo>
                      <a:lnTo>
                        <a:pt x="274" y="601"/>
                      </a:lnTo>
                      <a:lnTo>
                        <a:pt x="285" y="601"/>
                      </a:lnTo>
                      <a:lnTo>
                        <a:pt x="285" y="748"/>
                      </a:lnTo>
                      <a:lnTo>
                        <a:pt x="285" y="771"/>
                      </a:lnTo>
                      <a:lnTo>
                        <a:pt x="446" y="771"/>
                      </a:lnTo>
                      <a:lnTo>
                        <a:pt x="446" y="748"/>
                      </a:lnTo>
                      <a:lnTo>
                        <a:pt x="446" y="601"/>
                      </a:lnTo>
                      <a:lnTo>
                        <a:pt x="457" y="601"/>
                      </a:lnTo>
                      <a:lnTo>
                        <a:pt x="457" y="748"/>
                      </a:lnTo>
                      <a:lnTo>
                        <a:pt x="522" y="748"/>
                      </a:lnTo>
                      <a:lnTo>
                        <a:pt x="522" y="548"/>
                      </a:lnTo>
                      <a:cubicBezTo>
                        <a:pt x="522" y="512"/>
                        <a:pt x="493" y="483"/>
                        <a:pt x="458" y="483"/>
                      </a:cubicBezTo>
                      <a:cubicBezTo>
                        <a:pt x="262" y="483"/>
                        <a:pt x="468" y="483"/>
                        <a:pt x="271" y="483"/>
                      </a:cubicBezTo>
                      <a:cubicBezTo>
                        <a:pt x="236" y="483"/>
                        <a:pt x="207" y="512"/>
                        <a:pt x="207" y="548"/>
                      </a:cubicBezTo>
                      <a:lnTo>
                        <a:pt x="207" y="748"/>
                      </a:lnTo>
                      <a:cubicBezTo>
                        <a:pt x="218" y="748"/>
                        <a:pt x="245" y="748"/>
                        <a:pt x="274" y="748"/>
                      </a:cubicBezTo>
                      <a:close/>
                      <a:moveTo>
                        <a:pt x="55" y="743"/>
                      </a:moveTo>
                      <a:lnTo>
                        <a:pt x="55" y="743"/>
                      </a:lnTo>
                      <a:lnTo>
                        <a:pt x="55" y="622"/>
                      </a:lnTo>
                      <a:lnTo>
                        <a:pt x="65" y="622"/>
                      </a:lnTo>
                      <a:lnTo>
                        <a:pt x="65" y="743"/>
                      </a:lnTo>
                      <a:lnTo>
                        <a:pt x="65" y="757"/>
                      </a:lnTo>
                      <a:lnTo>
                        <a:pt x="174" y="757"/>
                      </a:lnTo>
                      <a:lnTo>
                        <a:pt x="174" y="548"/>
                      </a:lnTo>
                      <a:cubicBezTo>
                        <a:pt x="174" y="540"/>
                        <a:pt x="175" y="532"/>
                        <a:pt x="177" y="524"/>
                      </a:cubicBezTo>
                      <a:lnTo>
                        <a:pt x="53" y="524"/>
                      </a:lnTo>
                      <a:cubicBezTo>
                        <a:pt x="24" y="524"/>
                        <a:pt x="0" y="548"/>
                        <a:pt x="0" y="577"/>
                      </a:cubicBezTo>
                      <a:lnTo>
                        <a:pt x="0" y="743"/>
                      </a:lnTo>
                      <a:cubicBezTo>
                        <a:pt x="10" y="743"/>
                        <a:pt x="32" y="743"/>
                        <a:pt x="55" y="74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95" name="Rectangle 14"/>
              <p:cNvSpPr>
                <a:spLocks noChangeArrowheads="1"/>
              </p:cNvSpPr>
              <p:nvPr/>
            </p:nvSpPr>
            <p:spPr bwMode="auto">
              <a:xfrm>
                <a:off x="5581874" y="5405176"/>
                <a:ext cx="728982" cy="270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5</a:t>
                </a:r>
                <a:endParaRPr lang="zh-CN" altLang="en-US" sz="1800" b="1" dirty="0">
                  <a:solidFill>
                    <a:srgbClr val="313D5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5309926"/>
                <a:ext cx="2940050" cy="430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b="1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参考文献</a:t>
                </a: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 flipH="1">
              <a:off x="6433491" y="5606482"/>
              <a:ext cx="4171535" cy="80892"/>
              <a:chOff x="2272062" y="2596259"/>
              <a:chExt cx="4173708" cy="80934"/>
            </a:xfrm>
          </p:grpSpPr>
          <p:cxnSp>
            <p:nvCxnSpPr>
              <p:cNvPr id="92" name="直接连接符 9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93" name="矩形 9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943">
                  <a:lnSpc>
                    <a:spcPct val="120000"/>
                  </a:lnSpc>
                  <a:defRPr/>
                </a:pPr>
                <a:endParaRPr lang="zh-CN" altLang="en-US" sz="1799" kern="0">
                  <a:solidFill>
                    <a:srgbClr val="313D51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24123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1" y="1962948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51312" y="2443843"/>
            <a:ext cx="13115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01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11483" y="2716242"/>
            <a:ext cx="4238307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选题背景及意义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552445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095999" y="3602985"/>
            <a:ext cx="1282439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480" lvl="1" indent="-228480">
              <a:lnSpc>
                <a:spcPct val="120000"/>
              </a:lnSpc>
              <a:buSzPct val="70000"/>
              <a:buFont typeface="Wingdings" pitchFamily="2" charset="2"/>
              <a:buChar char="l"/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选题背景</a:t>
            </a:r>
          </a:p>
        </p:txBody>
      </p:sp>
      <p:sp>
        <p:nvSpPr>
          <p:cNvPr id="11" name="文本框 9"/>
          <p:cNvSpPr txBox="1"/>
          <p:nvPr/>
        </p:nvSpPr>
        <p:spPr>
          <a:xfrm>
            <a:off x="6105862" y="3979352"/>
            <a:ext cx="1282439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480" lvl="1" indent="-228480">
              <a:lnSpc>
                <a:spcPct val="120000"/>
              </a:lnSpc>
              <a:buSzPct val="70000"/>
              <a:buFont typeface="Wingdings" pitchFamily="2" charset="2"/>
              <a:buChar char="l"/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研究意义</a:t>
            </a:r>
          </a:p>
        </p:txBody>
      </p:sp>
    </p:spTree>
    <p:extLst>
      <p:ext uri="{BB962C8B-B14F-4D97-AF65-F5344CB8AC3E}">
        <p14:creationId xmlns:p14="http://schemas.microsoft.com/office/powerpoint/2010/main" val="316547858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/>
      <p:bldP spid="25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选题背景</a:t>
            </a:r>
          </a:p>
        </p:txBody>
      </p:sp>
      <p:sp>
        <p:nvSpPr>
          <p:cNvPr id="10" name="TextBox 28"/>
          <p:cNvSpPr txBox="1"/>
          <p:nvPr/>
        </p:nvSpPr>
        <p:spPr>
          <a:xfrm>
            <a:off x="4211037" y="1547911"/>
            <a:ext cx="2253331" cy="304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defRPr sz="2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1800" b="1" dirty="0">
                <a:solidFill>
                  <a:srgbClr val="313D51"/>
                </a:solidFill>
                <a:latin typeface="+mn-lt"/>
                <a:ea typeface="+mn-ea"/>
                <a:cs typeface="+mn-ea"/>
                <a:sym typeface="+mn-lt"/>
              </a:rPr>
              <a:t>选题背景一</a:t>
            </a:r>
          </a:p>
        </p:txBody>
      </p:sp>
      <p:sp>
        <p:nvSpPr>
          <p:cNvPr id="11" name="矩形 10"/>
          <p:cNvSpPr/>
          <p:nvPr/>
        </p:nvSpPr>
        <p:spPr>
          <a:xfrm>
            <a:off x="4211037" y="1999116"/>
            <a:ext cx="6279850" cy="1975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       随着电子科学技术的发展，人们渐渐意识到，电子科学技术的发展带给我们的影响是双重性的。虽然一定程度上给人们的生活带来了便利，但是，各种娱乐软件的出现，在一定程度上占据了人们大部分的时间，也在潜移默化中改变了人们的生活规律，这个时候就需要一个自律系统来管理我们的日常生活，帮助我们养成良好的生活习惯，从而提高学习和工作效率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11037" y="1890898"/>
            <a:ext cx="2607344" cy="45719"/>
          </a:xfrm>
          <a:prstGeom prst="rect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25094" y="1853021"/>
            <a:ext cx="1767016" cy="1767016"/>
            <a:chOff x="1615030" y="2271527"/>
            <a:chExt cx="1767016" cy="1767016"/>
          </a:xfrm>
        </p:grpSpPr>
        <p:sp>
          <p:nvSpPr>
            <p:cNvPr id="5" name="矩形 4"/>
            <p:cNvSpPr/>
            <p:nvPr/>
          </p:nvSpPr>
          <p:spPr>
            <a:xfrm>
              <a:off x="1615030" y="2271527"/>
              <a:ext cx="1767016" cy="1767016"/>
            </a:xfrm>
            <a:prstGeom prst="rect">
              <a:avLst/>
            </a:prstGeom>
            <a:noFill/>
            <a:ln>
              <a:solidFill>
                <a:srgbClr val="244C8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699675" y="2356172"/>
              <a:ext cx="1597727" cy="1597727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6" name="TextBox 28"/>
          <p:cNvSpPr txBox="1"/>
          <p:nvPr/>
        </p:nvSpPr>
        <p:spPr>
          <a:xfrm>
            <a:off x="1840193" y="3901134"/>
            <a:ext cx="2253331" cy="304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defRPr sz="2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1800" b="1" dirty="0">
                <a:solidFill>
                  <a:srgbClr val="313D51"/>
                </a:solidFill>
                <a:latin typeface="+mn-lt"/>
                <a:ea typeface="+mn-ea"/>
                <a:cs typeface="+mn-ea"/>
                <a:sym typeface="+mn-lt"/>
              </a:rPr>
              <a:t>选题背景二</a:t>
            </a:r>
          </a:p>
        </p:txBody>
      </p:sp>
      <p:sp>
        <p:nvSpPr>
          <p:cNvPr id="17" name="矩形 16"/>
          <p:cNvSpPr/>
          <p:nvPr/>
        </p:nvSpPr>
        <p:spPr>
          <a:xfrm>
            <a:off x="1840192" y="4328577"/>
            <a:ext cx="6799035" cy="20432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       对于大学生来说，最重要的事情莫过于课堂上认真听课了，和高中有所不同的是，大学的我们可以自由的支配时间。由于专业不同，每个人所学的课程也不一样，习惯了高中统一管理的我们，刚开始接触大学生活时可能会手足无措，失去了严格的规则束缚，可能会过度放松自我，熬夜追剧打游戏，日常生活一团糟，坏习惯日渐养成，好习惯逐步消失，日常生活令人堪忧，学习成绩日渐下滑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……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这些情况都是缺乏自律的表现，因此，督促大学生提高自律能力是刻不容缓的问题。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40193" y="4244121"/>
            <a:ext cx="2607344" cy="45719"/>
          </a:xfrm>
          <a:prstGeom prst="rect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723871" y="4196369"/>
            <a:ext cx="1767016" cy="1767016"/>
            <a:chOff x="1615030" y="2271527"/>
            <a:chExt cx="1767016" cy="1767016"/>
          </a:xfrm>
        </p:grpSpPr>
        <p:sp>
          <p:nvSpPr>
            <p:cNvPr id="20" name="矩形 19"/>
            <p:cNvSpPr/>
            <p:nvPr/>
          </p:nvSpPr>
          <p:spPr>
            <a:xfrm>
              <a:off x="1615030" y="2271527"/>
              <a:ext cx="1767016" cy="1767016"/>
            </a:xfrm>
            <a:prstGeom prst="rect">
              <a:avLst/>
            </a:prstGeom>
            <a:noFill/>
            <a:ln>
              <a:solidFill>
                <a:srgbClr val="244C8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699675" y="2356172"/>
              <a:ext cx="1597727" cy="1597727"/>
            </a:xfrm>
            <a:prstGeom prst="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1840191" y="3814745"/>
            <a:ext cx="8665793" cy="0"/>
          </a:xfrm>
          <a:prstGeom prst="line">
            <a:avLst/>
          </a:prstGeom>
          <a:ln>
            <a:solidFill>
              <a:srgbClr val="433D3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917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225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725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4" grpId="0" animBg="1"/>
      <p:bldP spid="16" grpId="0"/>
      <p:bldP spid="17" grpId="0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同侧圆角矩形 30"/>
          <p:cNvSpPr/>
          <p:nvPr/>
        </p:nvSpPr>
        <p:spPr>
          <a:xfrm rot="5400000">
            <a:off x="7179064" y="-232494"/>
            <a:ext cx="862138" cy="5531926"/>
          </a:xfrm>
          <a:prstGeom prst="round2SameRect">
            <a:avLst>
              <a:gd name="adj1" fmla="val 50000"/>
              <a:gd name="adj2" fmla="val 0"/>
            </a:avLst>
          </a:prstGeom>
          <a:noFill/>
          <a:ln w="12700">
            <a:solidFill>
              <a:srgbClr val="313D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同侧圆角矩形 27"/>
          <p:cNvSpPr/>
          <p:nvPr/>
        </p:nvSpPr>
        <p:spPr>
          <a:xfrm rot="5400000">
            <a:off x="6882978" y="2844336"/>
            <a:ext cx="894746" cy="5129130"/>
          </a:xfrm>
          <a:prstGeom prst="round2SameRect">
            <a:avLst>
              <a:gd name="adj1" fmla="val 50000"/>
              <a:gd name="adj2" fmla="val 0"/>
            </a:avLst>
          </a:prstGeom>
          <a:noFill/>
          <a:ln w="12700">
            <a:solidFill>
              <a:srgbClr val="313D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同侧圆角矩形 28"/>
          <p:cNvSpPr/>
          <p:nvPr/>
        </p:nvSpPr>
        <p:spPr>
          <a:xfrm rot="5400000">
            <a:off x="7451768" y="1634903"/>
            <a:ext cx="855972" cy="4797608"/>
          </a:xfrm>
          <a:prstGeom prst="round2SameRect">
            <a:avLst>
              <a:gd name="adj1" fmla="val 50000"/>
              <a:gd name="adj2" fmla="val 0"/>
            </a:avLst>
          </a:prstGeom>
          <a:noFill/>
          <a:ln w="12700">
            <a:solidFill>
              <a:srgbClr val="313D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研究意义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05417" y="2721072"/>
            <a:ext cx="3392170" cy="2843380"/>
            <a:chOff x="523961" y="2512168"/>
            <a:chExt cx="4155082" cy="3482867"/>
          </a:xfrm>
        </p:grpSpPr>
        <p:sp>
          <p:nvSpPr>
            <p:cNvPr id="22" name="椭圆 21"/>
            <p:cNvSpPr/>
            <p:nvPr/>
          </p:nvSpPr>
          <p:spPr>
            <a:xfrm>
              <a:off x="1912979" y="2829835"/>
              <a:ext cx="2439946" cy="2439942"/>
            </a:xfrm>
            <a:prstGeom prst="ellipse">
              <a:avLst/>
            </a:prstGeom>
            <a:noFill/>
            <a:ln w="19050">
              <a:solidFill>
                <a:srgbClr val="313D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4800" b="1" dirty="0">
                  <a:solidFill>
                    <a:srgbClr val="244C89"/>
                  </a:solidFill>
                  <a:cs typeface="+mn-ea"/>
                  <a:sym typeface="+mn-lt"/>
                </a:rPr>
                <a:t>意义</a:t>
              </a:r>
            </a:p>
          </p:txBody>
        </p:sp>
        <p:sp>
          <p:nvSpPr>
            <p:cNvPr id="23" name="椭圆 4"/>
            <p:cNvSpPr/>
            <p:nvPr/>
          </p:nvSpPr>
          <p:spPr>
            <a:xfrm>
              <a:off x="1596918" y="2512168"/>
              <a:ext cx="3082125" cy="3082122"/>
            </a:xfrm>
            <a:prstGeom prst="donut">
              <a:avLst>
                <a:gd name="adj" fmla="val 7853"/>
              </a:avLst>
            </a:prstGeom>
            <a:solidFill>
              <a:srgbClr val="244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rot="2700000">
              <a:off x="1196175" y="4777057"/>
              <a:ext cx="545764" cy="1890191"/>
            </a:xfrm>
            <a:custGeom>
              <a:avLst/>
              <a:gdLst>
                <a:gd name="connsiteX0" fmla="*/ 0 w 545764"/>
                <a:gd name="connsiteY0" fmla="*/ 474744 h 1890191"/>
                <a:gd name="connsiteX1" fmla="*/ 545764 w 545764"/>
                <a:gd name="connsiteY1" fmla="*/ 474744 h 1890191"/>
                <a:gd name="connsiteX2" fmla="*/ 545764 w 545764"/>
                <a:gd name="connsiteY2" fmla="*/ 1617309 h 1890191"/>
                <a:gd name="connsiteX3" fmla="*/ 272882 w 545764"/>
                <a:gd name="connsiteY3" fmla="*/ 1890191 h 1890191"/>
                <a:gd name="connsiteX4" fmla="*/ 0 w 545764"/>
                <a:gd name="connsiteY4" fmla="*/ 1617309 h 1890191"/>
                <a:gd name="connsiteX5" fmla="*/ 79925 w 545764"/>
                <a:gd name="connsiteY5" fmla="*/ 79925 h 1890191"/>
                <a:gd name="connsiteX6" fmla="*/ 272882 w 545764"/>
                <a:gd name="connsiteY6" fmla="*/ 0 h 1890191"/>
                <a:gd name="connsiteX7" fmla="*/ 545764 w 545764"/>
                <a:gd name="connsiteY7" fmla="*/ 272882 h 1890191"/>
                <a:gd name="connsiteX8" fmla="*/ 545764 w 545764"/>
                <a:gd name="connsiteY8" fmla="*/ 409430 h 1890191"/>
                <a:gd name="connsiteX9" fmla="*/ 0 w 545764"/>
                <a:gd name="connsiteY9" fmla="*/ 409430 h 1890191"/>
                <a:gd name="connsiteX10" fmla="*/ 0 w 545764"/>
                <a:gd name="connsiteY10" fmla="*/ 272882 h 1890191"/>
                <a:gd name="connsiteX11" fmla="*/ 79925 w 545764"/>
                <a:gd name="connsiteY11" fmla="*/ 79925 h 1890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5764" h="1890191">
                  <a:moveTo>
                    <a:pt x="0" y="474744"/>
                  </a:moveTo>
                  <a:lnTo>
                    <a:pt x="545764" y="474744"/>
                  </a:lnTo>
                  <a:lnTo>
                    <a:pt x="545764" y="1617309"/>
                  </a:lnTo>
                  <a:cubicBezTo>
                    <a:pt x="545764" y="1768018"/>
                    <a:pt x="423591" y="1890191"/>
                    <a:pt x="272882" y="1890191"/>
                  </a:cubicBezTo>
                  <a:cubicBezTo>
                    <a:pt x="122173" y="1890191"/>
                    <a:pt x="0" y="1768018"/>
                    <a:pt x="0" y="1617309"/>
                  </a:cubicBezTo>
                  <a:close/>
                  <a:moveTo>
                    <a:pt x="79925" y="79925"/>
                  </a:moveTo>
                  <a:cubicBezTo>
                    <a:pt x="129307" y="30543"/>
                    <a:pt x="197528" y="0"/>
                    <a:pt x="272882" y="0"/>
                  </a:cubicBezTo>
                  <a:cubicBezTo>
                    <a:pt x="423591" y="0"/>
                    <a:pt x="545764" y="122173"/>
                    <a:pt x="545764" y="272882"/>
                  </a:cubicBezTo>
                  <a:lnTo>
                    <a:pt x="545764" y="409430"/>
                  </a:lnTo>
                  <a:lnTo>
                    <a:pt x="0" y="409430"/>
                  </a:lnTo>
                  <a:lnTo>
                    <a:pt x="0" y="272882"/>
                  </a:lnTo>
                  <a:cubicBezTo>
                    <a:pt x="0" y="197528"/>
                    <a:pt x="30543" y="129307"/>
                    <a:pt x="79925" y="79925"/>
                  </a:cubicBezTo>
                  <a:close/>
                </a:path>
              </a:pathLst>
            </a:custGeom>
            <a:solidFill>
              <a:srgbClr val="244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00000">
              <a:off x="1717862" y="4927522"/>
              <a:ext cx="726640" cy="358129"/>
            </a:xfrm>
            <a:prstGeom prst="roundRect">
              <a:avLst/>
            </a:prstGeom>
            <a:solidFill>
              <a:srgbClr val="244C8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141910" y="2190381"/>
            <a:ext cx="5010692" cy="72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/>
              <a:t>提高学生注意力，丰富学生生活，帮助学生树立远大理想，推动学生努力奋斗。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317309" y="2133542"/>
            <a:ext cx="797262" cy="797260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椭圆 4"/>
          <p:cNvSpPr/>
          <p:nvPr/>
        </p:nvSpPr>
        <p:spPr>
          <a:xfrm>
            <a:off x="4241391" y="2057015"/>
            <a:ext cx="952906" cy="952906"/>
          </a:xfrm>
          <a:custGeom>
            <a:avLst/>
            <a:gdLst/>
            <a:ahLst/>
            <a:cxnLst/>
            <a:rect l="l" t="t" r="r" b="b"/>
            <a:pathLst>
              <a:path w="2473262" h="2473262">
                <a:moveTo>
                  <a:pt x="1236631" y="235688"/>
                </a:moveTo>
                <a:cubicBezTo>
                  <a:pt x="683825" y="235688"/>
                  <a:pt x="235688" y="683825"/>
                  <a:pt x="235688" y="1236631"/>
                </a:cubicBezTo>
                <a:cubicBezTo>
                  <a:pt x="235688" y="1789437"/>
                  <a:pt x="683825" y="2237574"/>
                  <a:pt x="1236631" y="2237574"/>
                </a:cubicBezTo>
                <a:cubicBezTo>
                  <a:pt x="1789437" y="2237574"/>
                  <a:pt x="2237574" y="1789437"/>
                  <a:pt x="2237574" y="1236631"/>
                </a:cubicBezTo>
                <a:cubicBezTo>
                  <a:pt x="2237574" y="683825"/>
                  <a:pt x="1789437" y="235688"/>
                  <a:pt x="1236631" y="235688"/>
                </a:cubicBezTo>
                <a:close/>
                <a:moveTo>
                  <a:pt x="1236631" y="0"/>
                </a:moveTo>
                <a:cubicBezTo>
                  <a:pt x="1919603" y="0"/>
                  <a:pt x="2473262" y="553659"/>
                  <a:pt x="2473262" y="1236631"/>
                </a:cubicBezTo>
                <a:cubicBezTo>
                  <a:pt x="2473262" y="1919603"/>
                  <a:pt x="1919603" y="2473262"/>
                  <a:pt x="1236631" y="2473262"/>
                </a:cubicBezTo>
                <a:cubicBezTo>
                  <a:pt x="553659" y="2473262"/>
                  <a:pt x="0" y="1919603"/>
                  <a:pt x="0" y="1236631"/>
                </a:cubicBezTo>
                <a:cubicBezTo>
                  <a:pt x="0" y="553659"/>
                  <a:pt x="553659" y="0"/>
                  <a:pt x="1236631" y="0"/>
                </a:cubicBezTo>
                <a:close/>
              </a:path>
            </a:pathLst>
          </a:custGeom>
          <a:solidFill>
            <a:srgbClr val="433D3C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963342" y="3658360"/>
            <a:ext cx="3917390" cy="72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/>
              <a:t>一定程度上可以帮助学生明确目标，提高工作或者学习效率。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5090162" y="3633780"/>
            <a:ext cx="797262" cy="797260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椭圆 4"/>
          <p:cNvSpPr/>
          <p:nvPr/>
        </p:nvSpPr>
        <p:spPr>
          <a:xfrm>
            <a:off x="5014244" y="3557253"/>
            <a:ext cx="952906" cy="952906"/>
          </a:xfrm>
          <a:custGeom>
            <a:avLst/>
            <a:gdLst/>
            <a:ahLst/>
            <a:cxnLst/>
            <a:rect l="l" t="t" r="r" b="b"/>
            <a:pathLst>
              <a:path w="2473262" h="2473262">
                <a:moveTo>
                  <a:pt x="1236631" y="235688"/>
                </a:moveTo>
                <a:cubicBezTo>
                  <a:pt x="683825" y="235688"/>
                  <a:pt x="235688" y="683825"/>
                  <a:pt x="235688" y="1236631"/>
                </a:cubicBezTo>
                <a:cubicBezTo>
                  <a:pt x="235688" y="1789437"/>
                  <a:pt x="683825" y="2237574"/>
                  <a:pt x="1236631" y="2237574"/>
                </a:cubicBezTo>
                <a:cubicBezTo>
                  <a:pt x="1789437" y="2237574"/>
                  <a:pt x="2237574" y="1789437"/>
                  <a:pt x="2237574" y="1236631"/>
                </a:cubicBezTo>
                <a:cubicBezTo>
                  <a:pt x="2237574" y="683825"/>
                  <a:pt x="1789437" y="235688"/>
                  <a:pt x="1236631" y="235688"/>
                </a:cubicBezTo>
                <a:close/>
                <a:moveTo>
                  <a:pt x="1236631" y="0"/>
                </a:moveTo>
                <a:cubicBezTo>
                  <a:pt x="1919603" y="0"/>
                  <a:pt x="2473262" y="553659"/>
                  <a:pt x="2473262" y="1236631"/>
                </a:cubicBezTo>
                <a:cubicBezTo>
                  <a:pt x="2473262" y="1919603"/>
                  <a:pt x="1919603" y="2473262"/>
                  <a:pt x="1236631" y="2473262"/>
                </a:cubicBezTo>
                <a:cubicBezTo>
                  <a:pt x="553659" y="2473262"/>
                  <a:pt x="0" y="1919603"/>
                  <a:pt x="0" y="1236631"/>
                </a:cubicBezTo>
                <a:cubicBezTo>
                  <a:pt x="0" y="553659"/>
                  <a:pt x="553659" y="0"/>
                  <a:pt x="1236631" y="0"/>
                </a:cubicBezTo>
                <a:close/>
              </a:path>
            </a:pathLst>
          </a:custGeom>
          <a:solidFill>
            <a:srgbClr val="313D5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238882" y="5171683"/>
            <a:ext cx="4179382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/>
              <a:t>帮助学生增强时间概念。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4337992" y="5008974"/>
            <a:ext cx="797262" cy="797260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7" name="椭圆 4"/>
          <p:cNvSpPr/>
          <p:nvPr/>
        </p:nvSpPr>
        <p:spPr>
          <a:xfrm>
            <a:off x="4262074" y="4932447"/>
            <a:ext cx="952906" cy="952906"/>
          </a:xfrm>
          <a:custGeom>
            <a:avLst/>
            <a:gdLst/>
            <a:ahLst/>
            <a:cxnLst/>
            <a:rect l="l" t="t" r="r" b="b"/>
            <a:pathLst>
              <a:path w="2473262" h="2473262">
                <a:moveTo>
                  <a:pt x="1236631" y="235688"/>
                </a:moveTo>
                <a:cubicBezTo>
                  <a:pt x="683825" y="235688"/>
                  <a:pt x="235688" y="683825"/>
                  <a:pt x="235688" y="1236631"/>
                </a:cubicBezTo>
                <a:cubicBezTo>
                  <a:pt x="235688" y="1789437"/>
                  <a:pt x="683825" y="2237574"/>
                  <a:pt x="1236631" y="2237574"/>
                </a:cubicBezTo>
                <a:cubicBezTo>
                  <a:pt x="1789437" y="2237574"/>
                  <a:pt x="2237574" y="1789437"/>
                  <a:pt x="2237574" y="1236631"/>
                </a:cubicBezTo>
                <a:cubicBezTo>
                  <a:pt x="2237574" y="683825"/>
                  <a:pt x="1789437" y="235688"/>
                  <a:pt x="1236631" y="235688"/>
                </a:cubicBezTo>
                <a:close/>
                <a:moveTo>
                  <a:pt x="1236631" y="0"/>
                </a:moveTo>
                <a:cubicBezTo>
                  <a:pt x="1919603" y="0"/>
                  <a:pt x="2473262" y="553659"/>
                  <a:pt x="2473262" y="1236631"/>
                </a:cubicBezTo>
                <a:cubicBezTo>
                  <a:pt x="2473262" y="1919603"/>
                  <a:pt x="1919603" y="2473262"/>
                  <a:pt x="1236631" y="2473262"/>
                </a:cubicBezTo>
                <a:cubicBezTo>
                  <a:pt x="553659" y="2473262"/>
                  <a:pt x="0" y="1919603"/>
                  <a:pt x="0" y="1236631"/>
                </a:cubicBezTo>
                <a:cubicBezTo>
                  <a:pt x="0" y="553659"/>
                  <a:pt x="553659" y="0"/>
                  <a:pt x="1236631" y="0"/>
                </a:cubicBezTo>
                <a:close/>
              </a:path>
            </a:pathLst>
          </a:custGeom>
          <a:solidFill>
            <a:srgbClr val="313D5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20000"/>
              </a:lnSpc>
            </a:pPr>
            <a:endParaRPr lang="zh-CN" altLang="en-US" sz="12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3580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81481E-6 L -0.34544 0.59375 " pathEditMode="relative" rAng="0" ptsTypes="AA">
                                      <p:cBhvr>
                                        <p:cTn id="8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79" y="2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 animBg="1"/>
      <p:bldP spid="29" grpId="0" animBg="1"/>
      <p:bldP spid="32" grpId="0"/>
      <p:bldP spid="35" grpId="0" animBg="1"/>
      <p:bldP spid="36" grpId="0" animBg="1"/>
      <p:bldP spid="38" grpId="0"/>
      <p:bldP spid="40" grpId="0" animBg="1"/>
      <p:bldP spid="42" grpId="0" animBg="1"/>
      <p:bldP spid="54" grpId="0"/>
      <p:bldP spid="56" grpId="0" animBg="1"/>
      <p:bldP spid="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885402" y="2443843"/>
            <a:ext cx="164339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3800">
                <a:solidFill>
                  <a:schemeClr val="bg1"/>
                </a:solidFill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11483" y="2716242"/>
            <a:ext cx="4238307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系统功能简介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980247" y="3714402"/>
            <a:ext cx="1282439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480" lvl="1" indent="-228480">
              <a:lnSpc>
                <a:spcPct val="120000"/>
              </a:lnSpc>
              <a:buSzPct val="70000"/>
              <a:buFont typeface="Wingdings" pitchFamily="2" charset="2"/>
              <a:buChar char="l"/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功能模块图</a:t>
            </a:r>
          </a:p>
        </p:txBody>
      </p:sp>
    </p:spTree>
    <p:extLst>
      <p:ext uri="{BB962C8B-B14F-4D97-AF65-F5344CB8AC3E}">
        <p14:creationId xmlns:p14="http://schemas.microsoft.com/office/powerpoint/2010/main" val="422183088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/>
      <p:bldP spid="25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22733A5-56C2-4E39-A86E-C447742A9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636" y="565254"/>
            <a:ext cx="8764668" cy="5727491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333708" y="693166"/>
            <a:ext cx="3629564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功能模块图</a:t>
            </a:r>
          </a:p>
        </p:txBody>
      </p:sp>
    </p:spTree>
    <p:extLst>
      <p:ext uri="{BB962C8B-B14F-4D97-AF65-F5344CB8AC3E}">
        <p14:creationId xmlns:p14="http://schemas.microsoft.com/office/powerpoint/2010/main" val="12119637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857350" y="2443843"/>
            <a:ext cx="16995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3800">
                <a:solidFill>
                  <a:schemeClr val="bg1"/>
                </a:solidFill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11482" y="2716242"/>
            <a:ext cx="4777881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关键技术与创新点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324751" y="3602851"/>
            <a:ext cx="1282439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480" lvl="1" indent="-228480">
              <a:lnSpc>
                <a:spcPct val="120000"/>
              </a:lnSpc>
              <a:buSzPct val="70000"/>
              <a:buFont typeface="Wingdings" pitchFamily="2" charset="2"/>
              <a:buChar char="l"/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关键技术</a:t>
            </a:r>
          </a:p>
        </p:txBody>
      </p:sp>
      <p:sp>
        <p:nvSpPr>
          <p:cNvPr id="11" name="文本框 9"/>
          <p:cNvSpPr txBox="1"/>
          <p:nvPr/>
        </p:nvSpPr>
        <p:spPr>
          <a:xfrm>
            <a:off x="6315332" y="3906828"/>
            <a:ext cx="1282439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480" lvl="1" indent="-228480">
              <a:lnSpc>
                <a:spcPct val="120000"/>
              </a:lnSpc>
              <a:buSzPct val="70000"/>
              <a:buFont typeface="Wingdings" pitchFamily="2" charset="2"/>
              <a:buChar char="l"/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创新点</a:t>
            </a:r>
          </a:p>
        </p:txBody>
      </p:sp>
    </p:spTree>
    <p:extLst>
      <p:ext uri="{BB962C8B-B14F-4D97-AF65-F5344CB8AC3E}">
        <p14:creationId xmlns:p14="http://schemas.microsoft.com/office/powerpoint/2010/main" val="168136816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/>
      <p:bldP spid="25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关键技术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392383" y="2294987"/>
            <a:ext cx="4647829" cy="764407"/>
            <a:chOff x="1082136" y="2399490"/>
            <a:chExt cx="4647829" cy="764407"/>
          </a:xfrm>
        </p:grpSpPr>
        <p:sp>
          <p:nvSpPr>
            <p:cNvPr id="24" name="íṡľíḍè-Arrow: Chevron 31"/>
            <p:cNvSpPr/>
            <p:nvPr/>
          </p:nvSpPr>
          <p:spPr>
            <a:xfrm>
              <a:off x="4004431" y="2399490"/>
              <a:ext cx="1725534" cy="764407"/>
            </a:xfrm>
            <a:prstGeom prst="chevron">
              <a:avLst>
                <a:gd name="adj" fmla="val 41391"/>
              </a:avLst>
            </a:prstGeom>
            <a:solidFill>
              <a:srgbClr val="244C89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sz="1015">
                <a:cs typeface="+mn-ea"/>
                <a:sym typeface="+mn-lt"/>
              </a:endParaRPr>
            </a:p>
          </p:txBody>
        </p:sp>
        <p:sp>
          <p:nvSpPr>
            <p:cNvPr id="25" name="íṡľíḍè-Arrow: Chevron 37"/>
            <p:cNvSpPr/>
            <p:nvPr/>
          </p:nvSpPr>
          <p:spPr>
            <a:xfrm>
              <a:off x="1082136" y="2399490"/>
              <a:ext cx="3243969" cy="764407"/>
            </a:xfrm>
            <a:prstGeom prst="chevron">
              <a:avLst>
                <a:gd name="adj" fmla="val 41391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sz="1015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430283" y="2616820"/>
              <a:ext cx="2793270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Spring Boot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、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MyBatis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4" name="TextBox 26"/>
            <p:cNvSpPr txBox="1"/>
            <p:nvPr/>
          </p:nvSpPr>
          <p:spPr>
            <a:xfrm>
              <a:off x="4410541" y="2605143"/>
              <a:ext cx="1030743" cy="3380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开发框架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392383" y="3604520"/>
            <a:ext cx="4647829" cy="764407"/>
            <a:chOff x="1082136" y="3709023"/>
            <a:chExt cx="4647829" cy="764407"/>
          </a:xfrm>
        </p:grpSpPr>
        <p:sp>
          <p:nvSpPr>
            <p:cNvPr id="28" name="íṡľíḍè-Arrow: Chevron 31"/>
            <p:cNvSpPr/>
            <p:nvPr/>
          </p:nvSpPr>
          <p:spPr>
            <a:xfrm>
              <a:off x="4004431" y="3709023"/>
              <a:ext cx="1725534" cy="764407"/>
            </a:xfrm>
            <a:prstGeom prst="chevron">
              <a:avLst>
                <a:gd name="adj" fmla="val 41391"/>
              </a:avLst>
            </a:prstGeom>
            <a:solidFill>
              <a:srgbClr val="244C89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sz="1015">
                <a:cs typeface="+mn-ea"/>
                <a:sym typeface="+mn-lt"/>
              </a:endParaRPr>
            </a:p>
          </p:txBody>
        </p:sp>
        <p:sp>
          <p:nvSpPr>
            <p:cNvPr id="29" name="íṡľíḍè-Arrow: Chevron 37"/>
            <p:cNvSpPr/>
            <p:nvPr/>
          </p:nvSpPr>
          <p:spPr>
            <a:xfrm>
              <a:off x="1082136" y="3709023"/>
              <a:ext cx="3243969" cy="764407"/>
            </a:xfrm>
            <a:prstGeom prst="chevron">
              <a:avLst>
                <a:gd name="adj" fmla="val 41391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sz="1015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618241" y="3904054"/>
              <a:ext cx="2358840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Vue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HTML5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Jsp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5" name="TextBox 26"/>
            <p:cNvSpPr txBox="1"/>
            <p:nvPr/>
          </p:nvSpPr>
          <p:spPr>
            <a:xfrm>
              <a:off x="4323820" y="3922311"/>
              <a:ext cx="1117464" cy="3380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前端技术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392383" y="4914052"/>
            <a:ext cx="4647829" cy="764407"/>
            <a:chOff x="1082136" y="5018555"/>
            <a:chExt cx="4647829" cy="764407"/>
          </a:xfrm>
        </p:grpSpPr>
        <p:sp>
          <p:nvSpPr>
            <p:cNvPr id="38" name="íṡľíḍè-Arrow: Chevron 31"/>
            <p:cNvSpPr/>
            <p:nvPr/>
          </p:nvSpPr>
          <p:spPr>
            <a:xfrm>
              <a:off x="4004431" y="5018555"/>
              <a:ext cx="1725534" cy="764407"/>
            </a:xfrm>
            <a:prstGeom prst="chevron">
              <a:avLst>
                <a:gd name="adj" fmla="val 41391"/>
              </a:avLst>
            </a:prstGeom>
            <a:solidFill>
              <a:srgbClr val="244C89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sz="1015">
                <a:cs typeface="+mn-ea"/>
                <a:sym typeface="+mn-lt"/>
              </a:endParaRPr>
            </a:p>
          </p:txBody>
        </p:sp>
        <p:sp>
          <p:nvSpPr>
            <p:cNvPr id="40" name="íṡľíḍè-Arrow: Chevron 37"/>
            <p:cNvSpPr/>
            <p:nvPr/>
          </p:nvSpPr>
          <p:spPr>
            <a:xfrm>
              <a:off x="1082136" y="5018555"/>
              <a:ext cx="3243969" cy="764407"/>
            </a:xfrm>
            <a:prstGeom prst="chevron">
              <a:avLst>
                <a:gd name="adj" fmla="val 41391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sz="1015">
                <a:cs typeface="+mn-ea"/>
                <a:sym typeface="+mn-lt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044930" y="5208293"/>
              <a:ext cx="2358840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MySQL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6" name="TextBox 26"/>
            <p:cNvSpPr txBox="1"/>
            <p:nvPr/>
          </p:nvSpPr>
          <p:spPr>
            <a:xfrm>
              <a:off x="4500856" y="5227802"/>
              <a:ext cx="782111" cy="3380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数据库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279995" y="2294987"/>
            <a:ext cx="4647830" cy="764407"/>
            <a:chOff x="5969748" y="2399490"/>
            <a:chExt cx="4647830" cy="764407"/>
          </a:xfrm>
        </p:grpSpPr>
        <p:sp>
          <p:nvSpPr>
            <p:cNvPr id="42" name="íṡľíḍè-Arrow: Chevron 31"/>
            <p:cNvSpPr/>
            <p:nvPr/>
          </p:nvSpPr>
          <p:spPr>
            <a:xfrm>
              <a:off x="8892044" y="2399490"/>
              <a:ext cx="1725534" cy="764407"/>
            </a:xfrm>
            <a:prstGeom prst="chevron">
              <a:avLst>
                <a:gd name="adj" fmla="val 41391"/>
              </a:avLst>
            </a:prstGeom>
            <a:solidFill>
              <a:srgbClr val="244C89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sz="1015">
                <a:cs typeface="+mn-ea"/>
                <a:sym typeface="+mn-lt"/>
              </a:endParaRPr>
            </a:p>
          </p:txBody>
        </p:sp>
        <p:sp>
          <p:nvSpPr>
            <p:cNvPr id="43" name="íṡľíḍè-Arrow: Chevron 37"/>
            <p:cNvSpPr/>
            <p:nvPr/>
          </p:nvSpPr>
          <p:spPr>
            <a:xfrm>
              <a:off x="5969748" y="2399490"/>
              <a:ext cx="3243969" cy="764407"/>
            </a:xfrm>
            <a:prstGeom prst="chevron">
              <a:avLst>
                <a:gd name="adj" fmla="val 41391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sz="1015">
                <a:cs typeface="+mn-ea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212685" y="2558278"/>
              <a:ext cx="2358840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Java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7" name="TextBox 26"/>
            <p:cNvSpPr txBox="1"/>
            <p:nvPr/>
          </p:nvSpPr>
          <p:spPr>
            <a:xfrm>
              <a:off x="9271013" y="2616820"/>
              <a:ext cx="1072941" cy="3380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开发语言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279995" y="3604520"/>
            <a:ext cx="4647830" cy="764407"/>
            <a:chOff x="5969748" y="3709023"/>
            <a:chExt cx="4647830" cy="764407"/>
          </a:xfrm>
        </p:grpSpPr>
        <p:sp>
          <p:nvSpPr>
            <p:cNvPr id="45" name="íṡľíḍè-Arrow: Chevron 31"/>
            <p:cNvSpPr/>
            <p:nvPr/>
          </p:nvSpPr>
          <p:spPr>
            <a:xfrm>
              <a:off x="8892044" y="3709023"/>
              <a:ext cx="1725534" cy="764407"/>
            </a:xfrm>
            <a:prstGeom prst="chevron">
              <a:avLst>
                <a:gd name="adj" fmla="val 41391"/>
              </a:avLst>
            </a:prstGeom>
            <a:solidFill>
              <a:srgbClr val="244C89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sz="1015">
                <a:cs typeface="+mn-ea"/>
                <a:sym typeface="+mn-lt"/>
              </a:endParaRPr>
            </a:p>
          </p:txBody>
        </p:sp>
        <p:sp>
          <p:nvSpPr>
            <p:cNvPr id="46" name="íṡľíḍè-Arrow: Chevron 37"/>
            <p:cNvSpPr/>
            <p:nvPr/>
          </p:nvSpPr>
          <p:spPr>
            <a:xfrm>
              <a:off x="5969748" y="3709023"/>
              <a:ext cx="3243969" cy="764407"/>
            </a:xfrm>
            <a:prstGeom prst="chevron">
              <a:avLst>
                <a:gd name="adj" fmla="val 41391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sz="1015">
                <a:cs typeface="+mn-ea"/>
                <a:sym typeface="+mn-lt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504557" y="3892934"/>
              <a:ext cx="2358840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IDEA2019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，</a:t>
              </a:r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VSCode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8" name="TextBox 26"/>
            <p:cNvSpPr txBox="1"/>
            <p:nvPr/>
          </p:nvSpPr>
          <p:spPr>
            <a:xfrm>
              <a:off x="9271012" y="3933324"/>
              <a:ext cx="1072941" cy="3380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开发工具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331015" y="4910114"/>
            <a:ext cx="4657221" cy="764407"/>
            <a:chOff x="5969748" y="5018555"/>
            <a:chExt cx="4657221" cy="764407"/>
          </a:xfrm>
        </p:grpSpPr>
        <p:sp>
          <p:nvSpPr>
            <p:cNvPr id="51" name="íṡľíḍè-Arrow: Chevron 31"/>
            <p:cNvSpPr/>
            <p:nvPr/>
          </p:nvSpPr>
          <p:spPr>
            <a:xfrm>
              <a:off x="8901435" y="5018555"/>
              <a:ext cx="1725534" cy="764407"/>
            </a:xfrm>
            <a:prstGeom prst="chevron">
              <a:avLst>
                <a:gd name="adj" fmla="val 41391"/>
              </a:avLst>
            </a:prstGeom>
            <a:solidFill>
              <a:srgbClr val="244C89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sz="1015" dirty="0">
                <a:cs typeface="+mn-ea"/>
                <a:sym typeface="+mn-lt"/>
              </a:endParaRPr>
            </a:p>
          </p:txBody>
        </p:sp>
        <p:sp>
          <p:nvSpPr>
            <p:cNvPr id="52" name="íṡľíḍè-Arrow: Chevron 37"/>
            <p:cNvSpPr/>
            <p:nvPr/>
          </p:nvSpPr>
          <p:spPr>
            <a:xfrm>
              <a:off x="5969748" y="5018555"/>
              <a:ext cx="3243969" cy="764407"/>
            </a:xfrm>
            <a:prstGeom prst="chevron">
              <a:avLst>
                <a:gd name="adj" fmla="val 41391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sz="1015">
                <a:cs typeface="+mn-ea"/>
                <a:sym typeface="+mn-lt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399990" y="5116437"/>
              <a:ext cx="2358840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9" name="TextBox 26"/>
            <p:cNvSpPr txBox="1"/>
            <p:nvPr/>
          </p:nvSpPr>
          <p:spPr>
            <a:xfrm>
              <a:off x="9307496" y="5199784"/>
              <a:ext cx="1072941" cy="3380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开发环境</a:t>
              </a: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5B3C80A8-4B38-44E2-92FC-BA44839ED9A9}"/>
              </a:ext>
            </a:extLst>
          </p:cNvPr>
          <p:cNvSpPr txBox="1"/>
          <p:nvPr/>
        </p:nvSpPr>
        <p:spPr>
          <a:xfrm>
            <a:off x="6760095" y="5105878"/>
            <a:ext cx="2831003" cy="396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JDK11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Tomact-9.0.31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1596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7A251DB4-07BE-47B3-8E91-FE7746FF9ADF"/>
  <p:tag name="ISPRING_SCORM_RATE_SLIDES" val="1"/>
  <p:tag name="ISPRING_SCORM_PASSING_SCORE" val="100.0000000000"/>
  <p:tag name="ISPRINGONLINEFOLDERID" val="0"/>
  <p:tag name="ISPRINGONLINEFOLDERPATH" val="Content List"/>
  <p:tag name="ISPRINGCLOUDFOLDERID" val="0"/>
  <p:tag name="ISPRINGCLOUDFOLDERPATH" val="Repository"/>
  <p:tag name="ISPRING_RESOURCE_PATHS_HASH_PRESENTER" val="dda1421ddb3ffb98a498c34c1cc89e982539480"/>
  <p:tag name="ISPRING_PRESENTATION_TITLE" val="毕业论文答辩PPT-13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CBerJKWn+5mToEAADhDgAAHQAAAHVuaXZlcnNhbC9jb21tb25fbWVzc2FnZXMubG5nrVf/bts2EP6/QN+BEFBgA7a0HdCiGBIHtMTYQmTJleg42Q8IjMTYRCgxkyi32V99mj7YnmRHym7spoOkdIBtmLTvu9Pdd9+Rx6cfC4k2vKqFKk+c10evHMTLTOWiXJ04C3r28zsH1ZqVOZOq5CdOqRx0Onr+7FiyctWwFYfvz58hdFzwuoZlPTKrhzUS+YkzH6duNJvj8CoNokmUjv2JM3JVccfKexSolfqj+uGXt+8+vn7z9sfjl1vLPkDJDAfBIRSySG9e9QAKaRwFKaCRIA3JJXVG5nOYXbSggR8SZ7T9Msx6HpMLZ2Q+O+0WcUxCmiaB75HUT9IwojYXAaHEc0ZXqkFrtuFIK7QR/APSaw6V1KLiqJYitz9kCjbKhnc586IZ9sM0JgmNfZf6UeiMElVV9z9ZWNbotarAXY1yUbNryXPrEzhjf7+reA2umQZOIXjptYB/qoKJ8qjTdYyXfjhJaRQFSUpCb7fjjEiZI69ixs1AlBgnJAaAitW8eoJtallmzRGWchjC1J9MA3hTE8JUrNYS3npoHHMCNZjzsssKOEJiYFeSLKPYM0kDV4ihO1bXH1SVH/Bjv1BdwH7oRkBBl+6BU4OxA4YaC1COquKZ7gKbkSTBE5KOo0sgMvRdNMQiOod2Ox9icUUSaBGSdNmE+MKfYEN402I7/u/6K2OGzvIesSwDO5O+jVBNDTsmpdAFttPqYV4S8n4BVfNx8I0ubgEhsbZeK7HhEEKVd7MHNMUlnuHP+4X/W3qG/YB4KRDKi5YptWJnnDGQh1JpxKRU5gHAL8s3rMw4uuYZa4Dw9/C3XOT2b6bYNpK/GvE3YnorLS+2qhR65PLF0cDQDoTscYRFU0N4WvPiTne53gv/KVEYYv9nCH0efaD/pG3WsQ8dMBaqvwUBeTaCBIoq+1v54Rk4mrc9D6LglzcDfIbRFiBU6KkYF5CqgxAuIIUD7JdknPgUhu2SX9dCd84xW9m2QN8uagYHB8k1fyjsNb9R0BOSs007zkDWbKU7C7o3LQ+0h/o0gJBDAFy1IxEgpSgg/rwH5mJGdhloJePgSZaqkbltUSlurWxAbpuCP57DN5Uq7K5k9Y68rWqdfk8U7cPFrdP5gHmSEBy709TFoUvMEc40jexpBFw0MQU0SQM8NuZAyoLpbA1aeaOaMu8J1J7CPHKGAWyb0oSzKlv/8+lzT4yvIml30Xb310Eg0GFGiMgXsN9DpXn9ZxcIxeNDO7voY7U9te7seh5iqQ90+F9Oh6zV9EIVsHXU7RfYti0aphS70xkQMrH8U02VdY/efYQZjs9BVOz5yhnNWHULikSVkoNQbKoNAfUw7w8Xh0ZLUfIhtt+n6eaBqT9PsefZWxQ0nxTZbTu8cjgrZtvrlITrVF8wd4pDELyv8Hgu9EBAOyN28gKN3q4f2nzzeGR8WdX2Mnr8cu9u+i9QSwMEFAACAAgAgXqySgn+cEwJAwAAtQoAACcAAAB1bml2ZXJzYWwvZmxhc2hfcHVibGlzaGluZ19zZXR0aW5ncy54bWzVVt1SGjEUvucpMul4KYsWq2UWnI7A1FGBEdrqlRM2BzZjNtlusiBe9Wn6YH2SnmwEYbTOqnWm5QZyfr7znZ8cEh7eJJLMIDNCqybdqdYoARVpLtS0Sb+MutsHlBjLFGdSK2hSpSk5bFXCNB9LYeIhWIumhiCMMo3UNmlsbdoIgvl8XhUmzZxWy9wivqlGOgnSDAwoC1mQSrbAL7tIwdBWpUJI6EVnmucSiOBIQQnHjsmuZCamgTcbs+h6mulc8SMtdUay6bhJ39WKz9LGQ7VFAsolZ1oodGLbYJwLx4fJobgFEoOYxkh8v07JXHAbN+lu3aGgdfAQpcD2OTCHcqQxGWXv4BOwjDPL/NHHs3BjzVLgRXyhWCKiEWqIy79J26Orz5eDzvnpce/katTvn46OB55E4RNs4oTBZqAQCek8i2AVJ2TWsihG3ugzYdJAGKyLlmYTrTbIuTMZa4m1L7xwHpIx8B5LYK0bw2uhumi5Q8kEE5GLJv2UCSYpEZZJEa2cTT42Vtii/911S4JYOGdAzob0PryvThSzzMA6raXGuJpHrW86l5wsdE6kuAZiNcH88wR/xUDWm0MmmU4KKY6PJUYKjDgTMAd+WNT0DvBPgS4xRJKjJ05uKsH6CN9zcUvGMNEZ4gKb4YyjXBiPX30WcMqMuQdlS45bw9PjdufquNfuXGy5BBmfMRU9ExwbDklq3wKfYe5KYwgpNVZzDQIrE7HcQNEfLnhhVibN0rFjNiua7hpZgGK7BfLxmKiIcDSFyqEsYMQU0UouCIvwChk3QjOhc4MSPywe2ryIoHclQhVUp3iDMFjGISuDVtvZfV/f+7B/8LFRDX79+Ln9pNPdWhlI5qL5vXL05GJZLZeHdy4M3C54fDXYLP83N8PgvPO1TF17nYtRqW52hqXg+mWs+idlrM79KhusrbFSFHAPTf3Sw00kRSIs8L85Yi8Yk1f9g/gZe5sxecOcX3M1/puU/Wn1GNl4fYTBo88jp0mEEgkWwm3E1ZuqtVev4XvmUVWlgmibT81W5TdQSwMEFAACAAgAgXqyStqYtsO1AgAAVQoAACEAAAB1bml2ZXJzYWwvZmxhc2hfc2tpbl9zZXR0aW5ncy54bWyVVm1P4zAM/n6/Ytp9p/cKOqlMggESEnegA/E9bb02WppMiTtu//6cNKVJt25lEdLy+Hkcx7E9UrPmcvFpNktzJZR+BkQuS2ORDpvx4nKeNYhKnuVKIkg8k0rXTMwXn6/v7EoTxzylUlvQpPniPic0K5ZDf8yF+0yR+DN+Xtg1JshVvWFy96BKdZaxfF1q1ciCZHfuMyardhvQgsu1vcSvi+Xt6AGCG7xHqKOYvt/ZNU2y0WAM2JDOb+06qRIsAzEtwwNNf9Tx2w9kW244OtnVV7vGZBtWQpzk49HRw5D3DwsQ/iFRv53bNUoVbAf6Q87Vptl8SKBVaRMaa44/4rtGKFZQ+5Hg5otdJwX2Qvagk6/g0/Pjxq6A5L+GfZ/adtVKPNm8DgaCffRMwAJ1A2nS7VqbqdTbY4PUH7BYMWGIEEI96YmCfmKN6dzEWM/7C29cFqEvj/SUVyWaGpZtwIG7GO/5y+W1mxWh03csiFDD1oNBiD3YM/9QXveYAdgznwUv4FGK3X4EQ1Mr6h75mvnnPJ5/soJktC28tdt1VnvSg21dE4TqgY5TqwIWxobzwmuw75YmDmtDSvZiSiXb8pIhV/K35WU7dxmTJgODr7XDlZUiRwGHCs7FSGM6TJfbx/XorXFBtj8L/eXa/Qxpil/OGSLLq5p+lsx85nXUJpSYeXJYYeck0UHfy5UKNO7sMVHN9Br0i1Ji6jFSIZip7lXbXGP0NAlykCaHs5x6J4fSL5s6A31Lr8bBdFmOwZZY8bIS9IevHN6gGChGrK0UK/InGX+vywDwRQBM51VXte2mtdSNQC5gC13zB4C78tjdUkNVOlZwV/gAKwxLziOTatLPir5W4hkS4Af4rxRW5HhgmVD2yDLjbhZ1fjeG+1iiwdyNM1t84SRze19LkWOy72eQQPvv5H9QSwMEFAACAAgAgXqySnjWJgneAgAAxgkAACYAAAB1bml2ZXJzYWwvaHRtbF9wdWJsaXNoaW5nX3NldHRpbmdzLnhtbM1WwU4bMRC95yssVxzJAqWFRpugigSBoCQiaQsnNFk7WQuvvbW9CeHUr+mH9Us6XpOQCBotCKrmkux45s17M+PZxAe3mSQTbqzQqkm361uUcJVoJtS4Sb8Ojjb3KbEOFAOpFW9SpSk5aNXivBhKYdM+dw5dLUEYZRu5a9LUubwRRdPptC5sbvyploVDfFtPdBblhluuHDdRLmGGX26Wc0tbtRohcTB90ayQnAiGFJTw7EAeu0zSKHgNIbkZG10odqilNsSMh036bqv8zH0CUltkXHlttoVGb3YNYEx4OiD74o6TlItxirz3dimZCubSJt3Z9SjoHT1GKbGDBPAohxq1KHcPn3EHDByEx5DP8Vtn54ZgYjMFmUgGeEK8/CZtD66Pr3qdi7OT89PrQbd7NjjpBRJlTLSKE0eriWIkpAuT8EWeGJyDJEXeGDMCaXkcLZvmbiOtVsj5ZzLUEktfRlEyQqZy1qSfjQBJiXAgRbI4dWDG3B0JiRp87HZ9pBx9AAx6kxSM5cuJ5ifWVzFpfdeFZGSmCyLFDSdOE1RUZPgr5WS53GRkdFZaJVhHrBSMk4ngU84OyirdA/4t0RWmyAqMxFHMJXchw49C3JEhH2mDuBwmOLRoFzbg158FnIO1D6Aw57jRPztpd65Pztudyw0vENgEVPJMcGwhz3L3FviA2pXGFFJqrOYSBFYmgcLysj9MsNKtiszKuVOYlE33jSxBsd0C+QRMPEhwtIQqeFXABBTRSs4IJHgprB+hidCFRUsYlgBtX0QwhBKhSqpjXFCYzDBuqqBtbe+83/3wcW//U6Me/f75a3Nt0P2i6Enw2cKmOFy7Khbr4vGdiyN/Q5++7M4U/+qu9y4636pU6rxzOajUn06/Ely3ilf3tIrXRVhOvaXFVIkCbpZxWGO4W6TIhOPsNYfmBY1fv+XDWLxS499Qxdrx/X9FhKfFS33lLR5HT/7NqKF99b9Xq/YHUEsDBBQAAgAIAIF6skrb73U9lgEAAB8GAAAfAAAAdW5pdmVyc2FsL2h0bWxfc2tpbl9zZXR0aW5ncy5qc42Uy27CMBBF93xF5G4rRF+gdtcWkCqxqFR2VRdOGEKEY0e2k0IR/97Y4WE7kxbPBt8c3xkP8ux6Ub1IQqKnaGd/2/27v7caGE3LEq59nXXoudGJYtkC5lkOLONAAqQ6Hj3J+zOBGRNuTePth7FVjh8R5suSMuXiBWIhEU1hhysE/Ea0DXb45yT2nHs1d3IaHZdaC95PBNfAdZ8LmVPLkKuXqQn3igEsKpANOrALQZc0Ac90ZFcXeXZ8GJlwuUTkBeXbmUhFP6bJOpWi5IuGntrl0qttAbL+y9eHAh9HrxPPjmVKv2nIw8R3UxPdZCFBKTjkHU5MoDCjMbA/WxSgnnH7QgFdZSrTR/r5xoRLFzSFVpfaJdQNrb0u5TRsdEPcDk14BKNbkJdYiaIsLuGkSE1HWmi75yeUCbrIeNpw44EJlDPFGtuu7p0vej82QbwnJIIntMKeX941O0JQIaD2xtIxrwryzjA7hokcySEQDZtWFT5HdDhHzP4zIlRrmqzyejzUw7FuA5VrkHMhWF391391hrl6+19QSwMEFAACAAgAgXqyShra6juqAAAAHwEAABoAAAB1bml2ZXJzYWwvaTE4bl9wcmVzZXRzLnhtbJ2PMQ/CIBCFd34FuV2wW9MA3UzcHHQ2FVFJ6NFw1PrzhdQYZ4dL7l3e915O9a8x8KdL5CNqaMQWuEMbrx7vGk7H3aYFTnnA6xAiOg0YgfeGKd+0eEiOXCZeIpA0PHKeOimXZRGeplQSKIY5l2ASNo6yzBhRVlJOKwor2/m/6M8NDGOcq8vsQ96jKXtRq4VTshoqc3YoPN4iyGpQ8uuuys6US0URSv48ZtgbUEsDBBQAAgAIAIF6skqw7V1XbgAAAHYAAAAcAAAAdW5pdmVyc2FsL2xvY2FsX3NldHRpbmdzLnhtbA3MPQ7CMAxA4b2nsLyXn42haTc2EBLlAFZjUCTHRomF4PZ4e8OnNy3fKvDh1otpwuPugMC6WS76SvhYz+MJoTtpJjHlhGoIyzxMYhvJnd0DdngL/bitXCOcr1RD3hp3ViePM4xwieezcMb9PPwBUEsDBBQAAgAIAIOZ9UT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IF6skoXqeFBbwEAAPsCAAApAAAAdW5pdmVyc2FsL3NraW5fY3VzdG9taXphdGlvbl9zZXR0aW5ncy54bWyNUttq3DAQfc9XiPzAShrdDO6Cbi5+SUKykGd3rRbTRC6WQkvRx1dOsmy22dBqnmbOmTPM6LTp+xTtU8rz4/R7yNMc70LOU/yWthcItfv5YV5ulpBCTptj5X6K4/yzj1/ntVarKQ9xHJbRrmjaYtQ9P6SkVk7VjBlGkWSeeoWc57ZiDbgGbMUcJbbd/CXxoruEfYj5vGq7OUHfN/QxhSX3cQy/tnDKfgudbvB5Gcap8tJWsDXKYWpxbA3ECJfcF6oBQCDLHXG4SNlITZDHjGMoRlGggAjnpBGFSMqhZl0jqgrzjUBMMkZdoZ7WbqS1cdQWCQ0huk7zqrGl64zEGBFCgLnCBXQGo8qGqqFBrQcEBwZE0UYTBaiznelY8c4Ly5GiXmBcmDGA8fG4x+3enutY/e91Duf8h+DZLziLrt7anDFXu39alkrehccfD0MO6MuQQj9+ury59Xf+aqd3/fXV5as3n318YK6GrZt/6O8/UEsDBBQAAgAIAIJ6skqlSRcUvw0AAAIjAAAXAAAAdW5pdmVyc2FsL3VuaXZlcnNhbC5wbmftWmlYkunef8xOTqXZOpYZtGrnVC6hmaZQWdmmdaaZadxtXEkRFdeRpXKmTlPKlBXu2BkdZzIhRTEXoEVlTFyOTjAIirlAiqCGgsj2Pth0vrzX+/X9xIfn5rqX333/+W+//31d9+2L/r5Wq2xXAQBgdeb0iS8AYLkfAJgnf7YCHCFtdOOBP2aYL3yPA5RuuwmwszzmmN8xAKghrtZe+RvYX5l4OgADAGteGz8zNvrXSADYSTpz4tiXGaGyQdad+HQde3b78bU7Pru63GXlzpqze9LWLXv0m/afIevWH3N+2OAa+/jfOWU5J/fvvxG+bu2s75XHZTk5X2mttZeUGpyT6IKXasytmXYkXcE4QmX/YNGcWeoBw3Rz4sUt6dHK3+50sdJFONVIPS+0OWP84WVH7/k/LoFSATFxXUejIQcx92Qs1U17ayj87j5zcLguX/37YrqHa6ZG1jC60gwcGeAUjyXHfiAbtA6lRmDZ2/GWyCFa3ufLjMubikktM69WJ+0AO0erDEWksR+Mi8a/XQ62sTa7jMPNm5f2afsMbHsdT4HttTSXJfSddcYNQ+4aITITxAQxQUwQE8QEMUFMEBPEBDFBTBATxAQxQUwQE8QEMUFMkP93SEZFJRm/ODJOCmNmzAy/bNuKbkmaZUzjpm/DeHEUUXBPIxN5BFz5nub9ix87T9UWbJgddyKoT7EZmIGAmGpyt4aZLyWw2ToXyBwH1hPshV1wDuU7vA0WNQ4hs4zI2SlaD7yGpUW02am66RWoocJ+YUPEYgQH9R1HKTp+14KxOFk1uwo+If6uUubx1jIid9vv2MlL5KaFmVsILVN/j4gdGxmFGhYqiLipiOmg7sEC5NiACqp77wsNoDNCKIWB3Si6v+qxNe79vagqaFYzpInoldv5XJ5C1o45TCd7ZmUOERWbrob6rQBe+HXVCDzWnH9Exc9XJTU3iF2RgxjnBtm2lvCd7dly6YmrlPSB0kuclxIJwqDuNP9PHXYaRlZzNAPCsn4JgMMqaWSGtgmxLT1CqbM8F00mLPaT8ejEg9m3U4PuSsgE/fCLOG4RlSYvTjhQpGmz3BnNX8Q3J9yX7yKOHqR4DsZLiw1CUow6jcGOkkvS1bSIbs0a/OFlQOIpsQ2KytJ/h4Vn+vfR0RWp3R3CdqKa9MQF8oDyB+4eXUIXb8esCZVI7b7/pT++yyzds6zk8ufx1l9KWnI9EP7uGtyRa/kWXMuzYo0u/MqKSExQlwqTyEyguaUEVBZpXntmkHe0Kr/aQdYIJSPDUR4p0EZZFOfQ02kqKJaiCSF62zuWnfHDQAij0BK4pnCmXvTv2dXjN6CsrutuLBB4ojQH2jIuNh1XnRwoFQTmVUXcssP0MrxnvFv3+cEPY4qm0M1bHDk8nXMcM4y6rOBlu20gZ+ZKSfRTzWvL3UqqbYGBOUn3/niqCoNgyFPiMmpRRIHF7Kr65gy3LQAguQKX7vS+5eWL1DT0eUqic60go5Ki1k+HXqo2/7MuPg6fx9L5EQ5aTErfWgoZKYLqxx34a86iaQvriBJ8gKTAnzB4caQXN/ZH52FlCi+EdamcPRpymmQFHG1QnxzxIOR2hA5YBCFLMK7o/jMCwmqjfjlG/X4pBQ4dEAxA6xK6rn/Y7+6sDq8QyA2Y2PvdhM2Fdk4hhwBgsFudfSGvzpoOindV/zR5wMJ94+ixiR+FNsgs//o14f21UUPJSe9dYc4FPfdPk6NeDhY2/Blv8ZWgx7WAOXQDRicja90qw9DoLVLFqV+qFYGUxfN5VfJdlaHtNZUwVzNgWNgy13duNnPU45zmyr5qTHcodrbtOTRhe3t238PnOQTtKJR4OI3/9z5l8WT+4w7LE9yYsqmu6wuLQHcUwblzMF/n9To7VcBB1azYBXuQL4i6GRj3rP7mXkWqlQ1dylHH31oH+/VPCg0aHB+SDm3siuLoPtjzxs9sLdQu8li5uifklRO1ZsB7154sxL96uFl95biah1yPGOI7J1Q7aIj1DUlvw8eeRFWeFmCe8NW8QUDTcGq/FOWR5TBUJnwxJc3UdH7jc78+fsWmOH5LU8S8zOIl5fobz0ElPcg8d0Ix/+R6q1D+G1EQ2l4ssW21w4RQbIXF//CGWKtfWuMTZzUig344wvBJjJQ3ZJvSsGGZbsSGlYFWE/FzP/s+Ysxzg2wQGn6PIx6MvtAs+CiJpR3PkriI0LwtmFBaPFNOCnGQ3QH9NlXcxDmUIGjKpW1TiIxfx36yzl2EVo3mK0rgbDNBqjKB5vRoA0K0G1Twpuc5souRhLUpb2svlcvM5KHfedkrsmeoBF0cdooKum/M8aZ4AFjkxASUS+6wA3t8Vdzh8NKGX8ZHS9KHGpVYMel7GtZbVXL9ZWCMduICoWkqbnvSBiQhviKVQqOo0hJdsu+iglgL56PVlg/EGr64ngE7WkBXstNKGI0tHl2okhm1PeiPjtpDyiPDfxq1bC5kzGUEK4mqat0EPSwvhQ8AKZnyRskIpq0oX1IsPYrnPIsUcHsjs7YjzHNBPTiRcFZHlBKaSiDSKz+4Ci4ncZr6oxNrvWU1fXD+WWlwDKUnXxYk6+2NPHCB60kbhB0O8PlZlxgrE1UpB1Ec3C5ZXpwx5oYF+duepU79VxWOGraGG1jKtF+yzIfD+sBuL4kQ+ox6mcBRIWMPDuE1sk7mipUTWDq3yoluft+t7Axa4HFqwAEMNilnPoB7SBQde5CLD64UTb9OuuyT14guxyXnbLY+a4PdSjOn54ak/Vjn/WLwHJEdZcgQBXb283Ybgy6kT9FaVCgpxiQiLKYjrHzED9fRsFkXERa6CEJhKrwj7eKz0JJauHWU1SYlmu/x9acDC1Al0kMCd6qlh6srX2AN55bFxoc11qaCJ99Tdrh967U35D3qaUmdXfPURmTWtWYShNipn2XWP6qknjHaualcctu9vpQor7Z2CbGYjxt2ic53JsfU4qo6JjEzrHrcpg5bOoc3zy3O1LwJxF9Cko12hvGQFNWAnN/t45MnS8vlU2SZKNEjWGdD5+c+eQa3I+HSJbtiHqrv7AEt1OA0hFV0+WJHt4qeL7Q6wNfxzIacvCEk3Sgu7sCFTwYfzXH/y+CCy4VPX76oXTPJ23eKC1xBbM9PG7xuUJp/wQvCKAlXxPZ/Gbl5mxTzjZglkQ64S1kN0j2wxIL+6uv9SkXwo3oCVNUbKd+KJAfvAr3+b6L2qWvVEaSSnaieHbDN6i40HtMrfIYprHOc+fV/+Z4ajMTN5H1DrV6SlslrOITrFinKTcMqxXBAKTbtuzVUm/y07gKYH3n8BLby4c5Re5+8zB+6PKmyZ7EMN2Rj1eMOoXsfvPHUXYuK1cwcvlkQ2/EImNzHzoUtfmH3YDdmIAXyglDBjqi1n5uoYek1n1KBYvhl9gJ29htFseKJudLVNQBdvSXuJ2dRZYNkqieL8SpyKqw6+dLHWAOLl6wSHnkVRPO4I20racuPHH0BzoUblM9N63mBLFE9vwNK4dCnP3zcKAUrpz6b9PH/D7XI7K18KR9AHShGiGC2bWMZdGh5gUgnT7cxNo2veExl/cI3jbfnMrwi8UcpHamB+Lc93xt1M5e5OFHpBIFjN5NhkIg1XKptKGdtuD/NsNodtjyfefPvCt0OwXz0v54t2u4Vfj0A/eilA9PEzKLuufl/3Atg0q+g/WGaSKaItS2mpEd54EycodTzaKCY6ay6XYfIXQtSzSphe9reWsRnTVeNJDDVFZM/dWsnQSMQOerVPYTQwmlVJ+FDHjlYu8BG5FqMe6n7yq75VrDf+IEs+JV4D0Hhc/BA81+JzNNbJcTMeow2ntN8C3KNfIlrnHI3Lh0DMpoSr1eQEQfXqhVkg5aZPYUU9GsnL7OatNg83cRzaN9P/935I79SSWF4DzjaKwaJAK3Qza+iMm1Vr62MyWS9kcAZMufI8uypGsQgj6Wfz/AsxSJPv/i5L2Lcvm901rG8cwVQJpBSWRDykdKqTxwb2L0S3RlgjNV7GqOB8Jvvr6ll61Nu2qsu264HHXTJFC2rl3xECZagxXNqe5XfR4afB2vPdlyij5HifwcpPgZtUBarLfN0x5R6jF+LtwR/zmcZ5CFkn/vsMe2Fq467jOmGExNYLvlJshdl+DpQYscA6ThJg95h5N9GJ1DjFdY3dEaWGjJTYllhcOhyjW6aYLhnniQnuu4e/udETfIGBfzVXD62GPI6a5MZcDgC2orpczj2sY7K5LBXuEBSwsK4KVPox2C9qFZZnaQoqtE46QjIIbctxrz4+nkqoW2HmWG+ZBrrAP86YYQStt5D4k2657gVAB5ZWENaJXmSb+Gvd6FU3GL76ixH8SF/Ae7GZusman9j0flCcfUh5OH7HGR/JkAsVG0YajOUi72g/UvCYCR6tT3bTlWq2Jcgf0/6DZQFOh3ZwE8KU7+5PPJTZKa0usHxAi3MGrxEOPC0r2R2Fg5siKpUOhxLn8jFF9iOPpRPurenv3sgOk54tzrseYaiy13k7lzQsJ8jyOjzBCt+L76830XmkvCdUMDUuW/8v64oCU4tM8dDjTeTi5PJoR8G4qhtS+8rqh0le6aZmoTgpbXgVPIsy2AMqgvG2d5o8W7FdHLsQQN+4TW0fcOyTw87VEO9kXrdO2vCc+NbkJGzxsWSq+IdMBv1NOvOHYPZH+cFpe/cowTGiTMn/U9Qjoff+B9QSwMEFAACAAgAgnqyStIooFJKAAAAawAAABsAAAB1bml2ZXJzYWwvdW5pdmVyc2FsLnBuZy54bWyzsa/IzVEoSy0qzszPs1Uy1DNQsrfj5bIpKEoty0wtV6gAihnpGUCAkkIlKrc8M6UkAyhkYG6OEMxIzUzPKLFVsjCwgAvqA80EAFBLAQIAABQAAgAIAEOUV0cNwDEewAEAANoDAAAPAAAAAAAAAAEAAAAAAAAAAABub25lL3BsYXllci54bWxQSwECAAAUAAIACACBerJKWn+5mToEAADhDgAAHQAAAAAAAAABAAAAAADtAQAAdW5pdmVyc2FsL2NvbW1vbl9tZXNzYWdlcy5sbmdQSwECAAAUAAIACACBerJKCf5wTAkDAAC1CgAAJwAAAAAAAAABAAAAAABiBgAAdW5pdmVyc2FsL2ZsYXNoX3B1Ymxpc2hpbmdfc2V0dGluZ3MueG1sUEsBAgAAFAACAAgAgXqyStqYtsO1AgAAVQoAACEAAAAAAAAAAQAAAAAAsAkAAHVuaXZlcnNhbC9mbGFzaF9za2luX3NldHRpbmdzLnhtbFBLAQIAABQAAgAIAIF6skp41iYJ3gIAAMYJAAAmAAAAAAAAAAEAAAAAAKQMAAB1bml2ZXJzYWwvaHRtbF9wdWJsaXNoaW5nX3NldHRpbmdzLnhtbFBLAQIAABQAAgAIAIF6skrb73U9lgEAAB8GAAAfAAAAAAAAAAEAAAAAAMYPAAB1bml2ZXJzYWwvaHRtbF9za2luX3NldHRpbmdzLmpzUEsBAgAAFAACAAgAgXqyShra6juqAAAAHwEAABoAAAAAAAAAAQAAAAAAmREAAHVuaXZlcnNhbC9pMThuX3ByZXNldHMueG1sUEsBAgAAFAACAAgAgXqySrDtXVduAAAAdgAAABwAAAAAAAAAAQAAAAAAexIAAHVuaXZlcnNhbC9sb2NhbF9zZXR0aW5ncy54bWxQSwECAAAUAAIACACDmfVEzoIJN+wCAACICAAAFAAAAAAAAAABAAAAAAAjEwAAdW5pdmVyc2FsL3BsYXllci54bWxQSwECAAAUAAIACACBerJKF6nhQW8BAAD7AgAAKQAAAAAAAAABAAAAAABBFgAAdW5pdmVyc2FsL3NraW5fY3VzdG9taXphdGlvbl9zZXR0aW5ncy54bWxQSwECAAAUAAIACACCerJKpUkXFL8NAAACIwAAFwAAAAAAAAAAAAAAAAD3FwAAdW5pdmVyc2FsL3VuaXZlcnNhbC5wbmdQSwECAAAUAAIACACCerJK0iigUkoAAABrAAAAGwAAAAAAAAABAAAAAADrJQAAdW5pdmVyc2FsL3VuaXZlcnNhbC5wbmcueG1sUEsFBgAAAAAMAAwAhgMAAG4mAAAAAA=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F0F2F4"/>
      </a:lt2>
      <a:accent1>
        <a:srgbClr val="D90944"/>
      </a:accent1>
      <a:accent2>
        <a:srgbClr val="243B7A"/>
      </a:accent2>
      <a:accent3>
        <a:srgbClr val="5188E1"/>
      </a:accent3>
      <a:accent4>
        <a:srgbClr val="F65083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vgjorn4j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1274</Words>
  <Application>Microsoft Office PowerPoint</Application>
  <PresentationFormat>宽屏</PresentationFormat>
  <Paragraphs>156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宋体</vt:lpstr>
      <vt:lpstr>Microsoft YaHei</vt:lpstr>
      <vt:lpstr>Microsoft YaHei</vt:lpstr>
      <vt:lpstr>Agency FB</vt:lpstr>
      <vt:lpstr>Arial</vt:lpstr>
      <vt:lpstr>Calibri</vt:lpstr>
      <vt:lpstr>Source Code Pro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选题背景</vt:lpstr>
      <vt:lpstr>研究意义</vt:lpstr>
      <vt:lpstr>PowerPoint 演示文稿</vt:lpstr>
      <vt:lpstr>功能模块图</vt:lpstr>
      <vt:lpstr>PowerPoint 演示文稿</vt:lpstr>
      <vt:lpstr>关键技术</vt:lpstr>
      <vt:lpstr>创新点</vt:lpstr>
      <vt:lpstr>PowerPoint 演示文稿</vt:lpstr>
      <vt:lpstr>进度安排</vt:lpstr>
      <vt:lpstr>PowerPoint 演示文稿</vt:lpstr>
      <vt:lpstr>参考文献</vt:lpstr>
      <vt:lpstr>参考文献</vt:lpstr>
      <vt:lpstr>参考文献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/>
  <cp:keywords>www.1ppt.com</cp:keywords>
  <dc:description>www.1ppt.com</dc:description>
  <cp:lastModifiedBy/>
  <cp:revision>1</cp:revision>
  <dcterms:created xsi:type="dcterms:W3CDTF">2021-05-12T03:31:37Z</dcterms:created>
  <dcterms:modified xsi:type="dcterms:W3CDTF">2023-01-13T14:04:22Z</dcterms:modified>
</cp:coreProperties>
</file>