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9" r:id="rId4"/>
    <p:sldId id="261" r:id="rId5"/>
    <p:sldId id="267" r:id="rId6"/>
    <p:sldId id="268" r:id="rId7"/>
    <p:sldId id="269" r:id="rId8"/>
    <p:sldId id="270" r:id="rId9"/>
    <p:sldId id="263" r:id="rId10"/>
    <p:sldId id="271" r:id="rId11"/>
    <p:sldId id="273" r:id="rId12"/>
    <p:sldId id="272" r:id="rId13"/>
    <p:sldId id="266" r:id="rId14"/>
    <p:sldId id="278" r:id="rId15"/>
    <p:sldId id="277" r:id="rId16"/>
    <p:sldId id="276" r:id="rId17"/>
    <p:sldId id="275" r:id="rId18"/>
    <p:sldId id="274" r:id="rId19"/>
    <p:sldId id="264" r:id="rId20"/>
    <p:sldId id="283" r:id="rId21"/>
    <p:sldId id="282" r:id="rId22"/>
    <p:sldId id="281" r:id="rId23"/>
    <p:sldId id="280" r:id="rId24"/>
    <p:sldId id="279" r:id="rId25"/>
    <p:sldId id="265" r:id="rId26"/>
    <p:sldId id="287" r:id="rId27"/>
    <p:sldId id="285" r:id="rId28"/>
    <p:sldId id="284" r:id="rId29"/>
    <p:sldId id="257"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6C487D-C913-D7AC-D8DE-482021DDF3F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6B252D6-BE6B-8F25-4854-0C2B29EDA6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1A45529-B814-287C-B1F1-897C87E9993D}"/>
              </a:ext>
            </a:extLst>
          </p:cNvPr>
          <p:cNvSpPr>
            <a:spLocks noGrp="1"/>
          </p:cNvSpPr>
          <p:nvPr>
            <p:ph type="dt" sz="half" idx="10"/>
          </p:nvPr>
        </p:nvSpPr>
        <p:spPr/>
        <p:txBody>
          <a:bodyPr/>
          <a:lstStyle/>
          <a:p>
            <a:fld id="{33BF8F34-38E2-4714-B469-CD32E1A2A1E3}" type="datetimeFigureOut">
              <a:rPr lang="zh-CN" altLang="en-US" smtClean="0"/>
              <a:t>2022/11/2</a:t>
            </a:fld>
            <a:endParaRPr lang="zh-CN" altLang="en-US"/>
          </a:p>
        </p:txBody>
      </p:sp>
      <p:sp>
        <p:nvSpPr>
          <p:cNvPr id="5" name="页脚占位符 4">
            <a:extLst>
              <a:ext uri="{FF2B5EF4-FFF2-40B4-BE49-F238E27FC236}">
                <a16:creationId xmlns:a16="http://schemas.microsoft.com/office/drawing/2014/main" id="{97FBC642-327A-CA99-CADC-34F0235EC4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6FC1FB-567A-9D4B-4794-CB4322A3D5D1}"/>
              </a:ext>
            </a:extLst>
          </p:cNvPr>
          <p:cNvSpPr>
            <a:spLocks noGrp="1"/>
          </p:cNvSpPr>
          <p:nvPr>
            <p:ph type="sldNum" sz="quarter" idx="12"/>
          </p:nvPr>
        </p:nvSpPr>
        <p:spPr/>
        <p:txBody>
          <a:bodyPr/>
          <a:lstStyle/>
          <a:p>
            <a:fld id="{774BF339-DF30-4EBC-BBE5-330DA7ED7860}" type="slidenum">
              <a:rPr lang="zh-CN" altLang="en-US" smtClean="0"/>
              <a:t>‹#›</a:t>
            </a:fld>
            <a:endParaRPr lang="zh-CN" altLang="en-US"/>
          </a:p>
        </p:txBody>
      </p:sp>
    </p:spTree>
    <p:extLst>
      <p:ext uri="{BB962C8B-B14F-4D97-AF65-F5344CB8AC3E}">
        <p14:creationId xmlns:p14="http://schemas.microsoft.com/office/powerpoint/2010/main" val="805338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E833B-EB79-5D33-F65E-D02C85171DA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7305E5A-E30A-A37D-6E97-284C5B668A4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FAD5203-CD95-0F9C-E022-46B0E62483A5}"/>
              </a:ext>
            </a:extLst>
          </p:cNvPr>
          <p:cNvSpPr>
            <a:spLocks noGrp="1"/>
          </p:cNvSpPr>
          <p:nvPr>
            <p:ph type="dt" sz="half" idx="10"/>
          </p:nvPr>
        </p:nvSpPr>
        <p:spPr/>
        <p:txBody>
          <a:bodyPr/>
          <a:lstStyle/>
          <a:p>
            <a:fld id="{33BF8F34-38E2-4714-B469-CD32E1A2A1E3}" type="datetimeFigureOut">
              <a:rPr lang="zh-CN" altLang="en-US" smtClean="0"/>
              <a:t>2022/11/2</a:t>
            </a:fld>
            <a:endParaRPr lang="zh-CN" altLang="en-US"/>
          </a:p>
        </p:txBody>
      </p:sp>
      <p:sp>
        <p:nvSpPr>
          <p:cNvPr id="5" name="页脚占位符 4">
            <a:extLst>
              <a:ext uri="{FF2B5EF4-FFF2-40B4-BE49-F238E27FC236}">
                <a16:creationId xmlns:a16="http://schemas.microsoft.com/office/drawing/2014/main" id="{E29DDC12-ECA9-2237-FCE4-2CD9540EA5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AAA5C97-8E95-1A05-1672-B5B45383C10E}"/>
              </a:ext>
            </a:extLst>
          </p:cNvPr>
          <p:cNvSpPr>
            <a:spLocks noGrp="1"/>
          </p:cNvSpPr>
          <p:nvPr>
            <p:ph type="sldNum" sz="quarter" idx="12"/>
          </p:nvPr>
        </p:nvSpPr>
        <p:spPr/>
        <p:txBody>
          <a:bodyPr/>
          <a:lstStyle/>
          <a:p>
            <a:fld id="{774BF339-DF30-4EBC-BBE5-330DA7ED7860}" type="slidenum">
              <a:rPr lang="zh-CN" altLang="en-US" smtClean="0"/>
              <a:t>‹#›</a:t>
            </a:fld>
            <a:endParaRPr lang="zh-CN" altLang="en-US"/>
          </a:p>
        </p:txBody>
      </p:sp>
    </p:spTree>
    <p:extLst>
      <p:ext uri="{BB962C8B-B14F-4D97-AF65-F5344CB8AC3E}">
        <p14:creationId xmlns:p14="http://schemas.microsoft.com/office/powerpoint/2010/main" val="804751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476BD79-85F5-DE6D-18B5-3F971C378CA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6FF6FE9-216C-CEC9-9802-3D6856ED8D8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01C7B10-C4ED-7946-44FF-8CD4E88CA8CD}"/>
              </a:ext>
            </a:extLst>
          </p:cNvPr>
          <p:cNvSpPr>
            <a:spLocks noGrp="1"/>
          </p:cNvSpPr>
          <p:nvPr>
            <p:ph type="dt" sz="half" idx="10"/>
          </p:nvPr>
        </p:nvSpPr>
        <p:spPr/>
        <p:txBody>
          <a:bodyPr/>
          <a:lstStyle/>
          <a:p>
            <a:fld id="{33BF8F34-38E2-4714-B469-CD32E1A2A1E3}" type="datetimeFigureOut">
              <a:rPr lang="zh-CN" altLang="en-US" smtClean="0"/>
              <a:t>2022/11/2</a:t>
            </a:fld>
            <a:endParaRPr lang="zh-CN" altLang="en-US"/>
          </a:p>
        </p:txBody>
      </p:sp>
      <p:sp>
        <p:nvSpPr>
          <p:cNvPr id="5" name="页脚占位符 4">
            <a:extLst>
              <a:ext uri="{FF2B5EF4-FFF2-40B4-BE49-F238E27FC236}">
                <a16:creationId xmlns:a16="http://schemas.microsoft.com/office/drawing/2014/main" id="{51EC030D-C92E-AF8B-0F1D-F27047679E8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374B4A-45C2-1FFA-E673-8C47CF87D2B5}"/>
              </a:ext>
            </a:extLst>
          </p:cNvPr>
          <p:cNvSpPr>
            <a:spLocks noGrp="1"/>
          </p:cNvSpPr>
          <p:nvPr>
            <p:ph type="sldNum" sz="quarter" idx="12"/>
          </p:nvPr>
        </p:nvSpPr>
        <p:spPr/>
        <p:txBody>
          <a:bodyPr/>
          <a:lstStyle/>
          <a:p>
            <a:fld id="{774BF339-DF30-4EBC-BBE5-330DA7ED7860}" type="slidenum">
              <a:rPr lang="zh-CN" altLang="en-US" smtClean="0"/>
              <a:t>‹#›</a:t>
            </a:fld>
            <a:endParaRPr lang="zh-CN" altLang="en-US"/>
          </a:p>
        </p:txBody>
      </p:sp>
    </p:spTree>
    <p:extLst>
      <p:ext uri="{BB962C8B-B14F-4D97-AF65-F5344CB8AC3E}">
        <p14:creationId xmlns:p14="http://schemas.microsoft.com/office/powerpoint/2010/main" val="958773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321A6B-93A5-7648-7EC7-DA51AFD9FC9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10E950C-B964-F1FC-9957-EB4523342D6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AD7CE7-92DE-CCCC-DC76-D9D2F176D453}"/>
              </a:ext>
            </a:extLst>
          </p:cNvPr>
          <p:cNvSpPr>
            <a:spLocks noGrp="1"/>
          </p:cNvSpPr>
          <p:nvPr>
            <p:ph type="dt" sz="half" idx="10"/>
          </p:nvPr>
        </p:nvSpPr>
        <p:spPr/>
        <p:txBody>
          <a:bodyPr/>
          <a:lstStyle/>
          <a:p>
            <a:fld id="{33BF8F34-38E2-4714-B469-CD32E1A2A1E3}" type="datetimeFigureOut">
              <a:rPr lang="zh-CN" altLang="en-US" smtClean="0"/>
              <a:t>2022/11/2</a:t>
            </a:fld>
            <a:endParaRPr lang="zh-CN" altLang="en-US"/>
          </a:p>
        </p:txBody>
      </p:sp>
      <p:sp>
        <p:nvSpPr>
          <p:cNvPr id="5" name="页脚占位符 4">
            <a:extLst>
              <a:ext uri="{FF2B5EF4-FFF2-40B4-BE49-F238E27FC236}">
                <a16:creationId xmlns:a16="http://schemas.microsoft.com/office/drawing/2014/main" id="{39CABF02-3438-555E-CFFD-C602F91011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45FD1E-D2AC-40F2-B09F-12C6A22E933A}"/>
              </a:ext>
            </a:extLst>
          </p:cNvPr>
          <p:cNvSpPr>
            <a:spLocks noGrp="1"/>
          </p:cNvSpPr>
          <p:nvPr>
            <p:ph type="sldNum" sz="quarter" idx="12"/>
          </p:nvPr>
        </p:nvSpPr>
        <p:spPr/>
        <p:txBody>
          <a:bodyPr/>
          <a:lstStyle/>
          <a:p>
            <a:fld id="{774BF339-DF30-4EBC-BBE5-330DA7ED7860}" type="slidenum">
              <a:rPr lang="zh-CN" altLang="en-US" smtClean="0"/>
              <a:t>‹#›</a:t>
            </a:fld>
            <a:endParaRPr lang="zh-CN" altLang="en-US"/>
          </a:p>
        </p:txBody>
      </p:sp>
    </p:spTree>
    <p:extLst>
      <p:ext uri="{BB962C8B-B14F-4D97-AF65-F5344CB8AC3E}">
        <p14:creationId xmlns:p14="http://schemas.microsoft.com/office/powerpoint/2010/main" val="1320566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7C92D1-503C-4559-0F36-B248BCA4665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5D200B0-B8E1-EE64-9DCE-385F7194C3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F3DE715-4331-18B9-689C-84E900C71C03}"/>
              </a:ext>
            </a:extLst>
          </p:cNvPr>
          <p:cNvSpPr>
            <a:spLocks noGrp="1"/>
          </p:cNvSpPr>
          <p:nvPr>
            <p:ph type="dt" sz="half" idx="10"/>
          </p:nvPr>
        </p:nvSpPr>
        <p:spPr/>
        <p:txBody>
          <a:bodyPr/>
          <a:lstStyle/>
          <a:p>
            <a:fld id="{33BF8F34-38E2-4714-B469-CD32E1A2A1E3}" type="datetimeFigureOut">
              <a:rPr lang="zh-CN" altLang="en-US" smtClean="0"/>
              <a:t>2022/11/2</a:t>
            </a:fld>
            <a:endParaRPr lang="zh-CN" altLang="en-US"/>
          </a:p>
        </p:txBody>
      </p:sp>
      <p:sp>
        <p:nvSpPr>
          <p:cNvPr id="5" name="页脚占位符 4">
            <a:extLst>
              <a:ext uri="{FF2B5EF4-FFF2-40B4-BE49-F238E27FC236}">
                <a16:creationId xmlns:a16="http://schemas.microsoft.com/office/drawing/2014/main" id="{6577345A-F0AB-D3AB-719C-72B9E6BDD4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464B850-F16B-59EF-0849-B538D51D919D}"/>
              </a:ext>
            </a:extLst>
          </p:cNvPr>
          <p:cNvSpPr>
            <a:spLocks noGrp="1"/>
          </p:cNvSpPr>
          <p:nvPr>
            <p:ph type="sldNum" sz="quarter" idx="12"/>
          </p:nvPr>
        </p:nvSpPr>
        <p:spPr/>
        <p:txBody>
          <a:bodyPr/>
          <a:lstStyle/>
          <a:p>
            <a:fld id="{774BF339-DF30-4EBC-BBE5-330DA7ED7860}" type="slidenum">
              <a:rPr lang="zh-CN" altLang="en-US" smtClean="0"/>
              <a:t>‹#›</a:t>
            </a:fld>
            <a:endParaRPr lang="zh-CN" altLang="en-US"/>
          </a:p>
        </p:txBody>
      </p:sp>
    </p:spTree>
    <p:extLst>
      <p:ext uri="{BB962C8B-B14F-4D97-AF65-F5344CB8AC3E}">
        <p14:creationId xmlns:p14="http://schemas.microsoft.com/office/powerpoint/2010/main" val="876160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5B300-BE90-FC18-F0B4-9E2F33638F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13A10CC-ADAB-74EC-C580-E06290D217B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09D9297-63DB-049A-D715-E8DC56CDA03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5F22FA0-1ECB-6490-A649-ACA085A307C6}"/>
              </a:ext>
            </a:extLst>
          </p:cNvPr>
          <p:cNvSpPr>
            <a:spLocks noGrp="1"/>
          </p:cNvSpPr>
          <p:nvPr>
            <p:ph type="dt" sz="half" idx="10"/>
          </p:nvPr>
        </p:nvSpPr>
        <p:spPr/>
        <p:txBody>
          <a:bodyPr/>
          <a:lstStyle/>
          <a:p>
            <a:fld id="{33BF8F34-38E2-4714-B469-CD32E1A2A1E3}" type="datetimeFigureOut">
              <a:rPr lang="zh-CN" altLang="en-US" smtClean="0"/>
              <a:t>2022/11/2</a:t>
            </a:fld>
            <a:endParaRPr lang="zh-CN" altLang="en-US"/>
          </a:p>
        </p:txBody>
      </p:sp>
      <p:sp>
        <p:nvSpPr>
          <p:cNvPr id="6" name="页脚占位符 5">
            <a:extLst>
              <a:ext uri="{FF2B5EF4-FFF2-40B4-BE49-F238E27FC236}">
                <a16:creationId xmlns:a16="http://schemas.microsoft.com/office/drawing/2014/main" id="{AD68DB01-DC7C-2738-E3F2-7DF629C5E22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E97E303-46BF-C503-4D8F-581E80271DCF}"/>
              </a:ext>
            </a:extLst>
          </p:cNvPr>
          <p:cNvSpPr>
            <a:spLocks noGrp="1"/>
          </p:cNvSpPr>
          <p:nvPr>
            <p:ph type="sldNum" sz="quarter" idx="12"/>
          </p:nvPr>
        </p:nvSpPr>
        <p:spPr/>
        <p:txBody>
          <a:bodyPr/>
          <a:lstStyle/>
          <a:p>
            <a:fld id="{774BF339-DF30-4EBC-BBE5-330DA7ED7860}" type="slidenum">
              <a:rPr lang="zh-CN" altLang="en-US" smtClean="0"/>
              <a:t>‹#›</a:t>
            </a:fld>
            <a:endParaRPr lang="zh-CN" altLang="en-US"/>
          </a:p>
        </p:txBody>
      </p:sp>
    </p:spTree>
    <p:extLst>
      <p:ext uri="{BB962C8B-B14F-4D97-AF65-F5344CB8AC3E}">
        <p14:creationId xmlns:p14="http://schemas.microsoft.com/office/powerpoint/2010/main" val="46468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DBAE59-912B-DEB0-2FAE-4F596F46C5E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BD65820-A610-44B5-EC7C-5C40E4BB9D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E00A793-DDC4-1E19-E406-7BE73D98715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39C3197-9502-A90F-40B3-10D801A193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15209FD-7CCE-7C22-5F0C-D3A1A408DB0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326DD68-D5B6-FDAF-D327-AEDBCFE9A4AC}"/>
              </a:ext>
            </a:extLst>
          </p:cNvPr>
          <p:cNvSpPr>
            <a:spLocks noGrp="1"/>
          </p:cNvSpPr>
          <p:nvPr>
            <p:ph type="dt" sz="half" idx="10"/>
          </p:nvPr>
        </p:nvSpPr>
        <p:spPr/>
        <p:txBody>
          <a:bodyPr/>
          <a:lstStyle/>
          <a:p>
            <a:fld id="{33BF8F34-38E2-4714-B469-CD32E1A2A1E3}" type="datetimeFigureOut">
              <a:rPr lang="zh-CN" altLang="en-US" smtClean="0"/>
              <a:t>2022/11/2</a:t>
            </a:fld>
            <a:endParaRPr lang="zh-CN" altLang="en-US"/>
          </a:p>
        </p:txBody>
      </p:sp>
      <p:sp>
        <p:nvSpPr>
          <p:cNvPr id="8" name="页脚占位符 7">
            <a:extLst>
              <a:ext uri="{FF2B5EF4-FFF2-40B4-BE49-F238E27FC236}">
                <a16:creationId xmlns:a16="http://schemas.microsoft.com/office/drawing/2014/main" id="{7473B166-4954-2CD8-5977-9EB23775822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F1B00CC-5E9F-051C-EB0E-6795C6B8AA69}"/>
              </a:ext>
            </a:extLst>
          </p:cNvPr>
          <p:cNvSpPr>
            <a:spLocks noGrp="1"/>
          </p:cNvSpPr>
          <p:nvPr>
            <p:ph type="sldNum" sz="quarter" idx="12"/>
          </p:nvPr>
        </p:nvSpPr>
        <p:spPr/>
        <p:txBody>
          <a:bodyPr/>
          <a:lstStyle/>
          <a:p>
            <a:fld id="{774BF339-DF30-4EBC-BBE5-330DA7ED7860}" type="slidenum">
              <a:rPr lang="zh-CN" altLang="en-US" smtClean="0"/>
              <a:t>‹#›</a:t>
            </a:fld>
            <a:endParaRPr lang="zh-CN" altLang="en-US"/>
          </a:p>
        </p:txBody>
      </p:sp>
    </p:spTree>
    <p:extLst>
      <p:ext uri="{BB962C8B-B14F-4D97-AF65-F5344CB8AC3E}">
        <p14:creationId xmlns:p14="http://schemas.microsoft.com/office/powerpoint/2010/main" val="2987023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0B355C-A953-3D8E-7769-8EA639FF836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DB1CD07-3E91-BB6D-B300-DB11C072CB3C}"/>
              </a:ext>
            </a:extLst>
          </p:cNvPr>
          <p:cNvSpPr>
            <a:spLocks noGrp="1"/>
          </p:cNvSpPr>
          <p:nvPr>
            <p:ph type="dt" sz="half" idx="10"/>
          </p:nvPr>
        </p:nvSpPr>
        <p:spPr/>
        <p:txBody>
          <a:bodyPr/>
          <a:lstStyle/>
          <a:p>
            <a:fld id="{33BF8F34-38E2-4714-B469-CD32E1A2A1E3}" type="datetimeFigureOut">
              <a:rPr lang="zh-CN" altLang="en-US" smtClean="0"/>
              <a:t>2022/11/2</a:t>
            </a:fld>
            <a:endParaRPr lang="zh-CN" altLang="en-US"/>
          </a:p>
        </p:txBody>
      </p:sp>
      <p:sp>
        <p:nvSpPr>
          <p:cNvPr id="4" name="页脚占位符 3">
            <a:extLst>
              <a:ext uri="{FF2B5EF4-FFF2-40B4-BE49-F238E27FC236}">
                <a16:creationId xmlns:a16="http://schemas.microsoft.com/office/drawing/2014/main" id="{B2F34AEF-C236-F4DA-D94B-6EF4EAA9320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869508E-66A7-C2DD-B179-409C1DDAF731}"/>
              </a:ext>
            </a:extLst>
          </p:cNvPr>
          <p:cNvSpPr>
            <a:spLocks noGrp="1"/>
          </p:cNvSpPr>
          <p:nvPr>
            <p:ph type="sldNum" sz="quarter" idx="12"/>
          </p:nvPr>
        </p:nvSpPr>
        <p:spPr/>
        <p:txBody>
          <a:bodyPr/>
          <a:lstStyle/>
          <a:p>
            <a:fld id="{774BF339-DF30-4EBC-BBE5-330DA7ED7860}" type="slidenum">
              <a:rPr lang="zh-CN" altLang="en-US" smtClean="0"/>
              <a:t>‹#›</a:t>
            </a:fld>
            <a:endParaRPr lang="zh-CN" altLang="en-US"/>
          </a:p>
        </p:txBody>
      </p:sp>
    </p:spTree>
    <p:extLst>
      <p:ext uri="{BB962C8B-B14F-4D97-AF65-F5344CB8AC3E}">
        <p14:creationId xmlns:p14="http://schemas.microsoft.com/office/powerpoint/2010/main" val="288619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E3F5D8E-554D-A653-3E7C-76A35A504E84}"/>
              </a:ext>
            </a:extLst>
          </p:cNvPr>
          <p:cNvSpPr>
            <a:spLocks noGrp="1"/>
          </p:cNvSpPr>
          <p:nvPr>
            <p:ph type="dt" sz="half" idx="10"/>
          </p:nvPr>
        </p:nvSpPr>
        <p:spPr/>
        <p:txBody>
          <a:bodyPr/>
          <a:lstStyle/>
          <a:p>
            <a:fld id="{33BF8F34-38E2-4714-B469-CD32E1A2A1E3}" type="datetimeFigureOut">
              <a:rPr lang="zh-CN" altLang="en-US" smtClean="0"/>
              <a:t>2022/11/2</a:t>
            </a:fld>
            <a:endParaRPr lang="zh-CN" altLang="en-US"/>
          </a:p>
        </p:txBody>
      </p:sp>
      <p:sp>
        <p:nvSpPr>
          <p:cNvPr id="3" name="页脚占位符 2">
            <a:extLst>
              <a:ext uri="{FF2B5EF4-FFF2-40B4-BE49-F238E27FC236}">
                <a16:creationId xmlns:a16="http://schemas.microsoft.com/office/drawing/2014/main" id="{C7CDFAC8-774A-BD39-BD82-B2BAEBE2B1C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CA5FA41-2453-C668-ECF3-DC3E88DDFAE7}"/>
              </a:ext>
            </a:extLst>
          </p:cNvPr>
          <p:cNvSpPr>
            <a:spLocks noGrp="1"/>
          </p:cNvSpPr>
          <p:nvPr>
            <p:ph type="sldNum" sz="quarter" idx="12"/>
          </p:nvPr>
        </p:nvSpPr>
        <p:spPr/>
        <p:txBody>
          <a:bodyPr/>
          <a:lstStyle/>
          <a:p>
            <a:fld id="{774BF339-DF30-4EBC-BBE5-330DA7ED7860}" type="slidenum">
              <a:rPr lang="zh-CN" altLang="en-US" smtClean="0"/>
              <a:t>‹#›</a:t>
            </a:fld>
            <a:endParaRPr lang="zh-CN" altLang="en-US"/>
          </a:p>
        </p:txBody>
      </p:sp>
    </p:spTree>
    <p:extLst>
      <p:ext uri="{BB962C8B-B14F-4D97-AF65-F5344CB8AC3E}">
        <p14:creationId xmlns:p14="http://schemas.microsoft.com/office/powerpoint/2010/main" val="4174097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7D3A4E-8864-3871-1B07-3530D7575EC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F3A22EB-27F5-99F4-F9B4-A5CCC045C2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A27CA4B-1460-6930-D00D-FCD5BAEA83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3BFDE38-25B7-487A-61D6-FE0D80ED25DD}"/>
              </a:ext>
            </a:extLst>
          </p:cNvPr>
          <p:cNvSpPr>
            <a:spLocks noGrp="1"/>
          </p:cNvSpPr>
          <p:nvPr>
            <p:ph type="dt" sz="half" idx="10"/>
          </p:nvPr>
        </p:nvSpPr>
        <p:spPr/>
        <p:txBody>
          <a:bodyPr/>
          <a:lstStyle/>
          <a:p>
            <a:fld id="{33BF8F34-38E2-4714-B469-CD32E1A2A1E3}" type="datetimeFigureOut">
              <a:rPr lang="zh-CN" altLang="en-US" smtClean="0"/>
              <a:t>2022/11/2</a:t>
            </a:fld>
            <a:endParaRPr lang="zh-CN" altLang="en-US"/>
          </a:p>
        </p:txBody>
      </p:sp>
      <p:sp>
        <p:nvSpPr>
          <p:cNvPr id="6" name="页脚占位符 5">
            <a:extLst>
              <a:ext uri="{FF2B5EF4-FFF2-40B4-BE49-F238E27FC236}">
                <a16:creationId xmlns:a16="http://schemas.microsoft.com/office/drawing/2014/main" id="{883194CD-A191-F041-4D02-371AF88DB48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8AB18EB-744A-A99F-00E7-7E2ACD3ABC14}"/>
              </a:ext>
            </a:extLst>
          </p:cNvPr>
          <p:cNvSpPr>
            <a:spLocks noGrp="1"/>
          </p:cNvSpPr>
          <p:nvPr>
            <p:ph type="sldNum" sz="quarter" idx="12"/>
          </p:nvPr>
        </p:nvSpPr>
        <p:spPr/>
        <p:txBody>
          <a:bodyPr/>
          <a:lstStyle/>
          <a:p>
            <a:fld id="{774BF339-DF30-4EBC-BBE5-330DA7ED7860}" type="slidenum">
              <a:rPr lang="zh-CN" altLang="en-US" smtClean="0"/>
              <a:t>‹#›</a:t>
            </a:fld>
            <a:endParaRPr lang="zh-CN" altLang="en-US"/>
          </a:p>
        </p:txBody>
      </p:sp>
    </p:spTree>
    <p:extLst>
      <p:ext uri="{BB962C8B-B14F-4D97-AF65-F5344CB8AC3E}">
        <p14:creationId xmlns:p14="http://schemas.microsoft.com/office/powerpoint/2010/main" val="4004885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485F2F-1BD6-5122-9E06-9A38B815937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3673FB0-A9D1-1C8F-49E8-9E9A582120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E79FAFF-3192-6E64-C1D8-6089C80ADA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C17A396-96F2-40D6-A0C1-33A9342E1FC7}"/>
              </a:ext>
            </a:extLst>
          </p:cNvPr>
          <p:cNvSpPr>
            <a:spLocks noGrp="1"/>
          </p:cNvSpPr>
          <p:nvPr>
            <p:ph type="dt" sz="half" idx="10"/>
          </p:nvPr>
        </p:nvSpPr>
        <p:spPr/>
        <p:txBody>
          <a:bodyPr/>
          <a:lstStyle/>
          <a:p>
            <a:fld id="{33BF8F34-38E2-4714-B469-CD32E1A2A1E3}" type="datetimeFigureOut">
              <a:rPr lang="zh-CN" altLang="en-US" smtClean="0"/>
              <a:t>2022/11/2</a:t>
            </a:fld>
            <a:endParaRPr lang="zh-CN" altLang="en-US"/>
          </a:p>
        </p:txBody>
      </p:sp>
      <p:sp>
        <p:nvSpPr>
          <p:cNvPr id="6" name="页脚占位符 5">
            <a:extLst>
              <a:ext uri="{FF2B5EF4-FFF2-40B4-BE49-F238E27FC236}">
                <a16:creationId xmlns:a16="http://schemas.microsoft.com/office/drawing/2014/main" id="{63231206-FF18-AF81-522A-B826EF833CE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B9F0487-67BD-1E84-ACB9-60ACC209251B}"/>
              </a:ext>
            </a:extLst>
          </p:cNvPr>
          <p:cNvSpPr>
            <a:spLocks noGrp="1"/>
          </p:cNvSpPr>
          <p:nvPr>
            <p:ph type="sldNum" sz="quarter" idx="12"/>
          </p:nvPr>
        </p:nvSpPr>
        <p:spPr/>
        <p:txBody>
          <a:bodyPr/>
          <a:lstStyle/>
          <a:p>
            <a:fld id="{774BF339-DF30-4EBC-BBE5-330DA7ED7860}" type="slidenum">
              <a:rPr lang="zh-CN" altLang="en-US" smtClean="0"/>
              <a:t>‹#›</a:t>
            </a:fld>
            <a:endParaRPr lang="zh-CN" altLang="en-US"/>
          </a:p>
        </p:txBody>
      </p:sp>
    </p:spTree>
    <p:extLst>
      <p:ext uri="{BB962C8B-B14F-4D97-AF65-F5344CB8AC3E}">
        <p14:creationId xmlns:p14="http://schemas.microsoft.com/office/powerpoint/2010/main" val="4135780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90B473E-2888-ED68-1F66-7FF769BE79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5F5FF1D-76D0-DF3F-2365-1C39389FE9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09DDD68-2C65-DDB4-BB08-84A9341790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BF8F34-38E2-4714-B469-CD32E1A2A1E3}" type="datetimeFigureOut">
              <a:rPr lang="zh-CN" altLang="en-US" smtClean="0"/>
              <a:t>2022/11/2</a:t>
            </a:fld>
            <a:endParaRPr lang="zh-CN" altLang="en-US"/>
          </a:p>
        </p:txBody>
      </p:sp>
      <p:sp>
        <p:nvSpPr>
          <p:cNvPr id="5" name="页脚占位符 4">
            <a:extLst>
              <a:ext uri="{FF2B5EF4-FFF2-40B4-BE49-F238E27FC236}">
                <a16:creationId xmlns:a16="http://schemas.microsoft.com/office/drawing/2014/main" id="{DD6923AA-0E0B-864A-328D-DC186FFA60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E831549-C1D0-538E-F499-21A4AF4B1F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4BF339-DF30-4EBC-BBE5-330DA7ED7860}" type="slidenum">
              <a:rPr lang="zh-CN" altLang="en-US" smtClean="0"/>
              <a:t>‹#›</a:t>
            </a:fld>
            <a:endParaRPr lang="zh-CN" altLang="en-US"/>
          </a:p>
        </p:txBody>
      </p:sp>
    </p:spTree>
    <p:extLst>
      <p:ext uri="{BB962C8B-B14F-4D97-AF65-F5344CB8AC3E}">
        <p14:creationId xmlns:p14="http://schemas.microsoft.com/office/powerpoint/2010/main" val="4260947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FAC266-BCAE-86B9-DCB0-5DA4B53C69E8}"/>
              </a:ext>
            </a:extLst>
          </p:cNvPr>
          <p:cNvSpPr>
            <a:spLocks noGrp="1"/>
          </p:cNvSpPr>
          <p:nvPr>
            <p:ph type="title"/>
          </p:nvPr>
        </p:nvSpPr>
        <p:spPr>
          <a:xfrm>
            <a:off x="838200" y="955675"/>
            <a:ext cx="10515600" cy="1325563"/>
          </a:xfrm>
        </p:spPr>
        <p:txBody>
          <a:bodyPr/>
          <a:lstStyle/>
          <a:p>
            <a:r>
              <a:rPr lang="zh-CN" altLang="en-US" b="1" dirty="0"/>
              <a:t>小米商城</a:t>
            </a:r>
          </a:p>
        </p:txBody>
      </p:sp>
      <p:sp>
        <p:nvSpPr>
          <p:cNvPr id="3" name="文本框 2">
            <a:extLst>
              <a:ext uri="{FF2B5EF4-FFF2-40B4-BE49-F238E27FC236}">
                <a16:creationId xmlns:a16="http://schemas.microsoft.com/office/drawing/2014/main" id="{B482BD4B-7011-F690-4C05-83B79687CD09}"/>
              </a:ext>
            </a:extLst>
          </p:cNvPr>
          <p:cNvSpPr txBox="1"/>
          <p:nvPr/>
        </p:nvSpPr>
        <p:spPr>
          <a:xfrm>
            <a:off x="838200" y="4391025"/>
            <a:ext cx="7181850" cy="1200329"/>
          </a:xfrm>
          <a:prstGeom prst="rect">
            <a:avLst/>
          </a:prstGeom>
          <a:noFill/>
        </p:spPr>
        <p:txBody>
          <a:bodyPr wrap="square" rtlCol="0">
            <a:spAutoFit/>
          </a:bodyPr>
          <a:lstStyle/>
          <a:p>
            <a:r>
              <a:rPr lang="zh-CN" altLang="en-US" dirty="0">
                <a:solidFill>
                  <a:schemeClr val="bg1">
                    <a:lumMod val="50000"/>
                  </a:schemeClr>
                </a:solidFill>
              </a:rPr>
              <a:t>小组分工合作</a:t>
            </a:r>
            <a:endParaRPr lang="en-US" altLang="zh-CN" dirty="0">
              <a:solidFill>
                <a:schemeClr val="bg1">
                  <a:lumMod val="50000"/>
                </a:schemeClr>
              </a:solidFill>
            </a:endParaRPr>
          </a:p>
          <a:p>
            <a:r>
              <a:rPr lang="zh-CN" altLang="en-US" dirty="0">
                <a:solidFill>
                  <a:schemeClr val="bg1">
                    <a:lumMod val="50000"/>
                  </a:schemeClr>
                </a:solidFill>
              </a:rPr>
              <a:t>功能实现思路</a:t>
            </a:r>
            <a:endParaRPr lang="en-US" altLang="zh-CN" dirty="0">
              <a:solidFill>
                <a:schemeClr val="bg1">
                  <a:lumMod val="50000"/>
                </a:schemeClr>
              </a:solidFill>
            </a:endParaRPr>
          </a:p>
          <a:p>
            <a:r>
              <a:rPr lang="zh-CN" altLang="en-US" dirty="0">
                <a:solidFill>
                  <a:schemeClr val="bg1">
                    <a:lumMod val="50000"/>
                  </a:schemeClr>
                </a:solidFill>
              </a:rPr>
              <a:t>功能运行代码</a:t>
            </a:r>
            <a:endParaRPr lang="en-US" altLang="zh-CN" dirty="0">
              <a:solidFill>
                <a:schemeClr val="bg1">
                  <a:lumMod val="50000"/>
                </a:schemeClr>
              </a:solidFill>
            </a:endParaRPr>
          </a:p>
          <a:p>
            <a:r>
              <a:rPr lang="zh-CN" altLang="en-US" dirty="0">
                <a:solidFill>
                  <a:schemeClr val="bg1">
                    <a:lumMod val="50000"/>
                  </a:schemeClr>
                </a:solidFill>
              </a:rPr>
              <a:t>代码运行截图</a:t>
            </a:r>
            <a:endParaRPr lang="en-US" altLang="zh-CN" dirty="0">
              <a:solidFill>
                <a:schemeClr val="bg1">
                  <a:lumMod val="50000"/>
                </a:schemeClr>
              </a:solidFill>
            </a:endParaRPr>
          </a:p>
        </p:txBody>
      </p:sp>
    </p:spTree>
    <p:extLst>
      <p:ext uri="{BB962C8B-B14F-4D97-AF65-F5344CB8AC3E}">
        <p14:creationId xmlns:p14="http://schemas.microsoft.com/office/powerpoint/2010/main" val="1196966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4B84094-0C01-7578-83C6-7F11E89137AA}"/>
              </a:ext>
            </a:extLst>
          </p:cNvPr>
          <p:cNvSpPr txBox="1"/>
          <p:nvPr/>
        </p:nvSpPr>
        <p:spPr>
          <a:xfrm>
            <a:off x="5183188" y="457200"/>
            <a:ext cx="3493673" cy="400110"/>
          </a:xfrm>
          <a:prstGeom prst="rect">
            <a:avLst/>
          </a:prstGeom>
          <a:noFill/>
        </p:spPr>
        <p:txBody>
          <a:bodyPr wrap="square" rtlCol="0">
            <a:spAutoFit/>
          </a:bodyPr>
          <a:lstStyle/>
          <a:p>
            <a:r>
              <a:rPr lang="zh-CN" altLang="en-US" sz="2000" dirty="0">
                <a:solidFill>
                  <a:schemeClr val="accent1"/>
                </a:solidFill>
              </a:rPr>
              <a:t>商品分页</a:t>
            </a:r>
          </a:p>
        </p:txBody>
      </p:sp>
      <p:pic>
        <p:nvPicPr>
          <p:cNvPr id="7" name="图片 6">
            <a:extLst>
              <a:ext uri="{FF2B5EF4-FFF2-40B4-BE49-F238E27FC236}">
                <a16:creationId xmlns:a16="http://schemas.microsoft.com/office/drawing/2014/main" id="{B7CA5D49-6968-0862-EE72-0CA0545A3642}"/>
              </a:ext>
            </a:extLst>
          </p:cNvPr>
          <p:cNvPicPr>
            <a:picLocks noChangeAspect="1"/>
          </p:cNvPicPr>
          <p:nvPr/>
        </p:nvPicPr>
        <p:blipFill>
          <a:blip r:embed="rId2"/>
          <a:stretch>
            <a:fillRect/>
          </a:stretch>
        </p:blipFill>
        <p:spPr>
          <a:xfrm>
            <a:off x="836612" y="457200"/>
            <a:ext cx="3932261" cy="20673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文本框 7">
            <a:extLst>
              <a:ext uri="{FF2B5EF4-FFF2-40B4-BE49-F238E27FC236}">
                <a16:creationId xmlns:a16="http://schemas.microsoft.com/office/drawing/2014/main" id="{FE28086E-06E9-1717-389F-59E4CF44E5F8}"/>
              </a:ext>
            </a:extLst>
          </p:cNvPr>
          <p:cNvSpPr txBox="1"/>
          <p:nvPr/>
        </p:nvSpPr>
        <p:spPr>
          <a:xfrm>
            <a:off x="836612" y="457200"/>
            <a:ext cx="3932237" cy="1569660"/>
          </a:xfrm>
          <a:prstGeom prst="rect">
            <a:avLst/>
          </a:prstGeom>
          <a:noFill/>
        </p:spPr>
        <p:txBody>
          <a:bodyPr wrap="square" rtlCol="0">
            <a:spAutoFit/>
          </a:bodyPr>
          <a:lstStyle/>
          <a:p>
            <a:r>
              <a:rPr lang="zh-CN" altLang="en-US" sz="1600" dirty="0"/>
              <a:t>思路：</a:t>
            </a:r>
            <a:endParaRPr lang="en-US" altLang="zh-CN" sz="1600" dirty="0"/>
          </a:p>
          <a:p>
            <a:r>
              <a:rPr lang="zh-CN" altLang="en-US" sz="1600" dirty="0"/>
              <a:t>因为数据库传出来的数据是没有分页信息的，所有这里要实现分页，就必须建一个新的实体包含商品信息和分页信息的</a:t>
            </a:r>
            <a:r>
              <a:rPr lang="en-US" altLang="zh-CN" sz="1600" dirty="0" err="1"/>
              <a:t>pagebean</a:t>
            </a:r>
            <a:r>
              <a:rPr lang="zh-CN" altLang="en-US" sz="1600" dirty="0"/>
              <a:t>，然后从</a:t>
            </a:r>
            <a:r>
              <a:rPr lang="en-US" altLang="zh-CN" sz="1600" dirty="0"/>
              <a:t>controller</a:t>
            </a:r>
            <a:r>
              <a:rPr lang="zh-CN" altLang="en-US" sz="1600" dirty="0"/>
              <a:t>层的分页查询方法中传递到前端</a:t>
            </a:r>
            <a:endParaRPr lang="en-US" altLang="zh-CN" sz="1600" dirty="0"/>
          </a:p>
        </p:txBody>
      </p:sp>
      <p:pic>
        <p:nvPicPr>
          <p:cNvPr id="12" name="图片占位符 11">
            <a:extLst>
              <a:ext uri="{FF2B5EF4-FFF2-40B4-BE49-F238E27FC236}">
                <a16:creationId xmlns:a16="http://schemas.microsoft.com/office/drawing/2014/main" id="{1FEB61A2-3E7B-0916-FEE5-CFE82E0A1B55}"/>
              </a:ext>
            </a:extLst>
          </p:cNvPr>
          <p:cNvPicPr>
            <a:picLocks noGrp="1" noChangeAspect="1"/>
          </p:cNvPicPr>
          <p:nvPr>
            <p:ph type="pic" idx="1"/>
          </p:nvPr>
        </p:nvPicPr>
        <p:blipFill rotWithShape="1">
          <a:blip r:embed="rId3"/>
          <a:srcRect l="3872" r="3872"/>
          <a:stretch/>
        </p:blipFill>
        <p:spPr/>
      </p:pic>
      <p:sp>
        <p:nvSpPr>
          <p:cNvPr id="10" name="Rectangle 1">
            <a:extLst>
              <a:ext uri="{FF2B5EF4-FFF2-40B4-BE49-F238E27FC236}">
                <a16:creationId xmlns:a16="http://schemas.microsoft.com/office/drawing/2014/main" id="{8441F295-FD6B-E8FD-E147-0EBF9A03F129}"/>
              </a:ext>
            </a:extLst>
          </p:cNvPr>
          <p:cNvSpPr>
            <a:spLocks noGrp="1" noChangeArrowheads="1"/>
          </p:cNvSpPr>
          <p:nvPr>
            <p:ph type="body" sz="half" idx="2"/>
          </p:nvPr>
        </p:nvSpPr>
        <p:spPr bwMode="auto">
          <a:xfrm>
            <a:off x="836612" y="2524539"/>
            <a:ext cx="4275529"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public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String </a:t>
            </a:r>
            <a:r>
              <a:rPr kumimoji="0" lang="zh-CN" altLang="zh-CN" sz="900" b="0" i="0" u="none" strike="noStrike" cap="none" normalizeH="0" baseline="0" dirty="0">
                <a:ln>
                  <a:noFill/>
                </a:ln>
                <a:solidFill>
                  <a:srgbClr val="00627A"/>
                </a:solidFill>
                <a:effectLst/>
                <a:latin typeface="Arial Unicode MS" panose="020B0604020202020204" pitchFamily="34" charset="-122"/>
                <a:ea typeface="JetBrains Mono"/>
              </a:rPr>
              <a:t>getGoodsListByTypeId</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en-US"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throws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ServletException</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IOException</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String pageNum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request.getParameter(</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“pageNum”</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String pageSize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request.getParameter(</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“pageSize”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lang="en-US" altLang="zh-CN" sz="900" dirty="0">
                <a:solidFill>
                  <a:srgbClr val="080808"/>
                </a:solidFill>
                <a:latin typeface="Arial Unicode MS" panose="020B0604020202020204" pitchFamily="34" charset="-122"/>
                <a:ea typeface="JetBrains Mono"/>
              </a:rPr>
              <a: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1" u="none" strike="noStrike" cap="none" normalizeH="0" baseline="0" dirty="0">
                <a:ln>
                  <a:noFill/>
                </a:ln>
                <a:solidFill>
                  <a:srgbClr val="8C8C8C"/>
                </a:solidFill>
                <a:effectLst/>
                <a:latin typeface="Arial Unicode MS" panose="020B0604020202020204" pitchFamily="34" charset="-122"/>
                <a:ea typeface="JetBrains Mono"/>
              </a:rPr>
              <a:t>//2.</a:t>
            </a:r>
            <a: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创建</a:t>
            </a:r>
            <a:r>
              <a:rPr kumimoji="0" lang="zh-CN" altLang="zh-CN" sz="900" b="0" i="1" u="none" strike="noStrike" cap="none" normalizeH="0" baseline="0" dirty="0">
                <a:ln>
                  <a:noFill/>
                </a:ln>
                <a:solidFill>
                  <a:srgbClr val="8C8C8C"/>
                </a:solidFill>
                <a:effectLst/>
                <a:latin typeface="Arial Unicode MS" panose="020B0604020202020204" pitchFamily="34" charset="-122"/>
                <a:ea typeface="JetBrains Mono"/>
              </a:rPr>
              <a:t>Map</a:t>
            </a:r>
            <a: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集合</a:t>
            </a:r>
            <a:b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en-US"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Map</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&lt;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String</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Object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&gt;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condition</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new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HashMap&lt;&gt;();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condition</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.put(</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"pageNum"</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,pn);</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condition</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.put(</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"pageSize"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,ps);</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condition</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.put(</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"start"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,(pn-</a:t>
            </a:r>
            <a:r>
              <a:rPr kumimoji="0" lang="zh-CN" altLang="zh-CN" sz="900" b="0" i="0" u="none" strike="noStrike" cap="none" normalizeH="0" baseline="0" dirty="0">
                <a:ln>
                  <a:noFill/>
                </a:ln>
                <a:solidFill>
                  <a:srgbClr val="1750EB"/>
                </a:solidFill>
                <a:effectLst/>
                <a:latin typeface="Arial Unicode MS" panose="020B0604020202020204" pitchFamily="34" charset="-122"/>
                <a:ea typeface="JetBrains Mono"/>
              </a:rPr>
              <a:t>1</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)*ps);</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en-US"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System</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1" u="none" strike="noStrike" cap="none" normalizeH="0" baseline="0" dirty="0">
                <a:ln>
                  <a:noFill/>
                </a:ln>
                <a:solidFill>
                  <a:srgbClr val="871094"/>
                </a:solidFill>
                <a:effectLst/>
                <a:latin typeface="Arial Unicode MS" panose="020B0604020202020204" pitchFamily="34" charset="-122"/>
                <a:ea typeface="JetBrains Mono"/>
              </a:rPr>
              <a:t>out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.println(typeId+</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name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en-US"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GoodsService goodsService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new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GoodsServiceImpl();</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PageBean</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&lt;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Goods</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&gt;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pageBean</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goodsService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.findByPage(</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condition</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en-US"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request.setAttribute(</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"pageBean"</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pageBean</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request.setAttribute(</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"typeId"</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,typeId);</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request.setAttribute(</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"name"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name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en-US"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 name="Rectangle 2">
            <a:extLst>
              <a:ext uri="{FF2B5EF4-FFF2-40B4-BE49-F238E27FC236}">
                <a16:creationId xmlns:a16="http://schemas.microsoft.com/office/drawing/2014/main" id="{AB3BE0BC-0ACE-C8B4-363B-EBDCF895A858}"/>
              </a:ext>
            </a:extLst>
          </p:cNvPr>
          <p:cNvSpPr>
            <a:spLocks noChangeArrowheads="1"/>
          </p:cNvSpPr>
          <p:nvPr/>
        </p:nvSpPr>
        <p:spPr bwMode="auto">
          <a:xfrm>
            <a:off x="836612" y="5109862"/>
            <a:ext cx="4275529" cy="16158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public </a:t>
            </a:r>
            <a:r>
              <a:rPr kumimoji="0" lang="zh-CN" altLang="zh-CN" sz="900" b="0" i="0" u="none" strike="noStrike" cap="none" normalizeH="0" baseline="0" dirty="0">
                <a:ln>
                  <a:noFill/>
                </a:ln>
                <a:solidFill>
                  <a:srgbClr val="00627A"/>
                </a:solidFill>
                <a:effectLst/>
                <a:latin typeface="Arial Unicode MS" panose="020B0604020202020204" pitchFamily="34" charset="-122"/>
                <a:ea typeface="JetBrains Mono"/>
              </a:rPr>
              <a:t>PageBean</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int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pageNum, </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int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pageSize, </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long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totalSize,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List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&lt;</a:t>
            </a:r>
            <a:r>
              <a:rPr kumimoji="0" lang="zh-CN" altLang="zh-CN" sz="900" b="0" i="0" u="none" strike="noStrike" cap="none" normalizeH="0" baseline="0" dirty="0">
                <a:ln>
                  <a:noFill/>
                </a:ln>
                <a:solidFill>
                  <a:srgbClr val="007E8A"/>
                </a:solidFill>
                <a:effectLst/>
                <a:latin typeface="Arial Unicode MS" panose="020B0604020202020204" pitchFamily="34" charset="-122"/>
                <a:ea typeface="JetBrains Mono"/>
              </a:rPr>
              <a:t>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&gt; data) {</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this</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871094"/>
                </a:solidFill>
                <a:effectLst/>
                <a:latin typeface="Arial Unicode MS" panose="020B0604020202020204" pitchFamily="34" charset="-122"/>
                <a:ea typeface="JetBrains Mono"/>
              </a:rPr>
              <a:t>pageNum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pageNum;</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en-US"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this</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871094"/>
                </a:solidFill>
                <a:effectLst/>
                <a:latin typeface="Arial Unicode MS" panose="020B0604020202020204" pitchFamily="34" charset="-122"/>
                <a:ea typeface="JetBrains Mono"/>
              </a:rPr>
              <a:t>pageCount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1" u="none" strike="noStrike" cap="none" normalizeH="0" baseline="0" dirty="0">
                <a:ln>
                  <a:noFill/>
                </a:ln>
                <a:solidFill>
                  <a:srgbClr val="8C8C8C"/>
                </a:solidFill>
                <a:effectLst/>
                <a:latin typeface="Arial Unicode MS" panose="020B0604020202020204" pitchFamily="34" charset="-122"/>
                <a:ea typeface="JetBrains Mono"/>
              </a:rPr>
              <a:t>//</a:t>
            </a:r>
            <a: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计算总页数</a:t>
            </a:r>
            <a:endParaRPr kumimoji="0" lang="en-US" altLang="zh-CN" sz="900" b="0" i="0" u="none" strike="noStrike" cap="none" normalizeH="0" baseline="0" dirty="0">
              <a:ln>
                <a:noFill/>
              </a:ln>
              <a:solidFill>
                <a:srgbClr val="080808"/>
              </a:solidFill>
              <a:effectLst/>
              <a:latin typeface="Arial Unicode MS" panose="020B0604020202020204" pitchFamily="34" charset="-122"/>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int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en-US"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(totalSize%pageSize==</a:t>
            </a:r>
            <a:r>
              <a:rPr kumimoji="0" lang="zh-CN" altLang="zh-CN" sz="900" b="0" i="0" u="none" strike="noStrike" cap="none" normalizeH="0" baseline="0" dirty="0">
                <a:ln>
                  <a:noFill/>
                </a:ln>
                <a:solidFill>
                  <a:srgbClr val="1750EB"/>
                </a:solidFill>
                <a:effectLst/>
                <a:latin typeface="Arial Unicode MS" panose="020B0604020202020204" pitchFamily="34" charset="-122"/>
                <a:ea typeface="JetBrains Mono"/>
              </a:rPr>
              <a:t>0</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?totalSize/pageSize:totalSize/pageSize+</a:t>
            </a:r>
            <a:r>
              <a:rPr kumimoji="0" lang="zh-CN" altLang="zh-CN" sz="900" b="0" i="0" u="none" strike="noStrike" cap="none" normalizeH="0" baseline="0" dirty="0">
                <a:ln>
                  <a:noFill/>
                </a:ln>
                <a:solidFill>
                  <a:srgbClr val="1750EB"/>
                </a:solidFill>
                <a:effectLst/>
                <a:latin typeface="Arial Unicode MS" panose="020B0604020202020204" pitchFamily="34" charset="-122"/>
                <a:ea typeface="JetBrains Mono"/>
              </a:rPr>
              <a:t>1</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b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this</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871094"/>
                </a:solidFill>
                <a:effectLst/>
                <a:latin typeface="Arial Unicode MS" panose="020B0604020202020204" pitchFamily="34" charset="-122"/>
                <a:ea typeface="JetBrains Mono"/>
              </a:rPr>
              <a:t>startPage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this</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871094"/>
                </a:solidFill>
                <a:effectLst/>
                <a:latin typeface="Arial Unicode MS" panose="020B0604020202020204" pitchFamily="34" charset="-122"/>
                <a:ea typeface="JetBrains Mono"/>
              </a:rPr>
              <a:t>pageNum</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1750EB"/>
                </a:solidFill>
                <a:effectLst/>
                <a:latin typeface="Arial Unicode MS" panose="020B0604020202020204" pitchFamily="34" charset="-122"/>
                <a:ea typeface="JetBrains Mono"/>
              </a:rPr>
              <a:t>4</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1" u="none" strike="noStrike" cap="none" normalizeH="0" baseline="0" dirty="0">
                <a:ln>
                  <a:noFill/>
                </a:ln>
                <a:solidFill>
                  <a:srgbClr val="8C8C8C"/>
                </a:solidFill>
                <a:effectLst/>
                <a:latin typeface="Arial Unicode MS" panose="020B0604020202020204" pitchFamily="34" charset="-122"/>
                <a:ea typeface="JetBrains Mono"/>
              </a:rPr>
              <a:t> //</a:t>
            </a:r>
            <a: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计算开始页码和结束页码</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en-US"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this</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871094"/>
                </a:solidFill>
                <a:effectLst/>
                <a:latin typeface="Arial Unicode MS" panose="020B0604020202020204" pitchFamily="34" charset="-122"/>
                <a:ea typeface="JetBrains Mono"/>
              </a:rPr>
              <a:t>endPage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this</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871094"/>
                </a:solidFill>
                <a:effectLst/>
                <a:latin typeface="Arial Unicode MS" panose="020B0604020202020204" pitchFamily="34" charset="-122"/>
                <a:ea typeface="JetBrains Mono"/>
              </a:rPr>
              <a:t>pageNum</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1750EB"/>
                </a:solidFill>
                <a:effectLst/>
                <a:latin typeface="Arial Unicode MS" panose="020B0604020202020204" pitchFamily="34" charset="-122"/>
                <a:ea typeface="JetBrains Mono"/>
              </a:rPr>
              <a:t>5</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if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this</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871094"/>
                </a:solidFill>
                <a:effectLst/>
                <a:latin typeface="Arial Unicode MS" panose="020B0604020202020204" pitchFamily="34" charset="-122"/>
                <a:ea typeface="JetBrains Mono"/>
              </a:rPr>
              <a:t>pageNum</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&gt;</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this</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871094"/>
                </a:solidFill>
                <a:effectLst/>
                <a:latin typeface="Arial Unicode MS" panose="020B0604020202020204" pitchFamily="34" charset="-122"/>
                <a:ea typeface="JetBrains Mono"/>
              </a:rPr>
              <a:t>pageCount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1750EB"/>
                </a:solidFill>
                <a:effectLst/>
                <a:latin typeface="Arial Unicode MS" panose="020B0604020202020204" pitchFamily="34" charset="-122"/>
                <a:ea typeface="JetBrains Mono"/>
              </a:rPr>
              <a:t>5</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1" u="none" strike="noStrike" cap="none" normalizeH="0" baseline="0" dirty="0">
                <a:ln>
                  <a:noFill/>
                </a:ln>
                <a:solidFill>
                  <a:srgbClr val="8C8C8C"/>
                </a:solidFill>
                <a:effectLst/>
                <a:latin typeface="Arial Unicode MS" panose="020B0604020202020204" pitchFamily="34" charset="-122"/>
                <a:ea typeface="JetBrains Mono"/>
              </a:rPr>
              <a:t>//</a:t>
            </a:r>
            <a: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最后几页</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this</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871094"/>
                </a:solidFill>
                <a:effectLst/>
                <a:latin typeface="Arial Unicode MS" panose="020B0604020202020204" pitchFamily="34" charset="-122"/>
                <a:ea typeface="JetBrains Mono"/>
              </a:rPr>
              <a:t>startPage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this</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871094"/>
                </a:solidFill>
                <a:effectLst/>
                <a:latin typeface="Arial Unicode MS" panose="020B0604020202020204" pitchFamily="34" charset="-122"/>
                <a:ea typeface="JetBrains Mono"/>
              </a:rPr>
              <a:t>pageNum</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1750EB"/>
                </a:solidFill>
                <a:effectLst/>
                <a:latin typeface="Arial Unicode MS" panose="020B0604020202020204" pitchFamily="34" charset="-122"/>
                <a:ea typeface="JetBrains Mono"/>
              </a:rPr>
              <a:t>9</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this</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871094"/>
                </a:solidFill>
                <a:effectLst/>
                <a:latin typeface="Arial Unicode MS" panose="020B0604020202020204" pitchFamily="34" charset="-122"/>
                <a:ea typeface="JetBrains Mono"/>
              </a:rPr>
              <a:t>endPage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this</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871094"/>
                </a:solidFill>
                <a:effectLst/>
                <a:latin typeface="Arial Unicode MS" panose="020B0604020202020204" pitchFamily="34" charset="-122"/>
                <a:ea typeface="JetBrains Mono"/>
              </a:rPr>
              <a:t>pageCount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0696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4B84094-0C01-7578-83C6-7F11E89137AA}"/>
              </a:ext>
            </a:extLst>
          </p:cNvPr>
          <p:cNvSpPr txBox="1"/>
          <p:nvPr/>
        </p:nvSpPr>
        <p:spPr>
          <a:xfrm>
            <a:off x="5183188" y="457200"/>
            <a:ext cx="3493673" cy="400110"/>
          </a:xfrm>
          <a:prstGeom prst="rect">
            <a:avLst/>
          </a:prstGeom>
          <a:noFill/>
        </p:spPr>
        <p:txBody>
          <a:bodyPr wrap="square" rtlCol="0">
            <a:spAutoFit/>
          </a:bodyPr>
          <a:lstStyle/>
          <a:p>
            <a:r>
              <a:rPr lang="zh-CN" altLang="en-US" sz="2000" dirty="0">
                <a:solidFill>
                  <a:schemeClr val="accent1"/>
                </a:solidFill>
              </a:rPr>
              <a:t>商品详情</a:t>
            </a:r>
          </a:p>
        </p:txBody>
      </p:sp>
      <p:pic>
        <p:nvPicPr>
          <p:cNvPr id="7" name="图片 6">
            <a:extLst>
              <a:ext uri="{FF2B5EF4-FFF2-40B4-BE49-F238E27FC236}">
                <a16:creationId xmlns:a16="http://schemas.microsoft.com/office/drawing/2014/main" id="{B7CA5D49-6968-0862-EE72-0CA0545A3642}"/>
              </a:ext>
            </a:extLst>
          </p:cNvPr>
          <p:cNvPicPr>
            <a:picLocks noChangeAspect="1"/>
          </p:cNvPicPr>
          <p:nvPr/>
        </p:nvPicPr>
        <p:blipFill>
          <a:blip r:embed="rId2"/>
          <a:stretch>
            <a:fillRect/>
          </a:stretch>
        </p:blipFill>
        <p:spPr>
          <a:xfrm>
            <a:off x="836612" y="457200"/>
            <a:ext cx="3932261" cy="20673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文本框 7">
            <a:extLst>
              <a:ext uri="{FF2B5EF4-FFF2-40B4-BE49-F238E27FC236}">
                <a16:creationId xmlns:a16="http://schemas.microsoft.com/office/drawing/2014/main" id="{FE28086E-06E9-1717-389F-59E4CF44E5F8}"/>
              </a:ext>
            </a:extLst>
          </p:cNvPr>
          <p:cNvSpPr txBox="1"/>
          <p:nvPr/>
        </p:nvSpPr>
        <p:spPr>
          <a:xfrm>
            <a:off x="836612" y="457200"/>
            <a:ext cx="3932237" cy="1569660"/>
          </a:xfrm>
          <a:prstGeom prst="rect">
            <a:avLst/>
          </a:prstGeom>
          <a:noFill/>
        </p:spPr>
        <p:txBody>
          <a:bodyPr wrap="square" rtlCol="0">
            <a:spAutoFit/>
          </a:bodyPr>
          <a:lstStyle/>
          <a:p>
            <a:r>
              <a:rPr lang="zh-CN" altLang="en-US" sz="1600" dirty="0"/>
              <a:t>思路：</a:t>
            </a:r>
            <a:endParaRPr lang="en-US" altLang="zh-CN" sz="1600" dirty="0"/>
          </a:p>
          <a:p>
            <a:r>
              <a:rPr lang="zh-CN" altLang="en-US" sz="1600" dirty="0"/>
              <a:t>在</a:t>
            </a:r>
            <a:r>
              <a:rPr lang="en-US" altLang="zh-CN" sz="1600" dirty="0"/>
              <a:t>controller</a:t>
            </a:r>
            <a:r>
              <a:rPr lang="zh-CN" altLang="en-US" sz="1600" dirty="0"/>
              <a:t>层的</a:t>
            </a:r>
            <a:r>
              <a:rPr lang="en-US" altLang="zh-CN" sz="1600" dirty="0" err="1"/>
              <a:t>getGoodsById</a:t>
            </a:r>
            <a:r>
              <a:rPr lang="zh-CN" altLang="en-US" sz="1600" dirty="0"/>
              <a:t>方法中获取前端的商品</a:t>
            </a:r>
            <a:r>
              <a:rPr lang="en-US" altLang="zh-CN" sz="1600" dirty="0"/>
              <a:t>id</a:t>
            </a:r>
            <a:r>
              <a:rPr lang="zh-CN" altLang="en-US" sz="1600" dirty="0"/>
              <a:t>，然后调用业务层根据</a:t>
            </a:r>
            <a:r>
              <a:rPr lang="en-US" altLang="zh-CN" sz="1600" dirty="0"/>
              <a:t>id</a:t>
            </a:r>
            <a:r>
              <a:rPr lang="zh-CN" altLang="en-US" sz="1600" dirty="0"/>
              <a:t>调用</a:t>
            </a:r>
            <a:r>
              <a:rPr lang="en-US" altLang="zh-CN" sz="1600" dirty="0" err="1"/>
              <a:t>dao</a:t>
            </a:r>
            <a:r>
              <a:rPr lang="zh-CN" altLang="en-US" sz="1600" dirty="0"/>
              <a:t>方法找到单个商品的详情信息（这里注意因为</a:t>
            </a:r>
            <a:r>
              <a:rPr lang="en-US" altLang="zh-CN" sz="1600" dirty="0" err="1"/>
              <a:t>dao</a:t>
            </a:r>
            <a:r>
              <a:rPr lang="zh-CN" altLang="en-US" sz="1600" dirty="0"/>
              <a:t>层使用的线程，所以单个的查询结束后需清空缓存）</a:t>
            </a:r>
            <a:endParaRPr lang="en-US" altLang="zh-CN" sz="1600" dirty="0"/>
          </a:p>
        </p:txBody>
      </p:sp>
      <p:sp>
        <p:nvSpPr>
          <p:cNvPr id="15" name="Rectangle 4">
            <a:extLst>
              <a:ext uri="{FF2B5EF4-FFF2-40B4-BE49-F238E27FC236}">
                <a16:creationId xmlns:a16="http://schemas.microsoft.com/office/drawing/2014/main" id="{A429421B-E9CF-C168-9656-6CF8C3BFE106}"/>
              </a:ext>
            </a:extLst>
          </p:cNvPr>
          <p:cNvSpPr>
            <a:spLocks noChangeArrowheads="1"/>
          </p:cNvSpPr>
          <p:nvPr/>
        </p:nvSpPr>
        <p:spPr bwMode="auto">
          <a:xfrm>
            <a:off x="836612" y="2616323"/>
            <a:ext cx="4216875" cy="16158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1" u="none" strike="noStrike" cap="none" normalizeH="0" baseline="0" dirty="0">
                <a:ln>
                  <a:noFill/>
                </a:ln>
                <a:solidFill>
                  <a:srgbClr val="8C8C8C"/>
                </a:solidFill>
                <a:effectLst/>
                <a:latin typeface="Arial Unicode MS" panose="020B0604020202020204" pitchFamily="34" charset="-122"/>
                <a:ea typeface="JetBrains Mono"/>
              </a:rPr>
              <a:t>//</a:t>
            </a:r>
            <a: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根据</a:t>
            </a:r>
            <a:r>
              <a:rPr kumimoji="0" lang="zh-CN" altLang="zh-CN" sz="900" b="0" i="1" u="none" strike="noStrike" cap="none" normalizeH="0" baseline="0" dirty="0">
                <a:ln>
                  <a:noFill/>
                </a:ln>
                <a:solidFill>
                  <a:srgbClr val="8C8C8C"/>
                </a:solidFill>
                <a:effectLst/>
                <a:latin typeface="Arial Unicode MS" panose="020B0604020202020204" pitchFamily="34" charset="-122"/>
                <a:ea typeface="JetBrains Mono"/>
              </a:rPr>
              <a:t>id</a:t>
            </a:r>
            <a: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查询商品，</a:t>
            </a:r>
            <a:b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public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String </a:t>
            </a:r>
            <a:r>
              <a:rPr kumimoji="0" lang="zh-CN" altLang="zh-CN" sz="900" b="0" i="0" u="none" strike="noStrike" cap="none" normalizeH="0" baseline="0" dirty="0">
                <a:ln>
                  <a:noFill/>
                </a:ln>
                <a:solidFill>
                  <a:srgbClr val="00627A"/>
                </a:solidFill>
                <a:effectLst/>
                <a:latin typeface="Arial Unicode MS" panose="020B0604020202020204" pitchFamily="34" charset="-122"/>
                <a:ea typeface="JetBrains Mono"/>
              </a:rPr>
              <a:t>getGoodsById</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lang="en-US" altLang="zh-CN" sz="900" dirty="0">
                <a:solidFill>
                  <a:srgbClr val="000000"/>
                </a:solidFill>
                <a:latin typeface="Arial Unicode MS" panose="020B0604020202020204" pitchFamily="34" charset="-122"/>
                <a:ea typeface="JetBrains Mono"/>
              </a:rPr>
              <a: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throws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ServletException</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IOException</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en-US"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GoodsService goodsService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new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GoodsServiceImpl();</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Goods goods</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goodsService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.findById(</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Integer</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1" u="none" strike="noStrike" cap="none" normalizeH="0" baseline="0" dirty="0">
                <a:ln>
                  <a:noFill/>
                </a:ln>
                <a:solidFill>
                  <a:srgbClr val="080808"/>
                </a:solidFill>
                <a:effectLst/>
                <a:latin typeface="Arial Unicode MS" panose="020B0604020202020204" pitchFamily="34" charset="-122"/>
                <a:ea typeface="JetBrains Mono"/>
              </a:rPr>
              <a:t>parseInt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id</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System</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1" u="none" strike="noStrike" cap="none" normalizeH="0" baseline="0" dirty="0">
                <a:ln>
                  <a:noFill/>
                </a:ln>
                <a:solidFill>
                  <a:srgbClr val="871094"/>
                </a:solidFill>
                <a:effectLst/>
                <a:latin typeface="Arial Unicode MS" panose="020B0604020202020204" pitchFamily="34" charset="-122"/>
                <a:ea typeface="JetBrains Mono"/>
              </a:rPr>
              <a:t>out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.println(</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goods</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.toString());</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request.setAttribute(</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"goods"</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goods</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return </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"/goodsDetail.jsp"</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endParaRPr kumimoji="0" lang="en-US" altLang="zh-CN" sz="900" b="0" i="0" u="none" strike="noStrike" cap="none" normalizeH="0" baseline="0" dirty="0">
              <a:ln>
                <a:noFill/>
              </a:ln>
              <a:solidFill>
                <a:srgbClr val="080808"/>
              </a:solidFill>
              <a:effectLst/>
              <a:latin typeface="Arial Unicode MS" panose="020B0604020202020204" pitchFamily="34" charset="-122"/>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8" name="Rectangle 7">
            <a:extLst>
              <a:ext uri="{FF2B5EF4-FFF2-40B4-BE49-F238E27FC236}">
                <a16:creationId xmlns:a16="http://schemas.microsoft.com/office/drawing/2014/main" id="{150A7ADF-D062-62B7-2063-D70C0816FAEC}"/>
              </a:ext>
            </a:extLst>
          </p:cNvPr>
          <p:cNvSpPr>
            <a:spLocks noChangeArrowheads="1"/>
          </p:cNvSpPr>
          <p:nvPr/>
        </p:nvSpPr>
        <p:spPr bwMode="auto">
          <a:xfrm>
            <a:off x="836612" y="4416243"/>
            <a:ext cx="2269864"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a:ln>
                  <a:noFill/>
                </a:ln>
                <a:solidFill>
                  <a:srgbClr val="000000"/>
                </a:solidFill>
                <a:effectLst/>
                <a:latin typeface="Arial Unicode MS" panose="020B0604020202020204" pitchFamily="34" charset="-122"/>
                <a:ea typeface="JetBrains Mono"/>
              </a:rPr>
              <a:t>MyBatisUtils</a:t>
            </a:r>
            <a:r>
              <a:rPr kumimoji="0" lang="zh-CN" altLang="zh-CN" sz="9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900" b="0" i="1" u="none" strike="noStrike" cap="none" normalizeH="0" baseline="0">
                <a:ln>
                  <a:noFill/>
                </a:ln>
                <a:solidFill>
                  <a:srgbClr val="080808"/>
                </a:solidFill>
                <a:effectLst/>
                <a:latin typeface="Arial Unicode MS" panose="020B0604020202020204" pitchFamily="34" charset="-122"/>
                <a:ea typeface="JetBrains Mono"/>
              </a:rPr>
              <a:t>clearCache</a:t>
            </a:r>
            <a:r>
              <a:rPr kumimoji="0" lang="zh-CN" altLang="zh-CN" sz="9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900" b="0" i="1" u="none" strike="noStrike" cap="none" normalizeH="0" baseline="0">
                <a:ln>
                  <a:noFill/>
                </a:ln>
                <a:solidFill>
                  <a:srgbClr val="8C8C8C"/>
                </a:solidFill>
                <a:effectLst/>
                <a:latin typeface="Arial Unicode MS" panose="020B0604020202020204" pitchFamily="34" charset="-122"/>
                <a:ea typeface="JetBrains Mono"/>
              </a:rPr>
              <a:t>//</a:t>
            </a:r>
            <a:r>
              <a:rPr kumimoji="0" lang="zh-CN" altLang="zh-CN" sz="900" b="0" i="1" u="none" strike="noStrike" cap="none" normalizeH="0" baseline="0">
                <a:ln>
                  <a:noFill/>
                </a:ln>
                <a:solidFill>
                  <a:srgbClr val="8C8C8C"/>
                </a:solidFill>
                <a:effectLst/>
                <a:latin typeface="宋体" panose="02010600030101010101" pitchFamily="2" charset="-122"/>
                <a:ea typeface="宋体" panose="02010600030101010101" pitchFamily="2" charset="-122"/>
              </a:rPr>
              <a:t>清除缓存</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9" name="Rectangle 8">
            <a:extLst>
              <a:ext uri="{FF2B5EF4-FFF2-40B4-BE49-F238E27FC236}">
                <a16:creationId xmlns:a16="http://schemas.microsoft.com/office/drawing/2014/main" id="{EFCE9E8A-38B4-2CAF-A2E3-080E78D3E244}"/>
              </a:ext>
            </a:extLst>
          </p:cNvPr>
          <p:cNvSpPr>
            <a:spLocks noChangeArrowheads="1"/>
          </p:cNvSpPr>
          <p:nvPr/>
        </p:nvSpPr>
        <p:spPr bwMode="auto">
          <a:xfrm>
            <a:off x="801752" y="4944718"/>
            <a:ext cx="4216875" cy="5078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9E880D"/>
                </a:solidFill>
                <a:effectLst/>
                <a:latin typeface="Arial Unicode MS" panose="020B0604020202020204" pitchFamily="34" charset="-122"/>
                <a:ea typeface="JetBrains Mono"/>
              </a:rPr>
              <a:t>@Select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“select g.*,t.t_name as tname from product as g inner join</a:t>
            </a:r>
            <a:r>
              <a:rPr kumimoji="0" lang="zh-CN" altLang="en-US" sz="900" b="0" i="0" u="none" strike="noStrike" cap="none" normalizeH="0" baseline="0" dirty="0">
                <a:ln>
                  <a:noFill/>
                </a:ln>
                <a:solidFill>
                  <a:srgbClr val="067D17"/>
                </a:solidFill>
                <a:effectLst/>
                <a:latin typeface="Arial Unicode MS" panose="020B0604020202020204" pitchFamily="34" charset="-122"/>
                <a:ea typeface="JetBrains Mono"/>
              </a:rPr>
              <a:t>” </a:t>
            </a:r>
            <a:r>
              <a:rPr kumimoji="0" lang="en-US" altLang="zh-CN" sz="900" b="0" i="0" u="none" strike="noStrike" cap="none" normalizeH="0" baseline="0" dirty="0">
                <a:ln>
                  <a:noFill/>
                </a:ln>
                <a:solidFill>
                  <a:srgbClr val="067D17"/>
                </a:solidFill>
                <a:effectLst/>
                <a:latin typeface="Arial Unicode MS" panose="020B0604020202020204" pitchFamily="34" charset="-122"/>
                <a:ea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900" b="0" i="0" u="none" strike="noStrike" cap="none" normalizeH="0" baseline="0" dirty="0">
                <a:ln>
                  <a:noFill/>
                </a:ln>
                <a:solidFill>
                  <a:srgbClr val="067D17"/>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 type as t on g.t_id=t.t_id where g.p_id=#{gid}"</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Goods </a:t>
            </a:r>
            <a:r>
              <a:rPr kumimoji="0" lang="zh-CN" altLang="zh-CN" sz="900" b="0" i="0" u="none" strike="noStrike" cap="none" normalizeH="0" baseline="0" dirty="0">
                <a:ln>
                  <a:noFill/>
                </a:ln>
                <a:solidFill>
                  <a:srgbClr val="00627A"/>
                </a:solidFill>
                <a:effectLst/>
                <a:latin typeface="Arial Unicode MS" panose="020B0604020202020204" pitchFamily="34" charset="-122"/>
                <a:ea typeface="JetBrains Mono"/>
              </a:rPr>
              <a:t>selectById</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int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gid);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25" name="图片占位符 24">
            <a:extLst>
              <a:ext uri="{FF2B5EF4-FFF2-40B4-BE49-F238E27FC236}">
                <a16:creationId xmlns:a16="http://schemas.microsoft.com/office/drawing/2014/main" id="{41C9FC4A-806B-6ADB-061A-C38562882F96}"/>
              </a:ext>
            </a:extLst>
          </p:cNvPr>
          <p:cNvPicPr>
            <a:picLocks noGrp="1" noChangeAspect="1"/>
          </p:cNvPicPr>
          <p:nvPr>
            <p:ph type="pic" idx="1"/>
          </p:nvPr>
        </p:nvPicPr>
        <p:blipFill rotWithShape="1">
          <a:blip r:embed="rId3"/>
          <a:srcRect t="942" b="942"/>
          <a:stretch/>
        </p:blipFill>
        <p:spPr/>
      </p:pic>
    </p:spTree>
    <p:extLst>
      <p:ext uri="{BB962C8B-B14F-4D97-AF65-F5344CB8AC3E}">
        <p14:creationId xmlns:p14="http://schemas.microsoft.com/office/powerpoint/2010/main" val="1920570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4B84094-0C01-7578-83C6-7F11E89137AA}"/>
              </a:ext>
            </a:extLst>
          </p:cNvPr>
          <p:cNvSpPr txBox="1"/>
          <p:nvPr/>
        </p:nvSpPr>
        <p:spPr>
          <a:xfrm>
            <a:off x="5183188" y="457200"/>
            <a:ext cx="3493673" cy="400110"/>
          </a:xfrm>
          <a:prstGeom prst="rect">
            <a:avLst/>
          </a:prstGeom>
          <a:noFill/>
        </p:spPr>
        <p:txBody>
          <a:bodyPr wrap="square" rtlCol="0">
            <a:spAutoFit/>
          </a:bodyPr>
          <a:lstStyle/>
          <a:p>
            <a:r>
              <a:rPr lang="zh-CN" altLang="en-US" sz="2000" dirty="0">
                <a:solidFill>
                  <a:schemeClr val="accent1"/>
                </a:solidFill>
              </a:rPr>
              <a:t>商品类别</a:t>
            </a:r>
          </a:p>
        </p:txBody>
      </p:sp>
      <p:pic>
        <p:nvPicPr>
          <p:cNvPr id="7" name="图片 6">
            <a:extLst>
              <a:ext uri="{FF2B5EF4-FFF2-40B4-BE49-F238E27FC236}">
                <a16:creationId xmlns:a16="http://schemas.microsoft.com/office/drawing/2014/main" id="{B7CA5D49-6968-0862-EE72-0CA0545A3642}"/>
              </a:ext>
            </a:extLst>
          </p:cNvPr>
          <p:cNvPicPr>
            <a:picLocks noChangeAspect="1"/>
          </p:cNvPicPr>
          <p:nvPr/>
        </p:nvPicPr>
        <p:blipFill>
          <a:blip r:embed="rId2"/>
          <a:stretch>
            <a:fillRect/>
          </a:stretch>
        </p:blipFill>
        <p:spPr>
          <a:xfrm>
            <a:off x="836612" y="457200"/>
            <a:ext cx="3932261" cy="20673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文本框 7">
            <a:extLst>
              <a:ext uri="{FF2B5EF4-FFF2-40B4-BE49-F238E27FC236}">
                <a16:creationId xmlns:a16="http://schemas.microsoft.com/office/drawing/2014/main" id="{FE28086E-06E9-1717-389F-59E4CF44E5F8}"/>
              </a:ext>
            </a:extLst>
          </p:cNvPr>
          <p:cNvSpPr txBox="1"/>
          <p:nvPr/>
        </p:nvSpPr>
        <p:spPr>
          <a:xfrm>
            <a:off x="836612" y="457200"/>
            <a:ext cx="3932237" cy="1323439"/>
          </a:xfrm>
          <a:prstGeom prst="rect">
            <a:avLst/>
          </a:prstGeom>
          <a:noFill/>
        </p:spPr>
        <p:txBody>
          <a:bodyPr wrap="square" rtlCol="0">
            <a:spAutoFit/>
          </a:bodyPr>
          <a:lstStyle/>
          <a:p>
            <a:r>
              <a:rPr lang="zh-CN" altLang="en-US" sz="1600" dirty="0"/>
              <a:t>思路：</a:t>
            </a:r>
            <a:endParaRPr lang="en-US" altLang="zh-CN" sz="1600" dirty="0"/>
          </a:p>
          <a:p>
            <a:r>
              <a:rPr lang="en-US" altLang="zh-CN" sz="1600" dirty="0"/>
              <a:t>Controller</a:t>
            </a:r>
            <a:r>
              <a:rPr lang="zh-CN" altLang="en-US" sz="1600" dirty="0"/>
              <a:t>层的</a:t>
            </a:r>
            <a:r>
              <a:rPr lang="en-US" altLang="zh-CN" sz="1600" dirty="0" err="1"/>
              <a:t>GoodsTypeServlet</a:t>
            </a:r>
            <a:r>
              <a:rPr lang="zh-CN" altLang="en-US" sz="1600" dirty="0"/>
              <a:t>方法调用业务层</a:t>
            </a:r>
            <a:r>
              <a:rPr lang="en-US" altLang="zh-CN" sz="1600" dirty="0"/>
              <a:t>,</a:t>
            </a:r>
            <a:r>
              <a:rPr lang="zh-CN" altLang="en-US" sz="1600" dirty="0"/>
              <a:t>将获取了到的所有数据打包成</a:t>
            </a:r>
            <a:r>
              <a:rPr lang="en-US" altLang="zh-CN" sz="1600" dirty="0"/>
              <a:t>application/</a:t>
            </a:r>
            <a:r>
              <a:rPr lang="en-US" altLang="zh-CN" sz="1600" dirty="0" err="1"/>
              <a:t>json</a:t>
            </a:r>
            <a:r>
              <a:rPr lang="zh-CN" altLang="en-US" sz="1600" dirty="0"/>
              <a:t>数据发送给了前端</a:t>
            </a:r>
            <a:endParaRPr lang="en-US" altLang="zh-CN" sz="1600" dirty="0"/>
          </a:p>
          <a:p>
            <a:endParaRPr lang="en-US" altLang="zh-CN" sz="1600" dirty="0"/>
          </a:p>
        </p:txBody>
      </p:sp>
      <p:pic>
        <p:nvPicPr>
          <p:cNvPr id="10" name="图片占位符 9">
            <a:extLst>
              <a:ext uri="{FF2B5EF4-FFF2-40B4-BE49-F238E27FC236}">
                <a16:creationId xmlns:a16="http://schemas.microsoft.com/office/drawing/2014/main" id="{07836760-7085-5D0F-62F8-1D75F3D28A40}"/>
              </a:ext>
            </a:extLst>
          </p:cNvPr>
          <p:cNvPicPr>
            <a:picLocks noGrp="1" noChangeAspect="1"/>
          </p:cNvPicPr>
          <p:nvPr>
            <p:ph type="pic" idx="1"/>
          </p:nvPr>
        </p:nvPicPr>
        <p:blipFill rotWithShape="1">
          <a:blip r:embed="rId3"/>
          <a:srcRect l="32959" t="-959" r="1553" b="959"/>
          <a:stretch/>
        </p:blipFill>
        <p:spPr>
          <a:xfrm>
            <a:off x="5183188" y="987425"/>
            <a:ext cx="6172200" cy="4873625"/>
          </a:xfrm>
        </p:spPr>
      </p:pic>
      <p:sp>
        <p:nvSpPr>
          <p:cNvPr id="2" name="Rectangle 1">
            <a:extLst>
              <a:ext uri="{FF2B5EF4-FFF2-40B4-BE49-F238E27FC236}">
                <a16:creationId xmlns:a16="http://schemas.microsoft.com/office/drawing/2014/main" id="{C81A4BF3-B75F-72CC-51AB-3CC46807B801}"/>
              </a:ext>
            </a:extLst>
          </p:cNvPr>
          <p:cNvSpPr>
            <a:spLocks noGrp="1" noChangeArrowheads="1"/>
          </p:cNvSpPr>
          <p:nvPr>
            <p:ph type="body" sz="half" idx="2"/>
          </p:nvPr>
        </p:nvSpPr>
        <p:spPr bwMode="auto">
          <a:xfrm>
            <a:off x="836612" y="2524539"/>
            <a:ext cx="4142115" cy="18928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public class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GoodsTypeServlet </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extends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BaseServlet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public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String </a:t>
            </a:r>
            <a:r>
              <a:rPr kumimoji="0" lang="zh-CN" altLang="zh-CN" sz="900" b="0" i="0" u="none" strike="noStrike" cap="none" normalizeH="0" baseline="0" dirty="0">
                <a:ln>
                  <a:noFill/>
                </a:ln>
                <a:solidFill>
                  <a:srgbClr val="00627A"/>
                </a:solidFill>
                <a:effectLst/>
                <a:latin typeface="Arial Unicode MS" panose="020B0604020202020204" pitchFamily="34" charset="-122"/>
                <a:ea typeface="JetBrains Mono"/>
              </a:rPr>
              <a:t>goodstypelist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en-US" altLang="zh-CN" sz="9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throws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ServletException</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IOException</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endParaRPr lang="en-US" altLang="zh-CN" sz="900" dirty="0">
              <a:solidFill>
                <a:srgbClr val="080808"/>
              </a:solidFill>
              <a:latin typeface="Arial Unicode MS" panose="020B0604020202020204" pitchFamily="34" charset="-122"/>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GoodsTypeService goodsTypeService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new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GoodsTypeServiceImpl();</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List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&lt;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GoodsType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&gt;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goodsTypesList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goodsTypeService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.findAll();</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System</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1" u="none" strike="noStrike" cap="none" normalizeH="0" baseline="0" dirty="0">
                <a:ln>
                  <a:noFill/>
                </a:ln>
                <a:solidFill>
                  <a:srgbClr val="871094"/>
                </a:solidFill>
                <a:effectLst/>
                <a:latin typeface="Arial Unicode MS" panose="020B0604020202020204" pitchFamily="34" charset="-122"/>
                <a:ea typeface="JetBrains Mono"/>
              </a:rPr>
              <a:t>out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.println(</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goodsTypesList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goodsType=</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JSON</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1" u="none" strike="noStrike" cap="none" normalizeH="0" baseline="0" dirty="0">
                <a:ln>
                  <a:noFill/>
                </a:ln>
                <a:solidFill>
                  <a:srgbClr val="080808"/>
                </a:solidFill>
                <a:effectLst/>
                <a:latin typeface="Arial Unicode MS" panose="020B0604020202020204" pitchFamily="34" charset="-122"/>
                <a:ea typeface="JetBrains Mono"/>
              </a:rPr>
              <a:t>toJSONString</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goodsTypesList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application</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.setAttribute(</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"goodsType"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,goodsType);</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en-US"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response.setContentType(</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"application/json;charset=utf-8"</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response.getWriter().write(goodsType);</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1F1D39E5-2602-E485-62EB-1679624537EE}"/>
              </a:ext>
            </a:extLst>
          </p:cNvPr>
          <p:cNvSpPr>
            <a:spLocks noChangeArrowheads="1"/>
          </p:cNvSpPr>
          <p:nvPr/>
        </p:nvSpPr>
        <p:spPr bwMode="auto">
          <a:xfrm>
            <a:off x="836612" y="4889203"/>
            <a:ext cx="248044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a:ln>
                  <a:noFill/>
                </a:ln>
                <a:solidFill>
                  <a:srgbClr val="9E880D"/>
                </a:solidFill>
                <a:effectLst/>
                <a:latin typeface="Arial Unicode MS" panose="020B0604020202020204" pitchFamily="34" charset="-122"/>
                <a:ea typeface="JetBrains Mono"/>
              </a:rPr>
              <a:t>@Select</a:t>
            </a:r>
            <a:r>
              <a:rPr kumimoji="0" lang="zh-CN" altLang="zh-CN" sz="9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a:ln>
                  <a:noFill/>
                </a:ln>
                <a:solidFill>
                  <a:srgbClr val="067D17"/>
                </a:solidFill>
                <a:effectLst/>
                <a:latin typeface="Arial Unicode MS" panose="020B0604020202020204" pitchFamily="34" charset="-122"/>
                <a:ea typeface="JetBrains Mono"/>
              </a:rPr>
              <a:t>"select * from type"</a:t>
            </a:r>
            <a:r>
              <a:rPr kumimoji="0" lang="zh-CN" altLang="zh-CN" sz="900" b="0" i="0" u="none" strike="noStrike" cap="none" normalizeH="0" baseline="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a:ln>
                  <a:noFill/>
                </a:ln>
                <a:solidFill>
                  <a:srgbClr val="000000"/>
                </a:solidFill>
                <a:effectLst/>
                <a:latin typeface="Arial Unicode MS" panose="020B0604020202020204" pitchFamily="34" charset="-122"/>
                <a:ea typeface="JetBrains Mono"/>
              </a:rPr>
              <a:t>List</a:t>
            </a:r>
            <a:r>
              <a:rPr kumimoji="0" lang="zh-CN" altLang="zh-CN" sz="900" b="0" i="0" u="none" strike="noStrike" cap="none" normalizeH="0" baseline="0">
                <a:ln>
                  <a:noFill/>
                </a:ln>
                <a:solidFill>
                  <a:srgbClr val="080808"/>
                </a:solidFill>
                <a:effectLst/>
                <a:latin typeface="Arial Unicode MS" panose="020B0604020202020204" pitchFamily="34" charset="-122"/>
                <a:ea typeface="JetBrains Mono"/>
              </a:rPr>
              <a:t>&lt;</a:t>
            </a:r>
            <a:r>
              <a:rPr kumimoji="0" lang="zh-CN" altLang="zh-CN" sz="900" b="0" i="0" u="none" strike="noStrike" cap="none" normalizeH="0" baseline="0">
                <a:ln>
                  <a:noFill/>
                </a:ln>
                <a:solidFill>
                  <a:srgbClr val="000000"/>
                </a:solidFill>
                <a:effectLst/>
                <a:latin typeface="Arial Unicode MS" panose="020B0604020202020204" pitchFamily="34" charset="-122"/>
                <a:ea typeface="JetBrains Mono"/>
              </a:rPr>
              <a:t>GoodsType</a:t>
            </a:r>
            <a:r>
              <a:rPr kumimoji="0" lang="zh-CN" altLang="zh-CN" sz="900" b="0" i="0" u="none" strike="noStrike" cap="none" normalizeH="0" baseline="0">
                <a:ln>
                  <a:noFill/>
                </a:ln>
                <a:solidFill>
                  <a:srgbClr val="080808"/>
                </a:solidFill>
                <a:effectLst/>
                <a:latin typeface="Arial Unicode MS" panose="020B0604020202020204" pitchFamily="34" charset="-122"/>
                <a:ea typeface="JetBrains Mono"/>
              </a:rPr>
              <a:t>&gt; </a:t>
            </a:r>
            <a:r>
              <a:rPr kumimoji="0" lang="zh-CN" altLang="zh-CN" sz="900" b="0" i="0" u="none" strike="noStrike" cap="none" normalizeH="0" baseline="0">
                <a:ln>
                  <a:noFill/>
                </a:ln>
                <a:solidFill>
                  <a:srgbClr val="00627A"/>
                </a:solidFill>
                <a:effectLst/>
                <a:latin typeface="Arial Unicode MS" panose="020B0604020202020204" pitchFamily="34" charset="-122"/>
                <a:ea typeface="JetBrains Mono"/>
              </a:rPr>
              <a:t>selectAll</a:t>
            </a:r>
            <a:r>
              <a:rPr kumimoji="0" lang="zh-CN" altLang="zh-CN" sz="900" b="0" i="0" u="none" strike="noStrike" cap="none" normalizeH="0" baseline="0">
                <a:ln>
                  <a:noFill/>
                </a:ln>
                <a:solidFill>
                  <a:srgbClr val="080808"/>
                </a:solidFill>
                <a:effectLst/>
                <a:latin typeface="Arial Unicode MS" panose="020B0604020202020204" pitchFamily="34" charset="-122"/>
                <a:ea typeface="JetBrains Mono"/>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7933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293EB-3EF0-2D8C-3A37-8B250249F41A}"/>
              </a:ext>
            </a:extLst>
          </p:cNvPr>
          <p:cNvSpPr>
            <a:spLocks noGrp="1"/>
          </p:cNvSpPr>
          <p:nvPr>
            <p:ph type="title"/>
          </p:nvPr>
        </p:nvSpPr>
        <p:spPr/>
        <p:txBody>
          <a:bodyPr/>
          <a:lstStyle/>
          <a:p>
            <a:r>
              <a:rPr lang="zh-CN" altLang="en-US" dirty="0"/>
              <a:t>购物车模块功能</a:t>
            </a:r>
          </a:p>
        </p:txBody>
      </p:sp>
      <p:sp>
        <p:nvSpPr>
          <p:cNvPr id="3" name="文本框 2">
            <a:extLst>
              <a:ext uri="{FF2B5EF4-FFF2-40B4-BE49-F238E27FC236}">
                <a16:creationId xmlns:a16="http://schemas.microsoft.com/office/drawing/2014/main" id="{9C24942B-39BF-2019-2355-FD33A78E40CF}"/>
              </a:ext>
            </a:extLst>
          </p:cNvPr>
          <p:cNvSpPr txBox="1"/>
          <p:nvPr/>
        </p:nvSpPr>
        <p:spPr>
          <a:xfrm>
            <a:off x="838200" y="1951672"/>
            <a:ext cx="6505575" cy="1477328"/>
          </a:xfrm>
          <a:prstGeom prst="rect">
            <a:avLst/>
          </a:prstGeom>
          <a:noFill/>
        </p:spPr>
        <p:txBody>
          <a:bodyPr wrap="square" rtlCol="0">
            <a:spAutoFit/>
          </a:bodyPr>
          <a:lstStyle/>
          <a:p>
            <a:r>
              <a:rPr lang="zh-CN" altLang="en-US" dirty="0"/>
              <a:t>添加购物车</a:t>
            </a:r>
            <a:endParaRPr lang="en-US" altLang="zh-CN" dirty="0"/>
          </a:p>
          <a:p>
            <a:r>
              <a:rPr lang="zh-CN" altLang="en-US" dirty="0"/>
              <a:t>查看购物车</a:t>
            </a:r>
            <a:endParaRPr lang="en-US" altLang="zh-CN" dirty="0"/>
          </a:p>
          <a:p>
            <a:r>
              <a:rPr lang="zh-CN" altLang="en-US" dirty="0"/>
              <a:t>删除单条目</a:t>
            </a:r>
            <a:endParaRPr lang="en-US" altLang="zh-CN" dirty="0"/>
          </a:p>
          <a:p>
            <a:r>
              <a:rPr lang="zh-CN" altLang="en-US" dirty="0"/>
              <a:t>添加商品数</a:t>
            </a:r>
            <a:endParaRPr lang="en-US" altLang="zh-CN" dirty="0"/>
          </a:p>
          <a:p>
            <a:r>
              <a:rPr lang="zh-CN" altLang="en-US" dirty="0"/>
              <a:t>清空购物车</a:t>
            </a:r>
          </a:p>
        </p:txBody>
      </p:sp>
    </p:spTree>
    <p:extLst>
      <p:ext uri="{BB962C8B-B14F-4D97-AF65-F5344CB8AC3E}">
        <p14:creationId xmlns:p14="http://schemas.microsoft.com/office/powerpoint/2010/main" val="1195326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4B84094-0C01-7578-83C6-7F11E89137AA}"/>
              </a:ext>
            </a:extLst>
          </p:cNvPr>
          <p:cNvSpPr txBox="1"/>
          <p:nvPr/>
        </p:nvSpPr>
        <p:spPr>
          <a:xfrm>
            <a:off x="5183188" y="457200"/>
            <a:ext cx="3493673" cy="400110"/>
          </a:xfrm>
          <a:prstGeom prst="rect">
            <a:avLst/>
          </a:prstGeom>
          <a:noFill/>
        </p:spPr>
        <p:txBody>
          <a:bodyPr wrap="square" rtlCol="0">
            <a:spAutoFit/>
          </a:bodyPr>
          <a:lstStyle/>
          <a:p>
            <a:r>
              <a:rPr lang="zh-CN" altLang="en-US" sz="2000" dirty="0">
                <a:solidFill>
                  <a:schemeClr val="accent1"/>
                </a:solidFill>
              </a:rPr>
              <a:t>添加购物车</a:t>
            </a:r>
          </a:p>
        </p:txBody>
      </p:sp>
      <p:pic>
        <p:nvPicPr>
          <p:cNvPr id="7" name="图片 6">
            <a:extLst>
              <a:ext uri="{FF2B5EF4-FFF2-40B4-BE49-F238E27FC236}">
                <a16:creationId xmlns:a16="http://schemas.microsoft.com/office/drawing/2014/main" id="{B7CA5D49-6968-0862-EE72-0CA0545A3642}"/>
              </a:ext>
            </a:extLst>
          </p:cNvPr>
          <p:cNvPicPr>
            <a:picLocks noChangeAspect="1"/>
          </p:cNvPicPr>
          <p:nvPr/>
        </p:nvPicPr>
        <p:blipFill>
          <a:blip r:embed="rId2"/>
          <a:stretch>
            <a:fillRect/>
          </a:stretch>
        </p:blipFill>
        <p:spPr>
          <a:xfrm>
            <a:off x="836612" y="457200"/>
            <a:ext cx="3932261" cy="20673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文本框 7">
            <a:extLst>
              <a:ext uri="{FF2B5EF4-FFF2-40B4-BE49-F238E27FC236}">
                <a16:creationId xmlns:a16="http://schemas.microsoft.com/office/drawing/2014/main" id="{FE28086E-06E9-1717-389F-59E4CF44E5F8}"/>
              </a:ext>
            </a:extLst>
          </p:cNvPr>
          <p:cNvSpPr txBox="1"/>
          <p:nvPr/>
        </p:nvSpPr>
        <p:spPr>
          <a:xfrm>
            <a:off x="836612" y="457200"/>
            <a:ext cx="3932237" cy="1323439"/>
          </a:xfrm>
          <a:prstGeom prst="rect">
            <a:avLst/>
          </a:prstGeom>
          <a:noFill/>
        </p:spPr>
        <p:txBody>
          <a:bodyPr wrap="square" rtlCol="0">
            <a:spAutoFit/>
          </a:bodyPr>
          <a:lstStyle/>
          <a:p>
            <a:r>
              <a:rPr lang="zh-CN" altLang="en-US" sz="1600" dirty="0"/>
              <a:t>思路：</a:t>
            </a:r>
            <a:endParaRPr lang="en-US" altLang="zh-CN" sz="1600" dirty="0"/>
          </a:p>
          <a:p>
            <a:r>
              <a:rPr lang="en-US" altLang="zh-CN" sz="1600" dirty="0"/>
              <a:t>Controller</a:t>
            </a:r>
            <a:r>
              <a:rPr lang="zh-CN" altLang="en-US" sz="1600" dirty="0"/>
              <a:t>层的</a:t>
            </a:r>
            <a:r>
              <a:rPr lang="en-US" altLang="zh-CN" sz="1600" dirty="0"/>
              <a:t>add</a:t>
            </a:r>
            <a:r>
              <a:rPr lang="zh-CN" altLang="en-US" sz="1600" dirty="0"/>
              <a:t>方法中同时查询了购物车列表和商品列表，如果购物车中已有则数量加一，否则创建一个新的实体对象进行添加操作</a:t>
            </a:r>
            <a:endParaRPr lang="en-US" altLang="zh-CN" sz="1600" dirty="0"/>
          </a:p>
        </p:txBody>
      </p:sp>
      <p:pic>
        <p:nvPicPr>
          <p:cNvPr id="9" name="图片占位符 8">
            <a:extLst>
              <a:ext uri="{FF2B5EF4-FFF2-40B4-BE49-F238E27FC236}">
                <a16:creationId xmlns:a16="http://schemas.microsoft.com/office/drawing/2014/main" id="{CEE98509-1AA6-1755-D735-ED74EA74F7CB}"/>
              </a:ext>
            </a:extLst>
          </p:cNvPr>
          <p:cNvPicPr>
            <a:picLocks noGrp="1" noChangeAspect="1"/>
          </p:cNvPicPr>
          <p:nvPr>
            <p:ph type="pic" idx="1"/>
          </p:nvPr>
        </p:nvPicPr>
        <p:blipFill rotWithShape="1">
          <a:blip r:embed="rId3"/>
          <a:srcRect l="114" r="114"/>
          <a:stretch/>
        </p:blipFill>
        <p:spPr/>
      </p:pic>
      <p:sp>
        <p:nvSpPr>
          <p:cNvPr id="2" name="Rectangle 1">
            <a:extLst>
              <a:ext uri="{FF2B5EF4-FFF2-40B4-BE49-F238E27FC236}">
                <a16:creationId xmlns:a16="http://schemas.microsoft.com/office/drawing/2014/main" id="{A231C222-3039-96D0-3432-B5FD44F6FD54}"/>
              </a:ext>
            </a:extLst>
          </p:cNvPr>
          <p:cNvSpPr>
            <a:spLocks noGrp="1" noChangeArrowheads="1"/>
          </p:cNvSpPr>
          <p:nvPr>
            <p:ph type="body" sz="half" idx="2"/>
          </p:nvPr>
        </p:nvSpPr>
        <p:spPr bwMode="auto">
          <a:xfrm>
            <a:off x="644766" y="2914405"/>
            <a:ext cx="4538422"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public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String </a:t>
            </a:r>
            <a:r>
              <a:rPr kumimoji="0" lang="zh-CN" altLang="zh-CN" sz="900" b="0" i="0" u="none" strike="noStrike" cap="none" normalizeH="0" baseline="0" dirty="0">
                <a:ln>
                  <a:noFill/>
                </a:ln>
                <a:solidFill>
                  <a:srgbClr val="00627A"/>
                </a:solidFill>
                <a:effectLst/>
                <a:latin typeface="Arial Unicode MS" panose="020B0604020202020204" pitchFamily="34" charset="-122"/>
                <a:ea typeface="JetBrains Mono"/>
              </a:rPr>
              <a:t>addCart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en-US" altLang="zh-CN" sz="9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throws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ServletException</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IOException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lang="en-US" altLang="zh-CN" sz="900" dirty="0">
                <a:solidFill>
                  <a:srgbClr val="080808"/>
                </a:solidFill>
                <a:latin typeface="Arial Unicode MS" panose="020B0604020202020204" pitchFamily="34" charset="-122"/>
                <a:ea typeface="JetBrains Mono"/>
              </a:rPr>
              <a:t>……</a:t>
            </a:r>
            <a:b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CartService cartService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new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CartServiceImpl();</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Cart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cart=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cartService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.findByUidAndPid(</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user</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.getUid(),</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Integer</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1" u="none" strike="noStrike" cap="none" normalizeH="0" baseline="0" dirty="0">
                <a:ln>
                  <a:noFill/>
                </a:ln>
                <a:solidFill>
                  <a:srgbClr val="080808"/>
                </a:solidFill>
                <a:effectLst/>
                <a:latin typeface="Arial Unicode MS" panose="020B0604020202020204" pitchFamily="34" charset="-122"/>
                <a:ea typeface="JetBrains Mono"/>
              </a:rPr>
              <a:t>parseInt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goodsId</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GoodsService goodsService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new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GoodsServiceImpl();</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Goods goods</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goodsService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.findById(</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Integer</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1" u="none" strike="noStrike" cap="none" normalizeH="0" baseline="0" dirty="0">
                <a:ln>
                  <a:noFill/>
                </a:ln>
                <a:solidFill>
                  <a:srgbClr val="080808"/>
                </a:solidFill>
                <a:effectLst/>
                <a:latin typeface="Arial Unicode MS" panose="020B0604020202020204" pitchFamily="34" charset="-122"/>
                <a:ea typeface="JetBrains Mono"/>
              </a:rPr>
              <a:t>parseInt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goodsId</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en-US"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if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(cart==</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null</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1" u="none" strike="noStrike" cap="none" normalizeH="0" baseline="0" dirty="0">
                <a:ln>
                  <a:noFill/>
                </a:ln>
                <a:solidFill>
                  <a:srgbClr val="8C8C8C"/>
                </a:solidFill>
                <a:effectLst/>
                <a:latin typeface="Arial Unicode MS" panose="020B0604020202020204" pitchFamily="34" charset="-122"/>
                <a:ea typeface="JetBrains Mono"/>
              </a:rPr>
              <a:t>//</a:t>
            </a:r>
            <a: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添加数据</a:t>
            </a:r>
            <a:br>
              <a:rPr kumimoji="0" lang="zh-CN" altLang="zh-CN" sz="900" b="0" i="1" u="none" strike="noStrike" cap="none" normalizeH="0" baseline="0" dirty="0">
                <a:ln>
                  <a:noFill/>
                </a:ln>
                <a:solidFill>
                  <a:srgbClr val="8C8C8C"/>
                </a:solidFill>
                <a:effectLst/>
                <a:latin typeface="Arial Unicode MS" panose="020B0604020202020204" pitchFamily="34" charset="-122"/>
                <a:ea typeface="JetBrains Mono"/>
              </a:rPr>
            </a:br>
            <a:r>
              <a:rPr kumimoji="0" lang="zh-CN" altLang="zh-CN" sz="900" b="0" i="1" u="none" strike="noStrike" cap="none" normalizeH="0" baseline="0" dirty="0">
                <a:ln>
                  <a:noFill/>
                </a:ln>
                <a:solidFill>
                  <a:srgbClr val="8C8C8C"/>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cart=</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new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Cart(</a:t>
            </a:r>
            <a:r>
              <a:rPr kumimoji="0" lang="zh-CN" altLang="zh-CN" sz="900" b="0" i="0" u="none" strike="noStrike" cap="none" normalizeH="0" baseline="0" dirty="0">
                <a:ln>
                  <a:noFill/>
                </a:ln>
                <a:solidFill>
                  <a:srgbClr val="1750EB"/>
                </a:solidFill>
                <a:effectLst/>
                <a:latin typeface="Arial Unicode MS" panose="020B0604020202020204" pitchFamily="34" charset="-122"/>
                <a:ea typeface="JetBrains Mono"/>
              </a:rPr>
              <a:t>0</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user</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.getUid(),</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Integer</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1" u="none" strike="noStrike" cap="none" normalizeH="0" baseline="0" dirty="0">
                <a:ln>
                  <a:noFill/>
                </a:ln>
                <a:solidFill>
                  <a:srgbClr val="080808"/>
                </a:solidFill>
                <a:effectLst/>
                <a:latin typeface="Arial Unicode MS" panose="020B0604020202020204" pitchFamily="34" charset="-122"/>
                <a:ea typeface="JetBrains Mono"/>
              </a:rPr>
              <a:t>parseInt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goodsId</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endParaRPr kumimoji="0" lang="en-US" altLang="zh-CN" sz="900" b="0" i="0" u="none" strike="noStrike" cap="none" normalizeH="0" baseline="0" dirty="0">
              <a:ln>
                <a:noFill/>
              </a:ln>
              <a:solidFill>
                <a:srgbClr val="080808"/>
              </a:solidFill>
              <a:effectLst/>
              <a:latin typeface="Arial Unicode MS" panose="020B0604020202020204" pitchFamily="34" charset="-122"/>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900" dirty="0">
                <a:solidFill>
                  <a:srgbClr val="080808"/>
                </a:solidFill>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goods</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.getPprice().multiply(</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new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BigDecimal(num)),num);</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cartService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.add(cart);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else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1" u="none" strike="noStrike" cap="none" normalizeH="0" baseline="0" dirty="0">
                <a:ln>
                  <a:noFill/>
                </a:ln>
                <a:solidFill>
                  <a:srgbClr val="8C8C8C"/>
                </a:solidFill>
                <a:effectLst/>
                <a:latin typeface="Arial Unicode MS" panose="020B0604020202020204" pitchFamily="34" charset="-122"/>
                <a:ea typeface="JetBrains Mono"/>
              </a:rPr>
              <a:t>//</a:t>
            </a:r>
            <a: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更新数据</a:t>
            </a:r>
            <a:b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en-US"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cart.setCnum(cart.getCnum()+num);</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cart.setCcount(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goods</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.getPprice().multiply(</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new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BigDecimal(cart.getCnum())));</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cartService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.update(cart);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return </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"/cartSuccess.jsp"</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38279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4B84094-0C01-7578-83C6-7F11E89137AA}"/>
              </a:ext>
            </a:extLst>
          </p:cNvPr>
          <p:cNvSpPr txBox="1"/>
          <p:nvPr/>
        </p:nvSpPr>
        <p:spPr>
          <a:xfrm>
            <a:off x="5183188" y="457200"/>
            <a:ext cx="3493673" cy="400110"/>
          </a:xfrm>
          <a:prstGeom prst="rect">
            <a:avLst/>
          </a:prstGeom>
          <a:noFill/>
        </p:spPr>
        <p:txBody>
          <a:bodyPr wrap="square" rtlCol="0">
            <a:spAutoFit/>
          </a:bodyPr>
          <a:lstStyle/>
          <a:p>
            <a:r>
              <a:rPr lang="zh-CN" altLang="en-US" sz="2000" dirty="0">
                <a:solidFill>
                  <a:schemeClr val="accent1"/>
                </a:solidFill>
              </a:rPr>
              <a:t>查看购物车</a:t>
            </a:r>
          </a:p>
        </p:txBody>
      </p:sp>
      <p:pic>
        <p:nvPicPr>
          <p:cNvPr id="7" name="图片 6">
            <a:extLst>
              <a:ext uri="{FF2B5EF4-FFF2-40B4-BE49-F238E27FC236}">
                <a16:creationId xmlns:a16="http://schemas.microsoft.com/office/drawing/2014/main" id="{B7CA5D49-6968-0862-EE72-0CA0545A3642}"/>
              </a:ext>
            </a:extLst>
          </p:cNvPr>
          <p:cNvPicPr>
            <a:picLocks noChangeAspect="1"/>
          </p:cNvPicPr>
          <p:nvPr/>
        </p:nvPicPr>
        <p:blipFill>
          <a:blip r:embed="rId2"/>
          <a:stretch>
            <a:fillRect/>
          </a:stretch>
        </p:blipFill>
        <p:spPr>
          <a:xfrm>
            <a:off x="836612" y="457200"/>
            <a:ext cx="3932261" cy="20673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文本框 7">
            <a:extLst>
              <a:ext uri="{FF2B5EF4-FFF2-40B4-BE49-F238E27FC236}">
                <a16:creationId xmlns:a16="http://schemas.microsoft.com/office/drawing/2014/main" id="{FE28086E-06E9-1717-389F-59E4CF44E5F8}"/>
              </a:ext>
            </a:extLst>
          </p:cNvPr>
          <p:cNvSpPr txBox="1"/>
          <p:nvPr/>
        </p:nvSpPr>
        <p:spPr>
          <a:xfrm>
            <a:off x="836612" y="457200"/>
            <a:ext cx="3932237" cy="1077218"/>
          </a:xfrm>
          <a:prstGeom prst="rect">
            <a:avLst/>
          </a:prstGeom>
          <a:noFill/>
        </p:spPr>
        <p:txBody>
          <a:bodyPr wrap="square" rtlCol="0">
            <a:spAutoFit/>
          </a:bodyPr>
          <a:lstStyle/>
          <a:p>
            <a:r>
              <a:rPr lang="zh-CN" altLang="en-US" sz="1600" dirty="0"/>
              <a:t>思路：</a:t>
            </a:r>
            <a:endParaRPr lang="en-US" altLang="zh-CN" sz="1600" dirty="0"/>
          </a:p>
          <a:p>
            <a:r>
              <a:rPr lang="zh-CN" altLang="en-US" sz="1600" dirty="0"/>
              <a:t>上文购物车都被添加到购物车列表，所以查看购物车要做的就是查询购物车列表，并将其内容打印出来</a:t>
            </a:r>
            <a:endParaRPr lang="en-US" altLang="zh-CN" sz="1600" dirty="0"/>
          </a:p>
        </p:txBody>
      </p:sp>
      <p:pic>
        <p:nvPicPr>
          <p:cNvPr id="9" name="图片占位符 8">
            <a:extLst>
              <a:ext uri="{FF2B5EF4-FFF2-40B4-BE49-F238E27FC236}">
                <a16:creationId xmlns:a16="http://schemas.microsoft.com/office/drawing/2014/main" id="{6DB54998-B57E-A509-2DF6-484047E746B1}"/>
              </a:ext>
            </a:extLst>
          </p:cNvPr>
          <p:cNvPicPr>
            <a:picLocks noGrp="1" noChangeAspect="1"/>
          </p:cNvPicPr>
          <p:nvPr>
            <p:ph type="pic" idx="1"/>
          </p:nvPr>
        </p:nvPicPr>
        <p:blipFill rotWithShape="1">
          <a:blip r:embed="rId3"/>
          <a:srcRect l="10952" r="10952"/>
          <a:stretch/>
        </p:blipFill>
        <p:spPr/>
      </p:pic>
      <p:sp>
        <p:nvSpPr>
          <p:cNvPr id="2" name="Rectangle 1">
            <a:extLst>
              <a:ext uri="{FF2B5EF4-FFF2-40B4-BE49-F238E27FC236}">
                <a16:creationId xmlns:a16="http://schemas.microsoft.com/office/drawing/2014/main" id="{8158838C-D2DA-5F44-1E1E-410CE4A80E37}"/>
              </a:ext>
            </a:extLst>
          </p:cNvPr>
          <p:cNvSpPr>
            <a:spLocks noGrp="1" noChangeArrowheads="1"/>
          </p:cNvSpPr>
          <p:nvPr>
            <p:ph type="body" sz="half" idx="2"/>
          </p:nvPr>
        </p:nvSpPr>
        <p:spPr bwMode="auto">
          <a:xfrm>
            <a:off x="839788" y="3527140"/>
            <a:ext cx="4173646" cy="13388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public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String </a:t>
            </a:r>
            <a:r>
              <a:rPr kumimoji="0" lang="zh-CN" altLang="zh-CN" sz="900" b="0" i="0" u="none" strike="noStrike" cap="none" normalizeH="0" baseline="0" dirty="0">
                <a:ln>
                  <a:noFill/>
                </a:ln>
                <a:solidFill>
                  <a:srgbClr val="00627A"/>
                </a:solidFill>
                <a:effectLst/>
                <a:latin typeface="Arial Unicode MS" panose="020B0604020202020204" pitchFamily="34" charset="-122"/>
                <a:ea typeface="JetBrains Mono"/>
              </a:rPr>
              <a:t>getCart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lang="en-US" altLang="zh-CN" sz="900" dirty="0">
                <a:solidFill>
                  <a:srgbClr val="000000"/>
                </a:solidFill>
                <a:latin typeface="Arial Unicode MS" panose="020B0604020202020204" pitchFamily="34" charset="-122"/>
                <a:ea typeface="JetBrains Mono"/>
              </a:rPr>
              <a: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throws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ServletException</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IOException</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endParaRPr kumimoji="0" lang="en-US" altLang="zh-CN" sz="900" b="0" i="0" u="none" strike="noStrike" cap="none" normalizeH="0" baseline="0" dirty="0">
              <a:ln>
                <a:noFill/>
              </a:ln>
              <a:solidFill>
                <a:srgbClr val="080808"/>
              </a:solidFill>
              <a:effectLst/>
              <a:latin typeface="Arial Unicode MS" panose="020B0604020202020204" pitchFamily="34" charset="-122"/>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900" dirty="0">
                <a:solidFill>
                  <a:srgbClr val="080808"/>
                </a:solidFill>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User user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User</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request.getSession().getAttribute(</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"user"</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en-US"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CartService cartService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new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CartServiceImpl();</a:t>
            </a:r>
            <a:br>
              <a:rPr kumimoji="0" lang="zh-CN" altLang="zh-CN" sz="900" b="0" i="1" u="none" strike="noStrike" cap="none" normalizeH="0" baseline="0" dirty="0">
                <a:ln>
                  <a:noFill/>
                </a:ln>
                <a:solidFill>
                  <a:srgbClr val="8C8C8C"/>
                </a:solidFill>
                <a:effectLst/>
                <a:latin typeface="Arial Unicode MS" panose="020B0604020202020204" pitchFamily="34" charset="-122"/>
                <a:ea typeface="JetBrains Mono"/>
              </a:rPr>
            </a:br>
            <a:r>
              <a:rPr kumimoji="0" lang="zh-CN" altLang="zh-CN" sz="900" b="0" i="1" u="none" strike="noStrike" cap="none" normalizeH="0" baseline="0" dirty="0">
                <a:ln>
                  <a:noFill/>
                </a:ln>
                <a:solidFill>
                  <a:srgbClr val="8C8C8C"/>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List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&lt;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CartGoods</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&gt;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cartList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cartService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.findByUid(</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user</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.getUid());</a:t>
            </a:r>
            <a:br>
              <a:rPr kumimoji="0" lang="zh-CN" altLang="zh-CN" sz="900" b="0" i="1" u="none" strike="noStrike" cap="none" normalizeH="0" baseline="0" dirty="0">
                <a:ln>
                  <a:noFill/>
                </a:ln>
                <a:solidFill>
                  <a:srgbClr val="8C8C8C"/>
                </a:solidFill>
                <a:effectLst/>
                <a:latin typeface="Arial Unicode MS" panose="020B0604020202020204" pitchFamily="34" charset="-122"/>
                <a:ea typeface="JetBrains Mono"/>
              </a:rPr>
            </a:br>
            <a:r>
              <a:rPr kumimoji="0" lang="zh-CN" altLang="zh-CN" sz="900" b="0" i="1" u="none" strike="noStrike" cap="none" normalizeH="0" baseline="0" dirty="0">
                <a:ln>
                  <a:noFill/>
                </a:ln>
                <a:solidFill>
                  <a:srgbClr val="8C8C8C"/>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request.setAttribute(</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"cartList"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cartList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return </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"/cart.jsp"</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1306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4B84094-0C01-7578-83C6-7F11E89137AA}"/>
              </a:ext>
            </a:extLst>
          </p:cNvPr>
          <p:cNvSpPr txBox="1"/>
          <p:nvPr/>
        </p:nvSpPr>
        <p:spPr>
          <a:xfrm>
            <a:off x="5183188" y="457200"/>
            <a:ext cx="3493673" cy="400110"/>
          </a:xfrm>
          <a:prstGeom prst="rect">
            <a:avLst/>
          </a:prstGeom>
          <a:noFill/>
        </p:spPr>
        <p:txBody>
          <a:bodyPr wrap="square" rtlCol="0">
            <a:spAutoFit/>
          </a:bodyPr>
          <a:lstStyle/>
          <a:p>
            <a:r>
              <a:rPr lang="zh-CN" altLang="en-US" sz="2000" dirty="0">
                <a:solidFill>
                  <a:schemeClr val="accent1"/>
                </a:solidFill>
              </a:rPr>
              <a:t>删除单条目</a:t>
            </a:r>
          </a:p>
        </p:txBody>
      </p:sp>
      <p:pic>
        <p:nvPicPr>
          <p:cNvPr id="7" name="图片 6">
            <a:extLst>
              <a:ext uri="{FF2B5EF4-FFF2-40B4-BE49-F238E27FC236}">
                <a16:creationId xmlns:a16="http://schemas.microsoft.com/office/drawing/2014/main" id="{B7CA5D49-6968-0862-EE72-0CA0545A3642}"/>
              </a:ext>
            </a:extLst>
          </p:cNvPr>
          <p:cNvPicPr>
            <a:picLocks noChangeAspect="1"/>
          </p:cNvPicPr>
          <p:nvPr/>
        </p:nvPicPr>
        <p:blipFill>
          <a:blip r:embed="rId2"/>
          <a:stretch>
            <a:fillRect/>
          </a:stretch>
        </p:blipFill>
        <p:spPr>
          <a:xfrm>
            <a:off x="836612" y="457200"/>
            <a:ext cx="3932261" cy="20673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文本框 7">
            <a:extLst>
              <a:ext uri="{FF2B5EF4-FFF2-40B4-BE49-F238E27FC236}">
                <a16:creationId xmlns:a16="http://schemas.microsoft.com/office/drawing/2014/main" id="{FE28086E-06E9-1717-389F-59E4CF44E5F8}"/>
              </a:ext>
            </a:extLst>
          </p:cNvPr>
          <p:cNvSpPr txBox="1"/>
          <p:nvPr/>
        </p:nvSpPr>
        <p:spPr>
          <a:xfrm>
            <a:off x="836612" y="457200"/>
            <a:ext cx="3932237" cy="830997"/>
          </a:xfrm>
          <a:prstGeom prst="rect">
            <a:avLst/>
          </a:prstGeom>
          <a:noFill/>
        </p:spPr>
        <p:txBody>
          <a:bodyPr wrap="square" rtlCol="0">
            <a:spAutoFit/>
          </a:bodyPr>
          <a:lstStyle/>
          <a:p>
            <a:r>
              <a:rPr lang="zh-CN" altLang="en-US" sz="1600" dirty="0"/>
              <a:t>思路：</a:t>
            </a:r>
            <a:endParaRPr lang="en-US" altLang="zh-CN" sz="1600" dirty="0"/>
          </a:p>
          <a:p>
            <a:r>
              <a:rPr lang="zh-CN" altLang="en-US" sz="1600" dirty="0"/>
              <a:t>根据要删除的商品</a:t>
            </a:r>
            <a:r>
              <a:rPr lang="en-US" altLang="zh-CN" sz="1600" dirty="0"/>
              <a:t>id</a:t>
            </a:r>
            <a:r>
              <a:rPr lang="zh-CN" altLang="en-US" sz="1600" dirty="0"/>
              <a:t>，对数据库中的购物车列表进行</a:t>
            </a:r>
            <a:r>
              <a:rPr lang="en-US" altLang="zh-CN" sz="1600" dirty="0"/>
              <a:t>delete</a:t>
            </a:r>
            <a:r>
              <a:rPr lang="zh-CN" altLang="en-US" sz="1600" dirty="0"/>
              <a:t>操作</a:t>
            </a:r>
            <a:endParaRPr lang="en-US" altLang="zh-CN" sz="1600" dirty="0"/>
          </a:p>
        </p:txBody>
      </p:sp>
      <p:pic>
        <p:nvPicPr>
          <p:cNvPr id="10" name="图片占位符 9">
            <a:extLst>
              <a:ext uri="{FF2B5EF4-FFF2-40B4-BE49-F238E27FC236}">
                <a16:creationId xmlns:a16="http://schemas.microsoft.com/office/drawing/2014/main" id="{1E7969B8-27F5-209D-6CED-74E545A945DE}"/>
              </a:ext>
            </a:extLst>
          </p:cNvPr>
          <p:cNvPicPr>
            <a:picLocks noGrp="1" noChangeAspect="1"/>
          </p:cNvPicPr>
          <p:nvPr>
            <p:ph type="pic" idx="1"/>
          </p:nvPr>
        </p:nvPicPr>
        <p:blipFill rotWithShape="1">
          <a:blip r:embed="rId3"/>
          <a:srcRect t="2121" b="2121"/>
          <a:stretch/>
        </p:blipFill>
        <p:spPr/>
      </p:pic>
      <p:sp>
        <p:nvSpPr>
          <p:cNvPr id="3" name="Rectangle 2">
            <a:extLst>
              <a:ext uri="{FF2B5EF4-FFF2-40B4-BE49-F238E27FC236}">
                <a16:creationId xmlns:a16="http://schemas.microsoft.com/office/drawing/2014/main" id="{28E4BCA4-2B20-2D5F-551C-C0DCFEA1467F}"/>
              </a:ext>
            </a:extLst>
          </p:cNvPr>
          <p:cNvSpPr>
            <a:spLocks noGrp="1" noChangeArrowheads="1"/>
          </p:cNvSpPr>
          <p:nvPr>
            <p:ph type="body" sz="half" idx="2"/>
          </p:nvPr>
        </p:nvSpPr>
        <p:spPr bwMode="auto">
          <a:xfrm>
            <a:off x="839789" y="4011890"/>
            <a:ext cx="4152625"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9E880D"/>
                </a:solidFill>
                <a:effectLst/>
                <a:latin typeface="Arial Unicode MS" panose="020B0604020202020204" pitchFamily="34" charset="-122"/>
                <a:ea typeface="JetBrains Mono"/>
              </a:rPr>
              <a:t>@Delete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"delete from cart where u_id=#{uid} and p_id=#{pid}"</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void </a:t>
            </a:r>
            <a:r>
              <a:rPr kumimoji="0" lang="zh-CN" altLang="zh-CN" sz="900" b="0" i="0" u="none" strike="noStrike" cap="none" normalizeH="0" baseline="0" dirty="0">
                <a:ln>
                  <a:noFill/>
                </a:ln>
                <a:solidFill>
                  <a:srgbClr val="00627A"/>
                </a:solidFill>
                <a:effectLst/>
                <a:latin typeface="Arial Unicode MS" panose="020B0604020202020204" pitchFamily="34" charset="-122"/>
                <a:ea typeface="JetBrains Mono"/>
              </a:rPr>
              <a:t>delete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9E880D"/>
                </a:solidFill>
                <a:effectLst/>
                <a:latin typeface="Arial Unicode MS" panose="020B0604020202020204" pitchFamily="34" charset="-122"/>
                <a:ea typeface="JetBrains Mono"/>
              </a:rPr>
              <a:t>@Param</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"uid"</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int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uid, </a:t>
            </a:r>
            <a:r>
              <a:rPr kumimoji="0" lang="zh-CN" altLang="zh-CN" sz="900" b="0" i="0" u="none" strike="noStrike" cap="none" normalizeH="0" baseline="0" dirty="0">
                <a:ln>
                  <a:noFill/>
                </a:ln>
                <a:solidFill>
                  <a:srgbClr val="9E880D"/>
                </a:solidFill>
                <a:effectLst/>
                <a:latin typeface="Arial Unicode MS" panose="020B0604020202020204" pitchFamily="34" charset="-122"/>
                <a:ea typeface="JetBrains Mono"/>
              </a:rPr>
              <a:t>@Param</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"pid"</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int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pid);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BDC8EA67-B8AA-C7D2-8867-51B845B847A4}"/>
              </a:ext>
            </a:extLst>
          </p:cNvPr>
          <p:cNvSpPr>
            <a:spLocks noChangeArrowheads="1"/>
          </p:cNvSpPr>
          <p:nvPr/>
        </p:nvSpPr>
        <p:spPr bwMode="auto">
          <a:xfrm>
            <a:off x="836612" y="3239571"/>
            <a:ext cx="33843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a:ln>
                  <a:noFill/>
                </a:ln>
                <a:solidFill>
                  <a:srgbClr val="080808"/>
                </a:solidFill>
                <a:effectLst/>
                <a:latin typeface="Arial Unicode MS" panose="020B0604020202020204" pitchFamily="34" charset="-122"/>
                <a:ea typeface="JetBrains Mono"/>
              </a:rPr>
              <a:t>cartService=</a:t>
            </a:r>
            <a:r>
              <a:rPr kumimoji="0" lang="zh-CN" altLang="zh-CN" sz="900" b="0" i="0" u="none" strike="noStrike" cap="none" normalizeH="0" baseline="0">
                <a:ln>
                  <a:noFill/>
                </a:ln>
                <a:solidFill>
                  <a:srgbClr val="0033B3"/>
                </a:solidFill>
                <a:effectLst/>
                <a:latin typeface="Arial Unicode MS" panose="020B0604020202020204" pitchFamily="34" charset="-122"/>
                <a:ea typeface="JetBrains Mono"/>
              </a:rPr>
              <a:t>new </a:t>
            </a:r>
            <a:r>
              <a:rPr kumimoji="0" lang="zh-CN" altLang="zh-CN" sz="900" b="0" i="0" u="none" strike="noStrike" cap="none" normalizeH="0" baseline="0">
                <a:ln>
                  <a:noFill/>
                </a:ln>
                <a:solidFill>
                  <a:srgbClr val="080808"/>
                </a:solidFill>
                <a:effectLst/>
                <a:latin typeface="Arial Unicode MS" panose="020B0604020202020204" pitchFamily="34" charset="-122"/>
                <a:ea typeface="JetBrains Mono"/>
              </a:rPr>
              <a:t>CartServiceImpl();</a:t>
            </a:r>
            <a:br>
              <a:rPr kumimoji="0" lang="zh-CN" altLang="zh-CN" sz="900" b="0" i="0" u="none" strike="noStrike" cap="none" normalizeH="0" baseline="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a:ln>
                  <a:noFill/>
                </a:ln>
                <a:solidFill>
                  <a:srgbClr val="080808"/>
                </a:solidFill>
                <a:effectLst/>
                <a:latin typeface="Arial Unicode MS" panose="020B0604020202020204" pitchFamily="34" charset="-122"/>
                <a:ea typeface="JetBrains Mono"/>
              </a:rPr>
              <a:t>cartService.delete(</a:t>
            </a:r>
            <a:r>
              <a:rPr kumimoji="0" lang="zh-CN" altLang="zh-CN" sz="900" b="0" i="0" u="none" strike="noStrike" cap="none" normalizeH="0" baseline="0">
                <a:ln>
                  <a:noFill/>
                </a:ln>
                <a:solidFill>
                  <a:srgbClr val="000000"/>
                </a:solidFill>
                <a:effectLst/>
                <a:latin typeface="Arial Unicode MS" panose="020B0604020202020204" pitchFamily="34" charset="-122"/>
                <a:ea typeface="JetBrains Mono"/>
              </a:rPr>
              <a:t>user</a:t>
            </a:r>
            <a:r>
              <a:rPr kumimoji="0" lang="zh-CN" altLang="zh-CN" sz="900" b="0" i="0" u="none" strike="noStrike" cap="none" normalizeH="0" baseline="0">
                <a:ln>
                  <a:noFill/>
                </a:ln>
                <a:solidFill>
                  <a:srgbClr val="080808"/>
                </a:solidFill>
                <a:effectLst/>
                <a:latin typeface="Arial Unicode MS" panose="020B0604020202020204" pitchFamily="34" charset="-122"/>
                <a:ea typeface="JetBrains Mono"/>
              </a:rPr>
              <a:t>.getUid(),</a:t>
            </a:r>
            <a:r>
              <a:rPr kumimoji="0" lang="zh-CN" altLang="zh-CN" sz="900" b="0" i="0" u="none" strike="noStrike" cap="none" normalizeH="0" baseline="0">
                <a:ln>
                  <a:noFill/>
                </a:ln>
                <a:solidFill>
                  <a:srgbClr val="000000"/>
                </a:solidFill>
                <a:effectLst/>
                <a:latin typeface="Arial Unicode MS" panose="020B0604020202020204" pitchFamily="34" charset="-122"/>
                <a:ea typeface="JetBrains Mono"/>
              </a:rPr>
              <a:t>Integer</a:t>
            </a:r>
            <a:r>
              <a:rPr kumimoji="0" lang="zh-CN" altLang="zh-CN" sz="9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900" b="0" i="1" u="none" strike="noStrike" cap="none" normalizeH="0" baseline="0">
                <a:ln>
                  <a:noFill/>
                </a:ln>
                <a:solidFill>
                  <a:srgbClr val="080808"/>
                </a:solidFill>
                <a:effectLst/>
                <a:latin typeface="Arial Unicode MS" panose="020B0604020202020204" pitchFamily="34" charset="-122"/>
                <a:ea typeface="JetBrains Mono"/>
              </a:rPr>
              <a:t>parseInt</a:t>
            </a:r>
            <a:r>
              <a:rPr kumimoji="0" lang="zh-CN" altLang="zh-CN" sz="9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a:ln>
                  <a:noFill/>
                </a:ln>
                <a:solidFill>
                  <a:srgbClr val="000000"/>
                </a:solidFill>
                <a:effectLst/>
                <a:latin typeface="Arial Unicode MS" panose="020B0604020202020204" pitchFamily="34" charset="-122"/>
                <a:ea typeface="JetBrains Mono"/>
              </a:rPr>
              <a:t>goodsId</a:t>
            </a:r>
            <a:r>
              <a:rPr kumimoji="0" lang="zh-CN" altLang="zh-CN" sz="900" b="0" i="0" u="none" strike="noStrike" cap="none" normalizeH="0" baseline="0">
                <a:ln>
                  <a:noFill/>
                </a:ln>
                <a:solidFill>
                  <a:srgbClr val="080808"/>
                </a:solidFill>
                <a:effectLst/>
                <a:latin typeface="Arial Unicode MS" panose="020B0604020202020204" pitchFamily="34" charset="-122"/>
                <a:ea typeface="JetBrains Mono"/>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2893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4B84094-0C01-7578-83C6-7F11E89137AA}"/>
              </a:ext>
            </a:extLst>
          </p:cNvPr>
          <p:cNvSpPr txBox="1"/>
          <p:nvPr/>
        </p:nvSpPr>
        <p:spPr>
          <a:xfrm>
            <a:off x="5183188" y="457200"/>
            <a:ext cx="3493673" cy="400110"/>
          </a:xfrm>
          <a:prstGeom prst="rect">
            <a:avLst/>
          </a:prstGeom>
          <a:noFill/>
        </p:spPr>
        <p:txBody>
          <a:bodyPr wrap="square" rtlCol="0">
            <a:spAutoFit/>
          </a:bodyPr>
          <a:lstStyle/>
          <a:p>
            <a:r>
              <a:rPr lang="zh-CN" altLang="en-US" sz="2000" dirty="0">
                <a:solidFill>
                  <a:schemeClr val="accent1"/>
                </a:solidFill>
              </a:rPr>
              <a:t>添加商品数</a:t>
            </a:r>
          </a:p>
        </p:txBody>
      </p:sp>
      <p:pic>
        <p:nvPicPr>
          <p:cNvPr id="7" name="图片 6">
            <a:extLst>
              <a:ext uri="{FF2B5EF4-FFF2-40B4-BE49-F238E27FC236}">
                <a16:creationId xmlns:a16="http://schemas.microsoft.com/office/drawing/2014/main" id="{B7CA5D49-6968-0862-EE72-0CA0545A3642}"/>
              </a:ext>
            </a:extLst>
          </p:cNvPr>
          <p:cNvPicPr>
            <a:picLocks noChangeAspect="1"/>
          </p:cNvPicPr>
          <p:nvPr/>
        </p:nvPicPr>
        <p:blipFill>
          <a:blip r:embed="rId2"/>
          <a:stretch>
            <a:fillRect/>
          </a:stretch>
        </p:blipFill>
        <p:spPr>
          <a:xfrm>
            <a:off x="836612" y="457200"/>
            <a:ext cx="3932261" cy="20673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文本框 7">
            <a:extLst>
              <a:ext uri="{FF2B5EF4-FFF2-40B4-BE49-F238E27FC236}">
                <a16:creationId xmlns:a16="http://schemas.microsoft.com/office/drawing/2014/main" id="{FE28086E-06E9-1717-389F-59E4CF44E5F8}"/>
              </a:ext>
            </a:extLst>
          </p:cNvPr>
          <p:cNvSpPr txBox="1"/>
          <p:nvPr/>
        </p:nvSpPr>
        <p:spPr>
          <a:xfrm>
            <a:off x="836612" y="457200"/>
            <a:ext cx="3932237" cy="1077218"/>
          </a:xfrm>
          <a:prstGeom prst="rect">
            <a:avLst/>
          </a:prstGeom>
          <a:noFill/>
        </p:spPr>
        <p:txBody>
          <a:bodyPr wrap="square" rtlCol="0">
            <a:spAutoFit/>
          </a:bodyPr>
          <a:lstStyle/>
          <a:p>
            <a:r>
              <a:rPr lang="zh-CN" altLang="en-US" sz="1600" dirty="0"/>
              <a:t>思路：</a:t>
            </a:r>
            <a:endParaRPr lang="en-US" altLang="zh-CN" sz="1600" dirty="0"/>
          </a:p>
          <a:p>
            <a:r>
              <a:rPr lang="zh-CN" altLang="en-US" sz="1600" dirty="0"/>
              <a:t>购物车查询页面接收一个</a:t>
            </a:r>
            <a:r>
              <a:rPr lang="en-US" altLang="zh-CN" sz="1600" dirty="0"/>
              <a:t>num</a:t>
            </a:r>
            <a:r>
              <a:rPr lang="zh-CN" altLang="en-US" sz="1600" dirty="0"/>
              <a:t>值，即</a:t>
            </a:r>
            <a:r>
              <a:rPr lang="en-US" altLang="zh-CN" sz="1600" dirty="0"/>
              <a:t>+</a:t>
            </a:r>
            <a:r>
              <a:rPr lang="zh-CN" altLang="en-US" sz="1600" dirty="0"/>
              <a:t>或</a:t>
            </a:r>
            <a:r>
              <a:rPr lang="en-US" altLang="zh-CN" sz="1600" dirty="0"/>
              <a:t>-</a:t>
            </a:r>
            <a:r>
              <a:rPr lang="zh-CN" altLang="en-US" sz="1600" dirty="0"/>
              <a:t>的操作数，然后</a:t>
            </a:r>
            <a:r>
              <a:rPr lang="en-US" altLang="zh-CN" sz="1600" dirty="0"/>
              <a:t>update</a:t>
            </a:r>
            <a:r>
              <a:rPr lang="zh-CN" altLang="en-US" sz="1600" dirty="0"/>
              <a:t>一下数据库中的购物车列表</a:t>
            </a:r>
            <a:endParaRPr lang="en-US" altLang="zh-CN" sz="1600" dirty="0"/>
          </a:p>
        </p:txBody>
      </p:sp>
      <p:pic>
        <p:nvPicPr>
          <p:cNvPr id="9" name="图片占位符 8">
            <a:extLst>
              <a:ext uri="{FF2B5EF4-FFF2-40B4-BE49-F238E27FC236}">
                <a16:creationId xmlns:a16="http://schemas.microsoft.com/office/drawing/2014/main" id="{2EF0C64F-603B-75FB-860F-E0831144E40D}"/>
              </a:ext>
            </a:extLst>
          </p:cNvPr>
          <p:cNvPicPr>
            <a:picLocks noGrp="1" noChangeAspect="1"/>
          </p:cNvPicPr>
          <p:nvPr>
            <p:ph type="pic" idx="1"/>
          </p:nvPr>
        </p:nvPicPr>
        <p:blipFill rotWithShape="1">
          <a:blip r:embed="rId3"/>
          <a:srcRect l="16231" r="16231"/>
          <a:stretch/>
        </p:blipFill>
        <p:spPr/>
      </p:pic>
      <p:sp>
        <p:nvSpPr>
          <p:cNvPr id="2" name="Rectangle 1">
            <a:extLst>
              <a:ext uri="{FF2B5EF4-FFF2-40B4-BE49-F238E27FC236}">
                <a16:creationId xmlns:a16="http://schemas.microsoft.com/office/drawing/2014/main" id="{1F50944C-4A62-2133-D439-D4686A6FC317}"/>
              </a:ext>
            </a:extLst>
          </p:cNvPr>
          <p:cNvSpPr>
            <a:spLocks noGrp="1" noChangeArrowheads="1"/>
          </p:cNvSpPr>
          <p:nvPr>
            <p:ph type="body" sz="half" idx="2"/>
          </p:nvPr>
        </p:nvSpPr>
        <p:spPr bwMode="auto">
          <a:xfrm>
            <a:off x="568107" y="3374313"/>
            <a:ext cx="4615081"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if</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(num==</a:t>
            </a:r>
            <a:r>
              <a:rPr kumimoji="0" lang="zh-CN" altLang="zh-CN" sz="900" b="0" i="0" u="none" strike="noStrike" cap="none" normalizeH="0" baseline="0" dirty="0">
                <a:ln>
                  <a:noFill/>
                </a:ln>
                <a:solidFill>
                  <a:srgbClr val="1750EB"/>
                </a:solidFill>
                <a:effectLst/>
                <a:latin typeface="Arial Unicode MS" panose="020B0604020202020204" pitchFamily="34" charset="-122"/>
                <a:ea typeface="JetBrains Mono"/>
              </a:rPr>
              <a:t>1</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||num==-</a:t>
            </a:r>
            <a:r>
              <a:rPr kumimoji="0" lang="zh-CN" altLang="zh-CN" sz="900" b="0" i="0" u="none" strike="noStrike" cap="none" normalizeH="0" baseline="0" dirty="0">
                <a:ln>
                  <a:noFill/>
                </a:ln>
                <a:solidFill>
                  <a:srgbClr val="1750EB"/>
                </a:solidFill>
                <a:effectLst/>
                <a:latin typeface="Arial Unicode MS" panose="020B0604020202020204" pitchFamily="34" charset="-122"/>
                <a:ea typeface="JetBrains Mono"/>
              </a:rPr>
              <a:t>1</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1" u="none" strike="noStrike" cap="none" normalizeH="0" baseline="0" dirty="0">
                <a:ln>
                  <a:noFill/>
                </a:ln>
                <a:solidFill>
                  <a:srgbClr val="8C8C8C"/>
                </a:solidFill>
                <a:effectLst/>
                <a:latin typeface="Arial Unicode MS" panose="020B0604020202020204" pitchFamily="34" charset="-122"/>
                <a:ea typeface="JetBrains Mono"/>
              </a:rPr>
              <a:t>//</a:t>
            </a:r>
            <a: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修改</a:t>
            </a:r>
            <a:b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900" b="0" i="1" u="none" strike="noStrike" cap="none" normalizeH="0" baseline="0" dirty="0">
                <a:ln>
                  <a:noFill/>
                </a:ln>
                <a:solidFill>
                  <a:srgbClr val="8C8C8C"/>
                </a:solidFill>
                <a:effectLst/>
                <a:latin typeface="Arial Unicode MS" panose="020B0604020202020204" pitchFamily="34" charset="-122"/>
                <a:ea typeface="JetBrains Mono"/>
              </a:rPr>
              <a:t>//</a:t>
            </a:r>
            <a: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查询商品</a:t>
            </a:r>
            <a:b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GoodsService goodsService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new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GoodsServiceImpl();</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Goods goods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goodsService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.findById(</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Integer</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1" u="none" strike="noStrike" cap="none" normalizeH="0" baseline="0" dirty="0">
                <a:ln>
                  <a:noFill/>
                </a:ln>
                <a:solidFill>
                  <a:srgbClr val="080808"/>
                </a:solidFill>
                <a:effectLst/>
                <a:latin typeface="Arial Unicode MS" panose="020B0604020202020204" pitchFamily="34" charset="-122"/>
                <a:ea typeface="JetBrains Mono"/>
              </a:rPr>
              <a:t>parseInt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goodsId</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if</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cart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null</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&amp;&amp;</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goods</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null</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cart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.setCnum(</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cart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.getCnum()+num);</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cart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.setCcount(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goods</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.getPprice().multiply(</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new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BigDecimal(</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cart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.getCnum())));</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cartService=</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new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CartServiceImpl();</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cartService.update(</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cart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08629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4B84094-0C01-7578-83C6-7F11E89137AA}"/>
              </a:ext>
            </a:extLst>
          </p:cNvPr>
          <p:cNvSpPr txBox="1"/>
          <p:nvPr/>
        </p:nvSpPr>
        <p:spPr>
          <a:xfrm>
            <a:off x="5183188" y="457200"/>
            <a:ext cx="3493673" cy="400110"/>
          </a:xfrm>
          <a:prstGeom prst="rect">
            <a:avLst/>
          </a:prstGeom>
          <a:noFill/>
        </p:spPr>
        <p:txBody>
          <a:bodyPr wrap="square" rtlCol="0">
            <a:spAutoFit/>
          </a:bodyPr>
          <a:lstStyle/>
          <a:p>
            <a:r>
              <a:rPr lang="zh-CN" altLang="en-US" sz="2000" dirty="0">
                <a:solidFill>
                  <a:schemeClr val="accent1"/>
                </a:solidFill>
              </a:rPr>
              <a:t>清空购物车</a:t>
            </a:r>
          </a:p>
        </p:txBody>
      </p:sp>
      <p:pic>
        <p:nvPicPr>
          <p:cNvPr id="7" name="图片 6">
            <a:extLst>
              <a:ext uri="{FF2B5EF4-FFF2-40B4-BE49-F238E27FC236}">
                <a16:creationId xmlns:a16="http://schemas.microsoft.com/office/drawing/2014/main" id="{B7CA5D49-6968-0862-EE72-0CA0545A3642}"/>
              </a:ext>
            </a:extLst>
          </p:cNvPr>
          <p:cNvPicPr>
            <a:picLocks noChangeAspect="1"/>
          </p:cNvPicPr>
          <p:nvPr/>
        </p:nvPicPr>
        <p:blipFill>
          <a:blip r:embed="rId2"/>
          <a:stretch>
            <a:fillRect/>
          </a:stretch>
        </p:blipFill>
        <p:spPr>
          <a:xfrm>
            <a:off x="836612" y="457200"/>
            <a:ext cx="3932261" cy="20673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文本框 7">
            <a:extLst>
              <a:ext uri="{FF2B5EF4-FFF2-40B4-BE49-F238E27FC236}">
                <a16:creationId xmlns:a16="http://schemas.microsoft.com/office/drawing/2014/main" id="{FE28086E-06E9-1717-389F-59E4CF44E5F8}"/>
              </a:ext>
            </a:extLst>
          </p:cNvPr>
          <p:cNvSpPr txBox="1"/>
          <p:nvPr/>
        </p:nvSpPr>
        <p:spPr>
          <a:xfrm>
            <a:off x="836612" y="457200"/>
            <a:ext cx="3932237" cy="1077218"/>
          </a:xfrm>
          <a:prstGeom prst="rect">
            <a:avLst/>
          </a:prstGeom>
          <a:noFill/>
        </p:spPr>
        <p:txBody>
          <a:bodyPr wrap="square" rtlCol="0">
            <a:spAutoFit/>
          </a:bodyPr>
          <a:lstStyle/>
          <a:p>
            <a:r>
              <a:rPr lang="zh-CN" altLang="en-US" sz="1600" dirty="0"/>
              <a:t>思路：</a:t>
            </a:r>
            <a:endParaRPr lang="en-US" altLang="zh-CN" sz="1600" dirty="0"/>
          </a:p>
          <a:p>
            <a:r>
              <a:rPr lang="zh-CN" altLang="en-US" sz="1600" dirty="0"/>
              <a:t>同查看购物车原理一样，清空购物车，本质上就是根据用户</a:t>
            </a:r>
            <a:r>
              <a:rPr lang="en-US" altLang="zh-CN" sz="1600" dirty="0"/>
              <a:t>id</a:t>
            </a:r>
            <a:r>
              <a:rPr lang="zh-CN" altLang="en-US" sz="1600" dirty="0"/>
              <a:t>删除购物车列表对应用户的所有商品信息</a:t>
            </a:r>
            <a:endParaRPr lang="en-US" altLang="zh-CN" sz="1600" dirty="0"/>
          </a:p>
        </p:txBody>
      </p:sp>
      <p:sp>
        <p:nvSpPr>
          <p:cNvPr id="2" name="Rectangle 1">
            <a:extLst>
              <a:ext uri="{FF2B5EF4-FFF2-40B4-BE49-F238E27FC236}">
                <a16:creationId xmlns:a16="http://schemas.microsoft.com/office/drawing/2014/main" id="{1C54BC00-A498-56F0-50D3-D7D88F4D0882}"/>
              </a:ext>
            </a:extLst>
          </p:cNvPr>
          <p:cNvSpPr>
            <a:spLocks noGrp="1" noChangeArrowheads="1"/>
          </p:cNvSpPr>
          <p:nvPr>
            <p:ph type="body" sz="half" idx="2"/>
          </p:nvPr>
        </p:nvSpPr>
        <p:spPr bwMode="auto">
          <a:xfrm>
            <a:off x="839788" y="3804140"/>
            <a:ext cx="3704860" cy="7848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public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String </a:t>
            </a:r>
            <a:r>
              <a:rPr kumimoji="0" lang="zh-CN" altLang="zh-CN" sz="900" b="0" i="0" u="none" strike="noStrike" cap="none" normalizeH="0" baseline="0" dirty="0">
                <a:ln>
                  <a:noFill/>
                </a:ln>
                <a:solidFill>
                  <a:srgbClr val="00627A"/>
                </a:solidFill>
                <a:effectLst/>
                <a:latin typeface="Arial Unicode MS" panose="020B0604020202020204" pitchFamily="34" charset="-122"/>
                <a:ea typeface="JetBrains Mono"/>
              </a:rPr>
              <a:t>clearCartAjax</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lang="en-US" altLang="zh-CN" sz="900" dirty="0">
                <a:solidFill>
                  <a:srgbClr val="000000"/>
                </a:solidFill>
                <a:latin typeface="Arial Unicode MS" panose="020B0604020202020204" pitchFamily="34" charset="-122"/>
                <a:ea typeface="JetBrains Mono"/>
              </a:rPr>
              <a: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throws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ServletException</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IOException</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en-US"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cartService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.deleteByUid(</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user</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.getUid());</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en-US"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5" name="图片占位符 14">
            <a:extLst>
              <a:ext uri="{FF2B5EF4-FFF2-40B4-BE49-F238E27FC236}">
                <a16:creationId xmlns:a16="http://schemas.microsoft.com/office/drawing/2014/main" id="{9741ACE2-F0D9-9F7F-604C-F0C392996AC8}"/>
              </a:ext>
            </a:extLst>
          </p:cNvPr>
          <p:cNvPicPr>
            <a:picLocks noGrp="1" noChangeAspect="1"/>
          </p:cNvPicPr>
          <p:nvPr>
            <p:ph type="pic" idx="1"/>
          </p:nvPr>
        </p:nvPicPr>
        <p:blipFill rotWithShape="1">
          <a:blip r:embed="rId3"/>
          <a:srcRect l="708" r="708"/>
          <a:stretch/>
        </p:blipFill>
        <p:spPr/>
      </p:pic>
    </p:spTree>
    <p:extLst>
      <p:ext uri="{BB962C8B-B14F-4D97-AF65-F5344CB8AC3E}">
        <p14:creationId xmlns:p14="http://schemas.microsoft.com/office/powerpoint/2010/main" val="1236020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293EB-3EF0-2D8C-3A37-8B250249F41A}"/>
              </a:ext>
            </a:extLst>
          </p:cNvPr>
          <p:cNvSpPr>
            <a:spLocks noGrp="1"/>
          </p:cNvSpPr>
          <p:nvPr>
            <p:ph type="title"/>
          </p:nvPr>
        </p:nvSpPr>
        <p:spPr/>
        <p:txBody>
          <a:bodyPr/>
          <a:lstStyle/>
          <a:p>
            <a:r>
              <a:rPr lang="zh-CN" altLang="en-US" dirty="0"/>
              <a:t>地址模块功能</a:t>
            </a:r>
          </a:p>
        </p:txBody>
      </p:sp>
      <p:sp>
        <p:nvSpPr>
          <p:cNvPr id="3" name="文本框 2">
            <a:extLst>
              <a:ext uri="{FF2B5EF4-FFF2-40B4-BE49-F238E27FC236}">
                <a16:creationId xmlns:a16="http://schemas.microsoft.com/office/drawing/2014/main" id="{9267CA4B-EFBA-C9AC-AF05-61116ADD5702}"/>
              </a:ext>
            </a:extLst>
          </p:cNvPr>
          <p:cNvSpPr txBox="1"/>
          <p:nvPr/>
        </p:nvSpPr>
        <p:spPr>
          <a:xfrm>
            <a:off x="838200" y="1714501"/>
            <a:ext cx="6086475" cy="1477328"/>
          </a:xfrm>
          <a:prstGeom prst="rect">
            <a:avLst/>
          </a:prstGeom>
          <a:noFill/>
        </p:spPr>
        <p:txBody>
          <a:bodyPr wrap="square" rtlCol="0">
            <a:spAutoFit/>
          </a:bodyPr>
          <a:lstStyle/>
          <a:p>
            <a:r>
              <a:rPr lang="zh-CN" altLang="en-US" dirty="0"/>
              <a:t>地址添加</a:t>
            </a:r>
            <a:endParaRPr lang="en-US" altLang="zh-CN" dirty="0"/>
          </a:p>
          <a:p>
            <a:r>
              <a:rPr lang="zh-CN" altLang="en-US" dirty="0"/>
              <a:t>地址显示</a:t>
            </a:r>
            <a:endParaRPr lang="en-US" altLang="zh-CN" dirty="0"/>
          </a:p>
          <a:p>
            <a:r>
              <a:rPr lang="zh-CN" altLang="en-US" dirty="0"/>
              <a:t>默认地址</a:t>
            </a:r>
            <a:endParaRPr lang="en-US" altLang="zh-CN" dirty="0"/>
          </a:p>
          <a:p>
            <a:r>
              <a:rPr lang="zh-CN" altLang="en-US" dirty="0"/>
              <a:t>删除地址</a:t>
            </a:r>
            <a:endParaRPr lang="en-US" altLang="zh-CN" dirty="0"/>
          </a:p>
          <a:p>
            <a:r>
              <a:rPr lang="zh-CN" altLang="en-US" dirty="0"/>
              <a:t>修改地址</a:t>
            </a:r>
          </a:p>
        </p:txBody>
      </p:sp>
    </p:spTree>
    <p:extLst>
      <p:ext uri="{BB962C8B-B14F-4D97-AF65-F5344CB8AC3E}">
        <p14:creationId xmlns:p14="http://schemas.microsoft.com/office/powerpoint/2010/main" val="3405090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B2A0FC-65EE-7BB3-7C20-EB75815BCF3C}"/>
              </a:ext>
            </a:extLst>
          </p:cNvPr>
          <p:cNvSpPr>
            <a:spLocks noGrp="1"/>
          </p:cNvSpPr>
          <p:nvPr>
            <p:ph type="title"/>
          </p:nvPr>
        </p:nvSpPr>
        <p:spPr>
          <a:xfrm>
            <a:off x="838200" y="1140376"/>
            <a:ext cx="10515600" cy="1325563"/>
          </a:xfrm>
        </p:spPr>
        <p:txBody>
          <a:bodyPr/>
          <a:lstStyle/>
          <a:p>
            <a:r>
              <a:rPr lang="zh-CN" altLang="en-US" dirty="0"/>
              <a:t>项目内容介绍：</a:t>
            </a:r>
          </a:p>
        </p:txBody>
      </p:sp>
      <p:sp>
        <p:nvSpPr>
          <p:cNvPr id="5" name="文本框 4">
            <a:extLst>
              <a:ext uri="{FF2B5EF4-FFF2-40B4-BE49-F238E27FC236}">
                <a16:creationId xmlns:a16="http://schemas.microsoft.com/office/drawing/2014/main" id="{93F40A06-11C5-9989-F93B-DF3C6A82489C}"/>
              </a:ext>
            </a:extLst>
          </p:cNvPr>
          <p:cNvSpPr txBox="1"/>
          <p:nvPr/>
        </p:nvSpPr>
        <p:spPr>
          <a:xfrm>
            <a:off x="838200" y="3906078"/>
            <a:ext cx="10068339" cy="1200329"/>
          </a:xfrm>
          <a:prstGeom prst="rect">
            <a:avLst/>
          </a:prstGeom>
          <a:noFill/>
        </p:spPr>
        <p:txBody>
          <a:bodyPr wrap="square" rtlCol="0">
            <a:spAutoFit/>
          </a:bodyPr>
          <a:lstStyle/>
          <a:p>
            <a:r>
              <a:rPr lang="zh-CN" altLang="en-US" dirty="0"/>
              <a:t>项目名称</a:t>
            </a:r>
            <a:r>
              <a:rPr lang="en-US" altLang="zh-CN" dirty="0"/>
              <a:t>-</a:t>
            </a:r>
            <a:r>
              <a:rPr lang="zh-CN" altLang="en-US" dirty="0"/>
              <a:t>小米商城</a:t>
            </a:r>
            <a:endParaRPr lang="en-US" altLang="zh-CN" dirty="0"/>
          </a:p>
          <a:p>
            <a:r>
              <a:rPr lang="zh-CN" altLang="en-US" dirty="0"/>
              <a:t>项目内容：实现小米商城的用户、商品、购物车、地址、订单模块</a:t>
            </a:r>
            <a:endParaRPr lang="en-US" altLang="zh-CN" dirty="0"/>
          </a:p>
          <a:p>
            <a:r>
              <a:rPr lang="zh-CN" altLang="en-US" dirty="0"/>
              <a:t>使用工具：</a:t>
            </a:r>
            <a:r>
              <a:rPr lang="en-US" altLang="zh-CN" dirty="0"/>
              <a:t>ideal</a:t>
            </a:r>
          </a:p>
          <a:p>
            <a:r>
              <a:rPr lang="zh-CN" altLang="en-US" dirty="0"/>
              <a:t>使用技术：</a:t>
            </a:r>
            <a:r>
              <a:rPr lang="en-US" altLang="zh-CN" dirty="0"/>
              <a:t>SSM</a:t>
            </a:r>
            <a:endParaRPr lang="zh-CN" altLang="en-US" dirty="0"/>
          </a:p>
        </p:txBody>
      </p:sp>
    </p:spTree>
    <p:extLst>
      <p:ext uri="{BB962C8B-B14F-4D97-AF65-F5344CB8AC3E}">
        <p14:creationId xmlns:p14="http://schemas.microsoft.com/office/powerpoint/2010/main" val="1194371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4B84094-0C01-7578-83C6-7F11E89137AA}"/>
              </a:ext>
            </a:extLst>
          </p:cNvPr>
          <p:cNvSpPr txBox="1"/>
          <p:nvPr/>
        </p:nvSpPr>
        <p:spPr>
          <a:xfrm>
            <a:off x="5183188" y="457200"/>
            <a:ext cx="3493673" cy="400110"/>
          </a:xfrm>
          <a:prstGeom prst="rect">
            <a:avLst/>
          </a:prstGeom>
          <a:noFill/>
        </p:spPr>
        <p:txBody>
          <a:bodyPr wrap="square" rtlCol="0">
            <a:spAutoFit/>
          </a:bodyPr>
          <a:lstStyle/>
          <a:p>
            <a:r>
              <a:rPr lang="zh-CN" altLang="en-US" sz="2000" dirty="0">
                <a:solidFill>
                  <a:schemeClr val="accent1"/>
                </a:solidFill>
              </a:rPr>
              <a:t>地址添加</a:t>
            </a:r>
          </a:p>
        </p:txBody>
      </p:sp>
      <p:pic>
        <p:nvPicPr>
          <p:cNvPr id="7" name="图片 6">
            <a:extLst>
              <a:ext uri="{FF2B5EF4-FFF2-40B4-BE49-F238E27FC236}">
                <a16:creationId xmlns:a16="http://schemas.microsoft.com/office/drawing/2014/main" id="{B7CA5D49-6968-0862-EE72-0CA0545A3642}"/>
              </a:ext>
            </a:extLst>
          </p:cNvPr>
          <p:cNvPicPr>
            <a:picLocks noChangeAspect="1"/>
          </p:cNvPicPr>
          <p:nvPr/>
        </p:nvPicPr>
        <p:blipFill>
          <a:blip r:embed="rId2"/>
          <a:stretch>
            <a:fillRect/>
          </a:stretch>
        </p:blipFill>
        <p:spPr>
          <a:xfrm>
            <a:off x="836612" y="457200"/>
            <a:ext cx="3932261" cy="20673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文本框 7">
            <a:extLst>
              <a:ext uri="{FF2B5EF4-FFF2-40B4-BE49-F238E27FC236}">
                <a16:creationId xmlns:a16="http://schemas.microsoft.com/office/drawing/2014/main" id="{FE28086E-06E9-1717-389F-59E4CF44E5F8}"/>
              </a:ext>
            </a:extLst>
          </p:cNvPr>
          <p:cNvSpPr txBox="1"/>
          <p:nvPr/>
        </p:nvSpPr>
        <p:spPr>
          <a:xfrm>
            <a:off x="836612" y="457200"/>
            <a:ext cx="3932237" cy="1323439"/>
          </a:xfrm>
          <a:prstGeom prst="rect">
            <a:avLst/>
          </a:prstGeom>
          <a:noFill/>
        </p:spPr>
        <p:txBody>
          <a:bodyPr wrap="square" rtlCol="0">
            <a:spAutoFit/>
          </a:bodyPr>
          <a:lstStyle/>
          <a:p>
            <a:r>
              <a:rPr lang="zh-CN" altLang="en-US" sz="1600" dirty="0"/>
              <a:t>思路：</a:t>
            </a:r>
            <a:endParaRPr lang="en-US" altLang="zh-CN" sz="1600" dirty="0"/>
          </a:p>
          <a:p>
            <a:r>
              <a:rPr lang="en-US" altLang="zh-CN" sz="1600" dirty="0"/>
              <a:t>Controller</a:t>
            </a:r>
            <a:r>
              <a:rPr lang="zh-CN" altLang="en-US" sz="1600" dirty="0"/>
              <a:t>中创建</a:t>
            </a:r>
            <a:r>
              <a:rPr lang="en-US" altLang="zh-CN" sz="1600" dirty="0" err="1"/>
              <a:t>addAddress</a:t>
            </a:r>
            <a:r>
              <a:rPr lang="zh-CN" altLang="en-US" sz="1600" dirty="0"/>
              <a:t>方法获取前端的地址数据，然后进行非空校验，之后再创建业务对象绑定用户</a:t>
            </a:r>
            <a:r>
              <a:rPr lang="en-US" altLang="zh-CN" sz="1600" dirty="0" err="1"/>
              <a:t>uid</a:t>
            </a:r>
            <a:r>
              <a:rPr lang="zh-CN" altLang="en-US" sz="1600" dirty="0"/>
              <a:t>后进行地址添加操作</a:t>
            </a:r>
            <a:endParaRPr lang="en-US" altLang="zh-CN" sz="1600" dirty="0"/>
          </a:p>
        </p:txBody>
      </p:sp>
      <p:pic>
        <p:nvPicPr>
          <p:cNvPr id="9" name="图片占位符 8">
            <a:extLst>
              <a:ext uri="{FF2B5EF4-FFF2-40B4-BE49-F238E27FC236}">
                <a16:creationId xmlns:a16="http://schemas.microsoft.com/office/drawing/2014/main" id="{9EC208C2-4F41-C343-029C-979D85E22371}"/>
              </a:ext>
            </a:extLst>
          </p:cNvPr>
          <p:cNvPicPr>
            <a:picLocks noGrp="1" noChangeAspect="1"/>
          </p:cNvPicPr>
          <p:nvPr>
            <p:ph type="pic" idx="1"/>
          </p:nvPr>
        </p:nvPicPr>
        <p:blipFill rotWithShape="1">
          <a:blip r:embed="rId3"/>
          <a:srcRect l="1966" r="1966"/>
          <a:stretch/>
        </p:blipFill>
        <p:spPr/>
      </p:pic>
      <p:sp>
        <p:nvSpPr>
          <p:cNvPr id="2" name="Rectangle 1">
            <a:extLst>
              <a:ext uri="{FF2B5EF4-FFF2-40B4-BE49-F238E27FC236}">
                <a16:creationId xmlns:a16="http://schemas.microsoft.com/office/drawing/2014/main" id="{6F154567-58F4-281F-9A6B-5106E388E93C}"/>
              </a:ext>
            </a:extLst>
          </p:cNvPr>
          <p:cNvSpPr>
            <a:spLocks noGrp="1" noChangeArrowheads="1"/>
          </p:cNvSpPr>
          <p:nvPr>
            <p:ph type="body" sz="half" idx="2"/>
          </p:nvPr>
        </p:nvSpPr>
        <p:spPr bwMode="auto">
          <a:xfrm>
            <a:off x="836612" y="2604097"/>
            <a:ext cx="4150495" cy="10618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public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String </a:t>
            </a:r>
            <a:r>
              <a:rPr kumimoji="0" lang="zh-CN" altLang="zh-CN" sz="900" b="0" i="0" u="none" strike="noStrike" cap="none" normalizeH="0" baseline="0" dirty="0">
                <a:ln>
                  <a:noFill/>
                </a:ln>
                <a:solidFill>
                  <a:srgbClr val="00627A"/>
                </a:solidFill>
                <a:effectLst/>
                <a:latin typeface="Arial Unicode MS" panose="020B0604020202020204" pitchFamily="34" charset="-122"/>
                <a:ea typeface="JetBrains Mono"/>
              </a:rPr>
              <a:t>addAddress</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lang="en-US" altLang="zh-CN" sz="900" dirty="0">
                <a:solidFill>
                  <a:srgbClr val="000000"/>
                </a:solidFill>
                <a:latin typeface="Arial Unicode MS" panose="020B0604020202020204" pitchFamily="34" charset="-122"/>
                <a:ea typeface="JetBrains Mono"/>
              </a:rPr>
              <a: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throws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ServletException</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IOException</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en-US"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1" u="none" strike="noStrike" cap="none" normalizeH="0" baseline="0" dirty="0">
                <a:ln>
                  <a:noFill/>
                </a:ln>
                <a:solidFill>
                  <a:srgbClr val="8C8C8C"/>
                </a:solidFill>
                <a:effectLst/>
                <a:latin typeface="Arial Unicode MS" panose="020B0604020202020204" pitchFamily="34" charset="-122"/>
                <a:ea typeface="JetBrains Mono"/>
              </a:rPr>
            </a:br>
            <a:r>
              <a:rPr kumimoji="0" lang="zh-CN" altLang="zh-CN" sz="900" b="0" i="1" u="none" strike="noStrike" cap="none" normalizeH="0" baseline="0" dirty="0">
                <a:ln>
                  <a:noFill/>
                </a:ln>
                <a:solidFill>
                  <a:srgbClr val="8C8C8C"/>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Address address</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new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Address(</a:t>
            </a:r>
            <a:r>
              <a:rPr kumimoji="0" lang="zh-CN" altLang="zh-CN" sz="900" b="0" i="0" u="none" strike="noStrike" cap="none" normalizeH="0" baseline="0" dirty="0">
                <a:ln>
                  <a:noFill/>
                </a:ln>
                <a:solidFill>
                  <a:srgbClr val="1750EB"/>
                </a:solidFill>
                <a:effectLst/>
                <a:latin typeface="Arial Unicode MS" panose="020B0604020202020204" pitchFamily="34" charset="-122"/>
                <a:ea typeface="JetBrains Mono"/>
              </a:rPr>
              <a:t>0</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user</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.getUid(),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name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phone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detail</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1750EB"/>
                </a:solidFill>
                <a:effectLst/>
                <a:latin typeface="Arial Unicode MS" panose="020B0604020202020204" pitchFamily="34" charset="-122"/>
                <a:ea typeface="JetBrains Mono"/>
              </a:rPr>
              <a:t>0</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AddressService addressService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new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AddressServiceImpl();</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lang="en-US" altLang="zh-CN" sz="900" dirty="0">
                <a:solidFill>
                  <a:srgbClr val="080808"/>
                </a:solidFill>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addressService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.addAddress(</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address</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en-US"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9C33D9A4-AE3A-F377-010E-FD7F0B9EC1ED}"/>
              </a:ext>
            </a:extLst>
          </p:cNvPr>
          <p:cNvSpPr>
            <a:spLocks noChangeArrowheads="1"/>
          </p:cNvSpPr>
          <p:nvPr/>
        </p:nvSpPr>
        <p:spPr bwMode="auto">
          <a:xfrm>
            <a:off x="836612" y="4235468"/>
            <a:ext cx="4150495" cy="5078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9E880D"/>
                </a:solidFill>
                <a:effectLst/>
                <a:latin typeface="Arial Unicode MS" panose="020B0604020202020204" pitchFamily="34" charset="-122"/>
                <a:ea typeface="JetBrains Mono"/>
              </a:rPr>
              <a:t>@Insert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"insert into address values(null,#{uid},#{aname},</a:t>
            </a:r>
            <a:r>
              <a:rPr kumimoji="0" lang="en-US" altLang="zh-CN" sz="900" b="0" i="0" u="none" strike="noStrike" cap="none" normalizeH="0" baseline="0" dirty="0">
                <a:ln>
                  <a:noFill/>
                </a:ln>
                <a:solidFill>
                  <a:srgbClr val="067D17"/>
                </a:solidFill>
                <a:effectLst/>
                <a:latin typeface="Arial Unicode MS" panose="020B0604020202020204" pitchFamily="34" charset="-122"/>
                <a:ea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900" dirty="0">
                <a:solidFill>
                  <a:srgbClr val="067D17"/>
                </a:solidFill>
                <a:latin typeface="Arial Unicode MS" panose="020B0604020202020204" pitchFamily="34" charset="-122"/>
                <a:ea typeface="JetBrains Mono"/>
              </a:rPr>
              <a:t>	</a:t>
            </a:r>
            <a:r>
              <a:rPr kumimoji="0" lang="en-US" altLang="zh-CN" sz="900" b="0" i="0" u="none" strike="noStrike" cap="none" normalizeH="0" baseline="0" dirty="0">
                <a:ln>
                  <a:noFill/>
                </a:ln>
                <a:solidFill>
                  <a:srgbClr val="067D17"/>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#{aphone},#{adetail},#{astate})"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void </a:t>
            </a:r>
            <a:r>
              <a:rPr kumimoji="0" lang="zh-CN" altLang="zh-CN" sz="900" b="0" i="0" u="none" strike="noStrike" cap="none" normalizeH="0" baseline="0" dirty="0">
                <a:ln>
                  <a:noFill/>
                </a:ln>
                <a:solidFill>
                  <a:srgbClr val="00627A"/>
                </a:solidFill>
                <a:effectLst/>
                <a:latin typeface="Arial Unicode MS" panose="020B0604020202020204" pitchFamily="34" charset="-122"/>
                <a:ea typeface="JetBrains Mono"/>
              </a:rPr>
              <a:t>insert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Address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address);</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3929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4B84094-0C01-7578-83C6-7F11E89137AA}"/>
              </a:ext>
            </a:extLst>
          </p:cNvPr>
          <p:cNvSpPr txBox="1"/>
          <p:nvPr/>
        </p:nvSpPr>
        <p:spPr>
          <a:xfrm>
            <a:off x="5183188" y="457200"/>
            <a:ext cx="3493673" cy="400110"/>
          </a:xfrm>
          <a:prstGeom prst="rect">
            <a:avLst/>
          </a:prstGeom>
          <a:noFill/>
        </p:spPr>
        <p:txBody>
          <a:bodyPr wrap="square" rtlCol="0">
            <a:spAutoFit/>
          </a:bodyPr>
          <a:lstStyle/>
          <a:p>
            <a:r>
              <a:rPr lang="zh-CN" altLang="en-US" sz="2000" dirty="0">
                <a:solidFill>
                  <a:schemeClr val="accent1"/>
                </a:solidFill>
              </a:rPr>
              <a:t>地址显示</a:t>
            </a:r>
          </a:p>
        </p:txBody>
      </p:sp>
      <p:pic>
        <p:nvPicPr>
          <p:cNvPr id="7" name="图片 6">
            <a:extLst>
              <a:ext uri="{FF2B5EF4-FFF2-40B4-BE49-F238E27FC236}">
                <a16:creationId xmlns:a16="http://schemas.microsoft.com/office/drawing/2014/main" id="{B7CA5D49-6968-0862-EE72-0CA0545A3642}"/>
              </a:ext>
            </a:extLst>
          </p:cNvPr>
          <p:cNvPicPr>
            <a:picLocks noChangeAspect="1"/>
          </p:cNvPicPr>
          <p:nvPr/>
        </p:nvPicPr>
        <p:blipFill>
          <a:blip r:embed="rId2"/>
          <a:stretch>
            <a:fillRect/>
          </a:stretch>
        </p:blipFill>
        <p:spPr>
          <a:xfrm>
            <a:off x="836612" y="457200"/>
            <a:ext cx="3932261" cy="20673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文本框 7">
            <a:extLst>
              <a:ext uri="{FF2B5EF4-FFF2-40B4-BE49-F238E27FC236}">
                <a16:creationId xmlns:a16="http://schemas.microsoft.com/office/drawing/2014/main" id="{FE28086E-06E9-1717-389F-59E4CF44E5F8}"/>
              </a:ext>
            </a:extLst>
          </p:cNvPr>
          <p:cNvSpPr txBox="1"/>
          <p:nvPr/>
        </p:nvSpPr>
        <p:spPr>
          <a:xfrm>
            <a:off x="836612" y="457200"/>
            <a:ext cx="3932237" cy="830997"/>
          </a:xfrm>
          <a:prstGeom prst="rect">
            <a:avLst/>
          </a:prstGeom>
          <a:noFill/>
        </p:spPr>
        <p:txBody>
          <a:bodyPr wrap="square" rtlCol="0">
            <a:spAutoFit/>
          </a:bodyPr>
          <a:lstStyle/>
          <a:p>
            <a:r>
              <a:rPr lang="zh-CN" altLang="en-US" sz="1600" dirty="0"/>
              <a:t>思路：</a:t>
            </a:r>
            <a:endParaRPr lang="en-US" altLang="zh-CN" sz="1600" dirty="0"/>
          </a:p>
          <a:p>
            <a:r>
              <a:rPr lang="en-US" altLang="zh-CN" sz="1600" dirty="0" err="1"/>
              <a:t>getAddress</a:t>
            </a:r>
            <a:r>
              <a:rPr lang="zh-CN" altLang="en-US" sz="1600" dirty="0"/>
              <a:t>方法中创建业务对象调用</a:t>
            </a:r>
            <a:r>
              <a:rPr lang="en-US" altLang="zh-CN" sz="1600" dirty="0" err="1"/>
              <a:t>dao</a:t>
            </a:r>
            <a:r>
              <a:rPr lang="zh-CN" altLang="en-US" sz="1600" dirty="0"/>
              <a:t>层中的地址查询方法回传即可</a:t>
            </a:r>
            <a:endParaRPr lang="en-US" altLang="zh-CN" sz="1600" dirty="0"/>
          </a:p>
        </p:txBody>
      </p:sp>
      <p:sp>
        <p:nvSpPr>
          <p:cNvPr id="2" name="Rectangle 1">
            <a:extLst>
              <a:ext uri="{FF2B5EF4-FFF2-40B4-BE49-F238E27FC236}">
                <a16:creationId xmlns:a16="http://schemas.microsoft.com/office/drawing/2014/main" id="{FA834F75-C3F2-FE19-E8BD-870836EE985A}"/>
              </a:ext>
            </a:extLst>
          </p:cNvPr>
          <p:cNvSpPr>
            <a:spLocks noGrp="1" noChangeArrowheads="1"/>
          </p:cNvSpPr>
          <p:nvPr>
            <p:ph type="body" sz="half" idx="2"/>
          </p:nvPr>
        </p:nvSpPr>
        <p:spPr bwMode="auto">
          <a:xfrm>
            <a:off x="836612" y="5231593"/>
            <a:ext cx="407084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9E880D"/>
                </a:solidFill>
                <a:effectLst/>
                <a:latin typeface="Arial Unicode MS" panose="020B0604020202020204" pitchFamily="34" charset="-122"/>
                <a:ea typeface="JetBrains Mono"/>
              </a:rPr>
              <a:t>@Select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"select * from address where u_id=#{uid}"</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List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&lt;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Address</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&gt; </a:t>
            </a:r>
            <a:r>
              <a:rPr kumimoji="0" lang="zh-CN" altLang="zh-CN" sz="900" b="0" i="0" u="none" strike="noStrike" cap="none" normalizeH="0" baseline="0" dirty="0">
                <a:ln>
                  <a:noFill/>
                </a:ln>
                <a:solidFill>
                  <a:srgbClr val="00627A"/>
                </a:solidFill>
                <a:effectLst/>
                <a:latin typeface="Arial Unicode MS" panose="020B0604020202020204" pitchFamily="34" charset="-122"/>
                <a:ea typeface="JetBrains Mono"/>
              </a:rPr>
              <a:t>selectByUid</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int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uid);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84272007-13D7-D59F-15E7-A4E9E0ED7C25}"/>
              </a:ext>
            </a:extLst>
          </p:cNvPr>
          <p:cNvSpPr>
            <a:spLocks noChangeArrowheads="1"/>
          </p:cNvSpPr>
          <p:nvPr/>
        </p:nvSpPr>
        <p:spPr bwMode="auto">
          <a:xfrm>
            <a:off x="836612" y="2723904"/>
            <a:ext cx="4187333"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public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String </a:t>
            </a:r>
            <a:r>
              <a:rPr kumimoji="0" lang="zh-CN" altLang="zh-CN" sz="900" b="0" i="0" u="none" strike="noStrike" cap="none" normalizeH="0" baseline="0" dirty="0">
                <a:ln>
                  <a:noFill/>
                </a:ln>
                <a:solidFill>
                  <a:srgbClr val="00627A"/>
                </a:solidFill>
                <a:effectLst/>
                <a:latin typeface="Arial Unicode MS" panose="020B0604020202020204" pitchFamily="34" charset="-122"/>
                <a:ea typeface="JetBrains Mono"/>
              </a:rPr>
              <a:t>getAddress</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en-US" altLang="zh-CN" sz="9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throws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ServletException</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IOException</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User user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User</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request.getSession().getAttribute(</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"user"</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if</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user</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null</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return </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"redirect:/login.jsp"</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try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AddressService addressService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new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AddressServiceImpl();</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List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&lt;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Address</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&gt;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addList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addressService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.findByUid(</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user</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.getUid());</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request.setAttribute(</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"addList"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addList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return </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"/self_info.jsp"</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 </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catch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Exception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e) {</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e.printStackTrace();</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request.setAttribute(</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"msg"</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67D17"/>
                </a:solidFill>
                <a:effectLst/>
                <a:latin typeface="宋体" panose="02010600030101010101" pitchFamily="2" charset="-122"/>
                <a:ea typeface="宋体" panose="02010600030101010101" pitchFamily="2" charset="-122"/>
              </a:rPr>
              <a:t>获取地址失败</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return </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"/message.jsp"</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5" name="图片占位符 14">
            <a:extLst>
              <a:ext uri="{FF2B5EF4-FFF2-40B4-BE49-F238E27FC236}">
                <a16:creationId xmlns:a16="http://schemas.microsoft.com/office/drawing/2014/main" id="{C5F00994-7023-7760-63B1-8374C43CF420}"/>
              </a:ext>
            </a:extLst>
          </p:cNvPr>
          <p:cNvPicPr>
            <a:picLocks noGrp="1" noChangeAspect="1"/>
          </p:cNvPicPr>
          <p:nvPr>
            <p:ph type="pic" idx="1"/>
          </p:nvPr>
        </p:nvPicPr>
        <p:blipFill rotWithShape="1">
          <a:blip r:embed="rId3"/>
          <a:srcRect l="-1" t="-18901" r="532" b="-27791"/>
          <a:stretch/>
        </p:blipFill>
        <p:spPr>
          <a:xfrm>
            <a:off x="5183188" y="987425"/>
            <a:ext cx="6172200" cy="4873625"/>
          </a:xfrm>
        </p:spPr>
      </p:pic>
    </p:spTree>
    <p:extLst>
      <p:ext uri="{BB962C8B-B14F-4D97-AF65-F5344CB8AC3E}">
        <p14:creationId xmlns:p14="http://schemas.microsoft.com/office/powerpoint/2010/main" val="2829986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4B84094-0C01-7578-83C6-7F11E89137AA}"/>
              </a:ext>
            </a:extLst>
          </p:cNvPr>
          <p:cNvSpPr txBox="1"/>
          <p:nvPr/>
        </p:nvSpPr>
        <p:spPr>
          <a:xfrm>
            <a:off x="5183188" y="457200"/>
            <a:ext cx="3493673" cy="400110"/>
          </a:xfrm>
          <a:prstGeom prst="rect">
            <a:avLst/>
          </a:prstGeom>
          <a:noFill/>
        </p:spPr>
        <p:txBody>
          <a:bodyPr wrap="square" rtlCol="0">
            <a:spAutoFit/>
          </a:bodyPr>
          <a:lstStyle/>
          <a:p>
            <a:r>
              <a:rPr lang="zh-CN" altLang="en-US" sz="2000" dirty="0">
                <a:solidFill>
                  <a:schemeClr val="accent1"/>
                </a:solidFill>
              </a:rPr>
              <a:t>默认地址</a:t>
            </a:r>
          </a:p>
        </p:txBody>
      </p:sp>
      <p:pic>
        <p:nvPicPr>
          <p:cNvPr id="7" name="图片 6">
            <a:extLst>
              <a:ext uri="{FF2B5EF4-FFF2-40B4-BE49-F238E27FC236}">
                <a16:creationId xmlns:a16="http://schemas.microsoft.com/office/drawing/2014/main" id="{B7CA5D49-6968-0862-EE72-0CA0545A3642}"/>
              </a:ext>
            </a:extLst>
          </p:cNvPr>
          <p:cNvPicPr>
            <a:picLocks noChangeAspect="1"/>
          </p:cNvPicPr>
          <p:nvPr/>
        </p:nvPicPr>
        <p:blipFill>
          <a:blip r:embed="rId2"/>
          <a:stretch>
            <a:fillRect/>
          </a:stretch>
        </p:blipFill>
        <p:spPr>
          <a:xfrm>
            <a:off x="836612" y="457200"/>
            <a:ext cx="3932261" cy="20673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文本框 7">
            <a:extLst>
              <a:ext uri="{FF2B5EF4-FFF2-40B4-BE49-F238E27FC236}">
                <a16:creationId xmlns:a16="http://schemas.microsoft.com/office/drawing/2014/main" id="{FE28086E-06E9-1717-389F-59E4CF44E5F8}"/>
              </a:ext>
            </a:extLst>
          </p:cNvPr>
          <p:cNvSpPr txBox="1"/>
          <p:nvPr/>
        </p:nvSpPr>
        <p:spPr>
          <a:xfrm>
            <a:off x="836612" y="457200"/>
            <a:ext cx="3932237" cy="1569660"/>
          </a:xfrm>
          <a:prstGeom prst="rect">
            <a:avLst/>
          </a:prstGeom>
          <a:noFill/>
        </p:spPr>
        <p:txBody>
          <a:bodyPr wrap="square" rtlCol="0">
            <a:spAutoFit/>
          </a:bodyPr>
          <a:lstStyle/>
          <a:p>
            <a:r>
              <a:rPr lang="zh-CN" altLang="en-US" sz="1600" dirty="0"/>
              <a:t>思路：</a:t>
            </a:r>
            <a:endParaRPr lang="en-US" altLang="zh-CN" sz="1600" dirty="0"/>
          </a:p>
          <a:p>
            <a:r>
              <a:rPr lang="zh-CN" altLang="en-US" sz="1600" dirty="0"/>
              <a:t>默认地址和普通地址的不同在于</a:t>
            </a:r>
            <a:r>
              <a:rPr lang="en-US" altLang="zh-CN" sz="1600" dirty="0" err="1"/>
              <a:t>a_state</a:t>
            </a:r>
            <a:r>
              <a:rPr lang="zh-CN" altLang="en-US" sz="1600" dirty="0"/>
              <a:t>的值是否为</a:t>
            </a:r>
            <a:r>
              <a:rPr lang="en-US" altLang="zh-CN" sz="1600" dirty="0"/>
              <a:t>1</a:t>
            </a:r>
            <a:r>
              <a:rPr lang="zh-CN" altLang="en-US" sz="1600" dirty="0"/>
              <a:t>，为</a:t>
            </a:r>
            <a:r>
              <a:rPr lang="en-US" altLang="zh-CN" sz="1600" dirty="0"/>
              <a:t>1</a:t>
            </a:r>
            <a:r>
              <a:rPr lang="zh-CN" altLang="en-US" sz="1600" dirty="0"/>
              <a:t>就是默认地址，所以确定默认地址后要做的就是将用户的地址默认值全部置零后对单个地址的</a:t>
            </a:r>
            <a:r>
              <a:rPr lang="en-US" altLang="zh-CN" sz="1600" dirty="0" err="1"/>
              <a:t>a_state</a:t>
            </a:r>
            <a:r>
              <a:rPr lang="zh-CN" altLang="en-US" sz="1600" dirty="0"/>
              <a:t>进行更新操作</a:t>
            </a:r>
            <a:endParaRPr lang="en-US" altLang="zh-CN" sz="1600" dirty="0"/>
          </a:p>
        </p:txBody>
      </p:sp>
      <p:pic>
        <p:nvPicPr>
          <p:cNvPr id="12" name="图片占位符 11">
            <a:extLst>
              <a:ext uri="{FF2B5EF4-FFF2-40B4-BE49-F238E27FC236}">
                <a16:creationId xmlns:a16="http://schemas.microsoft.com/office/drawing/2014/main" id="{9B444D9F-21CE-A4DD-37E1-911EAB82AB1F}"/>
              </a:ext>
            </a:extLst>
          </p:cNvPr>
          <p:cNvPicPr>
            <a:picLocks noGrp="1" noChangeAspect="1"/>
          </p:cNvPicPr>
          <p:nvPr>
            <p:ph type="pic" idx="1"/>
          </p:nvPr>
        </p:nvPicPr>
        <p:blipFill rotWithShape="1">
          <a:blip r:embed="rId3"/>
          <a:srcRect l="9970" t="-98" b="98"/>
          <a:stretch/>
        </p:blipFill>
        <p:spPr>
          <a:xfrm>
            <a:off x="5183188" y="987425"/>
            <a:ext cx="6172200" cy="4873625"/>
          </a:xfrm>
        </p:spPr>
      </p:pic>
      <p:sp>
        <p:nvSpPr>
          <p:cNvPr id="10" name="Rectangle 3">
            <a:extLst>
              <a:ext uri="{FF2B5EF4-FFF2-40B4-BE49-F238E27FC236}">
                <a16:creationId xmlns:a16="http://schemas.microsoft.com/office/drawing/2014/main" id="{FE2298F8-C5A0-7908-CB85-12EE1E62779E}"/>
              </a:ext>
            </a:extLst>
          </p:cNvPr>
          <p:cNvSpPr>
            <a:spLocks noGrp="1" noChangeArrowheads="1"/>
          </p:cNvSpPr>
          <p:nvPr>
            <p:ph type="body" sz="half" idx="2"/>
          </p:nvPr>
        </p:nvSpPr>
        <p:spPr bwMode="auto">
          <a:xfrm>
            <a:off x="836611" y="2524539"/>
            <a:ext cx="3932237" cy="38115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a:ln>
                  <a:noFill/>
                </a:ln>
                <a:solidFill>
                  <a:srgbClr val="9E880D"/>
                </a:solidFill>
                <a:effectLst/>
                <a:latin typeface="Arial Unicode MS" panose="020B0604020202020204" pitchFamily="34" charset="-122"/>
                <a:ea typeface="JetBrains Mono"/>
              </a:rPr>
              <a:t>@Update</a:t>
            </a:r>
            <a:r>
              <a:rPr kumimoji="0" lang="zh-CN" altLang="zh-CN" sz="9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a:ln>
                  <a:noFill/>
                </a:ln>
                <a:solidFill>
                  <a:srgbClr val="067D17"/>
                </a:solidFill>
                <a:effectLst/>
                <a:latin typeface="Arial Unicode MS" panose="020B0604020202020204" pitchFamily="34" charset="-122"/>
                <a:ea typeface="JetBrains Mono"/>
              </a:rPr>
              <a:t>"update address set a_state=0 where u_id=#{uid}"</a:t>
            </a:r>
            <a:r>
              <a:rPr kumimoji="0" lang="zh-CN" altLang="zh-CN" sz="900" b="0" i="0" u="none" strike="noStrike" cap="none" normalizeH="0" baseline="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a:ln>
                  <a:noFill/>
                </a:ln>
                <a:solidFill>
                  <a:srgbClr val="0033B3"/>
                </a:solidFill>
                <a:effectLst/>
                <a:latin typeface="Arial Unicode MS" panose="020B0604020202020204" pitchFamily="34" charset="-122"/>
                <a:ea typeface="JetBrains Mono"/>
              </a:rPr>
              <a:t>void </a:t>
            </a:r>
            <a:r>
              <a:rPr kumimoji="0" lang="zh-CN" altLang="zh-CN" sz="900" b="0" i="0" u="none" strike="noStrike" cap="none" normalizeH="0" baseline="0">
                <a:ln>
                  <a:noFill/>
                </a:ln>
                <a:solidFill>
                  <a:srgbClr val="00627A"/>
                </a:solidFill>
                <a:effectLst/>
                <a:latin typeface="Arial Unicode MS" panose="020B0604020202020204" pitchFamily="34" charset="-122"/>
                <a:ea typeface="JetBrains Mono"/>
              </a:rPr>
              <a:t>updateAll</a:t>
            </a:r>
            <a:r>
              <a:rPr kumimoji="0" lang="zh-CN" altLang="zh-CN" sz="9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a:ln>
                  <a:noFill/>
                </a:ln>
                <a:solidFill>
                  <a:srgbClr val="0033B3"/>
                </a:solidFill>
                <a:effectLst/>
                <a:latin typeface="Arial Unicode MS" panose="020B0604020202020204" pitchFamily="34" charset="-122"/>
                <a:ea typeface="JetBrains Mono"/>
              </a:rPr>
              <a:t>int </a:t>
            </a:r>
            <a:r>
              <a:rPr kumimoji="0" lang="zh-CN" altLang="zh-CN" sz="900" b="0" i="0" u="none" strike="noStrike" cap="none" normalizeH="0" baseline="0">
                <a:ln>
                  <a:noFill/>
                </a:ln>
                <a:solidFill>
                  <a:srgbClr val="080808"/>
                </a:solidFill>
                <a:effectLst/>
                <a:latin typeface="Arial Unicode MS" panose="020B0604020202020204" pitchFamily="34" charset="-122"/>
                <a:ea typeface="JetBrains Mono"/>
              </a:rPr>
              <a:t>uid);</a:t>
            </a:r>
            <a:br>
              <a:rPr kumimoji="0" lang="zh-CN" altLang="zh-CN" sz="900" b="0" i="0" u="none" strike="noStrike" cap="none" normalizeH="0" baseline="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a:ln>
                  <a:noFill/>
                </a:ln>
                <a:solidFill>
                  <a:srgbClr val="9E880D"/>
                </a:solidFill>
                <a:effectLst/>
                <a:latin typeface="Arial Unicode MS" panose="020B0604020202020204" pitchFamily="34" charset="-122"/>
                <a:ea typeface="JetBrains Mono"/>
              </a:rPr>
              <a:t>@Update</a:t>
            </a:r>
            <a:r>
              <a:rPr kumimoji="0" lang="zh-CN" altLang="zh-CN" sz="9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a:ln>
                  <a:noFill/>
                </a:ln>
                <a:solidFill>
                  <a:srgbClr val="067D17"/>
                </a:solidFill>
                <a:effectLst/>
                <a:latin typeface="Arial Unicode MS" panose="020B0604020202020204" pitchFamily="34" charset="-122"/>
                <a:ea typeface="JetBrains Mono"/>
              </a:rPr>
              <a:t>"update address set a_state=1 where a_id=#{aid}"</a:t>
            </a:r>
            <a:r>
              <a:rPr kumimoji="0" lang="zh-CN" altLang="zh-CN" sz="900" b="0" i="0" u="none" strike="noStrike" cap="none" normalizeH="0" baseline="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a:ln>
                  <a:noFill/>
                </a:ln>
                <a:solidFill>
                  <a:srgbClr val="0033B3"/>
                </a:solidFill>
                <a:effectLst/>
                <a:latin typeface="Arial Unicode MS" panose="020B0604020202020204" pitchFamily="34" charset="-122"/>
                <a:ea typeface="JetBrains Mono"/>
              </a:rPr>
              <a:t>void </a:t>
            </a:r>
            <a:r>
              <a:rPr kumimoji="0" lang="zh-CN" altLang="zh-CN" sz="900" b="0" i="0" u="none" strike="noStrike" cap="none" normalizeH="0" baseline="0">
                <a:ln>
                  <a:noFill/>
                </a:ln>
                <a:solidFill>
                  <a:srgbClr val="00627A"/>
                </a:solidFill>
                <a:effectLst/>
                <a:latin typeface="Arial Unicode MS" panose="020B0604020202020204" pitchFamily="34" charset="-122"/>
                <a:ea typeface="JetBrains Mono"/>
              </a:rPr>
              <a:t>updateDefault</a:t>
            </a:r>
            <a:r>
              <a:rPr kumimoji="0" lang="zh-CN" altLang="zh-CN" sz="9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a:ln>
                  <a:noFill/>
                </a:ln>
                <a:solidFill>
                  <a:srgbClr val="0033B3"/>
                </a:solidFill>
                <a:effectLst/>
                <a:latin typeface="Arial Unicode MS" panose="020B0604020202020204" pitchFamily="34" charset="-122"/>
                <a:ea typeface="JetBrains Mono"/>
              </a:rPr>
              <a:t>int </a:t>
            </a:r>
            <a:r>
              <a:rPr kumimoji="0" lang="zh-CN" altLang="zh-CN" sz="900" b="0" i="0" u="none" strike="noStrike" cap="none" normalizeH="0" baseline="0">
                <a:ln>
                  <a:noFill/>
                </a:ln>
                <a:solidFill>
                  <a:srgbClr val="080808"/>
                </a:solidFill>
                <a:effectLst/>
                <a:latin typeface="Arial Unicode MS" panose="020B0604020202020204" pitchFamily="34" charset="-122"/>
                <a:ea typeface="JetBrains Mono"/>
              </a:rPr>
              <a:t>aid);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4714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4B84094-0C01-7578-83C6-7F11E89137AA}"/>
              </a:ext>
            </a:extLst>
          </p:cNvPr>
          <p:cNvSpPr txBox="1"/>
          <p:nvPr/>
        </p:nvSpPr>
        <p:spPr>
          <a:xfrm>
            <a:off x="5183188" y="457200"/>
            <a:ext cx="3493673" cy="400110"/>
          </a:xfrm>
          <a:prstGeom prst="rect">
            <a:avLst/>
          </a:prstGeom>
          <a:noFill/>
        </p:spPr>
        <p:txBody>
          <a:bodyPr wrap="square" rtlCol="0">
            <a:spAutoFit/>
          </a:bodyPr>
          <a:lstStyle/>
          <a:p>
            <a:r>
              <a:rPr lang="zh-CN" altLang="en-US" sz="2000" dirty="0">
                <a:solidFill>
                  <a:schemeClr val="accent1"/>
                </a:solidFill>
              </a:rPr>
              <a:t>删除地址</a:t>
            </a:r>
          </a:p>
        </p:txBody>
      </p:sp>
      <p:pic>
        <p:nvPicPr>
          <p:cNvPr id="7" name="图片 6">
            <a:extLst>
              <a:ext uri="{FF2B5EF4-FFF2-40B4-BE49-F238E27FC236}">
                <a16:creationId xmlns:a16="http://schemas.microsoft.com/office/drawing/2014/main" id="{B7CA5D49-6968-0862-EE72-0CA0545A3642}"/>
              </a:ext>
            </a:extLst>
          </p:cNvPr>
          <p:cNvPicPr>
            <a:picLocks noChangeAspect="1"/>
          </p:cNvPicPr>
          <p:nvPr/>
        </p:nvPicPr>
        <p:blipFill>
          <a:blip r:embed="rId2"/>
          <a:stretch>
            <a:fillRect/>
          </a:stretch>
        </p:blipFill>
        <p:spPr>
          <a:xfrm>
            <a:off x="836612" y="457200"/>
            <a:ext cx="3932261" cy="20673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文本框 7">
            <a:extLst>
              <a:ext uri="{FF2B5EF4-FFF2-40B4-BE49-F238E27FC236}">
                <a16:creationId xmlns:a16="http://schemas.microsoft.com/office/drawing/2014/main" id="{FE28086E-06E9-1717-389F-59E4CF44E5F8}"/>
              </a:ext>
            </a:extLst>
          </p:cNvPr>
          <p:cNvSpPr txBox="1"/>
          <p:nvPr/>
        </p:nvSpPr>
        <p:spPr>
          <a:xfrm>
            <a:off x="836612" y="457200"/>
            <a:ext cx="3932237" cy="830997"/>
          </a:xfrm>
          <a:prstGeom prst="rect">
            <a:avLst/>
          </a:prstGeom>
          <a:noFill/>
        </p:spPr>
        <p:txBody>
          <a:bodyPr wrap="square" rtlCol="0">
            <a:spAutoFit/>
          </a:bodyPr>
          <a:lstStyle/>
          <a:p>
            <a:r>
              <a:rPr lang="zh-CN" altLang="en-US" sz="1600" dirty="0"/>
              <a:t>思路：</a:t>
            </a:r>
            <a:endParaRPr lang="en-US" altLang="zh-CN" sz="1600" dirty="0"/>
          </a:p>
          <a:p>
            <a:r>
              <a:rPr lang="zh-CN" altLang="en-US" sz="1600" dirty="0"/>
              <a:t>在业务中调用</a:t>
            </a:r>
            <a:r>
              <a:rPr lang="en-US" altLang="zh-CN" sz="1600" dirty="0" err="1"/>
              <a:t>dao</a:t>
            </a:r>
            <a:r>
              <a:rPr lang="zh-CN" altLang="en-US" sz="1600" dirty="0"/>
              <a:t>层的删除语句，删除单个</a:t>
            </a:r>
            <a:r>
              <a:rPr lang="en-US" altLang="zh-CN" sz="1600" dirty="0"/>
              <a:t>id</a:t>
            </a:r>
            <a:r>
              <a:rPr lang="zh-CN" altLang="en-US" sz="1600" dirty="0"/>
              <a:t>的地址信息</a:t>
            </a:r>
            <a:endParaRPr lang="en-US" altLang="zh-CN" sz="1600" dirty="0"/>
          </a:p>
        </p:txBody>
      </p:sp>
      <p:pic>
        <p:nvPicPr>
          <p:cNvPr id="9" name="图片占位符 8">
            <a:extLst>
              <a:ext uri="{FF2B5EF4-FFF2-40B4-BE49-F238E27FC236}">
                <a16:creationId xmlns:a16="http://schemas.microsoft.com/office/drawing/2014/main" id="{742E88AD-9FDF-4E6B-20A0-AAA509DDDB15}"/>
              </a:ext>
            </a:extLst>
          </p:cNvPr>
          <p:cNvPicPr>
            <a:picLocks noGrp="1" noChangeAspect="1"/>
          </p:cNvPicPr>
          <p:nvPr>
            <p:ph type="pic" idx="1"/>
          </p:nvPr>
        </p:nvPicPr>
        <p:blipFill rotWithShape="1">
          <a:blip r:embed="rId3"/>
          <a:srcRect l="5519" r="5519"/>
          <a:stretch/>
        </p:blipFill>
        <p:spPr/>
      </p:pic>
      <p:sp>
        <p:nvSpPr>
          <p:cNvPr id="2" name="Rectangle 1">
            <a:extLst>
              <a:ext uri="{FF2B5EF4-FFF2-40B4-BE49-F238E27FC236}">
                <a16:creationId xmlns:a16="http://schemas.microsoft.com/office/drawing/2014/main" id="{4A29AF80-AC7F-0315-8778-2D687C5CF9D8}"/>
              </a:ext>
            </a:extLst>
          </p:cNvPr>
          <p:cNvSpPr>
            <a:spLocks noGrp="1" noChangeArrowheads="1"/>
          </p:cNvSpPr>
          <p:nvPr>
            <p:ph type="body" sz="half" idx="2"/>
          </p:nvPr>
        </p:nvSpPr>
        <p:spPr bwMode="auto">
          <a:xfrm>
            <a:off x="839788" y="2524125"/>
            <a:ext cx="3932237" cy="33448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a:ln>
                  <a:noFill/>
                </a:ln>
                <a:solidFill>
                  <a:srgbClr val="9E880D"/>
                </a:solidFill>
                <a:effectLst/>
                <a:latin typeface="Arial Unicode MS" panose="020B0604020202020204" pitchFamily="34" charset="-122"/>
                <a:ea typeface="JetBrains Mono"/>
              </a:rPr>
              <a:t>@Delete</a:t>
            </a:r>
            <a:r>
              <a:rPr kumimoji="0" lang="zh-CN" altLang="zh-CN" sz="9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a:ln>
                  <a:noFill/>
                </a:ln>
                <a:solidFill>
                  <a:srgbClr val="067D17"/>
                </a:solidFill>
                <a:effectLst/>
                <a:latin typeface="Arial Unicode MS" panose="020B0604020202020204" pitchFamily="34" charset="-122"/>
                <a:ea typeface="JetBrains Mono"/>
              </a:rPr>
              <a:t>"delete from address where a_id=#{aid}"</a:t>
            </a:r>
            <a:r>
              <a:rPr kumimoji="0" lang="zh-CN" altLang="zh-CN" sz="900" b="0" i="0" u="none" strike="noStrike" cap="none" normalizeH="0" baseline="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a:ln>
                  <a:noFill/>
                </a:ln>
                <a:solidFill>
                  <a:srgbClr val="0033B3"/>
                </a:solidFill>
                <a:effectLst/>
                <a:latin typeface="Arial Unicode MS" panose="020B0604020202020204" pitchFamily="34" charset="-122"/>
                <a:ea typeface="JetBrains Mono"/>
              </a:rPr>
              <a:t>void </a:t>
            </a:r>
            <a:r>
              <a:rPr kumimoji="0" lang="zh-CN" altLang="zh-CN" sz="900" b="0" i="0" u="none" strike="noStrike" cap="none" normalizeH="0" baseline="0">
                <a:ln>
                  <a:noFill/>
                </a:ln>
                <a:solidFill>
                  <a:srgbClr val="00627A"/>
                </a:solidFill>
                <a:effectLst/>
                <a:latin typeface="Arial Unicode MS" panose="020B0604020202020204" pitchFamily="34" charset="-122"/>
                <a:ea typeface="JetBrains Mono"/>
              </a:rPr>
              <a:t>deleteById</a:t>
            </a:r>
            <a:r>
              <a:rPr kumimoji="0" lang="zh-CN" altLang="zh-CN" sz="9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a:ln>
                  <a:noFill/>
                </a:ln>
                <a:solidFill>
                  <a:srgbClr val="0033B3"/>
                </a:solidFill>
                <a:effectLst/>
                <a:latin typeface="Arial Unicode MS" panose="020B0604020202020204" pitchFamily="34" charset="-122"/>
                <a:ea typeface="JetBrains Mono"/>
              </a:rPr>
              <a:t>int </a:t>
            </a:r>
            <a:r>
              <a:rPr kumimoji="0" lang="zh-CN" altLang="zh-CN" sz="900" b="0" i="0" u="none" strike="noStrike" cap="none" normalizeH="0" baseline="0">
                <a:ln>
                  <a:noFill/>
                </a:ln>
                <a:solidFill>
                  <a:srgbClr val="080808"/>
                </a:solidFill>
                <a:effectLst/>
                <a:latin typeface="Arial Unicode MS" panose="020B0604020202020204" pitchFamily="34" charset="-122"/>
                <a:ea typeface="JetBrains Mono"/>
              </a:rPr>
              <a:t>aid);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87261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4B84094-0C01-7578-83C6-7F11E89137AA}"/>
              </a:ext>
            </a:extLst>
          </p:cNvPr>
          <p:cNvSpPr txBox="1"/>
          <p:nvPr/>
        </p:nvSpPr>
        <p:spPr>
          <a:xfrm>
            <a:off x="5183188" y="457200"/>
            <a:ext cx="3493673" cy="400110"/>
          </a:xfrm>
          <a:prstGeom prst="rect">
            <a:avLst/>
          </a:prstGeom>
          <a:noFill/>
        </p:spPr>
        <p:txBody>
          <a:bodyPr wrap="square" rtlCol="0">
            <a:spAutoFit/>
          </a:bodyPr>
          <a:lstStyle/>
          <a:p>
            <a:r>
              <a:rPr lang="zh-CN" altLang="en-US" sz="2000" dirty="0">
                <a:solidFill>
                  <a:schemeClr val="accent1"/>
                </a:solidFill>
              </a:rPr>
              <a:t>修改地址</a:t>
            </a:r>
          </a:p>
        </p:txBody>
      </p:sp>
      <p:pic>
        <p:nvPicPr>
          <p:cNvPr id="7" name="图片 6">
            <a:extLst>
              <a:ext uri="{FF2B5EF4-FFF2-40B4-BE49-F238E27FC236}">
                <a16:creationId xmlns:a16="http://schemas.microsoft.com/office/drawing/2014/main" id="{B7CA5D49-6968-0862-EE72-0CA0545A3642}"/>
              </a:ext>
            </a:extLst>
          </p:cNvPr>
          <p:cNvPicPr>
            <a:picLocks noChangeAspect="1"/>
          </p:cNvPicPr>
          <p:nvPr/>
        </p:nvPicPr>
        <p:blipFill>
          <a:blip r:embed="rId2"/>
          <a:stretch>
            <a:fillRect/>
          </a:stretch>
        </p:blipFill>
        <p:spPr>
          <a:xfrm>
            <a:off x="836612" y="457200"/>
            <a:ext cx="3932261" cy="20673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文本框 7">
            <a:extLst>
              <a:ext uri="{FF2B5EF4-FFF2-40B4-BE49-F238E27FC236}">
                <a16:creationId xmlns:a16="http://schemas.microsoft.com/office/drawing/2014/main" id="{FE28086E-06E9-1717-389F-59E4CF44E5F8}"/>
              </a:ext>
            </a:extLst>
          </p:cNvPr>
          <p:cNvSpPr txBox="1"/>
          <p:nvPr/>
        </p:nvSpPr>
        <p:spPr>
          <a:xfrm>
            <a:off x="836612" y="457200"/>
            <a:ext cx="3932237" cy="1323439"/>
          </a:xfrm>
          <a:prstGeom prst="rect">
            <a:avLst/>
          </a:prstGeom>
          <a:noFill/>
        </p:spPr>
        <p:txBody>
          <a:bodyPr wrap="square" rtlCol="0">
            <a:spAutoFit/>
          </a:bodyPr>
          <a:lstStyle/>
          <a:p>
            <a:r>
              <a:rPr lang="zh-CN" altLang="en-US" sz="1600" dirty="0"/>
              <a:t>思路：</a:t>
            </a:r>
            <a:endParaRPr lang="en-US" altLang="zh-CN" sz="1600" dirty="0"/>
          </a:p>
          <a:p>
            <a:r>
              <a:rPr lang="zh-CN" altLang="en-US" sz="1600" dirty="0"/>
              <a:t>修改地址内容后，确认修改，</a:t>
            </a:r>
            <a:r>
              <a:rPr lang="en-US" altLang="zh-CN" sz="1600" dirty="0"/>
              <a:t>controller</a:t>
            </a:r>
            <a:r>
              <a:rPr lang="zh-CN" altLang="en-US" sz="1600" dirty="0"/>
              <a:t>层的</a:t>
            </a:r>
            <a:r>
              <a:rPr lang="en-US" altLang="zh-CN" sz="1600" dirty="0" err="1"/>
              <a:t>updateAddress</a:t>
            </a:r>
            <a:r>
              <a:rPr lang="zh-CN" altLang="en-US" sz="1600" dirty="0"/>
              <a:t>方法中会获取到的新数据，然后创建一个新的地址对象接收，后使用业务对象进行完整的更新操作</a:t>
            </a:r>
            <a:endParaRPr lang="en-US" altLang="zh-CN" sz="1600" dirty="0"/>
          </a:p>
        </p:txBody>
      </p:sp>
      <p:pic>
        <p:nvPicPr>
          <p:cNvPr id="10" name="图片占位符 9">
            <a:extLst>
              <a:ext uri="{FF2B5EF4-FFF2-40B4-BE49-F238E27FC236}">
                <a16:creationId xmlns:a16="http://schemas.microsoft.com/office/drawing/2014/main" id="{8B6CA8C7-AF98-CABB-3435-6292C40A848D}"/>
              </a:ext>
            </a:extLst>
          </p:cNvPr>
          <p:cNvPicPr>
            <a:picLocks noGrp="1" noChangeAspect="1"/>
          </p:cNvPicPr>
          <p:nvPr>
            <p:ph type="pic" idx="1"/>
          </p:nvPr>
        </p:nvPicPr>
        <p:blipFill rotWithShape="1">
          <a:blip r:embed="rId3"/>
          <a:srcRect t="-98" r="26688" b="98"/>
          <a:stretch/>
        </p:blipFill>
        <p:spPr>
          <a:xfrm>
            <a:off x="5183188" y="987425"/>
            <a:ext cx="6172200" cy="4873625"/>
          </a:xfrm>
        </p:spPr>
      </p:pic>
      <p:sp>
        <p:nvSpPr>
          <p:cNvPr id="2" name="Rectangle 1">
            <a:extLst>
              <a:ext uri="{FF2B5EF4-FFF2-40B4-BE49-F238E27FC236}">
                <a16:creationId xmlns:a16="http://schemas.microsoft.com/office/drawing/2014/main" id="{54B8F1F9-FEB5-33A8-0DF2-A3776D3C5146}"/>
              </a:ext>
            </a:extLst>
          </p:cNvPr>
          <p:cNvSpPr>
            <a:spLocks noGrp="1" noChangeArrowheads="1"/>
          </p:cNvSpPr>
          <p:nvPr>
            <p:ph type="body" sz="half" idx="2"/>
          </p:nvPr>
        </p:nvSpPr>
        <p:spPr bwMode="auto">
          <a:xfrm>
            <a:off x="836612" y="2524539"/>
            <a:ext cx="4011911"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public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String </a:t>
            </a:r>
            <a:r>
              <a:rPr kumimoji="0" lang="zh-CN" altLang="zh-CN" sz="900" b="0" i="0" u="none" strike="noStrike" cap="none" normalizeH="0" baseline="0" dirty="0">
                <a:ln>
                  <a:noFill/>
                </a:ln>
                <a:solidFill>
                  <a:srgbClr val="00627A"/>
                </a:solidFill>
                <a:effectLst/>
                <a:latin typeface="Arial Unicode MS" panose="020B0604020202020204" pitchFamily="34" charset="-122"/>
                <a:ea typeface="JetBrains Mono"/>
              </a:rPr>
              <a:t>updateAddress</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en-US" altLang="zh-CN" sz="9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throws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ServletException</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IOException</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en-US"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1" u="none" strike="noStrike" cap="none" normalizeH="0" baseline="0" dirty="0">
                <a:ln>
                  <a:noFill/>
                </a:ln>
                <a:solidFill>
                  <a:srgbClr val="8C8C8C"/>
                </a:solidFill>
                <a:effectLst/>
                <a:latin typeface="Arial Unicode MS" panose="020B0604020202020204" pitchFamily="34" charset="-122"/>
                <a:ea typeface="JetBrains Mono"/>
              </a:rPr>
              <a:t>//</a:t>
            </a:r>
            <a: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获取参数</a:t>
            </a:r>
            <a:b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String id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request.getParameter(</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"id"</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String name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request.getParameter(</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"name"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String phone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request.getParameter(</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"phone"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String detail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request.getParameter(</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"detail"</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String level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request.getParameter(</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"level"</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en-US"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Address address</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new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Address(</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Integer</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1" u="none" strike="noStrike" cap="none" normalizeH="0" baseline="0" dirty="0">
                <a:ln>
                  <a:noFill/>
                </a:ln>
                <a:solidFill>
                  <a:srgbClr val="080808"/>
                </a:solidFill>
                <a:effectLst/>
                <a:latin typeface="Arial Unicode MS" panose="020B0604020202020204" pitchFamily="34" charset="-122"/>
                <a:ea typeface="JetBrains Mono"/>
              </a:rPr>
              <a:t>parseInt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id</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user</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.getUid(),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name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phone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detail</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Integer</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1" u="none" strike="noStrike" cap="none" normalizeH="0" baseline="0" dirty="0">
                <a:ln>
                  <a:noFill/>
                </a:ln>
                <a:solidFill>
                  <a:srgbClr val="080808"/>
                </a:solidFill>
                <a:effectLst/>
                <a:latin typeface="Arial Unicode MS" panose="020B0604020202020204" pitchFamily="34" charset="-122"/>
                <a:ea typeface="JetBrains Mono"/>
              </a:rPr>
              <a:t>parseInt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level</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AddressService addressService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new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AddressServiceImpl();</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addressService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.update(</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address</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return </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"redirect:/userservlet?method=getAddress"</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en-US"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28E684F2-42A8-10CA-7980-320330D11E9A}"/>
              </a:ext>
            </a:extLst>
          </p:cNvPr>
          <p:cNvSpPr>
            <a:spLocks noChangeArrowheads="1"/>
          </p:cNvSpPr>
          <p:nvPr/>
        </p:nvSpPr>
        <p:spPr bwMode="auto">
          <a:xfrm>
            <a:off x="836613" y="5009264"/>
            <a:ext cx="4346576" cy="5078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9E880D"/>
                </a:solidFill>
                <a:effectLst/>
                <a:latin typeface="Arial Unicode MS" panose="020B0604020202020204" pitchFamily="34" charset="-122"/>
                <a:ea typeface="JetBrains Mono"/>
              </a:rPr>
              <a:t>@Update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"update address set a_name=#{aname},a_phone=#{aphone},</a:t>
            </a:r>
            <a:r>
              <a:rPr kumimoji="0" lang="en-US" altLang="zh-CN" sz="900" b="0" i="0" u="none" strike="noStrike" cap="none" normalizeH="0" baseline="0" dirty="0">
                <a:ln>
                  <a:noFill/>
                </a:ln>
                <a:solidFill>
                  <a:srgbClr val="067D17"/>
                </a:solidFill>
                <a:effectLst/>
                <a:latin typeface="Arial Unicode MS" panose="020B0604020202020204" pitchFamily="34" charset="-122"/>
                <a:ea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900" dirty="0">
                <a:solidFill>
                  <a:srgbClr val="067D17"/>
                </a:solidFill>
                <a:latin typeface="Arial Unicode MS" panose="020B0604020202020204" pitchFamily="34" charset="-122"/>
                <a:ea typeface="JetBrains Mono"/>
              </a:rPr>
              <a:t>	</a:t>
            </a:r>
            <a:r>
              <a:rPr kumimoji="0" lang="en-US" altLang="zh-CN" sz="900" b="0" i="0" u="none" strike="noStrike" cap="none" normalizeH="0" baseline="0" dirty="0">
                <a:ln>
                  <a:noFill/>
                </a:ln>
                <a:solidFill>
                  <a:srgbClr val="067D17"/>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a_detail=#{adetail} where a_id=#{aid}"</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void </a:t>
            </a:r>
            <a:r>
              <a:rPr kumimoji="0" lang="zh-CN" altLang="zh-CN" sz="900" b="0" i="0" u="none" strike="noStrike" cap="none" normalizeH="0" baseline="0" dirty="0">
                <a:ln>
                  <a:noFill/>
                </a:ln>
                <a:solidFill>
                  <a:srgbClr val="00627A"/>
                </a:solidFill>
                <a:effectLst/>
                <a:latin typeface="Arial Unicode MS" panose="020B0604020202020204" pitchFamily="34" charset="-122"/>
                <a:ea typeface="JetBrains Mono"/>
              </a:rPr>
              <a:t>update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Address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address);</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7246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293EB-3EF0-2D8C-3A37-8B250249F41A}"/>
              </a:ext>
            </a:extLst>
          </p:cNvPr>
          <p:cNvSpPr>
            <a:spLocks noGrp="1"/>
          </p:cNvSpPr>
          <p:nvPr>
            <p:ph type="title"/>
          </p:nvPr>
        </p:nvSpPr>
        <p:spPr/>
        <p:txBody>
          <a:bodyPr/>
          <a:lstStyle/>
          <a:p>
            <a:r>
              <a:rPr lang="zh-CN" altLang="en-US" dirty="0"/>
              <a:t>订单模块功能</a:t>
            </a:r>
          </a:p>
        </p:txBody>
      </p:sp>
      <p:sp>
        <p:nvSpPr>
          <p:cNvPr id="3" name="文本框 2">
            <a:extLst>
              <a:ext uri="{FF2B5EF4-FFF2-40B4-BE49-F238E27FC236}">
                <a16:creationId xmlns:a16="http://schemas.microsoft.com/office/drawing/2014/main" id="{EDA95D82-D2F7-5F23-BE9C-DAC3008B7B09}"/>
              </a:ext>
            </a:extLst>
          </p:cNvPr>
          <p:cNvSpPr txBox="1"/>
          <p:nvPr/>
        </p:nvSpPr>
        <p:spPr>
          <a:xfrm>
            <a:off x="838200" y="1759744"/>
            <a:ext cx="6343650" cy="1200329"/>
          </a:xfrm>
          <a:prstGeom prst="rect">
            <a:avLst/>
          </a:prstGeom>
          <a:noFill/>
        </p:spPr>
        <p:txBody>
          <a:bodyPr wrap="square" rtlCol="0">
            <a:spAutoFit/>
          </a:bodyPr>
          <a:lstStyle/>
          <a:p>
            <a:r>
              <a:rPr lang="zh-CN" altLang="en-US" dirty="0"/>
              <a:t>订单预览</a:t>
            </a:r>
            <a:endParaRPr lang="en-US" altLang="zh-CN" dirty="0"/>
          </a:p>
          <a:p>
            <a:r>
              <a:rPr lang="zh-CN" altLang="en-US" dirty="0"/>
              <a:t>订单生成</a:t>
            </a:r>
            <a:endParaRPr lang="en-US" altLang="zh-CN" dirty="0"/>
          </a:p>
          <a:p>
            <a:r>
              <a:rPr lang="zh-CN" altLang="en-US" dirty="0"/>
              <a:t>订单展示</a:t>
            </a:r>
            <a:endParaRPr lang="en-US" altLang="zh-CN" dirty="0"/>
          </a:p>
          <a:p>
            <a:r>
              <a:rPr lang="zh-CN" altLang="en-US" dirty="0"/>
              <a:t>订单支付</a:t>
            </a:r>
          </a:p>
        </p:txBody>
      </p:sp>
    </p:spTree>
    <p:extLst>
      <p:ext uri="{BB962C8B-B14F-4D97-AF65-F5344CB8AC3E}">
        <p14:creationId xmlns:p14="http://schemas.microsoft.com/office/powerpoint/2010/main" val="25817781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4B84094-0C01-7578-83C6-7F11E89137AA}"/>
              </a:ext>
            </a:extLst>
          </p:cNvPr>
          <p:cNvSpPr txBox="1"/>
          <p:nvPr/>
        </p:nvSpPr>
        <p:spPr>
          <a:xfrm>
            <a:off x="5183188" y="457200"/>
            <a:ext cx="3493673" cy="400110"/>
          </a:xfrm>
          <a:prstGeom prst="rect">
            <a:avLst/>
          </a:prstGeom>
          <a:noFill/>
        </p:spPr>
        <p:txBody>
          <a:bodyPr wrap="square" rtlCol="0">
            <a:spAutoFit/>
          </a:bodyPr>
          <a:lstStyle/>
          <a:p>
            <a:r>
              <a:rPr lang="zh-CN" altLang="en-US" sz="2000" dirty="0">
                <a:solidFill>
                  <a:schemeClr val="accent1"/>
                </a:solidFill>
              </a:rPr>
              <a:t>订单预览</a:t>
            </a:r>
          </a:p>
        </p:txBody>
      </p:sp>
      <p:pic>
        <p:nvPicPr>
          <p:cNvPr id="7" name="图片 6">
            <a:extLst>
              <a:ext uri="{FF2B5EF4-FFF2-40B4-BE49-F238E27FC236}">
                <a16:creationId xmlns:a16="http://schemas.microsoft.com/office/drawing/2014/main" id="{B7CA5D49-6968-0862-EE72-0CA0545A3642}"/>
              </a:ext>
            </a:extLst>
          </p:cNvPr>
          <p:cNvPicPr>
            <a:picLocks noChangeAspect="1"/>
          </p:cNvPicPr>
          <p:nvPr/>
        </p:nvPicPr>
        <p:blipFill>
          <a:blip r:embed="rId2"/>
          <a:stretch>
            <a:fillRect/>
          </a:stretch>
        </p:blipFill>
        <p:spPr>
          <a:xfrm>
            <a:off x="836612" y="457200"/>
            <a:ext cx="3932261" cy="20673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文本框 7">
            <a:extLst>
              <a:ext uri="{FF2B5EF4-FFF2-40B4-BE49-F238E27FC236}">
                <a16:creationId xmlns:a16="http://schemas.microsoft.com/office/drawing/2014/main" id="{FE28086E-06E9-1717-389F-59E4CF44E5F8}"/>
              </a:ext>
            </a:extLst>
          </p:cNvPr>
          <p:cNvSpPr txBox="1"/>
          <p:nvPr/>
        </p:nvSpPr>
        <p:spPr>
          <a:xfrm>
            <a:off x="836612" y="457200"/>
            <a:ext cx="3932237" cy="830997"/>
          </a:xfrm>
          <a:prstGeom prst="rect">
            <a:avLst/>
          </a:prstGeom>
          <a:noFill/>
        </p:spPr>
        <p:txBody>
          <a:bodyPr wrap="square" rtlCol="0">
            <a:spAutoFit/>
          </a:bodyPr>
          <a:lstStyle/>
          <a:p>
            <a:r>
              <a:rPr lang="zh-CN" altLang="en-US" sz="1600" dirty="0"/>
              <a:t>思路：</a:t>
            </a:r>
            <a:endParaRPr lang="en-US" altLang="zh-CN" sz="1600" dirty="0"/>
          </a:p>
          <a:p>
            <a:r>
              <a:rPr lang="zh-CN" altLang="en-US" sz="1600" dirty="0"/>
              <a:t>查询购物车列表中的信息和默认的地址信息，上传到域里</a:t>
            </a:r>
            <a:endParaRPr lang="en-US" altLang="zh-CN" sz="1600" dirty="0"/>
          </a:p>
        </p:txBody>
      </p:sp>
      <p:pic>
        <p:nvPicPr>
          <p:cNvPr id="11" name="图片占位符 10">
            <a:extLst>
              <a:ext uri="{FF2B5EF4-FFF2-40B4-BE49-F238E27FC236}">
                <a16:creationId xmlns:a16="http://schemas.microsoft.com/office/drawing/2014/main" id="{3C6470E0-2DE2-34B0-BC92-06130B8391F0}"/>
              </a:ext>
            </a:extLst>
          </p:cNvPr>
          <p:cNvPicPr>
            <a:picLocks noGrp="1" noChangeAspect="1"/>
          </p:cNvPicPr>
          <p:nvPr>
            <p:ph type="pic" idx="1"/>
          </p:nvPr>
        </p:nvPicPr>
        <p:blipFill rotWithShape="1">
          <a:blip r:embed="rId3"/>
          <a:srcRect l="1160" r="1160"/>
          <a:stretch/>
        </p:blipFill>
        <p:spPr/>
      </p:pic>
      <p:sp>
        <p:nvSpPr>
          <p:cNvPr id="2" name="Rectangle 1">
            <a:extLst>
              <a:ext uri="{FF2B5EF4-FFF2-40B4-BE49-F238E27FC236}">
                <a16:creationId xmlns:a16="http://schemas.microsoft.com/office/drawing/2014/main" id="{C18664E2-F9EA-030E-BEB6-35996F713B18}"/>
              </a:ext>
            </a:extLst>
          </p:cNvPr>
          <p:cNvSpPr>
            <a:spLocks noGrp="1" noChangeArrowheads="1"/>
          </p:cNvSpPr>
          <p:nvPr>
            <p:ph type="body" sz="half" idx="2"/>
          </p:nvPr>
        </p:nvSpPr>
        <p:spPr bwMode="auto">
          <a:xfrm>
            <a:off x="839788" y="3319392"/>
            <a:ext cx="4058033"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public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String </a:t>
            </a:r>
            <a:r>
              <a:rPr kumimoji="0" lang="zh-CN" altLang="zh-CN" sz="900" b="0" i="0" u="none" strike="noStrike" cap="none" normalizeH="0" baseline="0" dirty="0">
                <a:ln>
                  <a:noFill/>
                </a:ln>
                <a:solidFill>
                  <a:srgbClr val="00627A"/>
                </a:solidFill>
                <a:effectLst/>
                <a:latin typeface="Arial Unicode MS" panose="020B0604020202020204" pitchFamily="34" charset="-122"/>
                <a:ea typeface="JetBrains Mono"/>
              </a:rPr>
              <a:t>getOrderView</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lang="en-US" altLang="zh-CN" sz="900" dirty="0">
                <a:solidFill>
                  <a:srgbClr val="000000"/>
                </a:solidFill>
                <a:latin typeface="Arial Unicode MS" panose="020B0604020202020204" pitchFamily="34" charset="-122"/>
                <a:ea typeface="JetBrains Mono"/>
              </a:rPr>
              <a: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throws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ServletException</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IOException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en-US" altLang="zh-CN" sz="9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CartService cartService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new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CartServiceImpl();</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List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&lt;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CartGoods</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&gt;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cartList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cartService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.findByUid(</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user</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.getUid());</a:t>
            </a:r>
            <a:endParaRPr kumimoji="0" lang="en-US" altLang="zh-CN" sz="900" b="0" i="0" u="none" strike="noStrike" cap="none" normalizeH="0" baseline="0" dirty="0">
              <a:ln>
                <a:noFill/>
              </a:ln>
              <a:solidFill>
                <a:srgbClr val="080808"/>
              </a:solidFill>
              <a:effectLst/>
              <a:latin typeface="Arial Unicode MS" panose="020B0604020202020204" pitchFamily="34" charset="-122"/>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900" dirty="0">
                <a:solidFill>
                  <a:srgbClr val="080808"/>
                </a:solidFill>
                <a:latin typeface="Arial Unicode MS" panose="020B0604020202020204" pitchFamily="34" charset="-122"/>
                <a:ea typeface="宋体" panose="02010600030101010101" pitchFamily="2" charset="-122"/>
              </a:rPr>
              <a:t>…</a:t>
            </a:r>
            <a:b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AddressService addressService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new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AddressServiceImpl();</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List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&lt;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Address</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&gt;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addresses</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addressService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.findByUid(</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user</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.getUid());</a:t>
            </a:r>
            <a:b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request.setAttribute(</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"cartList"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cartList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request.setAttribute(</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"addList"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addresses</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return </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"/order.jsp"</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91797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4B84094-0C01-7578-83C6-7F11E89137AA}"/>
              </a:ext>
            </a:extLst>
          </p:cNvPr>
          <p:cNvSpPr txBox="1"/>
          <p:nvPr/>
        </p:nvSpPr>
        <p:spPr>
          <a:xfrm>
            <a:off x="5183188" y="457200"/>
            <a:ext cx="3493673" cy="400110"/>
          </a:xfrm>
          <a:prstGeom prst="rect">
            <a:avLst/>
          </a:prstGeom>
          <a:noFill/>
        </p:spPr>
        <p:txBody>
          <a:bodyPr wrap="square" rtlCol="0">
            <a:spAutoFit/>
          </a:bodyPr>
          <a:lstStyle/>
          <a:p>
            <a:r>
              <a:rPr lang="zh-CN" altLang="en-US" sz="2000" dirty="0">
                <a:solidFill>
                  <a:schemeClr val="accent1"/>
                </a:solidFill>
              </a:rPr>
              <a:t>订单生成</a:t>
            </a:r>
            <a:r>
              <a:rPr lang="en-US" altLang="zh-CN" sz="2000" dirty="0">
                <a:solidFill>
                  <a:schemeClr val="accent1"/>
                </a:solidFill>
              </a:rPr>
              <a:t>and</a:t>
            </a:r>
            <a:r>
              <a:rPr lang="zh-CN" altLang="en-US" sz="2000" dirty="0">
                <a:solidFill>
                  <a:schemeClr val="accent1"/>
                </a:solidFill>
              </a:rPr>
              <a:t>订单展示</a:t>
            </a:r>
          </a:p>
        </p:txBody>
      </p:sp>
      <p:pic>
        <p:nvPicPr>
          <p:cNvPr id="7" name="图片 6">
            <a:extLst>
              <a:ext uri="{FF2B5EF4-FFF2-40B4-BE49-F238E27FC236}">
                <a16:creationId xmlns:a16="http://schemas.microsoft.com/office/drawing/2014/main" id="{B7CA5D49-6968-0862-EE72-0CA0545A3642}"/>
              </a:ext>
            </a:extLst>
          </p:cNvPr>
          <p:cNvPicPr>
            <a:picLocks noChangeAspect="1"/>
          </p:cNvPicPr>
          <p:nvPr/>
        </p:nvPicPr>
        <p:blipFill>
          <a:blip r:embed="rId2"/>
          <a:stretch>
            <a:fillRect/>
          </a:stretch>
        </p:blipFill>
        <p:spPr>
          <a:xfrm>
            <a:off x="836612" y="457200"/>
            <a:ext cx="3932261" cy="20673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文本框 7">
            <a:extLst>
              <a:ext uri="{FF2B5EF4-FFF2-40B4-BE49-F238E27FC236}">
                <a16:creationId xmlns:a16="http://schemas.microsoft.com/office/drawing/2014/main" id="{FE28086E-06E9-1717-389F-59E4CF44E5F8}"/>
              </a:ext>
            </a:extLst>
          </p:cNvPr>
          <p:cNvSpPr txBox="1"/>
          <p:nvPr/>
        </p:nvSpPr>
        <p:spPr>
          <a:xfrm>
            <a:off x="836612" y="457200"/>
            <a:ext cx="3932237" cy="1569660"/>
          </a:xfrm>
          <a:prstGeom prst="rect">
            <a:avLst/>
          </a:prstGeom>
          <a:noFill/>
        </p:spPr>
        <p:txBody>
          <a:bodyPr wrap="square" rtlCol="0">
            <a:spAutoFit/>
          </a:bodyPr>
          <a:lstStyle/>
          <a:p>
            <a:r>
              <a:rPr lang="zh-CN" altLang="en-US" sz="1600" dirty="0"/>
              <a:t>思路：</a:t>
            </a:r>
            <a:endParaRPr lang="en-US" altLang="zh-CN" sz="1600" dirty="0"/>
          </a:p>
          <a:p>
            <a:r>
              <a:rPr lang="zh-CN" altLang="en-US" sz="1600" dirty="0"/>
              <a:t>查询完购物车列表后创建一个订单详情的空列表，循环加入购物车列表信息的同时进行价格求和，在生成一个订单号，然后存储订单。在业务对象中逐条存储并且删除购物车对应信息</a:t>
            </a:r>
            <a:endParaRPr lang="en-US" altLang="zh-CN" sz="1600" dirty="0"/>
          </a:p>
        </p:txBody>
      </p:sp>
      <p:pic>
        <p:nvPicPr>
          <p:cNvPr id="3" name="图片占位符 2">
            <a:extLst>
              <a:ext uri="{FF2B5EF4-FFF2-40B4-BE49-F238E27FC236}">
                <a16:creationId xmlns:a16="http://schemas.microsoft.com/office/drawing/2014/main" id="{203FA6C1-A775-6833-CC3B-B8B06085462E}"/>
              </a:ext>
            </a:extLst>
          </p:cNvPr>
          <p:cNvPicPr>
            <a:picLocks noGrp="1" noChangeAspect="1"/>
          </p:cNvPicPr>
          <p:nvPr>
            <p:ph type="pic" idx="1"/>
          </p:nvPr>
        </p:nvPicPr>
        <p:blipFill rotWithShape="1">
          <a:blip r:embed="rId3"/>
          <a:srcRect t="387" b="387"/>
          <a:stretch/>
        </p:blipFill>
        <p:spPr/>
      </p:pic>
      <p:sp>
        <p:nvSpPr>
          <p:cNvPr id="9" name="Rectangle 1">
            <a:extLst>
              <a:ext uri="{FF2B5EF4-FFF2-40B4-BE49-F238E27FC236}">
                <a16:creationId xmlns:a16="http://schemas.microsoft.com/office/drawing/2014/main" id="{9A8248D6-322F-F3B3-4226-2C066F135707}"/>
              </a:ext>
            </a:extLst>
          </p:cNvPr>
          <p:cNvSpPr>
            <a:spLocks noGrp="1" noChangeArrowheads="1"/>
          </p:cNvSpPr>
          <p:nvPr>
            <p:ph type="body" sz="half" idx="2"/>
          </p:nvPr>
        </p:nvSpPr>
        <p:spPr bwMode="auto">
          <a:xfrm>
            <a:off x="839788" y="2765395"/>
            <a:ext cx="4621778"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public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String </a:t>
            </a:r>
            <a:r>
              <a:rPr kumimoji="0" lang="zh-CN" altLang="zh-CN" sz="900" b="0" i="0" u="none" strike="noStrike" cap="none" normalizeH="0" baseline="0" dirty="0">
                <a:ln>
                  <a:noFill/>
                </a:ln>
                <a:solidFill>
                  <a:srgbClr val="00627A"/>
                </a:solidFill>
                <a:effectLst/>
                <a:latin typeface="Arial Unicode MS" panose="020B0604020202020204" pitchFamily="34" charset="-122"/>
                <a:ea typeface="JetBrains Mono"/>
              </a:rPr>
              <a:t>addOrder</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en-US" altLang="zh-CN" sz="9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throws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ServletException</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IOException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lang="en-US" altLang="zh-CN" sz="900" dirty="0">
                <a:solidFill>
                  <a:srgbClr val="080808"/>
                </a:solidFill>
                <a:latin typeface="Arial Unicode MS" panose="020B0604020202020204" pitchFamily="34" charset="-122"/>
                <a:ea typeface="JetBrains Mono"/>
              </a:rPr>
              <a:t>…….</a:t>
            </a:r>
            <a:b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String oid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RandomUtils</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1" u="none" strike="noStrike" cap="none" normalizeH="0" baseline="0" dirty="0">
                <a:ln>
                  <a:noFill/>
                </a:ln>
                <a:solidFill>
                  <a:srgbClr val="080808"/>
                </a:solidFill>
                <a:effectLst/>
                <a:latin typeface="Arial Unicode MS" panose="020B0604020202020204" pitchFamily="34" charset="-122"/>
                <a:ea typeface="JetBrains Mono"/>
              </a:rPr>
              <a:t>createOrderId</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1" u="none" strike="noStrike" cap="none" normalizeH="0" baseline="0" dirty="0">
                <a:ln>
                  <a:noFill/>
                </a:ln>
                <a:solidFill>
                  <a:srgbClr val="8C8C8C"/>
                </a:solidFill>
                <a:effectLst/>
                <a:latin typeface="Arial Unicode MS" panose="020B0604020202020204" pitchFamily="34" charset="-122"/>
                <a:ea typeface="JetBrains Mono"/>
              </a:rPr>
              <a:t>//</a:t>
            </a:r>
            <a: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创建订单详情</a:t>
            </a:r>
            <a:b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List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&lt;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OrderDetail</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&gt;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orderDetails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new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ArrayList&lt;&gt;();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BigDecimal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sum = </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new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BigDecimal(</a:t>
            </a:r>
            <a:r>
              <a:rPr kumimoji="0" lang="zh-CN" altLang="zh-CN" sz="900" b="0" i="0" u="none" strike="noStrike" cap="none" normalizeH="0" baseline="0" dirty="0">
                <a:ln>
                  <a:noFill/>
                </a:ln>
                <a:solidFill>
                  <a:srgbClr val="1750EB"/>
                </a:solidFill>
                <a:effectLst/>
                <a:latin typeface="Arial Unicode MS" panose="020B0604020202020204" pitchFamily="34" charset="-122"/>
                <a:ea typeface="JetBrains Mono"/>
              </a:rPr>
              <a:t>0</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for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CartGoods cart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cartList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OrderDetail orderDetail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endParaRPr kumimoji="0" lang="en-US" altLang="zh-CN" sz="900" b="0" i="0" u="none" strike="noStrike" cap="none" normalizeH="0" baseline="0" dirty="0">
              <a:ln>
                <a:noFill/>
              </a:ln>
              <a:solidFill>
                <a:srgbClr val="080808"/>
              </a:solidFill>
              <a:effectLst/>
              <a:latin typeface="Arial Unicode MS" panose="020B0604020202020204" pitchFamily="34" charset="-122"/>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900" dirty="0">
                <a:solidFill>
                  <a:srgbClr val="080808"/>
                </a:solidFill>
                <a:latin typeface="Arial Unicode MS" panose="020B0604020202020204" pitchFamily="34" charset="-122"/>
                <a:ea typeface="JetBrains Mono"/>
              </a:rPr>
              <a:t>	</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new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OrderDetail(</a:t>
            </a:r>
            <a:r>
              <a:rPr kumimoji="0" lang="zh-CN" altLang="zh-CN" sz="900" b="0" i="0" u="none" strike="noStrike" cap="none" normalizeH="0" baseline="0" dirty="0">
                <a:ln>
                  <a:noFill/>
                </a:ln>
                <a:solidFill>
                  <a:srgbClr val="1750EB"/>
                </a:solidFill>
                <a:effectLst/>
                <a:latin typeface="Arial Unicode MS" panose="020B0604020202020204" pitchFamily="34" charset="-122"/>
                <a:ea typeface="JetBrains Mono"/>
              </a:rPr>
              <a:t>0</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oid</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cart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.getPid(),</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cart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.getCcount(),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cart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.getCnum());</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orderDetails</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.add(</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orderDetail</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sum = sum.add(</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cart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.getCcount());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b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Order order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new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Order(</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oid</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user</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.getUid(),</a:t>
            </a:r>
            <a:endParaRPr kumimoji="0" lang="en-US" altLang="zh-CN" sz="900" b="0" i="0" u="none" strike="noStrike" cap="none" normalizeH="0" baseline="0" dirty="0">
              <a:ln>
                <a:noFill/>
              </a:ln>
              <a:solidFill>
                <a:srgbClr val="080808"/>
              </a:solidFill>
              <a:effectLst/>
              <a:latin typeface="Arial Unicode MS" panose="020B0604020202020204" pitchFamily="34" charset="-122"/>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900" dirty="0">
                <a:solidFill>
                  <a:srgbClr val="080808"/>
                </a:solidFill>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Integer</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1" u="none" strike="noStrike" cap="none" normalizeH="0" baseline="0" dirty="0">
                <a:ln>
                  <a:noFill/>
                </a:ln>
                <a:solidFill>
                  <a:srgbClr val="080808"/>
                </a:solidFill>
                <a:effectLst/>
                <a:latin typeface="Arial Unicode MS" panose="020B0604020202020204" pitchFamily="34" charset="-122"/>
                <a:ea typeface="JetBrains Mono"/>
              </a:rPr>
              <a:t>parseInt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aid</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sum,</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new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Date(),</a:t>
            </a:r>
            <a:r>
              <a:rPr kumimoji="0" lang="zh-CN" altLang="zh-CN" sz="900" b="0" i="0" u="none" strike="noStrike" cap="none" normalizeH="0" baseline="0" dirty="0">
                <a:ln>
                  <a:noFill/>
                </a:ln>
                <a:solidFill>
                  <a:srgbClr val="1750EB"/>
                </a:solidFill>
                <a:effectLst/>
                <a:latin typeface="Arial Unicode MS" panose="020B0604020202020204" pitchFamily="34" charset="-122"/>
                <a:ea typeface="JetBrains Mono"/>
              </a:rPr>
              <a:t>0</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1" u="none" strike="noStrike" cap="none" normalizeH="0" baseline="0" dirty="0">
                <a:ln>
                  <a:noFill/>
                </a:ln>
                <a:solidFill>
                  <a:srgbClr val="8C8C8C"/>
                </a:solidFill>
                <a:effectLst/>
                <a:latin typeface="Arial Unicode MS" panose="020B0604020202020204" pitchFamily="34" charset="-122"/>
                <a:ea typeface="JetBrains Mono"/>
              </a:rPr>
              <a:t> //</a:t>
            </a:r>
            <a: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创建订单</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OrderService orderService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new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OrderServiceImpl();</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orderService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.saveOrder(</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order</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orderDetails</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request.setAttribute(</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"order"</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order</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return </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"/orderSuccess.jsp"</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en-US"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4E3D4435-54BD-8A2D-3536-09D07AECB4D0}"/>
              </a:ext>
            </a:extLst>
          </p:cNvPr>
          <p:cNvSpPr>
            <a:spLocks noChangeArrowheads="1"/>
          </p:cNvSpPr>
          <p:nvPr/>
        </p:nvSpPr>
        <p:spPr bwMode="auto">
          <a:xfrm>
            <a:off x="836612" y="5627717"/>
            <a:ext cx="4061209"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public void </a:t>
            </a:r>
            <a:r>
              <a:rPr kumimoji="0" lang="zh-CN" altLang="zh-CN" sz="900" b="0" i="0" u="none" strike="noStrike" cap="none" normalizeH="0" baseline="0" dirty="0">
                <a:ln>
                  <a:noFill/>
                </a:ln>
                <a:solidFill>
                  <a:srgbClr val="00627A"/>
                </a:solidFill>
                <a:effectLst/>
                <a:latin typeface="Arial Unicode MS" panose="020B0604020202020204" pitchFamily="34" charset="-122"/>
                <a:ea typeface="JetBrains Mono"/>
              </a:rPr>
              <a:t>saveOrder</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Order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order,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List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&lt;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OrderDetail</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&gt; orderDetails) {</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lang="en-US" altLang="zh-CN" sz="900" dirty="0">
                <a:solidFill>
                  <a:srgbClr val="080808"/>
                </a:solidFill>
                <a:latin typeface="Arial Unicode MS" panose="020B0604020202020204" pitchFamily="34" charset="-122"/>
                <a:ea typeface="JetBrains Mono"/>
              </a:rPr>
              <a:t>……</a:t>
            </a:r>
            <a:b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871094"/>
                </a:solidFill>
                <a:effectLst/>
                <a:latin typeface="Arial Unicode MS" panose="020B0604020202020204" pitchFamily="34" charset="-122"/>
                <a:ea typeface="JetBrains Mono"/>
              </a:rPr>
              <a:t>orderDao</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.add(order);</a:t>
            </a:r>
            <a:b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for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OrderDetail od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orderDetails) {</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871094"/>
                </a:solidFill>
                <a:effectLst/>
                <a:latin typeface="Arial Unicode MS" panose="020B0604020202020204" pitchFamily="34" charset="-122"/>
                <a:ea typeface="JetBrains Mono"/>
              </a:rPr>
              <a:t>orderDetailDao</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.add(</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od</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871094"/>
                </a:solidFill>
                <a:effectLst/>
                <a:latin typeface="Arial Unicode MS" panose="020B0604020202020204" pitchFamily="34" charset="-122"/>
                <a:ea typeface="JetBrains Mono"/>
              </a:rPr>
              <a:t>cartDao</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.deleteByUid(order.getUid());</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en-US"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13721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4B84094-0C01-7578-83C6-7F11E89137AA}"/>
              </a:ext>
            </a:extLst>
          </p:cNvPr>
          <p:cNvSpPr txBox="1"/>
          <p:nvPr/>
        </p:nvSpPr>
        <p:spPr>
          <a:xfrm>
            <a:off x="5183188" y="457200"/>
            <a:ext cx="3493673" cy="400110"/>
          </a:xfrm>
          <a:prstGeom prst="rect">
            <a:avLst/>
          </a:prstGeom>
          <a:noFill/>
        </p:spPr>
        <p:txBody>
          <a:bodyPr wrap="square" rtlCol="0">
            <a:spAutoFit/>
          </a:bodyPr>
          <a:lstStyle/>
          <a:p>
            <a:r>
              <a:rPr lang="zh-CN" altLang="en-US" sz="2000" dirty="0">
                <a:solidFill>
                  <a:schemeClr val="accent1"/>
                </a:solidFill>
              </a:rPr>
              <a:t>订单支付</a:t>
            </a:r>
          </a:p>
        </p:txBody>
      </p:sp>
      <p:pic>
        <p:nvPicPr>
          <p:cNvPr id="7" name="图片 6">
            <a:extLst>
              <a:ext uri="{FF2B5EF4-FFF2-40B4-BE49-F238E27FC236}">
                <a16:creationId xmlns:a16="http://schemas.microsoft.com/office/drawing/2014/main" id="{B7CA5D49-6968-0862-EE72-0CA0545A3642}"/>
              </a:ext>
            </a:extLst>
          </p:cNvPr>
          <p:cNvPicPr>
            <a:picLocks noChangeAspect="1"/>
          </p:cNvPicPr>
          <p:nvPr/>
        </p:nvPicPr>
        <p:blipFill>
          <a:blip r:embed="rId2"/>
          <a:stretch>
            <a:fillRect/>
          </a:stretch>
        </p:blipFill>
        <p:spPr>
          <a:xfrm>
            <a:off x="836612" y="457200"/>
            <a:ext cx="3932261" cy="20673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文本框 7">
            <a:extLst>
              <a:ext uri="{FF2B5EF4-FFF2-40B4-BE49-F238E27FC236}">
                <a16:creationId xmlns:a16="http://schemas.microsoft.com/office/drawing/2014/main" id="{FE28086E-06E9-1717-389F-59E4CF44E5F8}"/>
              </a:ext>
            </a:extLst>
          </p:cNvPr>
          <p:cNvSpPr txBox="1"/>
          <p:nvPr/>
        </p:nvSpPr>
        <p:spPr>
          <a:xfrm>
            <a:off x="836612" y="457200"/>
            <a:ext cx="3932237" cy="1077218"/>
          </a:xfrm>
          <a:prstGeom prst="rect">
            <a:avLst/>
          </a:prstGeom>
          <a:noFill/>
        </p:spPr>
        <p:txBody>
          <a:bodyPr wrap="square" rtlCol="0">
            <a:spAutoFit/>
          </a:bodyPr>
          <a:lstStyle/>
          <a:p>
            <a:r>
              <a:rPr lang="zh-CN" altLang="en-US" sz="1600" dirty="0"/>
              <a:t>思路：</a:t>
            </a:r>
            <a:endParaRPr lang="en-US" altLang="zh-CN" sz="1600" dirty="0"/>
          </a:p>
          <a:p>
            <a:r>
              <a:rPr lang="zh-CN" altLang="en-US" sz="1600" dirty="0"/>
              <a:t>选定银行给定请求通道，并向第三方发送数据获取支付二维码（这个功能并没有实现）</a:t>
            </a:r>
            <a:endParaRPr lang="en-US" altLang="zh-CN" sz="1600" dirty="0"/>
          </a:p>
        </p:txBody>
      </p:sp>
      <p:pic>
        <p:nvPicPr>
          <p:cNvPr id="9" name="图片占位符 8">
            <a:extLst>
              <a:ext uri="{FF2B5EF4-FFF2-40B4-BE49-F238E27FC236}">
                <a16:creationId xmlns:a16="http://schemas.microsoft.com/office/drawing/2014/main" id="{D886F255-08EB-B72F-545E-4441A73E0FF2}"/>
              </a:ext>
            </a:extLst>
          </p:cNvPr>
          <p:cNvPicPr>
            <a:picLocks noGrp="1" noChangeAspect="1"/>
          </p:cNvPicPr>
          <p:nvPr>
            <p:ph type="pic" idx="1"/>
          </p:nvPr>
        </p:nvPicPr>
        <p:blipFill rotWithShape="1">
          <a:blip r:embed="rId3"/>
          <a:srcRect t="1146" b="1146"/>
          <a:stretch/>
        </p:blipFill>
        <p:spPr/>
      </p:pic>
      <p:sp>
        <p:nvSpPr>
          <p:cNvPr id="2" name="Rectangle 1">
            <a:extLst>
              <a:ext uri="{FF2B5EF4-FFF2-40B4-BE49-F238E27FC236}">
                <a16:creationId xmlns:a16="http://schemas.microsoft.com/office/drawing/2014/main" id="{C0B6FE20-BEA1-7C2C-C5A7-DF87C2D3B8F6}"/>
              </a:ext>
            </a:extLst>
          </p:cNvPr>
          <p:cNvSpPr>
            <a:spLocks noGrp="1" noChangeArrowheads="1"/>
          </p:cNvSpPr>
          <p:nvPr>
            <p:ph type="body" sz="half" idx="2"/>
          </p:nvPr>
        </p:nvSpPr>
        <p:spPr bwMode="auto">
          <a:xfrm>
            <a:off x="787482" y="2455289"/>
            <a:ext cx="4478201" cy="41088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public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String </a:t>
            </a:r>
            <a:r>
              <a:rPr kumimoji="0" lang="zh-CN" altLang="zh-CN" sz="900" b="0" i="0" u="none" strike="noStrike" cap="none" normalizeH="0" baseline="0" dirty="0">
                <a:ln>
                  <a:noFill/>
                </a:ln>
                <a:solidFill>
                  <a:srgbClr val="00627A"/>
                </a:solidFill>
                <a:effectLst/>
                <a:latin typeface="Arial Unicode MS" panose="020B0604020202020204" pitchFamily="34" charset="-122"/>
                <a:ea typeface="JetBrains Mono"/>
              </a:rPr>
              <a:t>pay</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en-US" altLang="zh-CN" sz="9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throws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ServletException</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IOException</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String url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“https://www.yeepay.com/app-merchant-proxy/node?”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1" u="none" strike="noStrike" cap="none" normalizeH="0" baseline="0" dirty="0">
                <a:ln>
                  <a:noFill/>
                </a:ln>
                <a:solidFill>
                  <a:srgbClr val="8C8C8C"/>
                </a:solidFill>
                <a:effectLst/>
                <a:latin typeface="Arial Unicode MS" panose="020B0604020202020204" pitchFamily="34" charset="-122"/>
                <a:ea typeface="JetBrains Mono"/>
              </a:rPr>
              <a:t>//</a:t>
            </a:r>
            <a: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订单号</a:t>
            </a:r>
            <a:b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String orderid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request.getParameter(</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“orderid”</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1" u="none" strike="noStrike" cap="none" normalizeH="0" baseline="0" dirty="0">
                <a:ln>
                  <a:noFill/>
                </a:ln>
                <a:solidFill>
                  <a:srgbClr val="8C8C8C"/>
                </a:solidFill>
                <a:effectLst/>
                <a:latin typeface="Arial Unicode MS" panose="020B0604020202020204" pitchFamily="34" charset="-122"/>
                <a:ea typeface="JetBrains Mono"/>
              </a:rPr>
              <a:t>//</a:t>
            </a:r>
            <a: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银行通道</a:t>
            </a:r>
            <a:b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String pd_FrpId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request.getParameter(</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“pd_FrpId”</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String p0_Cmd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“Buy”</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String p1_MerId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“10001126856”</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String p2_Order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orderid</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String p3_Amt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“0.01”</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lang="en-US" altLang="zh-CN" sz="900" dirty="0">
                <a:solidFill>
                  <a:srgbClr val="080808"/>
                </a:solidFill>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String hmac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lang="en-US" altLang="zh-CN" sz="900" dirty="0">
                <a:solidFill>
                  <a:srgbClr val="080808"/>
                </a:solidFill>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PaymentUtil</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1" u="none" strike="noStrike" cap="none" normalizeH="0" baseline="0" dirty="0">
                <a:ln>
                  <a:noFill/>
                </a:ln>
                <a:solidFill>
                  <a:srgbClr val="080808"/>
                </a:solidFill>
                <a:effectLst/>
                <a:latin typeface="Arial Unicode MS" panose="020B0604020202020204" pitchFamily="34" charset="-122"/>
                <a:ea typeface="JetBrains Mono"/>
              </a:rPr>
              <a:t>buildHmac</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p0_Cmd</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endParaRPr kumimoji="0" lang="en-US" altLang="zh-CN" sz="900" b="0" i="0" u="none" strike="noStrike" cap="none" normalizeH="0" baseline="0" dirty="0">
              <a:ln>
                <a:noFill/>
              </a:ln>
              <a:solidFill>
                <a:srgbClr val="080808"/>
              </a:solidFill>
              <a:effectLst/>
              <a:latin typeface="Arial Unicode MS" panose="020B0604020202020204" pitchFamily="34" charset="-122"/>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p1_MerId</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p2_Order</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p3_Amt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p4_Cur</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p5_pid</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p6_pcat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p7_pdesc</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p8_Url</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p9_SAF</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pa_MP</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pd_FrpId</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pr_NeedResponse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keyValue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response.sendRedirect(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url</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1" u="none" strike="noStrike" cap="none" normalizeH="0" baseline="0" dirty="0">
                <a:ln>
                  <a:noFill/>
                </a:ln>
                <a:solidFill>
                  <a:srgbClr val="8C8C8C"/>
                </a:solidFill>
                <a:effectLst/>
                <a:latin typeface="Arial Unicode MS" panose="020B0604020202020204" pitchFamily="34" charset="-122"/>
                <a:ea typeface="JetBrains Mono"/>
              </a:rPr>
              <a:t>//</a:t>
            </a:r>
            <a: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发送给第三方</a:t>
            </a:r>
            <a:b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StringBuffer sb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new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StringBuffer(</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"https://www.yeepay.com/app-merchant-proxy/node?"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sb</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.append(</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"p0_Cmd="</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).append(</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p0_Cmd</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).append(</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"&amp;"</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en-US"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sb</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.append(</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"p9_SAF="</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).append(</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p9_SAF</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).append(</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"&amp;"</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sb</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.append(</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"pa_MP="</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).append(</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pa_MP</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).append(</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"&amp;"</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sb</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.append(</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"pd_FrpId"</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).append(</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pd_FrpId</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).append(</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"&amp;"</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sb</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.append(</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"pr_NeedResponse="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).append(</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pr_NeedResponse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).append(</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"&amp;"</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sb</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.append(</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"hmac="</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).append(</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hmac</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).append(</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"&amp;"</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response.sendRedirect(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sb</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.toString());</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return null</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endParaRPr lang="en-US" altLang="zh-CN" sz="900" dirty="0">
              <a:solidFill>
                <a:srgbClr val="080808"/>
              </a:solidFill>
              <a:latin typeface="Arial Unicode MS" panose="020B0604020202020204" pitchFamily="34" charset="-122"/>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8815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E2FED3-7235-7D0A-AEAB-FEA40CEFAB8F}"/>
              </a:ext>
            </a:extLst>
          </p:cNvPr>
          <p:cNvSpPr>
            <a:spLocks noGrp="1"/>
          </p:cNvSpPr>
          <p:nvPr>
            <p:ph type="title"/>
          </p:nvPr>
        </p:nvSpPr>
        <p:spPr>
          <a:xfrm>
            <a:off x="838200" y="4775200"/>
            <a:ext cx="10515600" cy="1325563"/>
          </a:xfrm>
        </p:spPr>
        <p:txBody>
          <a:bodyPr>
            <a:normAutofit/>
          </a:bodyPr>
          <a:lstStyle/>
          <a:p>
            <a:r>
              <a:rPr lang="zh-CN" altLang="en-US" sz="6600" i="1" dirty="0">
                <a:solidFill>
                  <a:schemeClr val="accent1">
                    <a:lumMod val="60000"/>
                    <a:lumOff val="40000"/>
                  </a:schemeClr>
                </a:solidFill>
              </a:rPr>
              <a:t>谢谢！！！</a:t>
            </a:r>
          </a:p>
        </p:txBody>
      </p:sp>
    </p:spTree>
    <p:extLst>
      <p:ext uri="{BB962C8B-B14F-4D97-AF65-F5344CB8AC3E}">
        <p14:creationId xmlns:p14="http://schemas.microsoft.com/office/powerpoint/2010/main" val="4251959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937903-A565-0D6A-7139-0CD621FA0CC6}"/>
              </a:ext>
            </a:extLst>
          </p:cNvPr>
          <p:cNvSpPr>
            <a:spLocks noGrp="1"/>
          </p:cNvSpPr>
          <p:nvPr>
            <p:ph type="title"/>
          </p:nvPr>
        </p:nvSpPr>
        <p:spPr>
          <a:xfrm>
            <a:off x="838200" y="850900"/>
            <a:ext cx="10515600" cy="1325563"/>
          </a:xfrm>
        </p:spPr>
        <p:txBody>
          <a:bodyPr/>
          <a:lstStyle/>
          <a:p>
            <a:r>
              <a:rPr lang="zh-CN" altLang="en-US" dirty="0"/>
              <a:t>小组分工：</a:t>
            </a:r>
          </a:p>
        </p:txBody>
      </p:sp>
      <p:graphicFrame>
        <p:nvGraphicFramePr>
          <p:cNvPr id="4" name="表格 4">
            <a:extLst>
              <a:ext uri="{FF2B5EF4-FFF2-40B4-BE49-F238E27FC236}">
                <a16:creationId xmlns:a16="http://schemas.microsoft.com/office/drawing/2014/main" id="{87CB6978-8DC2-38FD-EB12-1C0D31CBD3EB}"/>
              </a:ext>
            </a:extLst>
          </p:cNvPr>
          <p:cNvGraphicFramePr>
            <a:graphicFrameLocks noGrp="1"/>
          </p:cNvGraphicFramePr>
          <p:nvPr>
            <p:extLst>
              <p:ext uri="{D42A27DB-BD31-4B8C-83A1-F6EECF244321}">
                <p14:modId xmlns:p14="http://schemas.microsoft.com/office/powerpoint/2010/main" val="1225183472"/>
              </p:ext>
            </p:extLst>
          </p:nvPr>
        </p:nvGraphicFramePr>
        <p:xfrm>
          <a:off x="838200" y="2377015"/>
          <a:ext cx="9782176" cy="3271308"/>
        </p:xfrm>
        <a:graphic>
          <a:graphicData uri="http://schemas.openxmlformats.org/drawingml/2006/table">
            <a:tbl>
              <a:tblPr firstRow="1" bandRow="1">
                <a:tableStyleId>{073A0DAA-6AF3-43AB-8588-CEC1D06C72B9}</a:tableStyleId>
              </a:tblPr>
              <a:tblGrid>
                <a:gridCol w="4891088">
                  <a:extLst>
                    <a:ext uri="{9D8B030D-6E8A-4147-A177-3AD203B41FA5}">
                      <a16:colId xmlns:a16="http://schemas.microsoft.com/office/drawing/2014/main" val="1541430460"/>
                    </a:ext>
                  </a:extLst>
                </a:gridCol>
                <a:gridCol w="4891088">
                  <a:extLst>
                    <a:ext uri="{9D8B030D-6E8A-4147-A177-3AD203B41FA5}">
                      <a16:colId xmlns:a16="http://schemas.microsoft.com/office/drawing/2014/main" val="1772006460"/>
                    </a:ext>
                  </a:extLst>
                </a:gridCol>
              </a:tblGrid>
              <a:tr h="545218">
                <a:tc>
                  <a:txBody>
                    <a:bodyPr/>
                    <a:lstStyle/>
                    <a:p>
                      <a:pPr algn="l"/>
                      <a:r>
                        <a:rPr lang="zh-CN" altLang="en-US" dirty="0"/>
                        <a:t>组员</a:t>
                      </a:r>
                    </a:p>
                  </a:txBody>
                  <a:tcPr/>
                </a:tc>
                <a:tc>
                  <a:txBody>
                    <a:bodyPr/>
                    <a:lstStyle/>
                    <a:p>
                      <a:pPr algn="l"/>
                      <a:r>
                        <a:rPr lang="zh-CN" altLang="en-US" dirty="0"/>
                        <a:t>负责</a:t>
                      </a:r>
                    </a:p>
                  </a:txBody>
                  <a:tcPr/>
                </a:tc>
                <a:extLst>
                  <a:ext uri="{0D108BD9-81ED-4DB2-BD59-A6C34878D82A}">
                    <a16:rowId xmlns:a16="http://schemas.microsoft.com/office/drawing/2014/main" val="1347145777"/>
                  </a:ext>
                </a:extLst>
              </a:tr>
              <a:tr h="545218">
                <a:tc>
                  <a:txBody>
                    <a:bodyPr/>
                    <a:lstStyle/>
                    <a:p>
                      <a:pPr algn="l"/>
                      <a:r>
                        <a:rPr lang="zh-CN" altLang="en-US" dirty="0"/>
                        <a:t>娄建鹏</a:t>
                      </a:r>
                    </a:p>
                  </a:txBody>
                  <a:tcPr/>
                </a:tc>
                <a:tc>
                  <a:txBody>
                    <a:bodyPr/>
                    <a:lstStyle/>
                    <a:p>
                      <a:pPr algn="l"/>
                      <a:endParaRPr lang="zh-CN" altLang="en-US" dirty="0"/>
                    </a:p>
                  </a:txBody>
                  <a:tcPr/>
                </a:tc>
                <a:extLst>
                  <a:ext uri="{0D108BD9-81ED-4DB2-BD59-A6C34878D82A}">
                    <a16:rowId xmlns:a16="http://schemas.microsoft.com/office/drawing/2014/main" val="4021424509"/>
                  </a:ext>
                </a:extLst>
              </a:tr>
              <a:tr h="545218">
                <a:tc>
                  <a:txBody>
                    <a:bodyPr/>
                    <a:lstStyle/>
                    <a:p>
                      <a:pPr algn="l"/>
                      <a:r>
                        <a:rPr lang="zh-CN" altLang="en-US" dirty="0"/>
                        <a:t>陈栩生</a:t>
                      </a:r>
                    </a:p>
                  </a:txBody>
                  <a:tcPr/>
                </a:tc>
                <a:tc>
                  <a:txBody>
                    <a:bodyPr/>
                    <a:lstStyle/>
                    <a:p>
                      <a:pPr algn="l"/>
                      <a:endParaRPr lang="zh-CN" altLang="en-US" dirty="0"/>
                    </a:p>
                  </a:txBody>
                  <a:tcPr/>
                </a:tc>
                <a:extLst>
                  <a:ext uri="{0D108BD9-81ED-4DB2-BD59-A6C34878D82A}">
                    <a16:rowId xmlns:a16="http://schemas.microsoft.com/office/drawing/2014/main" val="2164546114"/>
                  </a:ext>
                </a:extLst>
              </a:tr>
              <a:tr h="545218">
                <a:tc>
                  <a:txBody>
                    <a:bodyPr/>
                    <a:lstStyle/>
                    <a:p>
                      <a:pPr algn="l"/>
                      <a:r>
                        <a:rPr lang="zh-CN" altLang="en-US" dirty="0"/>
                        <a:t>于雪龙</a:t>
                      </a:r>
                    </a:p>
                  </a:txBody>
                  <a:tcPr/>
                </a:tc>
                <a:tc>
                  <a:txBody>
                    <a:bodyPr/>
                    <a:lstStyle/>
                    <a:p>
                      <a:pPr algn="l"/>
                      <a:endParaRPr lang="zh-CN" altLang="en-US"/>
                    </a:p>
                  </a:txBody>
                  <a:tcPr/>
                </a:tc>
                <a:extLst>
                  <a:ext uri="{0D108BD9-81ED-4DB2-BD59-A6C34878D82A}">
                    <a16:rowId xmlns:a16="http://schemas.microsoft.com/office/drawing/2014/main" val="2952614489"/>
                  </a:ext>
                </a:extLst>
              </a:tr>
              <a:tr h="545218">
                <a:tc>
                  <a:txBody>
                    <a:bodyPr/>
                    <a:lstStyle/>
                    <a:p>
                      <a:pPr algn="l"/>
                      <a:r>
                        <a:rPr lang="zh-CN" altLang="en-US" dirty="0"/>
                        <a:t>王鑫</a:t>
                      </a:r>
                    </a:p>
                  </a:txBody>
                  <a:tcPr/>
                </a:tc>
                <a:tc>
                  <a:txBody>
                    <a:bodyPr/>
                    <a:lstStyle/>
                    <a:p>
                      <a:pPr algn="l"/>
                      <a:r>
                        <a:rPr lang="en-US" altLang="zh-CN" dirty="0"/>
                        <a:t>PPT</a:t>
                      </a:r>
                      <a:endParaRPr lang="zh-CN" altLang="en-US" dirty="0"/>
                    </a:p>
                  </a:txBody>
                  <a:tcPr/>
                </a:tc>
                <a:extLst>
                  <a:ext uri="{0D108BD9-81ED-4DB2-BD59-A6C34878D82A}">
                    <a16:rowId xmlns:a16="http://schemas.microsoft.com/office/drawing/2014/main" val="839317794"/>
                  </a:ext>
                </a:extLst>
              </a:tr>
              <a:tr h="545218">
                <a:tc>
                  <a:txBody>
                    <a:bodyPr/>
                    <a:lstStyle/>
                    <a:p>
                      <a:pPr algn="l"/>
                      <a:r>
                        <a:rPr lang="zh-CN" altLang="en-US" dirty="0"/>
                        <a:t>明噶</a:t>
                      </a:r>
                    </a:p>
                  </a:txBody>
                  <a:tcPr/>
                </a:tc>
                <a:tc>
                  <a:txBody>
                    <a:bodyPr/>
                    <a:lstStyle/>
                    <a:p>
                      <a:pPr algn="l"/>
                      <a:endParaRPr lang="zh-CN" altLang="en-US" dirty="0"/>
                    </a:p>
                  </a:txBody>
                  <a:tcPr/>
                </a:tc>
                <a:extLst>
                  <a:ext uri="{0D108BD9-81ED-4DB2-BD59-A6C34878D82A}">
                    <a16:rowId xmlns:a16="http://schemas.microsoft.com/office/drawing/2014/main" val="3008633933"/>
                  </a:ext>
                </a:extLst>
              </a:tr>
            </a:tbl>
          </a:graphicData>
        </a:graphic>
      </p:graphicFrame>
    </p:spTree>
    <p:extLst>
      <p:ext uri="{BB962C8B-B14F-4D97-AF65-F5344CB8AC3E}">
        <p14:creationId xmlns:p14="http://schemas.microsoft.com/office/powerpoint/2010/main" val="1152062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293EB-3EF0-2D8C-3A37-8B250249F41A}"/>
              </a:ext>
            </a:extLst>
          </p:cNvPr>
          <p:cNvSpPr>
            <a:spLocks noGrp="1"/>
          </p:cNvSpPr>
          <p:nvPr>
            <p:ph type="title"/>
          </p:nvPr>
        </p:nvSpPr>
        <p:spPr/>
        <p:txBody>
          <a:bodyPr/>
          <a:lstStyle/>
          <a:p>
            <a:r>
              <a:rPr lang="zh-CN" altLang="en-US" dirty="0"/>
              <a:t>用户模块功能</a:t>
            </a:r>
          </a:p>
        </p:txBody>
      </p:sp>
      <p:sp>
        <p:nvSpPr>
          <p:cNvPr id="3" name="文本框 2">
            <a:extLst>
              <a:ext uri="{FF2B5EF4-FFF2-40B4-BE49-F238E27FC236}">
                <a16:creationId xmlns:a16="http://schemas.microsoft.com/office/drawing/2014/main" id="{A314DF5A-765A-3C98-119C-2F2131014219}"/>
              </a:ext>
            </a:extLst>
          </p:cNvPr>
          <p:cNvSpPr txBox="1"/>
          <p:nvPr/>
        </p:nvSpPr>
        <p:spPr>
          <a:xfrm>
            <a:off x="923925" y="1828800"/>
            <a:ext cx="6153150" cy="1200329"/>
          </a:xfrm>
          <a:prstGeom prst="rect">
            <a:avLst/>
          </a:prstGeom>
          <a:noFill/>
        </p:spPr>
        <p:txBody>
          <a:bodyPr wrap="square" rtlCol="0">
            <a:spAutoFit/>
          </a:bodyPr>
          <a:lstStyle/>
          <a:p>
            <a:r>
              <a:rPr lang="zh-CN" altLang="en-US" dirty="0"/>
              <a:t>用户注册</a:t>
            </a:r>
            <a:endParaRPr lang="en-US" altLang="zh-CN" dirty="0"/>
          </a:p>
          <a:p>
            <a:r>
              <a:rPr lang="zh-CN" altLang="en-US" dirty="0"/>
              <a:t>用户登入</a:t>
            </a:r>
            <a:endParaRPr lang="en-US" altLang="zh-CN" dirty="0"/>
          </a:p>
          <a:p>
            <a:r>
              <a:rPr lang="zh-CN" altLang="en-US" dirty="0"/>
              <a:t>自动登入</a:t>
            </a:r>
            <a:endParaRPr lang="en-US" altLang="zh-CN" dirty="0"/>
          </a:p>
          <a:p>
            <a:r>
              <a:rPr lang="zh-CN" altLang="en-US" dirty="0"/>
              <a:t>注销登入</a:t>
            </a:r>
          </a:p>
        </p:txBody>
      </p:sp>
    </p:spTree>
    <p:extLst>
      <p:ext uri="{BB962C8B-B14F-4D97-AF65-F5344CB8AC3E}">
        <p14:creationId xmlns:p14="http://schemas.microsoft.com/office/powerpoint/2010/main" val="381178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占位符 5">
            <a:extLst>
              <a:ext uri="{FF2B5EF4-FFF2-40B4-BE49-F238E27FC236}">
                <a16:creationId xmlns:a16="http://schemas.microsoft.com/office/drawing/2014/main" id="{EC55CCAA-F8DD-DF4A-7513-BB06D34CA426}"/>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3816" r="26060"/>
          <a:stretch/>
        </p:blipFill>
        <p:spPr>
          <a:xfrm>
            <a:off x="5183188" y="1118919"/>
            <a:ext cx="6172200" cy="4873625"/>
          </a:xfrm>
        </p:spPr>
      </p:pic>
      <p:sp>
        <p:nvSpPr>
          <p:cNvPr id="5" name="文本框 4">
            <a:extLst>
              <a:ext uri="{FF2B5EF4-FFF2-40B4-BE49-F238E27FC236}">
                <a16:creationId xmlns:a16="http://schemas.microsoft.com/office/drawing/2014/main" id="{F4B84094-0C01-7578-83C6-7F11E89137AA}"/>
              </a:ext>
            </a:extLst>
          </p:cNvPr>
          <p:cNvSpPr txBox="1"/>
          <p:nvPr/>
        </p:nvSpPr>
        <p:spPr>
          <a:xfrm>
            <a:off x="5183188" y="457200"/>
            <a:ext cx="3493673" cy="400110"/>
          </a:xfrm>
          <a:prstGeom prst="rect">
            <a:avLst/>
          </a:prstGeom>
          <a:noFill/>
        </p:spPr>
        <p:txBody>
          <a:bodyPr wrap="square" rtlCol="0">
            <a:spAutoFit/>
          </a:bodyPr>
          <a:lstStyle/>
          <a:p>
            <a:r>
              <a:rPr lang="zh-CN" altLang="en-US" sz="2000" dirty="0">
                <a:solidFill>
                  <a:schemeClr val="accent1"/>
                </a:solidFill>
              </a:rPr>
              <a:t>用户注册</a:t>
            </a:r>
          </a:p>
        </p:txBody>
      </p:sp>
      <p:pic>
        <p:nvPicPr>
          <p:cNvPr id="7" name="图片 6">
            <a:extLst>
              <a:ext uri="{FF2B5EF4-FFF2-40B4-BE49-F238E27FC236}">
                <a16:creationId xmlns:a16="http://schemas.microsoft.com/office/drawing/2014/main" id="{B7CA5D49-6968-0862-EE72-0CA0545A3642}"/>
              </a:ext>
            </a:extLst>
          </p:cNvPr>
          <p:cNvPicPr>
            <a:picLocks noChangeAspect="1"/>
          </p:cNvPicPr>
          <p:nvPr/>
        </p:nvPicPr>
        <p:blipFill>
          <a:blip r:embed="rId3"/>
          <a:stretch>
            <a:fillRect/>
          </a:stretch>
        </p:blipFill>
        <p:spPr>
          <a:xfrm>
            <a:off x="836612" y="457200"/>
            <a:ext cx="3932261" cy="20673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文本框 7">
            <a:extLst>
              <a:ext uri="{FF2B5EF4-FFF2-40B4-BE49-F238E27FC236}">
                <a16:creationId xmlns:a16="http://schemas.microsoft.com/office/drawing/2014/main" id="{FE28086E-06E9-1717-389F-59E4CF44E5F8}"/>
              </a:ext>
            </a:extLst>
          </p:cNvPr>
          <p:cNvSpPr txBox="1"/>
          <p:nvPr/>
        </p:nvSpPr>
        <p:spPr>
          <a:xfrm>
            <a:off x="836612" y="457200"/>
            <a:ext cx="3932237" cy="1323439"/>
          </a:xfrm>
          <a:prstGeom prst="rect">
            <a:avLst/>
          </a:prstGeom>
          <a:noFill/>
        </p:spPr>
        <p:txBody>
          <a:bodyPr wrap="square" rtlCol="0">
            <a:spAutoFit/>
          </a:bodyPr>
          <a:lstStyle/>
          <a:p>
            <a:r>
              <a:rPr lang="zh-CN" altLang="en-US" sz="1600" dirty="0"/>
              <a:t>思路：</a:t>
            </a:r>
            <a:endParaRPr lang="en-US" altLang="zh-CN" sz="1600" dirty="0"/>
          </a:p>
          <a:p>
            <a:r>
              <a:rPr lang="en-US" altLang="zh-CN" sz="1600" dirty="0"/>
              <a:t>Controller</a:t>
            </a:r>
            <a:r>
              <a:rPr lang="zh-CN" altLang="en-US" sz="1600" dirty="0"/>
              <a:t>层中创建注册方法，获取前端数据，校验后调用</a:t>
            </a:r>
            <a:r>
              <a:rPr lang="en-US" altLang="zh-CN" sz="1600" dirty="0"/>
              <a:t>service</a:t>
            </a:r>
            <a:r>
              <a:rPr lang="zh-CN" altLang="en-US" sz="1600" dirty="0"/>
              <a:t>层的业务对象传参，然后使用</a:t>
            </a:r>
            <a:r>
              <a:rPr lang="en-US" altLang="zh-CN" sz="1600" dirty="0"/>
              <a:t>md5</a:t>
            </a:r>
            <a:r>
              <a:rPr lang="zh-CN" altLang="en-US" sz="1600" dirty="0"/>
              <a:t>密码加密并调用</a:t>
            </a:r>
            <a:r>
              <a:rPr lang="en-US" altLang="zh-CN" sz="1600" dirty="0" err="1"/>
              <a:t>dao</a:t>
            </a:r>
            <a:r>
              <a:rPr lang="zh-CN" altLang="en-US" sz="1600" dirty="0"/>
              <a:t>层的插入方法与数据库进行交互</a:t>
            </a:r>
          </a:p>
        </p:txBody>
      </p:sp>
      <p:sp>
        <p:nvSpPr>
          <p:cNvPr id="11" name="Rectangle 3">
            <a:extLst>
              <a:ext uri="{FF2B5EF4-FFF2-40B4-BE49-F238E27FC236}">
                <a16:creationId xmlns:a16="http://schemas.microsoft.com/office/drawing/2014/main" id="{18B43D74-0E3A-8F76-FD6F-ECDF66604372}"/>
              </a:ext>
            </a:extLst>
          </p:cNvPr>
          <p:cNvSpPr>
            <a:spLocks noGrp="1" noChangeArrowheads="1"/>
          </p:cNvSpPr>
          <p:nvPr>
            <p:ph type="body" sz="half" idx="2"/>
          </p:nvPr>
        </p:nvSpPr>
        <p:spPr bwMode="auto">
          <a:xfrm>
            <a:off x="836612" y="2624290"/>
            <a:ext cx="3926075"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a:ln>
                  <a:noFill/>
                </a:ln>
                <a:solidFill>
                  <a:srgbClr val="0033B3"/>
                </a:solidFill>
                <a:effectLst/>
                <a:latin typeface="Arial Unicode MS" panose="020B0604020202020204" pitchFamily="34" charset="-122"/>
                <a:ea typeface="JetBrains Mono"/>
              </a:rPr>
              <a:t>Controller</a:t>
            </a:r>
            <a:r>
              <a:rPr kumimoji="0" lang="zh-CN" altLang="en-US" sz="900" b="0" i="0" u="none" strike="noStrike" cap="none" normalizeH="0" baseline="0" dirty="0">
                <a:ln>
                  <a:noFill/>
                </a:ln>
                <a:solidFill>
                  <a:srgbClr val="0033B3"/>
                </a:solidFill>
                <a:effectLst/>
                <a:latin typeface="Arial Unicode MS" panose="020B0604020202020204" pitchFamily="34" charset="-122"/>
                <a:ea typeface="JetBrains Mono"/>
              </a:rPr>
              <a:t>层</a:t>
            </a:r>
            <a:endParaRPr kumimoji="0" lang="en-US" altLang="zh-CN" sz="900" b="0" i="0" u="none" strike="noStrike" cap="none" normalizeH="0" baseline="0" dirty="0">
              <a:ln>
                <a:noFill/>
              </a:ln>
              <a:solidFill>
                <a:srgbClr val="0033B3"/>
              </a:solidFill>
              <a:effectLst/>
              <a:latin typeface="Arial Unicode MS" panose="020B0604020202020204" pitchFamily="34" charset="-122"/>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public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String </a:t>
            </a:r>
            <a:r>
              <a:rPr kumimoji="0" lang="zh-CN" altLang="zh-CN" sz="900" b="0" i="0" u="none" strike="noStrike" cap="none" normalizeH="0" baseline="0" dirty="0">
                <a:ln>
                  <a:noFill/>
                </a:ln>
                <a:solidFill>
                  <a:srgbClr val="00627A"/>
                </a:solidFill>
                <a:effectLst/>
                <a:latin typeface="Arial Unicode MS" panose="020B0604020202020204" pitchFamily="34" charset="-122"/>
                <a:ea typeface="JetBrains Mono"/>
              </a:rPr>
              <a:t>regist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en-US" altLang="zh-CN" sz="9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throws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ServletException</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IOException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en-US"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en-US" altLang="zh-CN" sz="900" b="0" i="1" u="none" strike="noStrike" cap="none" normalizeH="0" baseline="0" dirty="0">
                <a:ln>
                  <a:noFill/>
                </a:ln>
                <a:solidFill>
                  <a:srgbClr val="8C8C8C"/>
                </a:solidFill>
                <a:effectLst/>
                <a:latin typeface="Arial Unicode MS" panose="020B0604020202020204" pitchFamily="34" charset="-122"/>
                <a:ea typeface="宋体" panose="02010600030101010101" pitchFamily="2" charset="-122"/>
              </a:rPr>
              <a:t>……</a:t>
            </a:r>
            <a:b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UserService userService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new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UserServiceImpl();</a:t>
            </a:r>
            <a:r>
              <a:rPr kumimoji="0" lang="zh-CN" altLang="zh-CN" sz="900" b="0" i="1" u="none" strike="noStrike" cap="none" normalizeH="0" baseline="0" dirty="0">
                <a:ln>
                  <a:noFill/>
                </a:ln>
                <a:solidFill>
                  <a:srgbClr val="8C8C8C"/>
                </a:solidFill>
                <a:effectLst/>
                <a:latin typeface="Arial Unicode MS" panose="020B0604020202020204" pitchFamily="34" charset="-122"/>
                <a:ea typeface="JetBrains Mono"/>
              </a:rPr>
              <a:t> //3. </a:t>
            </a:r>
            <a: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创建业务对象</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User user</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new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User(</a:t>
            </a:r>
            <a:r>
              <a:rPr kumimoji="0" lang="zh-CN" altLang="zh-CN" sz="900" b="0" i="0" u="none" strike="noStrike" cap="none" normalizeH="0" baseline="0" dirty="0">
                <a:ln>
                  <a:noFill/>
                </a:ln>
                <a:solidFill>
                  <a:srgbClr val="1750EB"/>
                </a:solidFill>
                <a:effectLst/>
                <a:latin typeface="Arial Unicode MS" panose="020B0604020202020204" pitchFamily="34" charset="-122"/>
                <a:ea typeface="JetBrains Mono"/>
              </a:rPr>
              <a:t>0</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username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password</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email</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gender</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1</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1750EB"/>
                </a:solidFill>
                <a:effectLst/>
                <a:latin typeface="Arial Unicode MS" panose="020B0604020202020204" pitchFamily="34" charset="-122"/>
                <a:ea typeface="JetBrains Mono"/>
              </a:rPr>
              <a:t>1</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1" u="none" strike="noStrike" cap="none" normalizeH="0" baseline="0" dirty="0">
                <a:ln>
                  <a:noFill/>
                </a:ln>
                <a:solidFill>
                  <a:srgbClr val="8C8C8C"/>
                </a:solidFill>
                <a:effectLst/>
                <a:latin typeface="Arial Unicode MS" panose="020B0604020202020204" pitchFamily="34" charset="-122"/>
                <a:ea typeface="JetBrains Mono"/>
              </a:rPr>
            </a:br>
            <a:r>
              <a:rPr kumimoji="0" lang="zh-CN" altLang="zh-CN" sz="900" b="0" i="1" u="none" strike="noStrike" cap="none" normalizeH="0" baseline="0" dirty="0">
                <a:ln>
                  <a:noFill/>
                </a:ln>
                <a:solidFill>
                  <a:srgbClr val="8C8C8C"/>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userService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.regist(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user</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return </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“/registerSuccess.jsp”</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lang="zh-CN" altLang="en-US" sz="900" dirty="0">
                <a:solidFill>
                  <a:srgbClr val="080808"/>
                </a:solidFill>
                <a:latin typeface="Arial Unicode MS" panose="020B0604020202020204" pitchFamily="34" charset="-122"/>
                <a:ea typeface="JetBrains Mono"/>
              </a:rPr>
              <a:t>  </a:t>
            </a:r>
            <a:r>
              <a:rPr lang="en-US" altLang="zh-CN" sz="900" dirty="0">
                <a:solidFill>
                  <a:srgbClr val="080808"/>
                </a:solidFill>
                <a:latin typeface="Arial Unicode MS" panose="020B0604020202020204" pitchFamily="34" charset="-122"/>
                <a:ea typeface="JetBrains Mono"/>
              </a:rPr>
              <a:t>……</a:t>
            </a:r>
            <a:endParaRPr kumimoji="0" lang="en-US" altLang="zh-CN" sz="900" b="0" i="0" u="none" strike="noStrike" cap="none" normalizeH="0" baseline="0" dirty="0">
              <a:ln>
                <a:noFill/>
              </a:ln>
              <a:solidFill>
                <a:srgbClr val="080808"/>
              </a:solidFill>
              <a:effectLst/>
              <a:latin typeface="Arial Unicode MS" panose="020B0604020202020204" pitchFamily="34" charset="-122"/>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endParaRPr kumimoji="0" lang="en-US" altLang="zh-CN" sz="900" b="0" i="0" u="none" strike="noStrike" cap="none" normalizeH="0" baseline="0" dirty="0">
              <a:ln>
                <a:noFill/>
              </a:ln>
              <a:solidFill>
                <a:srgbClr val="080808"/>
              </a:solidFill>
              <a:effectLst/>
              <a:latin typeface="Arial Unicode MS" panose="020B0604020202020204" pitchFamily="34" charset="-122"/>
              <a:ea typeface="JetBrains Mono"/>
            </a:endParaRPr>
          </a:p>
        </p:txBody>
      </p:sp>
      <p:sp>
        <p:nvSpPr>
          <p:cNvPr id="2" name="Rectangle 1">
            <a:extLst>
              <a:ext uri="{FF2B5EF4-FFF2-40B4-BE49-F238E27FC236}">
                <a16:creationId xmlns:a16="http://schemas.microsoft.com/office/drawing/2014/main" id="{068B9A61-9602-6F41-5200-6A6354ACADD2}"/>
              </a:ext>
            </a:extLst>
          </p:cNvPr>
          <p:cNvSpPr>
            <a:spLocks noChangeArrowheads="1"/>
          </p:cNvSpPr>
          <p:nvPr/>
        </p:nvSpPr>
        <p:spPr bwMode="auto">
          <a:xfrm>
            <a:off x="836612" y="4147884"/>
            <a:ext cx="3926075"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900" dirty="0">
                <a:solidFill>
                  <a:srgbClr val="0033B3"/>
                </a:solidFill>
                <a:latin typeface="Arial Unicode MS" panose="020B0604020202020204" pitchFamily="34" charset="-122"/>
                <a:ea typeface="JetBrains Mono"/>
              </a:rPr>
              <a:t>Dao</a:t>
            </a:r>
            <a:r>
              <a:rPr lang="zh-CN" altLang="en-US" sz="900" dirty="0">
                <a:solidFill>
                  <a:srgbClr val="0033B3"/>
                </a:solidFill>
                <a:latin typeface="Arial Unicode MS" panose="020B0604020202020204" pitchFamily="34" charset="-122"/>
                <a:ea typeface="JetBrains Mono"/>
              </a:rPr>
              <a:t>层</a:t>
            </a:r>
            <a:endParaRPr kumimoji="0" lang="en-US" altLang="zh-CN" sz="900" b="0" i="0" u="none" strike="noStrike" cap="none" normalizeH="0" baseline="0" dirty="0">
              <a:ln>
                <a:noFill/>
              </a:ln>
              <a:solidFill>
                <a:srgbClr val="0033B3"/>
              </a:solidFill>
              <a:effectLst/>
              <a:latin typeface="Arial Unicode MS" panose="020B0604020202020204" pitchFamily="34" charset="-122"/>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public interface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UserDao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endParaRPr kumimoji="0" lang="en-US" altLang="zh-CN" sz="900" b="0" i="0" u="none" strike="noStrike" cap="none" normalizeH="0" baseline="0" dirty="0">
              <a:ln>
                <a:noFill/>
              </a:ln>
              <a:solidFill>
                <a:srgbClr val="080808"/>
              </a:solidFill>
              <a:effectLst/>
              <a:latin typeface="Arial Unicode MS" panose="020B0604020202020204" pitchFamily="34" charset="-122"/>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9E880D"/>
                </a:solidFill>
                <a:effectLst/>
                <a:latin typeface="Arial Unicode MS" panose="020B0604020202020204" pitchFamily="34" charset="-122"/>
                <a:ea typeface="JetBrains Mono"/>
              </a:rPr>
              <a:t>@Insert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"insert into user values(null,#{uname},#{upassword},#{uemail}</a:t>
            </a:r>
            <a:r>
              <a:rPr kumimoji="0" lang="en-US" altLang="zh-CN" sz="900" b="0" i="0" u="none" strike="noStrike" cap="none" normalizeH="0" baseline="0" dirty="0">
                <a:ln>
                  <a:noFill/>
                </a:ln>
                <a:solidFill>
                  <a:srgbClr val="067D17"/>
                </a:solidFill>
                <a:effectLst/>
                <a:latin typeface="Arial Unicode MS" panose="020B0604020202020204" pitchFamily="34" charset="-122"/>
                <a:ea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a:ln>
                  <a:noFill/>
                </a:ln>
                <a:solidFill>
                  <a:srgbClr val="067D17"/>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,#{usex},#{ustatus},#{code},#{urole})"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int </a:t>
            </a:r>
            <a:r>
              <a:rPr kumimoji="0" lang="zh-CN" altLang="zh-CN" sz="900" b="0" i="0" u="none" strike="noStrike" cap="none" normalizeH="0" baseline="0" dirty="0">
                <a:ln>
                  <a:noFill/>
                </a:ln>
                <a:solidFill>
                  <a:srgbClr val="00627A"/>
                </a:solidFill>
                <a:effectLst/>
                <a:latin typeface="Arial Unicode MS" panose="020B0604020202020204" pitchFamily="34" charset="-122"/>
                <a:ea typeface="JetBrains Mono"/>
              </a:rPr>
              <a:t>insertUser</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User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user);</a:t>
            </a:r>
            <a:endParaRPr kumimoji="0" lang="en-US" altLang="zh-CN" sz="900" b="0" i="0" u="none" strike="noStrike" cap="none" normalizeH="0" baseline="0" dirty="0">
              <a:ln>
                <a:noFill/>
              </a:ln>
              <a:solidFill>
                <a:srgbClr val="080808"/>
              </a:solidFill>
              <a:effectLst/>
              <a:latin typeface="Arial Unicode MS" panose="020B0604020202020204" pitchFamily="34" charset="-122"/>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900" dirty="0">
                <a:solidFill>
                  <a:srgbClr val="080808"/>
                </a:solidFill>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0045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占位符 13">
            <a:extLst>
              <a:ext uri="{FF2B5EF4-FFF2-40B4-BE49-F238E27FC236}">
                <a16:creationId xmlns:a16="http://schemas.microsoft.com/office/drawing/2014/main" id="{8A647F56-CD5D-8268-9A6D-2F6185969A2F}"/>
              </a:ext>
            </a:extLst>
          </p:cNvPr>
          <p:cNvPicPr>
            <a:picLocks noGrp="1" noChangeAspect="1"/>
          </p:cNvPicPr>
          <p:nvPr>
            <p:ph type="pic" idx="1"/>
          </p:nvPr>
        </p:nvPicPr>
        <p:blipFill rotWithShape="1">
          <a:blip r:embed="rId2"/>
          <a:srcRect l="-1" t="-98" r="62874" b="98"/>
          <a:stretch/>
        </p:blipFill>
        <p:spPr>
          <a:xfrm>
            <a:off x="5183187" y="987425"/>
            <a:ext cx="6172201" cy="4873625"/>
          </a:xfrm>
        </p:spPr>
      </p:pic>
      <p:sp>
        <p:nvSpPr>
          <p:cNvPr id="5" name="文本框 4">
            <a:extLst>
              <a:ext uri="{FF2B5EF4-FFF2-40B4-BE49-F238E27FC236}">
                <a16:creationId xmlns:a16="http://schemas.microsoft.com/office/drawing/2014/main" id="{F4B84094-0C01-7578-83C6-7F11E89137AA}"/>
              </a:ext>
            </a:extLst>
          </p:cNvPr>
          <p:cNvSpPr txBox="1"/>
          <p:nvPr/>
        </p:nvSpPr>
        <p:spPr>
          <a:xfrm>
            <a:off x="5183188" y="457200"/>
            <a:ext cx="3493673" cy="400110"/>
          </a:xfrm>
          <a:prstGeom prst="rect">
            <a:avLst/>
          </a:prstGeom>
          <a:noFill/>
        </p:spPr>
        <p:txBody>
          <a:bodyPr wrap="square" rtlCol="0">
            <a:spAutoFit/>
          </a:bodyPr>
          <a:lstStyle/>
          <a:p>
            <a:r>
              <a:rPr lang="zh-CN" altLang="en-US" sz="2000" dirty="0">
                <a:solidFill>
                  <a:schemeClr val="accent1"/>
                </a:solidFill>
              </a:rPr>
              <a:t>用户登入</a:t>
            </a:r>
          </a:p>
        </p:txBody>
      </p:sp>
      <p:pic>
        <p:nvPicPr>
          <p:cNvPr id="7" name="图片 6">
            <a:extLst>
              <a:ext uri="{FF2B5EF4-FFF2-40B4-BE49-F238E27FC236}">
                <a16:creationId xmlns:a16="http://schemas.microsoft.com/office/drawing/2014/main" id="{B7CA5D49-6968-0862-EE72-0CA0545A3642}"/>
              </a:ext>
            </a:extLst>
          </p:cNvPr>
          <p:cNvPicPr>
            <a:picLocks noChangeAspect="1"/>
          </p:cNvPicPr>
          <p:nvPr/>
        </p:nvPicPr>
        <p:blipFill>
          <a:blip r:embed="rId3"/>
          <a:stretch>
            <a:fillRect/>
          </a:stretch>
        </p:blipFill>
        <p:spPr>
          <a:xfrm>
            <a:off x="836612" y="457200"/>
            <a:ext cx="3932261" cy="20673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文本框 7">
            <a:extLst>
              <a:ext uri="{FF2B5EF4-FFF2-40B4-BE49-F238E27FC236}">
                <a16:creationId xmlns:a16="http://schemas.microsoft.com/office/drawing/2014/main" id="{FE28086E-06E9-1717-389F-59E4CF44E5F8}"/>
              </a:ext>
            </a:extLst>
          </p:cNvPr>
          <p:cNvSpPr txBox="1"/>
          <p:nvPr/>
        </p:nvSpPr>
        <p:spPr>
          <a:xfrm>
            <a:off x="833460" y="472589"/>
            <a:ext cx="3932237" cy="1569660"/>
          </a:xfrm>
          <a:prstGeom prst="rect">
            <a:avLst/>
          </a:prstGeom>
          <a:noFill/>
        </p:spPr>
        <p:txBody>
          <a:bodyPr wrap="square" rtlCol="0">
            <a:spAutoFit/>
          </a:bodyPr>
          <a:lstStyle/>
          <a:p>
            <a:r>
              <a:rPr lang="zh-CN" altLang="en-US" sz="1600" dirty="0"/>
              <a:t>思路：</a:t>
            </a:r>
            <a:endParaRPr lang="en-US" altLang="zh-CN" sz="1600" dirty="0"/>
          </a:p>
          <a:p>
            <a:r>
              <a:rPr lang="en-US" altLang="zh-CN" sz="1600" dirty="0"/>
              <a:t>Controller</a:t>
            </a:r>
            <a:r>
              <a:rPr lang="zh-CN" altLang="en-US" sz="1600" dirty="0"/>
              <a:t>层中创建</a:t>
            </a:r>
            <a:r>
              <a:rPr lang="en-US" altLang="zh-CN" sz="1600" dirty="0"/>
              <a:t>login</a:t>
            </a:r>
            <a:r>
              <a:rPr lang="zh-CN" altLang="en-US" sz="1600" dirty="0"/>
              <a:t>方法校验前端数据后调用</a:t>
            </a:r>
            <a:r>
              <a:rPr lang="en-US" altLang="zh-CN" sz="1600" dirty="0"/>
              <a:t>service</a:t>
            </a:r>
            <a:r>
              <a:rPr lang="zh-CN" altLang="en-US" sz="1600" dirty="0"/>
              <a:t>层的登入业务，然后业务中调用</a:t>
            </a:r>
            <a:r>
              <a:rPr lang="en-US" altLang="zh-CN" sz="1600" dirty="0"/>
              <a:t>Dao</a:t>
            </a:r>
            <a:r>
              <a:rPr lang="zh-CN" altLang="en-US" sz="1600" dirty="0"/>
              <a:t>层的查询返回一个</a:t>
            </a:r>
            <a:r>
              <a:rPr lang="en-US" altLang="zh-CN" sz="1600" dirty="0"/>
              <a:t>user</a:t>
            </a:r>
            <a:r>
              <a:rPr lang="zh-CN" altLang="en-US" sz="1600" dirty="0"/>
              <a:t>，最后表现层拿到后确认信息发送前端页面，并进行跳转操作</a:t>
            </a:r>
          </a:p>
        </p:txBody>
      </p:sp>
      <p:sp>
        <p:nvSpPr>
          <p:cNvPr id="9" name="Rectangle 3">
            <a:extLst>
              <a:ext uri="{FF2B5EF4-FFF2-40B4-BE49-F238E27FC236}">
                <a16:creationId xmlns:a16="http://schemas.microsoft.com/office/drawing/2014/main" id="{AE883F2C-40A1-6667-CA61-B7248378E70F}"/>
              </a:ext>
            </a:extLst>
          </p:cNvPr>
          <p:cNvSpPr>
            <a:spLocks noGrp="1" noChangeArrowheads="1"/>
          </p:cNvSpPr>
          <p:nvPr>
            <p:ph type="body" sz="half" idx="2"/>
          </p:nvPr>
        </p:nvSpPr>
        <p:spPr bwMode="auto">
          <a:xfrm>
            <a:off x="833459" y="2686696"/>
            <a:ext cx="3932237" cy="1099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public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String </a:t>
            </a:r>
            <a:r>
              <a:rPr kumimoji="0" lang="zh-CN" altLang="zh-CN" sz="900" b="0" i="0" u="none" strike="noStrike" cap="none" normalizeH="0" baseline="0" dirty="0">
                <a:ln>
                  <a:noFill/>
                </a:ln>
                <a:solidFill>
                  <a:srgbClr val="00627A"/>
                </a:solidFill>
                <a:effectLst/>
                <a:latin typeface="Arial Unicode MS" panose="020B0604020202020204" pitchFamily="34" charset="-122"/>
                <a:ea typeface="JetBrains Mono"/>
              </a:rPr>
              <a:t>login</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en-US" altLang="zh-CN" sz="9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throws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ServletException</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IOException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en-US"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User user</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userService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.login(</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username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password</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1" u="none" strike="noStrike" cap="none" normalizeH="0" baseline="0" dirty="0">
                <a:ln>
                  <a:noFill/>
                </a:ln>
                <a:solidFill>
                  <a:srgbClr val="8C8C8C"/>
                </a:solidFill>
                <a:effectLst/>
                <a:latin typeface="Arial Unicode MS" panose="020B0604020202020204" pitchFamily="34" charset="-122"/>
                <a:ea typeface="JetBrains Mono"/>
              </a:rPr>
            </a:br>
            <a:r>
              <a:rPr kumimoji="0" lang="zh-CN" altLang="zh-CN" sz="900" b="0" i="1" u="none" strike="noStrike" cap="none" normalizeH="0" baseline="0" dirty="0">
                <a:ln>
                  <a:noFill/>
                </a:ln>
                <a:solidFill>
                  <a:srgbClr val="8C8C8C"/>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request.getSession().setAttribute(</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"user"</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user</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return </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"redirect:/index.jsp"</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endParaRPr kumimoji="0" lang="en-US" altLang="zh-CN" sz="900" b="0" i="0" u="none" strike="noStrike" cap="none" normalizeH="0" baseline="0" dirty="0">
              <a:ln>
                <a:noFill/>
              </a:ln>
              <a:solidFill>
                <a:srgbClr val="080808"/>
              </a:solidFill>
              <a:effectLst/>
              <a:latin typeface="Arial Unicode MS" panose="020B0604020202020204" pitchFamily="34" charset="-122"/>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900" dirty="0">
                <a:solidFill>
                  <a:srgbClr val="080808"/>
                </a:solidFill>
                <a:latin typeface="Arial Unicode MS" panose="020B0604020202020204" pitchFamily="34" charset="-122"/>
                <a:ea typeface="JetBrains Mono"/>
              </a:rPr>
              <a:t>……</a:t>
            </a:r>
            <a:br>
              <a:rPr kumimoji="0" lang="zh-CN" altLang="zh-CN" sz="900" b="0" i="1" u="none" strike="noStrike" cap="none" normalizeH="0" baseline="0" dirty="0">
                <a:ln>
                  <a:noFill/>
                </a:ln>
                <a:solidFill>
                  <a:srgbClr val="8C8C8C"/>
                </a:solidFill>
                <a:effectLst/>
                <a:latin typeface="Arial Unicode MS" panose="020B0604020202020204" pitchFamily="34" charset="-122"/>
                <a:ea typeface="JetBrains Mono"/>
              </a:rPr>
            </a:br>
            <a:r>
              <a:rPr kumimoji="0" lang="zh-CN" altLang="zh-CN" sz="900" b="0" i="1" u="none" strike="noStrike" cap="none" normalizeH="0" baseline="0" dirty="0">
                <a:ln>
                  <a:noFill/>
                </a:ln>
                <a:solidFill>
                  <a:srgbClr val="8C8C8C"/>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5C69DACB-4A34-DB25-E395-C639B70ADF5C}"/>
              </a:ext>
            </a:extLst>
          </p:cNvPr>
          <p:cNvSpPr>
            <a:spLocks noChangeArrowheads="1"/>
          </p:cNvSpPr>
          <p:nvPr/>
        </p:nvSpPr>
        <p:spPr bwMode="auto">
          <a:xfrm>
            <a:off x="833459" y="4237994"/>
            <a:ext cx="3932237" cy="7848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9E880D"/>
                </a:solidFill>
                <a:effectLst/>
                <a:latin typeface="Arial Unicode MS" panose="020B0604020202020204" pitchFamily="34" charset="-122"/>
                <a:ea typeface="JetBrains Mono"/>
              </a:rPr>
              <a:t>@Select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“select * from user where u_name=#{username} </a:t>
            </a:r>
            <a:r>
              <a:rPr kumimoji="0" lang="en-US" altLang="zh-CN" sz="900" b="0" i="0" u="none" strike="noStrike" cap="none" normalizeH="0" baseline="0" dirty="0">
                <a:ln>
                  <a:noFill/>
                </a:ln>
                <a:solidFill>
                  <a:srgbClr val="067D17"/>
                </a:solidFill>
                <a:effectLst/>
                <a:latin typeface="Arial Unicode MS" panose="020B0604020202020204" pitchFamily="34" charset="-122"/>
                <a:ea typeface="JetBrains Mono"/>
              </a:rPr>
              <a:t>“</a:t>
            </a:r>
            <a:r>
              <a:rPr lang="en-US" altLang="zh-CN" sz="900" dirty="0">
                <a:solidFill>
                  <a:srgbClr val="067D17"/>
                </a:solidFill>
                <a:latin typeface="Arial Unicode MS" panose="020B0604020202020204" pitchFamily="34" charset="-122"/>
                <a:ea typeface="JetBrains Mono"/>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900" dirty="0">
                <a:solidFill>
                  <a:srgbClr val="067D17"/>
                </a:solidFill>
                <a:latin typeface="Arial Unicode MS" panose="020B0604020202020204" pitchFamily="34" charset="-122"/>
                <a:ea typeface="JetBrains Mono"/>
              </a:rPr>
              <a:t>	“</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and u_password=#{password}"</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User </a:t>
            </a:r>
            <a:r>
              <a:rPr kumimoji="0" lang="zh-CN" altLang="zh-CN" sz="900" b="0" i="0" u="none" strike="noStrike" cap="none" normalizeH="0" baseline="0" dirty="0">
                <a:ln>
                  <a:noFill/>
                </a:ln>
                <a:solidFill>
                  <a:srgbClr val="00627A"/>
                </a:solidFill>
                <a:effectLst/>
                <a:latin typeface="Arial Unicode MS" panose="020B0604020202020204" pitchFamily="34" charset="-122"/>
                <a:ea typeface="JetBrains Mono"/>
              </a:rPr>
              <a:t>selectByUsernameAndPassword</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endParaRPr kumimoji="0" lang="en-US" altLang="zh-CN" sz="900" b="0" i="0" u="none" strike="noStrike" cap="none" normalizeH="0" baseline="0" dirty="0">
              <a:ln>
                <a:noFill/>
              </a:ln>
              <a:solidFill>
                <a:srgbClr val="080808"/>
              </a:solidFill>
              <a:effectLst/>
              <a:latin typeface="Arial Unicode MS" panose="020B0604020202020204" pitchFamily="34" charset="-122"/>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9E880D"/>
                </a:solidFill>
                <a:effectLst/>
                <a:latin typeface="Arial Unicode MS" panose="020B0604020202020204" pitchFamily="34" charset="-122"/>
                <a:ea typeface="JetBrains Mono"/>
              </a:rPr>
              <a:t>@Param</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"username"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String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username,</a:t>
            </a:r>
            <a:endParaRPr kumimoji="0" lang="en-US" altLang="zh-CN" sz="900" b="0" i="0" u="none" strike="noStrike" cap="none" normalizeH="0" baseline="0" dirty="0">
              <a:ln>
                <a:noFill/>
              </a:ln>
              <a:solidFill>
                <a:srgbClr val="080808"/>
              </a:solidFill>
              <a:effectLst/>
              <a:latin typeface="Arial Unicode MS" panose="020B0604020202020204" pitchFamily="34" charset="-122"/>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9E880D"/>
                </a:solidFill>
                <a:effectLst/>
                <a:latin typeface="Arial Unicode MS" panose="020B0604020202020204" pitchFamily="34" charset="-122"/>
                <a:ea typeface="JetBrains Mono"/>
              </a:rPr>
              <a:t>@Param</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"password"</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String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password</a:t>
            </a:r>
            <a:r>
              <a:rPr kumimoji="0" lang="en-US"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0469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占位符 10">
            <a:extLst>
              <a:ext uri="{FF2B5EF4-FFF2-40B4-BE49-F238E27FC236}">
                <a16:creationId xmlns:a16="http://schemas.microsoft.com/office/drawing/2014/main" id="{4B98C6B5-EADB-9D89-2A01-6A9D52BD3367}"/>
              </a:ext>
            </a:extLst>
          </p:cNvPr>
          <p:cNvPicPr>
            <a:picLocks noGrp="1" noChangeAspect="1"/>
          </p:cNvPicPr>
          <p:nvPr>
            <p:ph type="pic" idx="1"/>
          </p:nvPr>
        </p:nvPicPr>
        <p:blipFill rotWithShape="1">
          <a:blip r:embed="rId2"/>
          <a:srcRect l="12341" t="730" r="42999" b="-730"/>
          <a:stretch/>
        </p:blipFill>
        <p:spPr>
          <a:xfrm>
            <a:off x="5183188" y="987425"/>
            <a:ext cx="6172200" cy="4873625"/>
          </a:xfrm>
        </p:spPr>
      </p:pic>
      <p:sp>
        <p:nvSpPr>
          <p:cNvPr id="5" name="文本框 4">
            <a:extLst>
              <a:ext uri="{FF2B5EF4-FFF2-40B4-BE49-F238E27FC236}">
                <a16:creationId xmlns:a16="http://schemas.microsoft.com/office/drawing/2014/main" id="{F4B84094-0C01-7578-83C6-7F11E89137AA}"/>
              </a:ext>
            </a:extLst>
          </p:cNvPr>
          <p:cNvSpPr txBox="1"/>
          <p:nvPr/>
        </p:nvSpPr>
        <p:spPr>
          <a:xfrm>
            <a:off x="5183188" y="457200"/>
            <a:ext cx="3493673" cy="400110"/>
          </a:xfrm>
          <a:prstGeom prst="rect">
            <a:avLst/>
          </a:prstGeom>
          <a:noFill/>
        </p:spPr>
        <p:txBody>
          <a:bodyPr wrap="square" rtlCol="0">
            <a:spAutoFit/>
          </a:bodyPr>
          <a:lstStyle/>
          <a:p>
            <a:r>
              <a:rPr lang="zh-CN" altLang="en-US" sz="2000" dirty="0">
                <a:solidFill>
                  <a:schemeClr val="accent1"/>
                </a:solidFill>
              </a:rPr>
              <a:t>自动登入</a:t>
            </a:r>
          </a:p>
        </p:txBody>
      </p:sp>
      <p:pic>
        <p:nvPicPr>
          <p:cNvPr id="7" name="图片 6">
            <a:extLst>
              <a:ext uri="{FF2B5EF4-FFF2-40B4-BE49-F238E27FC236}">
                <a16:creationId xmlns:a16="http://schemas.microsoft.com/office/drawing/2014/main" id="{B7CA5D49-6968-0862-EE72-0CA0545A3642}"/>
              </a:ext>
            </a:extLst>
          </p:cNvPr>
          <p:cNvPicPr>
            <a:picLocks noChangeAspect="1"/>
          </p:cNvPicPr>
          <p:nvPr/>
        </p:nvPicPr>
        <p:blipFill>
          <a:blip r:embed="rId3"/>
          <a:stretch>
            <a:fillRect/>
          </a:stretch>
        </p:blipFill>
        <p:spPr>
          <a:xfrm>
            <a:off x="836612" y="457200"/>
            <a:ext cx="3932261" cy="20673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文本框 7">
            <a:extLst>
              <a:ext uri="{FF2B5EF4-FFF2-40B4-BE49-F238E27FC236}">
                <a16:creationId xmlns:a16="http://schemas.microsoft.com/office/drawing/2014/main" id="{FE28086E-06E9-1717-389F-59E4CF44E5F8}"/>
              </a:ext>
            </a:extLst>
          </p:cNvPr>
          <p:cNvSpPr txBox="1"/>
          <p:nvPr/>
        </p:nvSpPr>
        <p:spPr>
          <a:xfrm>
            <a:off x="836612" y="457200"/>
            <a:ext cx="3932237" cy="1077218"/>
          </a:xfrm>
          <a:prstGeom prst="rect">
            <a:avLst/>
          </a:prstGeom>
          <a:noFill/>
        </p:spPr>
        <p:txBody>
          <a:bodyPr wrap="square" rtlCol="0">
            <a:spAutoFit/>
          </a:bodyPr>
          <a:lstStyle/>
          <a:p>
            <a:r>
              <a:rPr lang="zh-CN" altLang="en-US" sz="1600" dirty="0"/>
              <a:t>思路：</a:t>
            </a:r>
            <a:endParaRPr lang="en-US" altLang="zh-CN" sz="1600" dirty="0"/>
          </a:p>
          <a:p>
            <a:r>
              <a:rPr lang="en-US" altLang="zh-CN" sz="1600" dirty="0"/>
              <a:t>Controller</a:t>
            </a:r>
            <a:r>
              <a:rPr lang="zh-CN" altLang="en-US" sz="1600" dirty="0"/>
              <a:t>层的登入方法中判断自动登入的变量是否存在，存在就给用户名和密码设置一个</a:t>
            </a:r>
            <a:r>
              <a:rPr lang="en-US" altLang="zh-CN" sz="1600" dirty="0"/>
              <a:t>cookie</a:t>
            </a:r>
            <a:r>
              <a:rPr lang="zh-CN" altLang="en-US" sz="1600" dirty="0"/>
              <a:t>值实现自动登入</a:t>
            </a:r>
          </a:p>
        </p:txBody>
      </p:sp>
      <p:sp>
        <p:nvSpPr>
          <p:cNvPr id="2" name="Rectangle 1">
            <a:extLst>
              <a:ext uri="{FF2B5EF4-FFF2-40B4-BE49-F238E27FC236}">
                <a16:creationId xmlns:a16="http://schemas.microsoft.com/office/drawing/2014/main" id="{B77C2156-E93E-8F96-6145-39363B61A838}"/>
              </a:ext>
            </a:extLst>
          </p:cNvPr>
          <p:cNvSpPr>
            <a:spLocks noGrp="1" noChangeArrowheads="1"/>
          </p:cNvSpPr>
          <p:nvPr>
            <p:ph type="body" sz="half" idx="2"/>
          </p:nvPr>
        </p:nvSpPr>
        <p:spPr bwMode="auto">
          <a:xfrm>
            <a:off x="839788" y="3388643"/>
            <a:ext cx="3239990" cy="16158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if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auto</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null</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System</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1" u="none" strike="noStrike" cap="none" normalizeH="0" baseline="0" dirty="0">
                <a:ln>
                  <a:noFill/>
                </a:ln>
                <a:solidFill>
                  <a:srgbClr val="871094"/>
                </a:solidFill>
                <a:effectLst/>
                <a:latin typeface="Arial Unicode MS" panose="020B0604020202020204" pitchFamily="34" charset="-122"/>
                <a:ea typeface="JetBrains Mono"/>
              </a:rPr>
              <a:t>out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.println(</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67D17"/>
                </a:solidFill>
                <a:effectLst/>
                <a:latin typeface="宋体" panose="02010600030101010101" pitchFamily="2" charset="-122"/>
                <a:ea typeface="宋体" panose="02010600030101010101" pitchFamily="2" charset="-122"/>
              </a:rPr>
              <a:t>勾选了</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auto"</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1" u="none" strike="noStrike" cap="none" normalizeH="0" baseline="0" dirty="0">
                <a:ln>
                  <a:noFill/>
                </a:ln>
                <a:solidFill>
                  <a:srgbClr val="8C8C8C"/>
                </a:solidFill>
                <a:effectLst/>
                <a:latin typeface="Arial Unicode MS" panose="020B0604020202020204" pitchFamily="34" charset="-122"/>
                <a:ea typeface="JetBrains Mono"/>
              </a:rPr>
              <a:t>//base64</a:t>
            </a:r>
            <a: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编码</a:t>
            </a:r>
            <a:b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String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userinfo=</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username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password</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System</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1" u="none" strike="noStrike" cap="none" normalizeH="0" baseline="0" dirty="0">
                <a:ln>
                  <a:noFill/>
                </a:ln>
                <a:solidFill>
                  <a:srgbClr val="871094"/>
                </a:solidFill>
                <a:effectLst/>
                <a:latin typeface="Arial Unicode MS" panose="020B0604020202020204" pitchFamily="34" charset="-122"/>
                <a:ea typeface="JetBrains Mono"/>
              </a:rPr>
              <a:t>out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.println(userinfo);</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userinfo=</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Base64Utils</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1" u="none" strike="noStrike" cap="none" normalizeH="0" baseline="0" dirty="0">
                <a:ln>
                  <a:noFill/>
                </a:ln>
                <a:solidFill>
                  <a:srgbClr val="080808"/>
                </a:solidFill>
                <a:effectLst/>
                <a:latin typeface="Arial Unicode MS" panose="020B0604020202020204" pitchFamily="34" charset="-122"/>
                <a:ea typeface="JetBrains Mono"/>
              </a:rPr>
              <a:t>encode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(userinfo);</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Cookie cookie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new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Cookie(</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"userinfo"</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,userinfo);</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cookie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.setMaxAge(</a:t>
            </a:r>
            <a:r>
              <a:rPr kumimoji="0" lang="zh-CN" altLang="zh-CN" sz="900" b="0" i="0" u="none" strike="noStrike" cap="none" normalizeH="0" baseline="0" dirty="0">
                <a:ln>
                  <a:noFill/>
                </a:ln>
                <a:solidFill>
                  <a:srgbClr val="1750EB"/>
                </a:solidFill>
                <a:effectLst/>
                <a:latin typeface="Arial Unicode MS" panose="020B0604020202020204" pitchFamily="34" charset="-122"/>
                <a:ea typeface="JetBrains Mono"/>
              </a:rPr>
              <a:t>60</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1750EB"/>
                </a:solidFill>
                <a:effectLst/>
                <a:latin typeface="Arial Unicode MS" panose="020B0604020202020204" pitchFamily="34" charset="-122"/>
                <a:ea typeface="JetBrains Mono"/>
              </a:rPr>
              <a:t>60</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1750EB"/>
                </a:solidFill>
                <a:effectLst/>
                <a:latin typeface="Arial Unicode MS" panose="020B0604020202020204" pitchFamily="34" charset="-122"/>
                <a:ea typeface="JetBrains Mono"/>
              </a:rPr>
              <a:t>24</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1750EB"/>
                </a:solidFill>
                <a:effectLst/>
                <a:latin typeface="Arial Unicode MS" panose="020B0604020202020204" pitchFamily="34" charset="-122"/>
                <a:ea typeface="JetBrains Mono"/>
              </a:rPr>
              <a:t>14</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1" u="none" strike="noStrike" cap="none" normalizeH="0" baseline="0" dirty="0">
                <a:ln>
                  <a:noFill/>
                </a:ln>
                <a:solidFill>
                  <a:srgbClr val="8C8C8C"/>
                </a:solidFill>
                <a:effectLst/>
                <a:latin typeface="Arial Unicode MS" panose="020B0604020202020204" pitchFamily="34" charset="-122"/>
                <a:ea typeface="JetBrains Mono"/>
              </a:rPr>
              <a:t>//                cookie.setPath("/");</a:t>
            </a:r>
            <a:br>
              <a:rPr kumimoji="0" lang="zh-CN" altLang="zh-CN" sz="900" b="0" i="1" u="none" strike="noStrike" cap="none" normalizeH="0" baseline="0" dirty="0">
                <a:ln>
                  <a:noFill/>
                </a:ln>
                <a:solidFill>
                  <a:srgbClr val="8C8C8C"/>
                </a:solidFill>
                <a:effectLst/>
                <a:latin typeface="Arial Unicode MS" panose="020B0604020202020204" pitchFamily="34" charset="-122"/>
                <a:ea typeface="JetBrains Mono"/>
              </a:rPr>
            </a:br>
            <a:r>
              <a:rPr kumimoji="0" lang="zh-CN" altLang="zh-CN" sz="900" b="0" i="1" u="none" strike="noStrike" cap="none" normalizeH="0" baseline="0" dirty="0">
                <a:ln>
                  <a:noFill/>
                </a:ln>
                <a:solidFill>
                  <a:srgbClr val="8C8C8C"/>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response.addCookie(</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cookie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4671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占位符 8">
            <a:extLst>
              <a:ext uri="{FF2B5EF4-FFF2-40B4-BE49-F238E27FC236}">
                <a16:creationId xmlns:a16="http://schemas.microsoft.com/office/drawing/2014/main" id="{60114A59-FFC4-6B8B-5CE0-43AA8BBA0770}"/>
              </a:ext>
            </a:extLst>
          </p:cNvPr>
          <p:cNvPicPr>
            <a:picLocks noGrp="1" noChangeAspect="1"/>
          </p:cNvPicPr>
          <p:nvPr>
            <p:ph type="pic" idx="1"/>
          </p:nvPr>
        </p:nvPicPr>
        <p:blipFill rotWithShape="1">
          <a:blip r:embed="rId2"/>
          <a:srcRect l="25022" r="25022"/>
          <a:stretch/>
        </p:blipFill>
        <p:spPr/>
      </p:pic>
      <p:sp>
        <p:nvSpPr>
          <p:cNvPr id="5" name="文本框 4">
            <a:extLst>
              <a:ext uri="{FF2B5EF4-FFF2-40B4-BE49-F238E27FC236}">
                <a16:creationId xmlns:a16="http://schemas.microsoft.com/office/drawing/2014/main" id="{F4B84094-0C01-7578-83C6-7F11E89137AA}"/>
              </a:ext>
            </a:extLst>
          </p:cNvPr>
          <p:cNvSpPr txBox="1"/>
          <p:nvPr/>
        </p:nvSpPr>
        <p:spPr>
          <a:xfrm>
            <a:off x="5183188" y="457200"/>
            <a:ext cx="3493673" cy="400110"/>
          </a:xfrm>
          <a:prstGeom prst="rect">
            <a:avLst/>
          </a:prstGeom>
          <a:noFill/>
        </p:spPr>
        <p:txBody>
          <a:bodyPr wrap="square" rtlCol="0">
            <a:spAutoFit/>
          </a:bodyPr>
          <a:lstStyle/>
          <a:p>
            <a:r>
              <a:rPr lang="zh-CN" altLang="en-US" sz="2000" dirty="0">
                <a:solidFill>
                  <a:schemeClr val="accent1"/>
                </a:solidFill>
              </a:rPr>
              <a:t>注销登入</a:t>
            </a:r>
          </a:p>
        </p:txBody>
      </p:sp>
      <p:pic>
        <p:nvPicPr>
          <p:cNvPr id="7" name="图片 6">
            <a:extLst>
              <a:ext uri="{FF2B5EF4-FFF2-40B4-BE49-F238E27FC236}">
                <a16:creationId xmlns:a16="http://schemas.microsoft.com/office/drawing/2014/main" id="{B7CA5D49-6968-0862-EE72-0CA0545A3642}"/>
              </a:ext>
            </a:extLst>
          </p:cNvPr>
          <p:cNvPicPr>
            <a:picLocks noChangeAspect="1"/>
          </p:cNvPicPr>
          <p:nvPr/>
        </p:nvPicPr>
        <p:blipFill>
          <a:blip r:embed="rId3"/>
          <a:stretch>
            <a:fillRect/>
          </a:stretch>
        </p:blipFill>
        <p:spPr>
          <a:xfrm>
            <a:off x="836612" y="457200"/>
            <a:ext cx="3932261" cy="20673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文本框 7">
            <a:extLst>
              <a:ext uri="{FF2B5EF4-FFF2-40B4-BE49-F238E27FC236}">
                <a16:creationId xmlns:a16="http://schemas.microsoft.com/office/drawing/2014/main" id="{FE28086E-06E9-1717-389F-59E4CF44E5F8}"/>
              </a:ext>
            </a:extLst>
          </p:cNvPr>
          <p:cNvSpPr txBox="1"/>
          <p:nvPr/>
        </p:nvSpPr>
        <p:spPr>
          <a:xfrm>
            <a:off x="836612" y="457200"/>
            <a:ext cx="3932237" cy="1077218"/>
          </a:xfrm>
          <a:prstGeom prst="rect">
            <a:avLst/>
          </a:prstGeom>
          <a:noFill/>
        </p:spPr>
        <p:txBody>
          <a:bodyPr wrap="square" rtlCol="0">
            <a:spAutoFit/>
          </a:bodyPr>
          <a:lstStyle/>
          <a:p>
            <a:r>
              <a:rPr lang="zh-CN" altLang="en-US" sz="1600" dirty="0"/>
              <a:t>思路：</a:t>
            </a:r>
            <a:endParaRPr lang="en-US" altLang="zh-CN" sz="1600" dirty="0"/>
          </a:p>
          <a:p>
            <a:r>
              <a:rPr lang="en-US" altLang="zh-CN" sz="1600" dirty="0"/>
              <a:t>Controller</a:t>
            </a:r>
            <a:r>
              <a:rPr lang="zh-CN" altLang="en-US" sz="1600" dirty="0"/>
              <a:t>层中创建登出方法，然后删除线程中的“</a:t>
            </a:r>
            <a:r>
              <a:rPr lang="en-US" altLang="zh-CN" sz="1600" dirty="0"/>
              <a:t>user</a:t>
            </a:r>
            <a:r>
              <a:rPr lang="zh-CN" altLang="en-US" sz="1600" dirty="0"/>
              <a:t>”数据，然后将</a:t>
            </a:r>
            <a:r>
              <a:rPr lang="en-US" altLang="zh-CN" sz="1600" dirty="0"/>
              <a:t>cookie</a:t>
            </a:r>
            <a:r>
              <a:rPr lang="zh-CN" altLang="en-US" sz="1600" dirty="0"/>
              <a:t>内容制空，最后重定向首页</a:t>
            </a:r>
          </a:p>
        </p:txBody>
      </p:sp>
      <p:sp>
        <p:nvSpPr>
          <p:cNvPr id="2" name="Rectangle 1">
            <a:extLst>
              <a:ext uri="{FF2B5EF4-FFF2-40B4-BE49-F238E27FC236}">
                <a16:creationId xmlns:a16="http://schemas.microsoft.com/office/drawing/2014/main" id="{00BEC745-ED64-1BEB-7FF1-70A19CF64B5E}"/>
              </a:ext>
            </a:extLst>
          </p:cNvPr>
          <p:cNvSpPr>
            <a:spLocks noGrp="1" noChangeArrowheads="1"/>
          </p:cNvSpPr>
          <p:nvPr>
            <p:ph type="body" sz="half" idx="2"/>
          </p:nvPr>
        </p:nvSpPr>
        <p:spPr bwMode="auto">
          <a:xfrm>
            <a:off x="839788" y="3250143"/>
            <a:ext cx="3448380" cy="18928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public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String </a:t>
            </a:r>
            <a:r>
              <a:rPr kumimoji="0" lang="zh-CN" altLang="zh-CN" sz="900" b="0" i="0" u="none" strike="noStrike" cap="none" normalizeH="0" baseline="0" dirty="0">
                <a:ln>
                  <a:noFill/>
                </a:ln>
                <a:solidFill>
                  <a:srgbClr val="00627A"/>
                </a:solidFill>
                <a:effectLst/>
                <a:latin typeface="Arial Unicode MS" panose="020B0604020202020204" pitchFamily="34" charset="-122"/>
                <a:ea typeface="JetBrains Mono"/>
              </a:rPr>
              <a:t>logOut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lang="en-US" altLang="zh-CN" sz="900" dirty="0">
                <a:solidFill>
                  <a:srgbClr val="000000"/>
                </a:solidFill>
                <a:latin typeface="Arial Unicode MS" panose="020B0604020202020204" pitchFamily="34" charset="-122"/>
                <a:ea typeface="JetBrains Mono"/>
              </a:rPr>
              <a: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throws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ServletException</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IOException</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HttpSession session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request.getSession();</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1" u="none" strike="noStrike" cap="none" normalizeH="0" baseline="0" dirty="0">
                <a:ln>
                  <a:noFill/>
                </a:ln>
                <a:solidFill>
                  <a:srgbClr val="8C8C8C"/>
                </a:solidFill>
                <a:effectLst/>
                <a:latin typeface="Arial Unicode MS" panose="020B0604020202020204" pitchFamily="34" charset="-122"/>
                <a:ea typeface="JetBrains Mono"/>
              </a:rPr>
              <a:t>//1.</a:t>
            </a:r>
            <a: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删除</a:t>
            </a:r>
            <a:r>
              <a:rPr kumimoji="0" lang="zh-CN" altLang="zh-CN" sz="900" b="0" i="1" u="none" strike="noStrike" cap="none" normalizeH="0" baseline="0" dirty="0">
                <a:ln>
                  <a:noFill/>
                </a:ln>
                <a:solidFill>
                  <a:srgbClr val="8C8C8C"/>
                </a:solidFill>
                <a:effectLst/>
                <a:latin typeface="Arial Unicode MS" panose="020B0604020202020204" pitchFamily="34" charset="-122"/>
                <a:ea typeface="JetBrains Mono"/>
              </a:rPr>
              <a:t>session</a:t>
            </a:r>
            <a: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中的数据</a:t>
            </a:r>
            <a:b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session</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.removeAttribute(</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"user"</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1" u="none" strike="noStrike" cap="none" normalizeH="0" baseline="0" dirty="0">
                <a:ln>
                  <a:noFill/>
                </a:ln>
                <a:solidFill>
                  <a:srgbClr val="8C8C8C"/>
                </a:solidFill>
                <a:effectLst/>
                <a:latin typeface="Arial Unicode MS" panose="020B0604020202020204" pitchFamily="34" charset="-122"/>
                <a:ea typeface="JetBrains Mono"/>
              </a:rPr>
              <a:t>//2.session</a:t>
            </a:r>
            <a: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失效</a:t>
            </a:r>
            <a:b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session</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.invalidate();</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1" u="none" strike="noStrike" cap="none" normalizeH="0" baseline="0" dirty="0">
                <a:ln>
                  <a:noFill/>
                </a:ln>
                <a:solidFill>
                  <a:srgbClr val="8C8C8C"/>
                </a:solidFill>
                <a:effectLst/>
                <a:latin typeface="Arial Unicode MS" panose="020B0604020202020204" pitchFamily="34" charset="-122"/>
                <a:ea typeface="JetBrains Mono"/>
              </a:rPr>
              <a:t>//3.</a:t>
            </a:r>
            <a: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删除</a:t>
            </a:r>
            <a:r>
              <a:rPr kumimoji="0" lang="zh-CN" altLang="zh-CN" sz="900" b="0" i="1" u="none" strike="noStrike" cap="none" normalizeH="0" baseline="0" dirty="0">
                <a:ln>
                  <a:noFill/>
                </a:ln>
                <a:solidFill>
                  <a:srgbClr val="8C8C8C"/>
                </a:solidFill>
                <a:effectLst/>
                <a:latin typeface="Arial Unicode MS" panose="020B0604020202020204" pitchFamily="34" charset="-122"/>
                <a:ea typeface="JetBrains Mono"/>
              </a:rPr>
              <a:t>cookie</a:t>
            </a:r>
            <a:br>
              <a:rPr kumimoji="0" lang="zh-CN" altLang="zh-CN" sz="900" b="0" i="1" u="none" strike="noStrike" cap="none" normalizeH="0" baseline="0" dirty="0">
                <a:ln>
                  <a:noFill/>
                </a:ln>
                <a:solidFill>
                  <a:srgbClr val="8C8C8C"/>
                </a:solidFill>
                <a:effectLst/>
                <a:latin typeface="Arial Unicode MS" panose="020B0604020202020204" pitchFamily="34" charset="-122"/>
                <a:ea typeface="JetBrains Mono"/>
              </a:rPr>
            </a:br>
            <a:r>
              <a:rPr kumimoji="0" lang="zh-CN" altLang="zh-CN" sz="900" b="0" i="1" u="none" strike="noStrike" cap="none" normalizeH="0" baseline="0" dirty="0">
                <a:ln>
                  <a:noFill/>
                </a:ln>
                <a:solidFill>
                  <a:srgbClr val="8C8C8C"/>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Cookie cookie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new </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Cookie(</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"userinfo"</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cookie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.setMaxAge(</a:t>
            </a:r>
            <a:r>
              <a:rPr kumimoji="0" lang="zh-CN" altLang="zh-CN" sz="900" b="0" i="0" u="none" strike="noStrike" cap="none" normalizeH="0" baseline="0" dirty="0">
                <a:ln>
                  <a:noFill/>
                </a:ln>
                <a:solidFill>
                  <a:srgbClr val="1750EB"/>
                </a:solidFill>
                <a:effectLst/>
                <a:latin typeface="Arial Unicode MS" panose="020B0604020202020204" pitchFamily="34" charset="-122"/>
                <a:ea typeface="JetBrains Mono"/>
              </a:rPr>
              <a:t>0</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response.addCookie(</a:t>
            </a:r>
            <a:r>
              <a:rPr kumimoji="0" lang="zh-CN" altLang="zh-CN" sz="900" b="0" i="0" u="none" strike="noStrike" cap="none" normalizeH="0" baseline="0" dirty="0">
                <a:ln>
                  <a:noFill/>
                </a:ln>
                <a:solidFill>
                  <a:srgbClr val="000000"/>
                </a:solidFill>
                <a:effectLst/>
                <a:latin typeface="Arial Unicode MS" panose="020B0604020202020204" pitchFamily="34" charset="-122"/>
                <a:ea typeface="JetBrains Mono"/>
              </a:rPr>
              <a:t>cookie</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900" b="0" i="1" u="none" strike="noStrike" cap="none" normalizeH="0" baseline="0" dirty="0">
                <a:ln>
                  <a:noFill/>
                </a:ln>
                <a:solidFill>
                  <a:srgbClr val="8C8C8C"/>
                </a:solidFill>
                <a:effectLst/>
                <a:latin typeface="Arial Unicode MS" panose="020B0604020202020204" pitchFamily="34" charset="-122"/>
                <a:ea typeface="JetBrains Mono"/>
              </a:rPr>
              <a:t>//4.</a:t>
            </a:r>
            <a: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重定向</a:t>
            </a:r>
            <a:b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9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0033B3"/>
                </a:solidFill>
                <a:effectLst/>
                <a:latin typeface="Arial Unicode MS" panose="020B0604020202020204" pitchFamily="34" charset="-122"/>
                <a:ea typeface="JetBrains Mono"/>
              </a:rPr>
              <a:t>return </a:t>
            </a:r>
            <a:r>
              <a:rPr kumimoji="0" lang="zh-CN" altLang="zh-CN" sz="900" b="0" i="0" u="none" strike="noStrike" cap="none" normalizeH="0" baseline="0" dirty="0">
                <a:ln>
                  <a:noFill/>
                </a:ln>
                <a:solidFill>
                  <a:srgbClr val="067D17"/>
                </a:solidFill>
                <a:effectLst/>
                <a:latin typeface="Arial Unicode MS" panose="020B0604020202020204" pitchFamily="34" charset="-122"/>
                <a:ea typeface="JetBrains Mono"/>
              </a:rPr>
              <a:t>"redirect:/login.jsp"</a:t>
            </a: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900" b="0" i="0" u="none" strike="noStrike" cap="none" normalizeH="0" baseline="0" dirty="0">
                <a:ln>
                  <a:noFill/>
                </a:ln>
                <a:solidFill>
                  <a:srgbClr val="080808"/>
                </a:solidFill>
                <a:effectLst/>
                <a:latin typeface="Arial Unicode MS" panose="020B0604020202020204" pitchFamily="34" charset="-122"/>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5926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293EB-3EF0-2D8C-3A37-8B250249F41A}"/>
              </a:ext>
            </a:extLst>
          </p:cNvPr>
          <p:cNvSpPr>
            <a:spLocks noGrp="1"/>
          </p:cNvSpPr>
          <p:nvPr>
            <p:ph type="title"/>
          </p:nvPr>
        </p:nvSpPr>
        <p:spPr/>
        <p:txBody>
          <a:bodyPr/>
          <a:lstStyle/>
          <a:p>
            <a:r>
              <a:rPr lang="zh-CN" altLang="en-US" dirty="0"/>
              <a:t>商品模块功能</a:t>
            </a:r>
          </a:p>
        </p:txBody>
      </p:sp>
      <p:sp>
        <p:nvSpPr>
          <p:cNvPr id="3" name="文本框 2">
            <a:extLst>
              <a:ext uri="{FF2B5EF4-FFF2-40B4-BE49-F238E27FC236}">
                <a16:creationId xmlns:a16="http://schemas.microsoft.com/office/drawing/2014/main" id="{F1DA5BA0-6FC0-8C20-2C0F-0C799FD0FD7E}"/>
              </a:ext>
            </a:extLst>
          </p:cNvPr>
          <p:cNvSpPr txBox="1"/>
          <p:nvPr/>
        </p:nvSpPr>
        <p:spPr>
          <a:xfrm>
            <a:off x="838200" y="1952625"/>
            <a:ext cx="7896225" cy="923330"/>
          </a:xfrm>
          <a:prstGeom prst="rect">
            <a:avLst/>
          </a:prstGeom>
          <a:noFill/>
        </p:spPr>
        <p:txBody>
          <a:bodyPr wrap="square" rtlCol="0">
            <a:spAutoFit/>
          </a:bodyPr>
          <a:lstStyle/>
          <a:p>
            <a:r>
              <a:rPr lang="zh-CN" altLang="en-US" dirty="0"/>
              <a:t>商品分页</a:t>
            </a:r>
            <a:endParaRPr lang="en-US" altLang="zh-CN" dirty="0"/>
          </a:p>
          <a:p>
            <a:r>
              <a:rPr lang="zh-CN" altLang="en-US" dirty="0"/>
              <a:t>商品详情</a:t>
            </a:r>
            <a:endParaRPr lang="en-US" altLang="zh-CN" dirty="0"/>
          </a:p>
          <a:p>
            <a:r>
              <a:rPr lang="zh-CN" altLang="en-US" dirty="0"/>
              <a:t>商品类别</a:t>
            </a:r>
          </a:p>
        </p:txBody>
      </p:sp>
    </p:spTree>
    <p:extLst>
      <p:ext uri="{BB962C8B-B14F-4D97-AF65-F5344CB8AC3E}">
        <p14:creationId xmlns:p14="http://schemas.microsoft.com/office/powerpoint/2010/main" val="191446255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639</TotalTime>
  <Words>3620</Words>
  <Application>Microsoft Office PowerPoint</Application>
  <PresentationFormat>宽屏</PresentationFormat>
  <Paragraphs>160</Paragraphs>
  <Slides>29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29</vt:i4>
      </vt:variant>
    </vt:vector>
  </HeadingPairs>
  <TitlesOfParts>
    <vt:vector size="35" baseType="lpstr">
      <vt:lpstr>Arial Unicode MS</vt:lpstr>
      <vt:lpstr>等线</vt:lpstr>
      <vt:lpstr>等线 Light</vt:lpstr>
      <vt:lpstr>宋体</vt:lpstr>
      <vt:lpstr>Arial</vt:lpstr>
      <vt:lpstr>Office 主题​​</vt:lpstr>
      <vt:lpstr>小米商城</vt:lpstr>
      <vt:lpstr>项目内容介绍：</vt:lpstr>
      <vt:lpstr>小组分工：</vt:lpstr>
      <vt:lpstr>用户模块功能</vt:lpstr>
      <vt:lpstr>PowerPoint 演示文稿</vt:lpstr>
      <vt:lpstr>PowerPoint 演示文稿</vt:lpstr>
      <vt:lpstr>PowerPoint 演示文稿</vt:lpstr>
      <vt:lpstr>PowerPoint 演示文稿</vt:lpstr>
      <vt:lpstr>商品模块功能</vt:lpstr>
      <vt:lpstr>PowerPoint 演示文稿</vt:lpstr>
      <vt:lpstr>PowerPoint 演示文稿</vt:lpstr>
      <vt:lpstr>PowerPoint 演示文稿</vt:lpstr>
      <vt:lpstr>购物车模块功能</vt:lpstr>
      <vt:lpstr>PowerPoint 演示文稿</vt:lpstr>
      <vt:lpstr>PowerPoint 演示文稿</vt:lpstr>
      <vt:lpstr>PowerPoint 演示文稿</vt:lpstr>
      <vt:lpstr>PowerPoint 演示文稿</vt:lpstr>
      <vt:lpstr>PowerPoint 演示文稿</vt:lpstr>
      <vt:lpstr>地址模块功能</vt:lpstr>
      <vt:lpstr>PowerPoint 演示文稿</vt:lpstr>
      <vt:lpstr>PowerPoint 演示文稿</vt:lpstr>
      <vt:lpstr>PowerPoint 演示文稿</vt:lpstr>
      <vt:lpstr>PowerPoint 演示文稿</vt:lpstr>
      <vt:lpstr>PowerPoint 演示文稿</vt:lpstr>
      <vt:lpstr>订单模块功能</vt:lpstr>
      <vt:lpstr>PowerPoint 演示文稿</vt:lpstr>
      <vt:lpstr>PowerPoint 演示文稿</vt:lpstr>
      <vt:lpstr>PowerPoint 演示文稿</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小米商城</dc:title>
  <dc:creator>xin wang</dc:creator>
  <cp:lastModifiedBy>xin wang</cp:lastModifiedBy>
  <cp:revision>5</cp:revision>
  <dcterms:created xsi:type="dcterms:W3CDTF">2022-11-01T03:35:09Z</dcterms:created>
  <dcterms:modified xsi:type="dcterms:W3CDTF">2022-11-02T05:24:14Z</dcterms:modified>
</cp:coreProperties>
</file>