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1" r:id="rId3"/>
    <p:sldId id="300" r:id="rId4"/>
    <p:sldId id="305" r:id="rId5"/>
    <p:sldId id="308" r:id="rId6"/>
    <p:sldId id="306" r:id="rId7"/>
    <p:sldId id="307" r:id="rId8"/>
    <p:sldId id="312" r:id="rId9"/>
    <p:sldId id="313" r:id="rId10"/>
    <p:sldId id="311" r:id="rId11"/>
    <p:sldId id="27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CFBE1D-B541-44B6-A550-E75EB58717D0}">
  <a:tblStyle styleId="{67CFBE1D-B541-44B6-A550-E75EB58717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218" autoAdjust="0"/>
    <p:restoredTop sz="94636" autoAdjust="0"/>
  </p:normalViewPr>
  <p:slideViewPr>
    <p:cSldViewPr>
      <p:cViewPr varScale="1">
        <p:scale>
          <a:sx n="109" d="100"/>
          <a:sy n="109" d="100"/>
        </p:scale>
        <p:origin x="-492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5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354223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206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28596" y="642924"/>
            <a:ext cx="4429156" cy="385765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l-GR" sz="3200" dirty="0" smtClean="0">
                <a:latin typeface="Century Gothic" pitchFamily="34" charset="0"/>
              </a:rPr>
              <a:t>Υπεύθυνος </a:t>
            </a:r>
            <a:r>
              <a:rPr lang="en-US" sz="3200" dirty="0" smtClean="0">
                <a:latin typeface="Century Gothic" pitchFamily="34" charset="0"/>
              </a:rPr>
              <a:t>   </a:t>
            </a:r>
            <a:r>
              <a:rPr lang="el-GR" sz="3200" dirty="0" smtClean="0">
                <a:latin typeface="Century Gothic" pitchFamily="34" charset="0"/>
              </a:rPr>
              <a:t>Προστασίας</a:t>
            </a:r>
            <a:r>
              <a:rPr lang="en-US" sz="3200" dirty="0" smtClean="0">
                <a:latin typeface="Century Gothic" pitchFamily="34" charset="0"/>
              </a:rPr>
              <a:t> </a:t>
            </a:r>
            <a:r>
              <a:rPr lang="el-GR" sz="3200" dirty="0" smtClean="0">
                <a:latin typeface="Century Gothic" pitchFamily="34" charset="0"/>
              </a:rPr>
              <a:t> </a:t>
            </a:r>
            <a:r>
              <a:rPr lang="en-US" sz="3200" dirty="0" smtClean="0">
                <a:latin typeface="Century Gothic" pitchFamily="34" charset="0"/>
              </a:rPr>
              <a:t>           </a:t>
            </a:r>
            <a:br>
              <a:rPr lang="en-US" sz="3200" dirty="0" smtClean="0">
                <a:latin typeface="Century Gothic" pitchFamily="34" charset="0"/>
              </a:rPr>
            </a:br>
            <a:r>
              <a:rPr lang="el-GR" sz="3200" dirty="0" smtClean="0">
                <a:latin typeface="Century Gothic" pitchFamily="34" charset="0"/>
              </a:rPr>
              <a:t>Δεδομένων</a:t>
            </a:r>
            <a:r>
              <a:rPr lang="en-US" sz="3200" dirty="0" smtClean="0">
                <a:latin typeface="Century Gothic" pitchFamily="34" charset="0"/>
              </a:rPr>
              <a:t> (DPO)</a:t>
            </a:r>
            <a:r>
              <a:rPr lang="el-GR" sz="3200" dirty="0" smtClean="0">
                <a:latin typeface="Century Gothic" pitchFamily="34" charset="0"/>
              </a:rPr>
              <a:t> </a:t>
            </a:r>
            <a:r>
              <a:rPr lang="el-GR" sz="2800" dirty="0" smtClean="0">
                <a:latin typeface="Century Gothic" pitchFamily="34" charset="0"/>
              </a:rPr>
              <a:t/>
            </a:r>
            <a:br>
              <a:rPr lang="el-GR" sz="2800" dirty="0" smtClean="0">
                <a:latin typeface="Century Gothic" pitchFamily="34" charset="0"/>
              </a:rPr>
            </a:br>
            <a:r>
              <a:rPr lang="el-GR" sz="2800" dirty="0" smtClean="0">
                <a:latin typeface="Century Gothic" pitchFamily="34" charset="0"/>
              </a:rPr>
              <a:t/>
            </a:r>
            <a:br>
              <a:rPr lang="el-GR" sz="2800" dirty="0" smtClean="0">
                <a:latin typeface="Century Gothic" pitchFamily="34" charset="0"/>
              </a:rPr>
            </a:br>
            <a:r>
              <a:rPr lang="el-GR" sz="2800" dirty="0" smtClean="0">
                <a:latin typeface="Century Gothic" pitchFamily="34" charset="0"/>
              </a:rPr>
              <a:t/>
            </a:r>
            <a:br>
              <a:rPr lang="el-GR" sz="2800" dirty="0" smtClean="0">
                <a:latin typeface="Century Gothic" pitchFamily="34" charset="0"/>
              </a:rPr>
            </a:br>
            <a:r>
              <a:rPr lang="el-GR" sz="2800" dirty="0" smtClean="0">
                <a:latin typeface="Century Gothic" pitchFamily="34" charset="0"/>
              </a:rPr>
              <a:t/>
            </a:r>
            <a:br>
              <a:rPr lang="el-GR" sz="2800" dirty="0" smtClean="0">
                <a:latin typeface="Century Gothic" pitchFamily="34" charset="0"/>
              </a:rPr>
            </a:br>
            <a:r>
              <a:rPr lang="el-GR" sz="2800" dirty="0" smtClean="0">
                <a:latin typeface="Century Gothic" pitchFamily="34" charset="0"/>
              </a:rPr>
              <a:t/>
            </a:r>
            <a:br>
              <a:rPr lang="el-GR" sz="2800" dirty="0" smtClean="0">
                <a:latin typeface="Century Gothic" pitchFamily="34" charset="0"/>
              </a:rPr>
            </a:br>
            <a:r>
              <a:rPr lang="el-GR" sz="2800" dirty="0" smtClean="0">
                <a:latin typeface="Century Gothic" pitchFamily="34" charset="0"/>
              </a:rPr>
              <a:t> </a:t>
            </a:r>
            <a:r>
              <a:rPr lang="el-GR" sz="2400" dirty="0" err="1" smtClean="0">
                <a:latin typeface="Century Gothic" pitchFamily="34" charset="0"/>
              </a:rPr>
              <a:t>Τσιαούσης</a:t>
            </a:r>
            <a:r>
              <a:rPr lang="el-GR" sz="2400" dirty="0" smtClean="0">
                <a:latin typeface="Century Gothic" pitchFamily="34" charset="0"/>
              </a:rPr>
              <a:t> Σταύρος</a:t>
            </a:r>
            <a:r>
              <a:rPr lang="el-GR" sz="2800" dirty="0" smtClean="0">
                <a:latin typeface="Century Gothic" pitchFamily="34" charset="0"/>
              </a:rPr>
              <a:t/>
            </a:r>
            <a:br>
              <a:rPr lang="el-GR" sz="2800" dirty="0" smtClean="0">
                <a:latin typeface="Century Gothic" pitchFamily="34" charset="0"/>
              </a:rPr>
            </a:br>
            <a:endParaRPr sz="2800" dirty="0">
              <a:latin typeface="Century Gothic" pitchFamily="34" charset="0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- Εικόνα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02" y="1071552"/>
            <a:ext cx="1857388" cy="18573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4294967295"/>
          </p:nvPr>
        </p:nvSpPr>
        <p:spPr>
          <a:xfrm>
            <a:off x="285720" y="214296"/>
            <a:ext cx="6013450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l-GR" dirty="0" smtClean="0">
                <a:latin typeface="Century Gothic" pitchFamily="34" charset="0"/>
              </a:rPr>
              <a:t> Συμπεράσματα</a:t>
            </a:r>
            <a:endParaRPr>
              <a:latin typeface="Century Gothic" pitchFamily="34" charset="0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4294967295"/>
          </p:nvPr>
        </p:nvSpPr>
        <p:spPr>
          <a:xfrm>
            <a:off x="214282" y="1428742"/>
            <a:ext cx="5214974" cy="31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l-GR" dirty="0" smtClean="0">
                <a:latin typeface="Century Gothic" pitchFamily="34" charset="0"/>
              </a:rPr>
              <a:t>Ο όγκος των προσωπικών</a:t>
            </a:r>
          </a:p>
          <a:p>
            <a:pPr>
              <a:buNone/>
            </a:pPr>
            <a:r>
              <a:rPr lang="el-GR" dirty="0" smtClean="0">
                <a:latin typeface="Century Gothic" pitchFamily="34" charset="0"/>
              </a:rPr>
              <a:t>δεδομένων έχει αυξηθεί δραματικά</a:t>
            </a:r>
          </a:p>
          <a:p>
            <a:pPr>
              <a:buNone/>
            </a:pPr>
            <a:r>
              <a:rPr lang="el-GR" dirty="0" smtClean="0">
                <a:latin typeface="Century Gothic" pitchFamily="34" charset="0"/>
              </a:rPr>
              <a:t>με αποτέλεσμα  να τον καθιστά</a:t>
            </a:r>
          </a:p>
          <a:p>
            <a:pPr>
              <a:buNone/>
            </a:pPr>
            <a:r>
              <a:rPr lang="el-GR" dirty="0" smtClean="0">
                <a:latin typeface="Century Gothic" pitchFamily="34" charset="0"/>
              </a:rPr>
              <a:t>αδιαμφισβήτητα απαραίτητο</a:t>
            </a:r>
            <a:r>
              <a:rPr lang="en-US" dirty="0" smtClean="0">
                <a:latin typeface="Century Gothic" pitchFamily="34" charset="0"/>
              </a:rPr>
              <a:t>.</a:t>
            </a:r>
            <a:endParaRPr lang="el-GR" dirty="0" smtClean="0"/>
          </a:p>
          <a:p>
            <a:pPr>
              <a:buNone/>
            </a:pPr>
            <a:endParaRPr lang="el-GR" dirty="0" smtClean="0">
              <a:latin typeface="Century Gothic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428596" y="1357304"/>
            <a:ext cx="3617913" cy="9286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entury Gothic" pitchFamily="34" charset="0"/>
              </a:rPr>
              <a:t> </a:t>
            </a:r>
            <a:r>
              <a:rPr lang="el-GR" dirty="0" smtClean="0">
                <a:latin typeface="Century Gothic" pitchFamily="34" charset="0"/>
              </a:rPr>
              <a:t>Σας ευχαριστώ!</a:t>
            </a:r>
            <a:endParaRPr dirty="0">
              <a:latin typeface="Century Gothic" pitchFamily="34" charset="0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810" y="2643188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  <a:lum bright="-17000"/>
          </a:blip>
          <a:stretch>
            <a:fillRect/>
          </a:stretch>
        </p:blipFill>
        <p:spPr>
          <a:xfrm>
            <a:off x="5286380" y="1928808"/>
            <a:ext cx="548700" cy="1597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11 - Επεξήγηση με στρογγυλεμένο παραλληλόγραμμο"/>
          <p:cNvSpPr/>
          <p:nvPr/>
        </p:nvSpPr>
        <p:spPr>
          <a:xfrm>
            <a:off x="4929190" y="1285866"/>
            <a:ext cx="1214446" cy="571504"/>
          </a:xfrm>
          <a:prstGeom prst="wedgeRoundRectCallo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8" name="Google Shape;10072;p57"/>
          <p:cNvGrpSpPr/>
          <p:nvPr/>
        </p:nvGrpSpPr>
        <p:grpSpPr>
          <a:xfrm>
            <a:off x="5143504" y="1357304"/>
            <a:ext cx="356164" cy="355815"/>
            <a:chOff x="3040984" y="3681059"/>
            <a:chExt cx="356164" cy="355815"/>
          </a:xfrm>
          <a:blipFill>
            <a:blip r:embed="rId5"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43000"/>
              </a:srgbClr>
            </a:outerShdw>
          </a:effectLst>
        </p:grpSpPr>
        <p:sp>
          <p:nvSpPr>
            <p:cNvPr id="9" name="Google Shape;10073;p57"/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grpFill/>
            <a:ln>
              <a:solidFill>
                <a:srgbClr val="F3F3F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074;p57"/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F3F3F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075;p57"/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grpFill/>
            <a:ln>
              <a:solidFill>
                <a:srgbClr val="F3F3F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4294967295"/>
          </p:nvPr>
        </p:nvSpPr>
        <p:spPr>
          <a:xfrm>
            <a:off x="357158" y="285734"/>
            <a:ext cx="6013450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l-GR" dirty="0" smtClean="0">
                <a:latin typeface="Century Gothic" pitchFamily="34" charset="0"/>
              </a:rPr>
              <a:t> Σύντομη Εισαγωγή</a:t>
            </a:r>
            <a:endParaRPr>
              <a:latin typeface="Century Gothic" pitchFamily="34" charset="0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4294967295"/>
          </p:nvPr>
        </p:nvSpPr>
        <p:spPr>
          <a:xfrm>
            <a:off x="0" y="1500180"/>
            <a:ext cx="6013450" cy="31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>	</a:t>
            </a:r>
            <a:r>
              <a:rPr lang="el-GR" dirty="0" smtClean="0">
                <a:latin typeface="Century Gothic" pitchFamily="34" charset="0"/>
              </a:rPr>
              <a:t>Τον </a:t>
            </a:r>
            <a:r>
              <a:rPr lang="el-GR" dirty="0" err="1" smtClean="0">
                <a:latin typeface="Century Gothic" pitchFamily="34" charset="0"/>
              </a:rPr>
              <a:t>Μάϊο</a:t>
            </a:r>
            <a:r>
              <a:rPr lang="el-GR" dirty="0" smtClean="0">
                <a:latin typeface="Century Gothic" pitchFamily="34" charset="0"/>
              </a:rPr>
              <a:t> του 2018 τέθηκε σε ισχύ ο Κανονισμός 679/2016 για την προστασία των προσωπικών δεδομένων ο οποίος επέβαλε τον υποχρεωτικό ορισμό του </a:t>
            </a:r>
            <a:r>
              <a:rPr lang="en-US" dirty="0" smtClean="0">
                <a:latin typeface="Century Gothic" pitchFamily="34" charset="0"/>
              </a:rPr>
              <a:t>DPO.</a:t>
            </a:r>
            <a:endParaRPr lang="el-GR" dirty="0" smtClean="0">
              <a:latin typeface="Century Gothic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pic>
        <p:nvPicPr>
          <p:cNvPr id="6" name="5 - Εικόνα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22641">
            <a:off x="6463468" y="667037"/>
            <a:ext cx="1670592" cy="1823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4294967295"/>
          </p:nvPr>
        </p:nvSpPr>
        <p:spPr>
          <a:xfrm>
            <a:off x="285720" y="214296"/>
            <a:ext cx="6013450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l-GR" dirty="0" smtClean="0">
                <a:latin typeface="Century Gothic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Ορισμός 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DPO  (1/2)</a:t>
            </a:r>
            <a:endParaRPr>
              <a:latin typeface="Century Gothic" pitchFamily="34" charset="0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4294967295"/>
          </p:nvPr>
        </p:nvSpPr>
        <p:spPr>
          <a:xfrm>
            <a:off x="214282" y="1428742"/>
            <a:ext cx="7000892" cy="31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Υποχρεωτικός 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Στο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δημόσιο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και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σε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μέρος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του 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ιδιωτικού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τομέα</a:t>
            </a:r>
          </a:p>
          <a:p>
            <a:pPr lvl="1">
              <a:buFont typeface="Arial" pitchFamily="34" charset="0"/>
              <a:buChar char="•"/>
            </a:pP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Τακτική,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συστηματική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παρακολούθηση  δεδομένων</a:t>
            </a:r>
          </a:p>
          <a:p>
            <a:pPr lvl="1" algn="just">
              <a:buFont typeface="Arial" pitchFamily="34" charset="0"/>
              <a:buChar char="•"/>
            </a:pP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Μεγάλη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κλίμακα </a:t>
            </a:r>
          </a:p>
          <a:p>
            <a:pPr algn="just">
              <a:buFont typeface="Wingdings" pitchFamily="2" charset="2"/>
              <a:buChar char="Ø"/>
            </a:pP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Όμιλος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επιχειρήσεων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μπορεί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να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διαθέτει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έναν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μόνο  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DPO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,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όμοια και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στον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δημόσιο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κλάδο</a:t>
            </a:r>
          </a:p>
          <a:p>
            <a:pPr>
              <a:buNone/>
            </a:pPr>
            <a:endParaRPr lang="el-GR" dirty="0" smtClean="0">
              <a:latin typeface="Century Gothic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4294967295"/>
          </p:nvPr>
        </p:nvSpPr>
        <p:spPr>
          <a:xfrm>
            <a:off x="285720" y="214296"/>
            <a:ext cx="6013450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l-GR" dirty="0" smtClean="0">
                <a:latin typeface="Century Gothic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Ορισμός 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DPO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(2</a:t>
            </a:r>
            <a:r>
              <a:rPr lang="en-US" spc="-150" dirty="0" smtClean="0">
                <a:latin typeface="Century Gothic" pitchFamily="34" charset="0"/>
                <a:cs typeface="Arial" pitchFamily="34" charset="0"/>
              </a:rPr>
              <a:t>/2</a:t>
            </a: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)</a:t>
            </a:r>
            <a:endParaRPr>
              <a:latin typeface="Century Gothic" pitchFamily="34" charset="0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4294967295"/>
          </p:nvPr>
        </p:nvSpPr>
        <p:spPr>
          <a:xfrm>
            <a:off x="214282" y="1428742"/>
            <a:ext cx="6000792" cy="31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Διορισμός με βάση την εμπειρία και άριστη γνώση του δικαίου</a:t>
            </a:r>
          </a:p>
          <a:p>
            <a:pPr algn="just">
              <a:buFont typeface="Wingdings" pitchFamily="2" charset="2"/>
              <a:buChar char="Ø"/>
            </a:pP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Ανακοίνωση  των  στοιχείων  πρόσληψης  και  επικοινωνίας</a:t>
            </a:r>
          </a:p>
          <a:p>
            <a:pPr algn="just">
              <a:buFont typeface="Wingdings" pitchFamily="2" charset="2"/>
              <a:buChar char="Ø"/>
            </a:pPr>
            <a:r>
              <a:rPr lang="el-GR" spc="-150" dirty="0" smtClean="0">
                <a:latin typeface="Century Gothic" pitchFamily="34" charset="0"/>
                <a:cs typeface="Arial" pitchFamily="34" charset="0"/>
              </a:rPr>
              <a:t>Εθελοντική  βάση</a:t>
            </a:r>
          </a:p>
          <a:p>
            <a:pPr>
              <a:buNone/>
            </a:pPr>
            <a:endParaRPr lang="el-GR" dirty="0" smtClean="0">
              <a:latin typeface="Century Gothic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4294967295"/>
          </p:nvPr>
        </p:nvSpPr>
        <p:spPr>
          <a:xfrm>
            <a:off x="285720" y="214296"/>
            <a:ext cx="6013450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l-GR" dirty="0" smtClean="0">
                <a:latin typeface="Century Gothic" pitchFamily="34" charset="0"/>
              </a:rPr>
              <a:t> Καθήκοντα </a:t>
            </a:r>
            <a:r>
              <a:rPr lang="en-US" dirty="0" smtClean="0">
                <a:latin typeface="Century Gothic" pitchFamily="34" charset="0"/>
              </a:rPr>
              <a:t>DPO</a:t>
            </a:r>
            <a:endParaRPr>
              <a:latin typeface="Century Gothic" pitchFamily="34" charset="0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4294967295"/>
          </p:nvPr>
        </p:nvSpPr>
        <p:spPr>
          <a:xfrm>
            <a:off x="214282" y="1428742"/>
            <a:ext cx="7000892" cy="31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l-GR" dirty="0" smtClean="0">
                <a:latin typeface="Century Gothic" pitchFamily="34" charset="0"/>
              </a:rPr>
              <a:t>Ενημερώνει και συμβουλεύει 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>
                <a:latin typeface="Century Gothic" pitchFamily="34" charset="0"/>
              </a:rPr>
              <a:t>Παρακολουθεί τη συμμόρφωση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>
                <a:latin typeface="Century Gothic" pitchFamily="34" charset="0"/>
              </a:rPr>
              <a:t>Πραγματοποιεί διαβουλεύσεις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>
                <a:latin typeface="Century Gothic" pitchFamily="34" charset="0"/>
              </a:rPr>
              <a:t>Μεσολαβεί μεταξύ των ενδιαφερόμενων</a:t>
            </a:r>
            <a:endParaRPr lang="en-US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>	</a:t>
            </a:r>
            <a:r>
              <a:rPr lang="el-GR" dirty="0" smtClean="0">
                <a:latin typeface="Century Gothic" pitchFamily="34" charset="0"/>
              </a:rPr>
              <a:t>(π.χ. εποπτικές αρχές, υποκείμενα δεδομένων)</a:t>
            </a:r>
          </a:p>
          <a:p>
            <a:pPr>
              <a:buNone/>
            </a:pPr>
            <a:endParaRPr lang="el-GR" dirty="0" smtClean="0">
              <a:latin typeface="Century Gothic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pic>
        <p:nvPicPr>
          <p:cNvPr id="5" name="4 - Εικόνα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857238"/>
            <a:ext cx="2794020" cy="1571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4294967295"/>
          </p:nvPr>
        </p:nvSpPr>
        <p:spPr>
          <a:xfrm>
            <a:off x="285720" y="214296"/>
            <a:ext cx="6013450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l-GR" dirty="0" smtClean="0">
                <a:latin typeface="Century Gothic" pitchFamily="34" charset="0"/>
              </a:rPr>
              <a:t> Θέση </a:t>
            </a:r>
            <a:r>
              <a:rPr lang="en-US" dirty="0" smtClean="0">
                <a:latin typeface="Century Gothic" pitchFamily="34" charset="0"/>
              </a:rPr>
              <a:t>DPO  </a:t>
            </a:r>
            <a:r>
              <a:rPr lang="el-GR" dirty="0" smtClean="0">
                <a:latin typeface="Century Gothic" pitchFamily="34" charset="0"/>
              </a:rPr>
              <a:t>(1</a:t>
            </a:r>
            <a:r>
              <a:rPr lang="en-US" dirty="0" smtClean="0">
                <a:latin typeface="Century Gothic" pitchFamily="34" charset="0"/>
              </a:rPr>
              <a:t>/2</a:t>
            </a:r>
            <a:r>
              <a:rPr lang="el-GR" dirty="0" smtClean="0">
                <a:latin typeface="Century Gothic" pitchFamily="34" charset="0"/>
              </a:rPr>
              <a:t>)</a:t>
            </a:r>
            <a:endParaRPr>
              <a:latin typeface="Century Gothic" pitchFamily="34" charset="0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4294967295"/>
          </p:nvPr>
        </p:nvSpPr>
        <p:spPr>
          <a:xfrm>
            <a:off x="214282" y="1428742"/>
            <a:ext cx="7000892" cy="31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l-GR" dirty="0" smtClean="0">
                <a:latin typeface="Century Gothic" pitchFamily="34" charset="0"/>
              </a:rPr>
              <a:t>Συμμετέχει δεόντως και εγκαίρως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>
                <a:latin typeface="Century Gothic" pitchFamily="34" charset="0"/>
              </a:rPr>
              <a:t>Δεν λαμβάνει εντολές για την άσκηση των καθηκόντων του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>
                <a:latin typeface="Century Gothic" pitchFamily="34" charset="0"/>
              </a:rPr>
              <a:t>Μπορεί να έχει πολλαπλά καθήκοντα/υποχρεώσεις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>
                <a:latin typeface="Century Gothic" pitchFamily="34" charset="0"/>
              </a:rPr>
              <a:t>Συμβουλευτικός, όχι αποφασιστικός</a:t>
            </a:r>
          </a:p>
          <a:p>
            <a:pPr>
              <a:buNone/>
            </a:pPr>
            <a:endParaRPr lang="el-GR" dirty="0" smtClean="0">
              <a:latin typeface="Century Gothic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4294967295"/>
          </p:nvPr>
        </p:nvSpPr>
        <p:spPr>
          <a:xfrm>
            <a:off x="285720" y="214296"/>
            <a:ext cx="6013450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l-GR" dirty="0" smtClean="0">
                <a:latin typeface="Century Gothic" pitchFamily="34" charset="0"/>
              </a:rPr>
              <a:t> Θέση </a:t>
            </a:r>
            <a:r>
              <a:rPr lang="en-US" dirty="0" smtClean="0">
                <a:latin typeface="Century Gothic" pitchFamily="34" charset="0"/>
              </a:rPr>
              <a:t>DPO</a:t>
            </a:r>
            <a:r>
              <a:rPr lang="el-GR" dirty="0" smtClean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l-GR" dirty="0" smtClean="0">
                <a:latin typeface="Century Gothic" pitchFamily="34" charset="0"/>
              </a:rPr>
              <a:t>(2</a:t>
            </a:r>
            <a:r>
              <a:rPr lang="en-US" dirty="0" smtClean="0">
                <a:latin typeface="Century Gothic" pitchFamily="34" charset="0"/>
              </a:rPr>
              <a:t>/2</a:t>
            </a:r>
            <a:r>
              <a:rPr lang="el-GR" dirty="0" smtClean="0">
                <a:latin typeface="Century Gothic" pitchFamily="34" charset="0"/>
              </a:rPr>
              <a:t>)</a:t>
            </a:r>
            <a:endParaRPr>
              <a:latin typeface="Century Gothic" pitchFamily="34" charset="0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4294967295"/>
          </p:nvPr>
        </p:nvSpPr>
        <p:spPr>
          <a:xfrm>
            <a:off x="214282" y="1428742"/>
            <a:ext cx="7000892" cy="31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Δεν επιβάλει κυρώσεις/απαγορεύσεις ούτε και την εφαρμογή του Κανονισμού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Δεν φέρει καμία ευθύνη για την μη τήρηση με τον Κανονισμό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Ελεύθερη πρόσβαση σε δεδομένα και πράξεις επεξεργασίας</a:t>
            </a:r>
          </a:p>
          <a:p>
            <a:pPr>
              <a:buNone/>
            </a:pPr>
            <a:endParaRPr lang="el-GR" dirty="0" smtClean="0">
              <a:latin typeface="Century Gothic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4294967295"/>
          </p:nvPr>
        </p:nvSpPr>
        <p:spPr>
          <a:xfrm>
            <a:off x="285720" y="214296"/>
            <a:ext cx="6013450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l-GR" dirty="0" smtClean="0">
                <a:latin typeface="Century Gothic" pitchFamily="34" charset="0"/>
              </a:rPr>
              <a:t> </a:t>
            </a:r>
            <a:r>
              <a:rPr lang="el-GR" dirty="0" smtClean="0">
                <a:latin typeface="Century Gothic" pitchFamily="34" charset="0"/>
              </a:rPr>
              <a:t>Παράδειγμα (1/2)</a:t>
            </a:r>
            <a:endParaRPr>
              <a:latin typeface="Century Gothic" pitchFamily="34" charset="0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4294967295"/>
          </p:nvPr>
        </p:nvSpPr>
        <p:spPr>
          <a:xfrm>
            <a:off x="214282" y="1428742"/>
            <a:ext cx="8001056" cy="35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buNone/>
            </a:pPr>
            <a:r>
              <a:rPr lang="el-GR" dirty="0" smtClean="0">
                <a:latin typeface="Century Gothic" pitchFamily="34" charset="0"/>
              </a:rPr>
              <a:t>Στην Αρχή </a:t>
            </a:r>
            <a:r>
              <a:rPr lang="el-GR" dirty="0" smtClean="0">
                <a:latin typeface="Century Gothic" pitchFamily="34" charset="0"/>
              </a:rPr>
              <a:t>έχουν </a:t>
            </a:r>
            <a:r>
              <a:rPr lang="el-GR" dirty="0" smtClean="0">
                <a:latin typeface="Century Gothic" pitchFamily="34" charset="0"/>
              </a:rPr>
              <a:t>υποβληθεί πλήθος </a:t>
            </a:r>
            <a:r>
              <a:rPr lang="el-GR" dirty="0" smtClean="0">
                <a:latin typeface="Century Gothic" pitchFamily="34" charset="0"/>
              </a:rPr>
              <a:t>καταγγελιών</a:t>
            </a:r>
          </a:p>
          <a:p>
            <a:pPr algn="just">
              <a:buNone/>
            </a:pPr>
            <a:r>
              <a:rPr lang="el-GR" dirty="0" smtClean="0">
                <a:latin typeface="Century Gothic" pitchFamily="34" charset="0"/>
              </a:rPr>
              <a:t>αναφορικά </a:t>
            </a:r>
            <a:r>
              <a:rPr lang="el-GR" dirty="0" smtClean="0">
                <a:latin typeface="Century Gothic" pitchFamily="34" charset="0"/>
              </a:rPr>
              <a:t>µε </a:t>
            </a:r>
            <a:r>
              <a:rPr lang="el-GR" dirty="0" err="1" smtClean="0">
                <a:latin typeface="Century Gothic" pitchFamily="34" charset="0"/>
              </a:rPr>
              <a:t>ανεπιθύµητες</a:t>
            </a:r>
            <a:r>
              <a:rPr lang="el-GR" dirty="0" smtClean="0">
                <a:latin typeface="Century Gothic" pitchFamily="34" charset="0"/>
              </a:rPr>
              <a:t> τηλεφωνικές κλήσεις </a:t>
            </a:r>
            <a:r>
              <a:rPr lang="el-GR" dirty="0" smtClean="0">
                <a:latin typeface="Century Gothic" pitchFamily="34" charset="0"/>
              </a:rPr>
              <a:t>που</a:t>
            </a:r>
          </a:p>
          <a:p>
            <a:pPr algn="just">
              <a:buNone/>
            </a:pPr>
            <a:r>
              <a:rPr lang="el-GR" dirty="0" err="1" smtClean="0">
                <a:latin typeface="Century Gothic" pitchFamily="34" charset="0"/>
              </a:rPr>
              <a:t>πραγµατοποιούνται</a:t>
            </a:r>
            <a:r>
              <a:rPr lang="el-GR" dirty="0" smtClean="0">
                <a:latin typeface="Century Gothic" pitchFamily="34" charset="0"/>
              </a:rPr>
              <a:t> </a:t>
            </a:r>
            <a:r>
              <a:rPr lang="el-GR" dirty="0" smtClean="0">
                <a:latin typeface="Century Gothic" pitchFamily="34" charset="0"/>
              </a:rPr>
              <a:t>µε ανθρώπινη </a:t>
            </a:r>
            <a:r>
              <a:rPr lang="el-GR" dirty="0" err="1" smtClean="0">
                <a:latin typeface="Century Gothic" pitchFamily="34" charset="0"/>
              </a:rPr>
              <a:t>παρέµβαση</a:t>
            </a:r>
            <a:r>
              <a:rPr lang="el-GR" dirty="0" smtClean="0">
                <a:latin typeface="Century Gothic" pitchFamily="34" charset="0"/>
              </a:rPr>
              <a:t> και </a:t>
            </a:r>
            <a:r>
              <a:rPr lang="el-GR" dirty="0" smtClean="0">
                <a:latin typeface="Century Gothic" pitchFamily="34" charset="0"/>
              </a:rPr>
              <a:t>µε</a:t>
            </a:r>
          </a:p>
          <a:p>
            <a:pPr algn="just">
              <a:buNone/>
            </a:pPr>
            <a:r>
              <a:rPr lang="el-GR" dirty="0" smtClean="0">
                <a:latin typeface="Century Gothic" pitchFamily="34" charset="0"/>
              </a:rPr>
              <a:t>σκοπό </a:t>
            </a:r>
            <a:r>
              <a:rPr lang="el-GR" dirty="0" smtClean="0">
                <a:latin typeface="Century Gothic" pitchFamily="34" charset="0"/>
              </a:rPr>
              <a:t>την προώθηση προϊόντων ή υπηρεσιών </a:t>
            </a:r>
            <a:r>
              <a:rPr lang="el-GR" dirty="0" smtClean="0">
                <a:latin typeface="Century Gothic" pitchFamily="34" charset="0"/>
              </a:rPr>
              <a:t>της</a:t>
            </a:r>
          </a:p>
          <a:p>
            <a:pPr algn="just">
              <a:buNone/>
            </a:pPr>
            <a:r>
              <a:rPr lang="el-GR" dirty="0" smtClean="0">
                <a:latin typeface="Century Gothic" pitchFamily="34" charset="0"/>
              </a:rPr>
              <a:t>εταιρείας </a:t>
            </a:r>
            <a:r>
              <a:rPr lang="el-GR" dirty="0" smtClean="0">
                <a:latin typeface="Century Gothic" pitchFamily="34" charset="0"/>
              </a:rPr>
              <a:t>«</a:t>
            </a:r>
            <a:r>
              <a:rPr lang="el-GR" dirty="0" err="1" smtClean="0">
                <a:latin typeface="Century Gothic" pitchFamily="34" charset="0"/>
              </a:rPr>
              <a:t>Cosmote</a:t>
            </a:r>
            <a:r>
              <a:rPr lang="el-GR" dirty="0" smtClean="0">
                <a:latin typeface="Century Gothic" pitchFamily="34" charset="0"/>
              </a:rPr>
              <a:t> – Κινητές Τηλεπικοινωνίες Α.Ε</a:t>
            </a:r>
            <a:r>
              <a:rPr lang="el-GR" dirty="0" smtClean="0">
                <a:latin typeface="Century Gothic" pitchFamily="34" charset="0"/>
              </a:rPr>
              <a:t>».</a:t>
            </a:r>
            <a:endParaRPr lang="el-GR" dirty="0" smtClean="0">
              <a:latin typeface="Century Gothic" pitchFamily="34" charset="0"/>
            </a:endParaRPr>
          </a:p>
          <a:p>
            <a:pPr algn="just">
              <a:buNone/>
            </a:pPr>
            <a:r>
              <a:rPr lang="el-GR" dirty="0" smtClean="0">
                <a:latin typeface="Century Gothic" pitchFamily="34" charset="0"/>
              </a:rPr>
              <a:t>Κ</a:t>
            </a:r>
            <a:r>
              <a:rPr lang="el-GR" dirty="0" smtClean="0">
                <a:latin typeface="Century Gothic" pitchFamily="34" charset="0"/>
              </a:rPr>
              <a:t>ατά </a:t>
            </a:r>
            <a:r>
              <a:rPr lang="el-GR" dirty="0" smtClean="0">
                <a:latin typeface="Century Gothic" pitchFamily="34" charset="0"/>
              </a:rPr>
              <a:t>το παρελθόν εξέτασε </a:t>
            </a:r>
            <a:r>
              <a:rPr lang="el-GR" dirty="0" smtClean="0">
                <a:latin typeface="Century Gothic" pitchFamily="34" charset="0"/>
              </a:rPr>
              <a:t>αντίστοιχες καταγγελίες</a:t>
            </a:r>
          </a:p>
          <a:p>
            <a:pPr algn="just">
              <a:buNone/>
            </a:pPr>
            <a:r>
              <a:rPr lang="el-GR" dirty="0" smtClean="0">
                <a:latin typeface="Century Gothic" pitchFamily="34" charset="0"/>
              </a:rPr>
              <a:t>κατά του </a:t>
            </a:r>
            <a:r>
              <a:rPr lang="el-GR" dirty="0" smtClean="0">
                <a:latin typeface="Century Gothic" pitchFamily="34" charset="0"/>
              </a:rPr>
              <a:t>ίδιου </a:t>
            </a:r>
            <a:r>
              <a:rPr lang="el-GR" dirty="0" smtClean="0">
                <a:latin typeface="Century Gothic" pitchFamily="34" charset="0"/>
              </a:rPr>
              <a:t>υπευθύνου επεξεργασίας</a:t>
            </a:r>
            <a:r>
              <a:rPr lang="el-GR" dirty="0" smtClean="0">
                <a:latin typeface="Century Gothic" pitchFamily="34" charset="0"/>
              </a:rPr>
              <a:t>. </a:t>
            </a:r>
            <a:endParaRPr lang="el-GR" dirty="0" smtClean="0">
              <a:latin typeface="Century Gothic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4294967295"/>
          </p:nvPr>
        </p:nvSpPr>
        <p:spPr>
          <a:xfrm>
            <a:off x="285720" y="214296"/>
            <a:ext cx="6013450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l-GR" dirty="0" smtClean="0">
                <a:latin typeface="Century Gothic" pitchFamily="34" charset="0"/>
              </a:rPr>
              <a:t> </a:t>
            </a:r>
            <a:r>
              <a:rPr lang="el-GR" dirty="0" smtClean="0">
                <a:latin typeface="Century Gothic" pitchFamily="34" charset="0"/>
              </a:rPr>
              <a:t>Παράδειγμα (2/2)</a:t>
            </a:r>
            <a:endParaRPr>
              <a:latin typeface="Century Gothic" pitchFamily="34" charset="0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4294967295"/>
          </p:nvPr>
        </p:nvSpPr>
        <p:spPr>
          <a:xfrm>
            <a:off x="214282" y="1428742"/>
            <a:ext cx="8001056" cy="32147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buNone/>
            </a:pPr>
            <a:r>
              <a:rPr lang="el-GR" dirty="0" smtClean="0">
                <a:latin typeface="Century Gothic" pitchFamily="34" charset="0"/>
              </a:rPr>
              <a:t>Με αποτέλεσμα να </a:t>
            </a:r>
            <a:r>
              <a:rPr lang="el-GR" dirty="0" smtClean="0">
                <a:latin typeface="Century Gothic" pitchFamily="34" charset="0"/>
              </a:rPr>
              <a:t>επιβάλλει, µε βάση </a:t>
            </a:r>
            <a:r>
              <a:rPr lang="el-GR" dirty="0" smtClean="0">
                <a:latin typeface="Century Gothic" pitchFamily="34" charset="0"/>
              </a:rPr>
              <a:t>τα άρθρα 19</a:t>
            </a:r>
          </a:p>
          <a:p>
            <a:pPr algn="just">
              <a:buNone/>
            </a:pPr>
            <a:r>
              <a:rPr lang="el-GR" dirty="0" smtClean="0">
                <a:latin typeface="Century Gothic" pitchFamily="34" charset="0"/>
              </a:rPr>
              <a:t>παρ</a:t>
            </a:r>
            <a:r>
              <a:rPr lang="el-GR" dirty="0" smtClean="0">
                <a:latin typeface="Century Gothic" pitchFamily="34" charset="0"/>
              </a:rPr>
              <a:t>. </a:t>
            </a:r>
            <a:r>
              <a:rPr lang="el-GR" dirty="0" smtClean="0">
                <a:latin typeface="Century Gothic" pitchFamily="34" charset="0"/>
              </a:rPr>
              <a:t>1 </a:t>
            </a:r>
            <a:r>
              <a:rPr lang="el-GR" dirty="0" smtClean="0">
                <a:latin typeface="Century Gothic" pitchFamily="34" charset="0"/>
              </a:rPr>
              <a:t>και 21 του </a:t>
            </a:r>
            <a:r>
              <a:rPr lang="el-GR" dirty="0" smtClean="0">
                <a:latin typeface="Century Gothic" pitchFamily="34" charset="0"/>
              </a:rPr>
              <a:t>ν. 2472/1997 </a:t>
            </a:r>
            <a:r>
              <a:rPr lang="el-GR" dirty="0" smtClean="0">
                <a:latin typeface="Century Gothic" pitchFamily="34" charset="0"/>
              </a:rPr>
              <a:t>και 13 παρ. </a:t>
            </a:r>
            <a:r>
              <a:rPr lang="el-GR" dirty="0" smtClean="0">
                <a:latin typeface="Century Gothic" pitchFamily="34" charset="0"/>
              </a:rPr>
              <a:t>1</a:t>
            </a:r>
          </a:p>
          <a:p>
            <a:pPr algn="just">
              <a:buNone/>
            </a:pPr>
            <a:r>
              <a:rPr lang="el-GR" dirty="0" smtClean="0">
                <a:latin typeface="Century Gothic" pitchFamily="34" charset="0"/>
              </a:rPr>
              <a:t>και 4 του </a:t>
            </a:r>
            <a:r>
              <a:rPr lang="el-GR" dirty="0" smtClean="0">
                <a:latin typeface="Century Gothic" pitchFamily="34" charset="0"/>
              </a:rPr>
              <a:t>ν. </a:t>
            </a:r>
            <a:r>
              <a:rPr lang="el-GR" dirty="0" smtClean="0">
                <a:latin typeface="Century Gothic" pitchFamily="34" charset="0"/>
              </a:rPr>
              <a:t>3471/2006 στην </a:t>
            </a:r>
            <a:r>
              <a:rPr lang="el-GR" dirty="0" smtClean="0">
                <a:latin typeface="Century Gothic" pitchFamily="34" charset="0"/>
              </a:rPr>
              <a:t>εταιρεία «</a:t>
            </a:r>
            <a:r>
              <a:rPr lang="el-GR" dirty="0" err="1" smtClean="0">
                <a:latin typeface="Century Gothic" pitchFamily="34" charset="0"/>
              </a:rPr>
              <a:t>Cosmote</a:t>
            </a:r>
            <a:r>
              <a:rPr lang="el-GR" dirty="0" smtClean="0">
                <a:latin typeface="Century Gothic" pitchFamily="34" charset="0"/>
              </a:rPr>
              <a:t> </a:t>
            </a:r>
          </a:p>
          <a:p>
            <a:pPr algn="just">
              <a:buNone/>
            </a:pPr>
            <a:r>
              <a:rPr lang="el-GR" dirty="0" smtClean="0">
                <a:latin typeface="Century Gothic" pitchFamily="34" charset="0"/>
              </a:rPr>
              <a:t>Κινητές Τηλεπικοινωνίες Α.Ε» </a:t>
            </a:r>
            <a:r>
              <a:rPr lang="el-GR" dirty="0" err="1" smtClean="0">
                <a:latin typeface="Century Gothic" pitchFamily="34" charset="0"/>
              </a:rPr>
              <a:t>πρόστιµο</a:t>
            </a:r>
            <a:r>
              <a:rPr lang="el-GR" dirty="0" smtClean="0">
                <a:latin typeface="Century Gothic" pitchFamily="34" charset="0"/>
              </a:rPr>
              <a:t> 150.000 Ευρώ</a:t>
            </a:r>
          </a:p>
          <a:p>
            <a:pPr algn="just">
              <a:buNone/>
            </a:pPr>
            <a:r>
              <a:rPr lang="el-GR" dirty="0" smtClean="0">
                <a:latin typeface="Century Gothic" pitchFamily="34" charset="0"/>
              </a:rPr>
              <a:t>για τις ως άνω διαπιστωθείσες παραβιάσεις των</a:t>
            </a:r>
          </a:p>
          <a:p>
            <a:pPr algn="just">
              <a:buNone/>
            </a:pPr>
            <a:r>
              <a:rPr lang="el-GR" dirty="0" smtClean="0">
                <a:latin typeface="Century Gothic" pitchFamily="34" charset="0"/>
              </a:rPr>
              <a:t>διατάξεων του άρθρου 11 του ν. 3471/2006 και του</a:t>
            </a:r>
          </a:p>
          <a:p>
            <a:pPr algn="just">
              <a:buNone/>
            </a:pPr>
            <a:r>
              <a:rPr lang="el-GR" dirty="0" smtClean="0">
                <a:latin typeface="Century Gothic" pitchFamily="34" charset="0"/>
              </a:rPr>
              <a:t>άρθρου 10 του </a:t>
            </a:r>
            <a:r>
              <a:rPr lang="el-GR" dirty="0" smtClean="0">
                <a:latin typeface="Century Gothic" pitchFamily="34" charset="0"/>
              </a:rPr>
              <a:t>ν. 2472/1997.</a:t>
            </a:r>
            <a:endParaRPr lang="el-GR" dirty="0" smtClean="0">
              <a:latin typeface="Century Gothic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</TotalTime>
  <Words>297</Words>
  <Application>Microsoft Office PowerPoint</Application>
  <PresentationFormat>Προβολή στην οθόνη (16:9)</PresentationFormat>
  <Paragraphs>60</Paragraphs>
  <Slides>11</Slides>
  <Notes>11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2" baseType="lpstr">
      <vt:lpstr>Aliena template</vt:lpstr>
      <vt:lpstr>Υπεύθυνος    Προστασίας              Δεδομένων (DPO)       Τσιαούσης Σταύρος </vt:lpstr>
      <vt:lpstr> Σύντομη Εισαγωγή</vt:lpstr>
      <vt:lpstr> Ορισμός DPO  (1/2)</vt:lpstr>
      <vt:lpstr> Ορισμός DPO  (2/2)</vt:lpstr>
      <vt:lpstr> Καθήκοντα DPO</vt:lpstr>
      <vt:lpstr> Θέση DPO  (1/2)</vt:lpstr>
      <vt:lpstr> Θέση DPO  (2/2)</vt:lpstr>
      <vt:lpstr> Παράδειγμα (1/2)</vt:lpstr>
      <vt:lpstr> Παράδειγμα (2/2)</vt:lpstr>
      <vt:lpstr> Συμπεράσματα</vt:lpstr>
      <vt:lpstr> Σας ευχαριστώ!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Χρήση των Data Analytics από την Netflix για αξιοποίηση των Content και Personalized Marketing</dc:title>
  <dc:creator>alexa</dc:creator>
  <cp:lastModifiedBy>StavroS</cp:lastModifiedBy>
  <cp:revision>123</cp:revision>
  <dcterms:modified xsi:type="dcterms:W3CDTF">2020-05-20T13:35:35Z</dcterms:modified>
</cp:coreProperties>
</file>