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6"/>
  </p:notesMasterIdLst>
  <p:handoutMasterIdLst>
    <p:handoutMasterId r:id="rId27"/>
  </p:handoutMasterIdLst>
  <p:sldIdLst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6B531"/>
    <a:srgbClr val="91CF4D"/>
    <a:srgbClr val="9C5BCD"/>
    <a:srgbClr val="37A9FF"/>
    <a:srgbClr val="85CA3A"/>
    <a:srgbClr val="E6AF00"/>
    <a:srgbClr val="7EC234"/>
    <a:srgbClr val="BD8F0F"/>
    <a:srgbClr val="7B5F0F"/>
    <a:srgbClr val="004F8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7354" autoAdjust="0"/>
  </p:normalViewPr>
  <p:slideViewPr>
    <p:cSldViewPr snapToGrid="0">
      <p:cViewPr varScale="1">
        <p:scale>
          <a:sx n="76" d="100"/>
          <a:sy n="76" d="100"/>
        </p:scale>
        <p:origin x="-90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8916"/>
    </p:cViewPr>
  </p:sorterViewPr>
  <p:notesViewPr>
    <p:cSldViewPr snapToGrid="0">
      <p:cViewPr varScale="1">
        <p:scale>
          <a:sx n="87" d="100"/>
          <a:sy n="87" d="100"/>
        </p:scale>
        <p:origin x="-3870" y="-9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406" cy="495792"/>
          </a:xfrm>
          <a:prstGeom prst="rect">
            <a:avLst/>
          </a:prstGeom>
        </p:spPr>
        <p:txBody>
          <a:bodyPr vert="horz" lIns="88185" tIns="44092" rIns="88185" bIns="4409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2"/>
            <a:ext cx="2945405" cy="495792"/>
          </a:xfrm>
          <a:prstGeom prst="rect">
            <a:avLst/>
          </a:prstGeom>
        </p:spPr>
        <p:txBody>
          <a:bodyPr vert="horz" lIns="88185" tIns="44092" rIns="88185" bIns="44092" rtlCol="0"/>
          <a:lstStyle>
            <a:lvl1pPr algn="r">
              <a:defRPr sz="1200"/>
            </a:lvl1pPr>
          </a:lstStyle>
          <a:p>
            <a:fld id="{4C331780-5A64-4D2F-9E47-3244417A19CB}" type="datetimeFigureOut">
              <a:rPr lang="ko-KR" altLang="en-US" smtClean="0"/>
              <a:pPr/>
              <a:t>2013-10-16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307"/>
            <a:ext cx="2945406" cy="495792"/>
          </a:xfrm>
          <a:prstGeom prst="rect">
            <a:avLst/>
          </a:prstGeom>
        </p:spPr>
        <p:txBody>
          <a:bodyPr vert="horz" lIns="88185" tIns="44092" rIns="88185" bIns="4409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7"/>
            <a:ext cx="2945405" cy="495792"/>
          </a:xfrm>
          <a:prstGeom prst="rect">
            <a:avLst/>
          </a:prstGeom>
        </p:spPr>
        <p:txBody>
          <a:bodyPr vert="horz" lIns="88185" tIns="44092" rIns="88185" bIns="44092" rtlCol="0" anchor="b"/>
          <a:lstStyle>
            <a:lvl1pPr algn="r">
              <a:defRPr sz="1200"/>
            </a:lvl1pPr>
          </a:lstStyle>
          <a:p>
            <a:fld id="{C1C39882-469D-46FD-B26D-3F4ECBB65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3424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1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1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>
                <a:ea typeface="ＭＳ Ｐゴシック" pitchFamily="34" charset="-128"/>
              </a:defRPr>
            </a:lvl1pPr>
          </a:lstStyle>
          <a:p>
            <a:pPr>
              <a:defRPr/>
            </a:pPr>
            <a:fld id="{35F750EC-D65A-441C-914D-6FB93B57368A}" type="datetimeFigureOut">
              <a:rPr lang="en-US"/>
              <a:pPr>
                <a:defRPr/>
              </a:pPr>
              <a:t>10/16/2013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6"/>
          </a:xfrm>
          <a:prstGeom prst="rect">
            <a:avLst/>
          </a:prstGeom>
        </p:spPr>
        <p:txBody>
          <a:bodyPr vert="horz" lIns="95548" tIns="47774" rIns="95548" bIns="4777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1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GB" dirty="0" smtClean="0"/>
              <a:t>Embedded Linux Programming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1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>
                <a:ea typeface="ＭＳ Ｐゴシック" pitchFamily="34" charset="-128"/>
              </a:defRPr>
            </a:lvl1pPr>
          </a:lstStyle>
          <a:p>
            <a:pPr>
              <a:defRPr/>
            </a:pPr>
            <a:fld id="{53DB64AF-C0A6-4323-A5BC-A242CA01E8A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4577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470" y="2660822"/>
            <a:ext cx="8773298" cy="686181"/>
          </a:xfrm>
        </p:spPr>
        <p:txBody>
          <a:bodyPr anchor="ctr" anchorCtr="0"/>
          <a:lstStyle>
            <a:lvl1pPr algn="l">
              <a:defRPr sz="4800" b="1" cap="all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Heiti Std R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72995" y="3517557"/>
            <a:ext cx="8798010" cy="403654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GB" dirty="0"/>
          </a:p>
        </p:txBody>
      </p:sp>
      <p:sp>
        <p:nvSpPr>
          <p:cNvPr id="6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F7A8D-17C4-4159-964B-B4386CE966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998577" y="6381064"/>
            <a:ext cx="3218935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8282" y="7938"/>
            <a:ext cx="8855676" cy="63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en-GB" dirty="0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8737042" cy="54737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GB" dirty="0"/>
          </a:p>
        </p:txBody>
      </p:sp>
      <p:sp>
        <p:nvSpPr>
          <p:cNvPr id="7" name="바닥글 개체 틀 2"/>
          <p:cNvSpPr txBox="1">
            <a:spLocks/>
          </p:cNvSpPr>
          <p:nvPr userDrawn="1"/>
        </p:nvSpPr>
        <p:spPr>
          <a:xfrm>
            <a:off x="3643313" y="6629400"/>
            <a:ext cx="1662112" cy="228600"/>
          </a:xfrm>
          <a:prstGeom prst="rect">
            <a:avLst/>
          </a:prstGeom>
          <a:noFill/>
        </p:spPr>
        <p:txBody>
          <a:bodyPr/>
          <a:lstStyle/>
          <a:p>
            <a:pPr latinLnBrk="0">
              <a:defRPr/>
            </a:pPr>
            <a:r>
              <a:rPr kumimoji="0" lang="en-US" altLang="ko-KR" sz="1200" dirty="0" err="1">
                <a:solidFill>
                  <a:schemeClr val="bg1">
                    <a:lumMod val="50000"/>
                  </a:schemeClr>
                </a:solidFill>
                <a:ea typeface="+mn-ea"/>
              </a:rPr>
              <a:t>Huins</a:t>
            </a:r>
            <a:r>
              <a:rPr kumimoji="0" lang="en-US" altLang="ko-KR" sz="1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. R&amp;D Center</a:t>
            </a:r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000" b="1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851D99EC-1C93-4CE3-B0D3-199FDABD11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9" name="Picture 1" descr="C:\Documents and Settings\이종범\My Documents\My Pictures\AndroidG1BasicLogoNov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2463" y="274638"/>
            <a:ext cx="7239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F:\Documents and Settings\Administrator\My Documents\HUINS CI_eng.png"/>
          <p:cNvPicPr>
            <a:picLocks noChangeAspect="1" noChangeArrowheads="1"/>
          </p:cNvPicPr>
          <p:nvPr userDrawn="1"/>
        </p:nvPicPr>
        <p:blipFill>
          <a:blip r:embed="rId3" cstate="print">
            <a:lum bright="-2000"/>
          </a:blip>
          <a:srcRect/>
          <a:stretch>
            <a:fillRect/>
          </a:stretch>
        </p:blipFill>
        <p:spPr bwMode="auto">
          <a:xfrm>
            <a:off x="214313" y="6516688"/>
            <a:ext cx="42862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7835"/>
            <a:ext cx="4040188" cy="34312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01578"/>
            <a:ext cx="4040188" cy="502508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67835"/>
            <a:ext cx="4041775" cy="34312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01578"/>
            <a:ext cx="4041775" cy="5025081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8282" y="7938"/>
            <a:ext cx="8855676" cy="634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9" name="슬라이드 번호 개체 틀 1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F7A8D-17C4-4159-964B-B4386CE966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2"/>
          <p:cNvSpPr>
            <a:spLocks noGrp="1"/>
          </p:cNvSpPr>
          <p:nvPr>
            <p:ph type="ftr" sz="quarter" idx="12"/>
          </p:nvPr>
        </p:nvSpPr>
        <p:spPr>
          <a:xfrm>
            <a:off x="2998577" y="6381064"/>
            <a:ext cx="3218935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8282" y="7938"/>
            <a:ext cx="8855676" cy="63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en-GB" dirty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GB" dirty="0" smtClean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224043" y="6522771"/>
            <a:ext cx="5888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- </a:t>
            </a:r>
            <a:fld id="{49690038-68EE-458D-9565-02B8AA48DD33}" type="slidenum">
              <a:rPr lang="en-GB" sz="1100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GB" sz="1100" dirty="0" smtClean="0">
                <a:solidFill>
                  <a:schemeClr val="bg1"/>
                </a:solidFill>
              </a:rPr>
              <a:t> -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6553200" y="63810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F7A8D-17C4-4159-964B-B4386CE966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6" r:id="rId2"/>
    <p:sldLayoutId id="2147483827" r:id="rId3"/>
    <p:sldLayoutId id="2147483832" r:id="rId4"/>
    <p:sldLayoutId id="2147483828" r:id="rId5"/>
    <p:sldLayoutId id="2147483830" r:id="rId6"/>
  </p:sldLayoutIdLst>
  <p:transition/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latinLnBrk="1" hangingPunct="1">
        <a:spcBef>
          <a:spcPct val="25000"/>
        </a:spcBef>
        <a:spcAft>
          <a:spcPct val="0"/>
        </a:spcAft>
        <a:buClr>
          <a:srgbClr val="7030A0"/>
        </a:buClr>
        <a:buSzPct val="125000"/>
        <a:buFont typeface="Wingdings" pitchFamily="2" charset="2"/>
        <a:buChar char="§"/>
        <a:defRPr sz="2000" baseline="0">
          <a:solidFill>
            <a:srgbClr val="000000"/>
          </a:solidFill>
          <a:latin typeface="+mn-lt"/>
          <a:ea typeface="HY울릉도M" pitchFamily="18" charset="-127"/>
          <a:cs typeface="+mn-cs"/>
        </a:defRPr>
      </a:lvl1pPr>
      <a:lvl2pPr marL="722313" indent="-277813" algn="l" rtl="0" eaLnBrk="1" fontAlgn="ctr" latinLnBrk="1" hangingPunct="1">
        <a:spcBef>
          <a:spcPct val="25000"/>
        </a:spcBef>
        <a:spcAft>
          <a:spcPct val="0"/>
        </a:spcAft>
        <a:buClr>
          <a:srgbClr val="7030A0"/>
        </a:buClr>
        <a:buSzPct val="125000"/>
        <a:buFont typeface="Wingdings" pitchFamily="2" charset="2"/>
        <a:buChar char="§"/>
        <a:defRPr sz="1600" baseline="0">
          <a:solidFill>
            <a:srgbClr val="000000"/>
          </a:solidFill>
          <a:latin typeface="+mn-lt"/>
          <a:ea typeface="HY울릉도M" pitchFamily="18" charset="-127"/>
        </a:defRPr>
      </a:lvl2pPr>
      <a:lvl3pPr marL="1165225" indent="-250825" algn="l" rtl="0" eaLnBrk="1" fontAlgn="ctr" latinLnBrk="1" hangingPunct="1">
        <a:spcBef>
          <a:spcPct val="25000"/>
        </a:spcBef>
        <a:spcAft>
          <a:spcPct val="0"/>
        </a:spcAft>
        <a:buClr>
          <a:srgbClr val="7030A0"/>
        </a:buClr>
        <a:buSzPct val="125000"/>
        <a:buFont typeface="Wingdings" pitchFamily="2" charset="2"/>
        <a:buChar char="§"/>
        <a:defRPr sz="1600" baseline="0">
          <a:solidFill>
            <a:srgbClr val="000000"/>
          </a:solidFill>
          <a:latin typeface="+mn-lt"/>
          <a:ea typeface="HY울릉도M" pitchFamily="18" charset="-127"/>
        </a:defRPr>
      </a:lvl3pPr>
      <a:lvl4pPr marL="1600200" indent="-228600" algn="l" rtl="0" eaLnBrk="1" fontAlgn="ctr" latinLnBrk="1" hangingPunct="1">
        <a:spcBef>
          <a:spcPct val="25000"/>
        </a:spcBef>
        <a:spcAft>
          <a:spcPct val="0"/>
        </a:spcAft>
        <a:buClr>
          <a:srgbClr val="7030A0"/>
        </a:buClr>
        <a:buSzPct val="125000"/>
        <a:buFont typeface="Wingdings" pitchFamily="2" charset="2"/>
        <a:buChar char="§"/>
        <a:defRPr sz="1400" baseline="0">
          <a:solidFill>
            <a:srgbClr val="000000"/>
          </a:solidFill>
          <a:latin typeface="+mn-lt"/>
          <a:ea typeface="HY울릉도M" pitchFamily="18" charset="-127"/>
        </a:defRPr>
      </a:lvl4pPr>
      <a:lvl5pPr marL="2057400" indent="-228600" algn="l" rtl="0" eaLnBrk="1" fontAlgn="ctr" latinLnBrk="1" hangingPunct="1">
        <a:spcBef>
          <a:spcPct val="25000"/>
        </a:spcBef>
        <a:spcAft>
          <a:spcPct val="0"/>
        </a:spcAft>
        <a:buClr>
          <a:srgbClr val="7030A0"/>
        </a:buClr>
        <a:buSzPct val="125000"/>
        <a:buFont typeface="Wingdings" pitchFamily="2" charset="2"/>
        <a:buChar char="§"/>
        <a:defRPr sz="1200" baseline="0">
          <a:solidFill>
            <a:srgbClr val="000000"/>
          </a:solidFill>
          <a:latin typeface="+mn-lt"/>
          <a:ea typeface="HY울릉도M" pitchFamily="18" charset="-127"/>
        </a:defRPr>
      </a:lvl5pPr>
      <a:lvl6pPr marL="2514600" indent="-228600" algn="l" rtl="0" eaLnBrk="1" fontAlgn="ctr" latinLnBrk="1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latinLnBrk="1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latinLnBrk="1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latinLnBrk="1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Achro4210 </a:t>
            </a:r>
            <a:r>
              <a:rPr lang="ko-KR" altLang="en-US" sz="3600" dirty="0" smtClean="0"/>
              <a:t>내부 디바이스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드라이버</a:t>
            </a:r>
            <a:endParaRPr lang="ko-KR" altLang="en-US" sz="3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Internal Device Driver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3057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22263" indent="-285750"/>
            <a:r>
              <a:rPr lang="en-US" altLang="ko-KR" dirty="0" smtClean="0"/>
              <a:t>7-Segment Driver </a:t>
            </a:r>
            <a:r>
              <a:rPr lang="ko-KR" altLang="en-US" dirty="0" smtClean="0"/>
              <a:t> </a:t>
            </a:r>
            <a:r>
              <a:rPr lang="en-US" altLang="ko-KR" sz="1400" dirty="0" smtClean="0"/>
              <a:t> </a:t>
            </a:r>
          </a:p>
          <a:p>
            <a:pPr lvl="1" fontAlgn="base"/>
            <a:r>
              <a:rPr lang="en-US" altLang="ko-KR" dirty="0" smtClean="0"/>
              <a:t>LED </a:t>
            </a:r>
            <a:r>
              <a:rPr lang="ko-KR" altLang="en-US" dirty="0" smtClean="0"/>
              <a:t>회로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</a:t>
            </a:r>
            <a:r>
              <a:rPr lang="ko-KR" altLang="en-US" dirty="0"/>
              <a:t>석</a:t>
            </a:r>
            <a:r>
              <a:rPr lang="en-US" altLang="ko-KR" dirty="0" smtClean="0"/>
              <a:t>  </a:t>
            </a:r>
          </a:p>
          <a:p>
            <a:pPr marL="914400" lvl="2" indent="0" fontAlgn="base">
              <a:buNone/>
            </a:pP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10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 bwMode="auto">
          <a:xfrm>
            <a:off x="774549" y="3883511"/>
            <a:ext cx="5303522" cy="3021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LED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회로 구성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6648209" y="3883511"/>
            <a:ext cx="1907680" cy="3021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핀 연결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961802" y="5477864"/>
            <a:ext cx="3300256" cy="3021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CPU I/O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74006944" descr="EMB000013cc0f4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50" y="1694329"/>
            <a:ext cx="5873659" cy="2189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274007024" descr="EMB000013cc0f4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134" y="1694329"/>
            <a:ext cx="2337578" cy="2189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274007264" descr="EMB000013cc0f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9" y="4414090"/>
            <a:ext cx="3711389" cy="9685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7" name="_x273945224" descr="EMB000013cc0f5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930" y="4414091"/>
            <a:ext cx="3943960" cy="10292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6174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r>
              <a:rPr lang="ko-KR" altLang="en-US" dirty="0" smtClean="0"/>
              <a:t>회로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3" fontAlgn="base" latinLnBrk="0"/>
            <a:r>
              <a:rPr lang="en-US" altLang="ko-KR" dirty="0" smtClean="0"/>
              <a:t>7Segment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en-US" altLang="ko-KR" dirty="0"/>
              <a:t>FND)</a:t>
            </a:r>
            <a:r>
              <a:rPr lang="ko-KR" altLang="en-US" dirty="0"/>
              <a:t>를 제어하기 위해서는 </a:t>
            </a:r>
            <a:r>
              <a:rPr lang="en-US" altLang="ko-KR" dirty="0"/>
              <a:t>CPU</a:t>
            </a:r>
            <a:r>
              <a:rPr lang="ko-KR" altLang="en-US" dirty="0"/>
              <a:t>의 </a:t>
            </a:r>
            <a:r>
              <a:rPr lang="en-US" altLang="ko-KR" dirty="0"/>
              <a:t>GPIO</a:t>
            </a:r>
            <a:r>
              <a:rPr lang="ko-KR" altLang="en-US" dirty="0"/>
              <a:t>를 이용하여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3" fontAlgn="base" latinLnBrk="0"/>
            <a:r>
              <a:rPr lang="en-US" altLang="ko-KR" dirty="0" smtClean="0"/>
              <a:t>FND</a:t>
            </a:r>
            <a:r>
              <a:rPr lang="ko-KR" altLang="en-US" dirty="0"/>
              <a:t>에 공급되는 전원은 </a:t>
            </a:r>
            <a:r>
              <a:rPr lang="en-US" altLang="ko-KR" dirty="0" smtClean="0"/>
              <a:t>ANODE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 fontAlgn="base" latinLnBrk="0"/>
            <a:r>
              <a:rPr lang="en-US" altLang="ko-KR" dirty="0" smtClean="0"/>
              <a:t>FND_A </a:t>
            </a:r>
            <a:r>
              <a:rPr lang="en-US" altLang="ko-KR" dirty="0"/>
              <a:t>~ FND_DP</a:t>
            </a:r>
            <a:r>
              <a:rPr lang="ko-KR" altLang="en-US" dirty="0"/>
              <a:t>의 핀이 </a:t>
            </a:r>
            <a:r>
              <a:rPr lang="en-US" altLang="ko-KR" dirty="0"/>
              <a:t>0(Low)</a:t>
            </a:r>
            <a:r>
              <a:rPr lang="ko-KR" altLang="en-US" dirty="0"/>
              <a:t>이 되어야 </a:t>
            </a:r>
            <a:r>
              <a:rPr lang="en-US" altLang="ko-KR" dirty="0"/>
              <a:t>FND</a:t>
            </a:r>
            <a:r>
              <a:rPr lang="ko-KR" altLang="en-US" dirty="0"/>
              <a:t>의 각 요소가 </a:t>
            </a:r>
            <a:r>
              <a:rPr lang="ko-KR" altLang="en-US" dirty="0" smtClean="0"/>
              <a:t>점등</a:t>
            </a:r>
            <a:endParaRPr lang="en-US" altLang="ko-KR" dirty="0"/>
          </a:p>
          <a:p>
            <a:pPr lvl="3" fontAlgn="base" latinLnBrk="0"/>
            <a:r>
              <a:rPr lang="en-US" altLang="ko-KR" dirty="0" smtClean="0"/>
              <a:t>FND Digit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</a:p>
          <a:p>
            <a:pPr lvl="3" fontAlgn="base" latinLnBrk="0"/>
            <a:endParaRPr lang="en-US" altLang="ko-KR" dirty="0"/>
          </a:p>
          <a:p>
            <a:pPr lvl="3" fontAlgn="base" latinLnBrk="0"/>
            <a:endParaRPr lang="en-US" altLang="ko-KR" dirty="0" smtClean="0"/>
          </a:p>
          <a:p>
            <a:pPr lvl="3" fontAlgn="base" latinLnBrk="0"/>
            <a:endParaRPr lang="en-US" altLang="ko-KR" dirty="0"/>
          </a:p>
          <a:p>
            <a:pPr lvl="3" fontAlgn="base" latinLnBrk="0"/>
            <a:endParaRPr lang="en-US" altLang="ko-KR" dirty="0" smtClean="0"/>
          </a:p>
          <a:p>
            <a:pPr lvl="3" fontAlgn="base" latinLnBrk="0"/>
            <a:endParaRPr lang="en-US" altLang="ko-KR" dirty="0"/>
          </a:p>
          <a:p>
            <a:pPr lvl="3" fontAlgn="base" latinLnBrk="0"/>
            <a:endParaRPr lang="en-US" altLang="ko-KR" dirty="0" smtClean="0"/>
          </a:p>
          <a:p>
            <a:pPr lvl="3" fontAlgn="base" latinLnBrk="0"/>
            <a:endParaRPr lang="en-US" altLang="ko-KR" dirty="0"/>
          </a:p>
          <a:p>
            <a:pPr lvl="3" fontAlgn="base" latinLnBrk="0"/>
            <a:r>
              <a:rPr lang="ko-KR" altLang="en-US" dirty="0" smtClean="0"/>
              <a:t>각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  <a:r>
              <a:rPr lang="ko-KR" altLang="en-US" dirty="0" smtClean="0"/>
              <a:t> 핀</a:t>
            </a:r>
            <a:endParaRPr lang="ko-KR" altLang="en-US" dirty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11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7001459"/>
              </p:ext>
            </p:extLst>
          </p:nvPr>
        </p:nvGraphicFramePr>
        <p:xfrm>
          <a:off x="1889091" y="2186135"/>
          <a:ext cx="5195824" cy="1398270"/>
        </p:xfrm>
        <a:graphic>
          <a:graphicData uri="http://schemas.openxmlformats.org/drawingml/2006/table">
            <a:tbl>
              <a:tblPr/>
              <a:tblGrid>
                <a:gridCol w="817753"/>
                <a:gridCol w="1459357"/>
                <a:gridCol w="1459357"/>
                <a:gridCol w="1459357"/>
              </a:tblGrid>
              <a:tr h="176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연번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순서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PIN 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CPU/IO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76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LCD_B_VD15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GPE3_1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LCD_B_VD16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GPE3_2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LCD_B_VD18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GPE3_4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LCD_B_VD21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GPE3_7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0593933"/>
              </p:ext>
            </p:extLst>
          </p:nvPr>
        </p:nvGraphicFramePr>
        <p:xfrm>
          <a:off x="1878335" y="3984498"/>
          <a:ext cx="5195824" cy="2516886"/>
        </p:xfrm>
        <a:graphic>
          <a:graphicData uri="http://schemas.openxmlformats.org/drawingml/2006/table">
            <a:tbl>
              <a:tblPr/>
              <a:tblGrid>
                <a:gridCol w="817753"/>
                <a:gridCol w="1459357"/>
                <a:gridCol w="1459357"/>
                <a:gridCol w="1459357"/>
              </a:tblGrid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연번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순서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PIN NAME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CPU/IO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 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GPS_GPIO_7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GPL2_7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 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GPS_GPIO_6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GPL2_6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 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GPS_GPIO_5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GPL2_5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 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GPS_GPIO_4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GPL2_4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 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GPS_GPIO_3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GPL2_3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 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GPS_GPIO_2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GPL2_2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 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GPS_GPIO_1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GPL2_1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 DP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GPS_GPIO_0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GPL2_0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438143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 fontAlgn="base" latinLnBrk="0"/>
            <a:r>
              <a:rPr lang="en-US" altLang="ko-KR" dirty="0" smtClean="0"/>
              <a:t>FND </a:t>
            </a:r>
            <a:r>
              <a:rPr lang="ko-KR" altLang="en-US" dirty="0" smtClean="0"/>
              <a:t>점등 위치</a:t>
            </a:r>
            <a:endParaRPr lang="en-US" altLang="ko-KR" dirty="0" smtClean="0"/>
          </a:p>
          <a:p>
            <a:pPr lvl="3" fontAlgn="base" latinLnBrk="0"/>
            <a:endParaRPr lang="en-US" altLang="ko-KR" dirty="0"/>
          </a:p>
          <a:p>
            <a:pPr lvl="3" fontAlgn="base" latinLnBrk="0"/>
            <a:endParaRPr lang="en-US" altLang="ko-KR" dirty="0" smtClean="0"/>
          </a:p>
          <a:p>
            <a:pPr lvl="3" fontAlgn="base" latinLnBrk="0"/>
            <a:endParaRPr lang="en-US" altLang="ko-KR" dirty="0"/>
          </a:p>
          <a:p>
            <a:pPr lvl="3" fontAlgn="base" latinLnBrk="0"/>
            <a:endParaRPr lang="en-US" altLang="ko-KR" dirty="0" smtClean="0"/>
          </a:p>
          <a:p>
            <a:pPr lvl="3" fontAlgn="base" latinLnBrk="0"/>
            <a:endParaRPr lang="en-US" altLang="ko-KR" dirty="0"/>
          </a:p>
          <a:p>
            <a:pPr marL="1371600" lvl="3" indent="0" fontAlgn="base" latinLnBrk="0">
              <a:buNone/>
            </a:pPr>
            <a:endParaRPr lang="en-US" altLang="ko-KR" dirty="0"/>
          </a:p>
          <a:p>
            <a:pPr lvl="3" fontAlgn="base" latinLnBrk="0"/>
            <a:r>
              <a:rPr lang="ko-KR" altLang="en-US" dirty="0" smtClean="0"/>
              <a:t>숫자테이블</a:t>
            </a:r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12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74008784" descr="EMB000013cc0f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04" y="1186046"/>
            <a:ext cx="1024428" cy="1173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84060500"/>
              </p:ext>
            </p:extLst>
          </p:nvPr>
        </p:nvGraphicFramePr>
        <p:xfrm>
          <a:off x="1957036" y="2834276"/>
          <a:ext cx="5416804" cy="3622548"/>
        </p:xfrm>
        <a:graphic>
          <a:graphicData uri="http://schemas.openxmlformats.org/drawingml/2006/table">
            <a:tbl>
              <a:tblPr/>
              <a:tblGrid>
                <a:gridCol w="781812"/>
                <a:gridCol w="1243711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285750"/>
                <a:gridCol w="1105281"/>
              </a:tblGrid>
              <a:tr h="12247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FND </a:t>
                      </a:r>
                      <a:r>
                        <a:rPr lang="ko-KR" altLang="en-US" sz="900" b="1" kern="0" spc="0" dirty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숫자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점등 위치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레지스터 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계산값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</a:tr>
              <a:tr h="1031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B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FFFFFF"/>
                          </a:solidFill>
                          <a:effectLst/>
                          <a:latin typeface="굴림"/>
                        </a:rPr>
                        <a:t>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 B C D E F</a:t>
                      </a:r>
                      <a:endParaRPr lang="pt-B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0x02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 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0x9F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 B D G 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 B C D 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0x0D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 C F 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 C D F 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0x49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 D E F 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0xC1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 B 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0x1F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 B C D E F G</a:t>
                      </a:r>
                      <a:endParaRPr lang="pt-BR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0x01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 B C D F 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0x09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0xFE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BLANK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0xFF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35057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 fontAlgn="base"/>
            <a:r>
              <a:rPr lang="en-US" altLang="ko-KR" dirty="0" smtClean="0"/>
              <a:t>FND Driver</a:t>
            </a:r>
          </a:p>
          <a:p>
            <a:pPr lvl="2" fontAlgn="base"/>
            <a:r>
              <a:rPr lang="en-US" altLang="ko-KR" dirty="0" err="1" smtClean="0"/>
              <a:t>fnd_driver.c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장치관련 </a:t>
            </a:r>
            <a:r>
              <a:rPr lang="ko-KR" altLang="en-US" dirty="0" err="1" smtClean="0"/>
              <a:t>선언부</a:t>
            </a:r>
            <a:r>
              <a:rPr lang="ko-KR" altLang="en-US" dirty="0" smtClean="0"/>
              <a:t> 및 사용할 레지스터 주소 설정</a:t>
            </a:r>
            <a:r>
              <a:rPr lang="en-US" altLang="ko-KR" dirty="0" smtClean="0"/>
              <a:t> 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3" fontAlgn="base"/>
            <a:r>
              <a:rPr lang="en-US" altLang="ko-KR" dirty="0" smtClean="0"/>
              <a:t>File Operation Structure   </a:t>
            </a:r>
            <a:endParaRPr lang="en-US" altLang="ko-KR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13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3254138"/>
              </p:ext>
            </p:extLst>
          </p:nvPr>
        </p:nvGraphicFramePr>
        <p:xfrm>
          <a:off x="1818042" y="1750311"/>
          <a:ext cx="6755802" cy="2359126"/>
        </p:xfrm>
        <a:graphic>
          <a:graphicData uri="http://schemas.openxmlformats.org/drawingml/2006/table">
            <a:tbl>
              <a:tblPr/>
              <a:tblGrid>
                <a:gridCol w="6755802"/>
              </a:tblGrid>
              <a:tr h="23591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//</a:t>
                      </a:r>
                      <a:r>
                        <a:rPr 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…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생략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…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#include &lt;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module.h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#include &lt;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fs.h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#include &lt;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init.h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#include &lt;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version.h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ko-KR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FND_MAJOR 241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device minor number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FND_MINOR 0 //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device minor number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ko-KR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FND_NAME "</a:t>
                      </a:r>
                      <a:r>
                        <a:rPr lang="en-US" altLang="ko-KR" sz="105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fnd_device</a:t>
                      </a:r>
                      <a:r>
                        <a:rPr lang="en-US" altLang="ko-KR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device name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FND_GPL2CON 0x11000100 // Pin Configuration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FND_GPL2DAT 0x11000104 // Pin Data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FND_GPE3CON 0x11400140 // Pin Configuration</a:t>
                      </a:r>
                    </a:p>
                    <a:p>
                      <a:pPr fontAlgn="base" latinLnBrk="1">
                        <a:lnSpc>
                          <a:spcPct val="10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FND_GPE3DAT 0x11400144 // Pin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8903289"/>
              </p:ext>
            </p:extLst>
          </p:nvPr>
        </p:nvGraphicFramePr>
        <p:xfrm>
          <a:off x="1830592" y="4679575"/>
          <a:ext cx="6755802" cy="957432"/>
        </p:xfrm>
        <a:graphic>
          <a:graphicData uri="http://schemas.openxmlformats.org/drawingml/2006/table">
            <a:tbl>
              <a:tblPr/>
              <a:tblGrid>
                <a:gridCol w="6755802"/>
              </a:tblGrid>
              <a:tr h="9574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static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file_operations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fnd_fops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.open      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fnd_open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.write     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fnd_write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.release   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fnd_release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}; 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590939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 fontAlgn="base"/>
            <a:r>
              <a:rPr lang="en-US" altLang="ko-KR" dirty="0" err="1" smtClean="0"/>
              <a:t>fnd_open</a:t>
            </a:r>
            <a:r>
              <a:rPr lang="en-US" altLang="ko-KR" dirty="0" smtClean="0"/>
              <a:t>()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sz="1050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fnd_release</a:t>
            </a:r>
            <a:r>
              <a:rPr lang="en-US" altLang="ko-KR" dirty="0" smtClean="0"/>
              <a:t>()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sz="1200" dirty="0"/>
          </a:p>
          <a:p>
            <a:pPr lvl="3" fontAlgn="base"/>
            <a:r>
              <a:rPr lang="en-US" altLang="ko-KR" dirty="0" err="1" smtClean="0"/>
              <a:t>fnd_write</a:t>
            </a:r>
            <a:r>
              <a:rPr lang="en-US" altLang="ko-KR" dirty="0" smtClean="0"/>
              <a:t>()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14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5326293"/>
              </p:ext>
            </p:extLst>
          </p:nvPr>
        </p:nvGraphicFramePr>
        <p:xfrm>
          <a:off x="1775012" y="1223382"/>
          <a:ext cx="6822142" cy="1186330"/>
        </p:xfrm>
        <a:graphic>
          <a:graphicData uri="http://schemas.openxmlformats.org/drawingml/2006/table">
            <a:tbl>
              <a:tblPr/>
              <a:tblGrid>
                <a:gridCol w="6822142"/>
              </a:tblGrid>
              <a:tr h="1186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fnd_open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file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mfile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if(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fnd_usage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!= 0)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return -EBUSY;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fnd_usage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1;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return 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15738359"/>
              </p:ext>
            </p:extLst>
          </p:nvPr>
        </p:nvGraphicFramePr>
        <p:xfrm>
          <a:off x="1721223" y="4518207"/>
          <a:ext cx="6843657" cy="1956054"/>
        </p:xfrm>
        <a:graphic>
          <a:graphicData uri="http://schemas.openxmlformats.org/drawingml/2006/table">
            <a:tbl>
              <a:tblPr/>
              <a:tblGrid>
                <a:gridCol w="6843657"/>
              </a:tblGrid>
              <a:tr h="168894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ssize_t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fnd_write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file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const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short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size_t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length,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loff_t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off_what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// ...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생략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if 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copy_from_user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(&amp;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fnd_buff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tmp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length))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return -EFAULT;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fnd_sel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=(char)(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fnd_buff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&gt;&gt;8);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fnd_dat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=(char)(fnd_buff&amp;0x00FF);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outb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fnd_sel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)fnd_data2);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outb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fnd_dat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return length;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4634576"/>
              </p:ext>
            </p:extLst>
          </p:nvPr>
        </p:nvGraphicFramePr>
        <p:xfrm>
          <a:off x="1742738" y="3000180"/>
          <a:ext cx="6856208" cy="1023173"/>
        </p:xfrm>
        <a:graphic>
          <a:graphicData uri="http://schemas.openxmlformats.org/drawingml/2006/table">
            <a:tbl>
              <a:tblPr/>
              <a:tblGrid>
                <a:gridCol w="6856208"/>
              </a:tblGrid>
              <a:tr h="10231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fnd_release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file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mfile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fnd_usage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return 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396926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 fontAlgn="base"/>
            <a:r>
              <a:rPr lang="en-US" altLang="ko-KR" dirty="0" err="1" smtClean="0"/>
              <a:t>fnd_init</a:t>
            </a:r>
            <a:r>
              <a:rPr lang="en-US" altLang="ko-KR" dirty="0" smtClean="0"/>
              <a:t>(void)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15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9258192"/>
              </p:ext>
            </p:extLst>
          </p:nvPr>
        </p:nvGraphicFramePr>
        <p:xfrm>
          <a:off x="1861073" y="1237118"/>
          <a:ext cx="6712772" cy="4797922"/>
        </p:xfrm>
        <a:graphic>
          <a:graphicData uri="http://schemas.openxmlformats.org/drawingml/2006/table">
            <a:tbl>
              <a:tblPr/>
              <a:tblGrid>
                <a:gridCol w="6712772"/>
              </a:tblGrid>
              <a:tr h="47979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__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fnd_init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(void) 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result;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result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register_chrdev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(FND_MAJOR, FND_NAME, &amp;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fnd_fops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if(result &lt;0)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// ...(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오류처리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ioremap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(FND_GPL2DAT, 0x01);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fnd_data2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ioremap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(FND_GPE3DAT, 0x01);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if(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==NULL)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// ...(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오류처리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fnd_ctrl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ioremap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(FND_GPL2CON, 0x04);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fnd_ctrl2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ioremap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(FND_GPE3CON, 0x04);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if(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fnd_ctrl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==NULL)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// ...(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오류처리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)...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}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else 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(0x11111111,(unsigned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fnd_ctrl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(0x10010110,(unsigned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)fnd_ctrl2);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printk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("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module, 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dev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fnd_driver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major : %d\n", FND_MAJOR);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outb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(0xFF, 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outb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(0xFF, 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return 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83722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 fontAlgn="base"/>
            <a:r>
              <a:rPr lang="ko-KR" altLang="en-US" dirty="0" smtClean="0"/>
              <a:t>모듈 관련 등록 수행  함수 및 </a:t>
            </a:r>
            <a:r>
              <a:rPr lang="ko-KR" altLang="en-US" dirty="0"/>
              <a:t>라이선스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2" fontAlgn="base"/>
            <a:r>
              <a:rPr lang="en-US" altLang="ko-KR" dirty="0" smtClean="0"/>
              <a:t>Test Application (test_fnd.java)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sz="105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16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9403031"/>
              </p:ext>
            </p:extLst>
          </p:nvPr>
        </p:nvGraphicFramePr>
        <p:xfrm>
          <a:off x="1775012" y="1223382"/>
          <a:ext cx="6822142" cy="1186330"/>
        </p:xfrm>
        <a:graphic>
          <a:graphicData uri="http://schemas.openxmlformats.org/drawingml/2006/table">
            <a:tbl>
              <a:tblPr/>
              <a:tblGrid>
                <a:gridCol w="6822142"/>
              </a:tblGrid>
              <a:tr h="118633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module_init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fnd_init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1"/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module_exit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fnd_exit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1"/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MODULE_LICENSE ("GPL");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MODULE_AUTHOR ("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Huins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HSH");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5043714"/>
              </p:ext>
            </p:extLst>
          </p:nvPr>
        </p:nvGraphicFramePr>
        <p:xfrm>
          <a:off x="1731980" y="3087436"/>
          <a:ext cx="6843657" cy="3119725"/>
        </p:xfrm>
        <a:graphic>
          <a:graphicData uri="http://schemas.openxmlformats.org/drawingml/2006/table">
            <a:tbl>
              <a:tblPr/>
              <a:tblGrid>
                <a:gridCol w="6843657"/>
              </a:tblGrid>
              <a:tr h="3119725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…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FND0 0x00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FND1 0x01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FND2 0x02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…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FND8 0x08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FND9 0x09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FNDP 0x0A // DP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FNDA 0x0B // ALL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FNDX 0x0C // ALL OFF</a:t>
                      </a:r>
                    </a:p>
                    <a:p>
                      <a:pPr fontAlgn="base" latinLnBrk="1"/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 **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fnd_fd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…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3) {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//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장치를 열수 없을 때 오류처리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352097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sz="105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17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9893982"/>
              </p:ext>
            </p:extLst>
          </p:nvPr>
        </p:nvGraphicFramePr>
        <p:xfrm>
          <a:off x="1731980" y="892886"/>
          <a:ext cx="6843657" cy="5260488"/>
        </p:xfrm>
        <a:graphic>
          <a:graphicData uri="http://schemas.openxmlformats.org/drawingml/2006/table">
            <a:tbl>
              <a:tblPr/>
              <a:tblGrid>
                <a:gridCol w="6843657"/>
              </a:tblGrid>
              <a:tr h="526048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…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FND0 0x00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FND1 0x01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…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FND8 0x08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FND9 0x09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FNDP 0x0A // DP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FNDA 0x0B // ALL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FNDX 0x0C // ALL OFF</a:t>
                      </a:r>
                    </a:p>
                    <a:p>
                      <a:pPr fontAlgn="base" latinLnBrk="1"/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 **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{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fnd_fd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…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argc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3) {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//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장치를 열수 없을 때 오류처리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fontAlgn="base" latinLnBrk="1"/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fnd_fd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open("/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fnd_device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O_WRONLY); 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fnd_fd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&lt;0) {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장치를 열수 없는 경우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get_fndnumber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=(char)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atoi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[1]);    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switch(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get_fndnumber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case 0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set_fndvalue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0x96;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 …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case 4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set_fndvalue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0x80;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722745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sz="105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18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8402300"/>
              </p:ext>
            </p:extLst>
          </p:nvPr>
        </p:nvGraphicFramePr>
        <p:xfrm>
          <a:off x="1731980" y="946676"/>
          <a:ext cx="6843657" cy="5316474"/>
        </p:xfrm>
        <a:graphic>
          <a:graphicData uri="http://schemas.openxmlformats.org/drawingml/2006/table">
            <a:tbl>
              <a:tblPr/>
              <a:tblGrid>
                <a:gridCol w="6843657"/>
              </a:tblGrid>
              <a:tr h="526048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get_number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=(char)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atoi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argv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[2]);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switch(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get_number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case FND0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0x02;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case FND1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0x9F;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 ...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생략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case FNDP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0xFE;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case FNDA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0x00;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case FNDX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0xFF;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default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("Invalid Value : 0 ~ 12\n");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fontAlgn="base" latinLnBrk="1"/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temp1 =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set_fndvalue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temp2 =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set_value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temp = temp + temp1;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temp = (temp&lt;&lt;8)|temp2;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write(fnd_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,&amp;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temp,sizeof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(short));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close(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fnd_fd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1"/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046527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r>
              <a:rPr lang="en-US" altLang="ko-KR" dirty="0" err="1" smtClean="0"/>
              <a:t>Makefile</a:t>
            </a: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r>
              <a:rPr lang="ko-KR" altLang="en-US" dirty="0" smtClean="0"/>
              <a:t>컴파일 및 실행 준비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컴파일</a:t>
            </a:r>
            <a:endParaRPr lang="en-US" altLang="ko-KR" dirty="0"/>
          </a:p>
          <a:p>
            <a:pPr marL="914400" lvl="2" indent="0" fontAlgn="base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sz="105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19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501241"/>
              </p:ext>
            </p:extLst>
          </p:nvPr>
        </p:nvGraphicFramePr>
        <p:xfrm>
          <a:off x="1441526" y="1258643"/>
          <a:ext cx="7134112" cy="3625327"/>
        </p:xfrm>
        <a:graphic>
          <a:graphicData uri="http://schemas.openxmlformats.org/drawingml/2006/table">
            <a:tbl>
              <a:tblPr/>
              <a:tblGrid>
                <a:gridCol w="7134112"/>
              </a:tblGrid>
              <a:tr h="3625327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FND Device Driver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 :=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fnd_driver.o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 := arm-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KDIR := /work/achro4210/kernel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 := $(shell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:=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test_fnd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all: app driver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$(MAKE) -C $(KDIR) SUBDIRS=$(PWD) modules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$(CC) -static -o $(FILE) $(FILE).c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 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-a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fnd_driver.ko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nfsroot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-a $(FILE) 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nfsroot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clean: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*.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*.mod.*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*.o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$(FILE)</a:t>
                      </a: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modules.order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Module.symvers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5976949"/>
              </p:ext>
            </p:extLst>
          </p:nvPr>
        </p:nvGraphicFramePr>
        <p:xfrm>
          <a:off x="1858963" y="5701072"/>
          <a:ext cx="5491353" cy="359664"/>
        </p:xfrm>
        <a:graphic>
          <a:graphicData uri="http://schemas.openxmlformats.org/drawingml/2006/table">
            <a:tbl>
              <a:tblPr/>
              <a:tblGrid>
                <a:gridCol w="5491353"/>
              </a:tblGrid>
              <a:tr h="2938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make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59378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22263" indent="-285750"/>
            <a:r>
              <a:rPr lang="en-US" altLang="ko-KR" dirty="0" smtClean="0"/>
              <a:t>LED Driver </a:t>
            </a:r>
          </a:p>
          <a:p>
            <a:pPr marL="0" indent="0" fontAlgn="base">
              <a:buNone/>
            </a:pPr>
            <a:r>
              <a:rPr lang="ko-KR" altLang="en-US" dirty="0" smtClean="0"/>
              <a:t>     </a:t>
            </a:r>
            <a:r>
              <a:rPr lang="ko-KR" altLang="en-US" sz="1400" dirty="0" err="1" smtClean="0"/>
              <a:t>안드로이드에서는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디바이스를 제어하기 위해서 </a:t>
            </a:r>
            <a:r>
              <a:rPr lang="en-US" altLang="ko-KR" sz="1400" dirty="0"/>
              <a:t>JNI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pPr marL="0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err="1" smtClean="0"/>
              <a:t>리눅스</a:t>
            </a:r>
            <a:r>
              <a:rPr lang="ko-KR" altLang="en-US" sz="1400" dirty="0" smtClean="0"/>
              <a:t> 레벨에서 디바이스 드라이버를 제작 하여야 함</a:t>
            </a:r>
            <a:r>
              <a:rPr lang="en-US" altLang="ko-KR" sz="1400" dirty="0" smtClean="0"/>
              <a:t>. </a:t>
            </a:r>
          </a:p>
          <a:p>
            <a:pPr marL="0" indent="0" fontAlgn="base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Achro-4210</a:t>
            </a:r>
            <a:r>
              <a:rPr lang="ko-KR" altLang="en-US" sz="1400" dirty="0"/>
              <a:t>에는 </a:t>
            </a:r>
            <a:r>
              <a:rPr lang="en-US" altLang="ko-KR" sz="1400" dirty="0"/>
              <a:t>Led, </a:t>
            </a:r>
            <a:r>
              <a:rPr lang="en-US" altLang="ko-KR" sz="1400" dirty="0" err="1" smtClean="0"/>
              <a:t>Fnd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디바이스가 내장</a:t>
            </a:r>
            <a:endParaRPr lang="en-US" altLang="ko-KR" sz="1400" dirty="0" smtClean="0"/>
          </a:p>
          <a:p>
            <a:pPr lvl="1" fontAlgn="base"/>
            <a:r>
              <a:rPr lang="en-US" altLang="ko-KR" dirty="0" smtClean="0"/>
              <a:t>LED </a:t>
            </a:r>
            <a:r>
              <a:rPr lang="ko-KR" altLang="en-US" dirty="0" smtClean="0"/>
              <a:t>드라이버 분석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보드에서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어디에 위치하는지 확인</a:t>
            </a:r>
            <a:r>
              <a:rPr lang="en-US" altLang="ko-KR" dirty="0" smtClean="0"/>
              <a:t>  </a:t>
            </a:r>
          </a:p>
          <a:p>
            <a:pPr lvl="2" fontAlgn="base"/>
            <a:r>
              <a:rPr lang="en-US" altLang="ko-KR" dirty="0" smtClean="0"/>
              <a:t>LED</a:t>
            </a:r>
            <a:r>
              <a:rPr lang="ko-KR" altLang="en-US" dirty="0" smtClean="0"/>
              <a:t>가 하드웨어적으로 어떻게 연결 되어있는지 확인</a:t>
            </a: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2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4006784" descr="EMB000013cc0dd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96" y="3192671"/>
            <a:ext cx="2761279" cy="18655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74089024" descr="EMB000013cc0dd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94" y="3192671"/>
            <a:ext cx="2014538" cy="1970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74057448" descr="EMB000013cc0dd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47" y="3192669"/>
            <a:ext cx="3848759" cy="26917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 bwMode="auto">
          <a:xfrm>
            <a:off x="369196" y="5162759"/>
            <a:ext cx="2406277" cy="3021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LED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회로 구성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083495" y="5164099"/>
            <a:ext cx="1735932" cy="3021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핀 연결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5634850" y="5994231"/>
            <a:ext cx="3300256" cy="3021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CPU I/O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40799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 fontAlgn="base"/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2" fontAlgn="base"/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Nfs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r>
              <a:rPr lang="ko-KR" altLang="en-US" dirty="0" err="1" smtClean="0"/>
              <a:t>마운트한</a:t>
            </a:r>
            <a:r>
              <a:rPr lang="ko-KR" altLang="en-US" dirty="0" smtClean="0"/>
              <a:t> 디렉터리로 이동</a:t>
            </a:r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r>
              <a:rPr lang="ko-KR" altLang="en-US" dirty="0" smtClean="0"/>
              <a:t>디바이스 드라이버를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적재</a:t>
            </a:r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r>
              <a:rPr lang="ko-KR" altLang="en-US" dirty="0" err="1" smtClean="0"/>
              <a:t>노드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 marL="914400" lvl="2" indent="0" fontAlgn="base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sz="105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20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1277204"/>
              </p:ext>
            </p:extLst>
          </p:nvPr>
        </p:nvGraphicFramePr>
        <p:xfrm>
          <a:off x="1858963" y="1182851"/>
          <a:ext cx="5491353" cy="359664"/>
        </p:xfrm>
        <a:graphic>
          <a:graphicData uri="http://schemas.openxmlformats.org/drawingml/2006/table">
            <a:tbl>
              <a:tblPr/>
              <a:tblGrid>
                <a:gridCol w="5491353"/>
              </a:tblGrid>
              <a:tr h="2938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make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8745717"/>
              </p:ext>
            </p:extLst>
          </p:nvPr>
        </p:nvGraphicFramePr>
        <p:xfrm>
          <a:off x="1858963" y="2099045"/>
          <a:ext cx="5491353" cy="359664"/>
        </p:xfrm>
        <a:graphic>
          <a:graphicData uri="http://schemas.openxmlformats.org/drawingml/2006/table">
            <a:tbl>
              <a:tblPr/>
              <a:tblGrid>
                <a:gridCol w="5491353"/>
              </a:tblGrid>
              <a:tr h="2938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make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7869905"/>
              </p:ext>
            </p:extLst>
          </p:nvPr>
        </p:nvGraphicFramePr>
        <p:xfrm>
          <a:off x="1859661" y="3355901"/>
          <a:ext cx="5491353" cy="359664"/>
        </p:xfrm>
        <a:graphic>
          <a:graphicData uri="http://schemas.openxmlformats.org/drawingml/2006/table">
            <a:tbl>
              <a:tblPr/>
              <a:tblGrid>
                <a:gridCol w="5491353"/>
              </a:tblGrid>
              <a:tr h="2938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mount -t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nfs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192.168.1.4:/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nfsroot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mnt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nfs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-o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rw,rsize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=1024,nolock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4248113"/>
              </p:ext>
            </p:extLst>
          </p:nvPr>
        </p:nvGraphicFramePr>
        <p:xfrm>
          <a:off x="1859661" y="4173486"/>
          <a:ext cx="5491353" cy="359664"/>
        </p:xfrm>
        <a:graphic>
          <a:graphicData uri="http://schemas.openxmlformats.org/drawingml/2006/table">
            <a:tbl>
              <a:tblPr/>
              <a:tblGrid>
                <a:gridCol w="5491353"/>
              </a:tblGrid>
              <a:tr h="2938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cd 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mnt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nfs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08632734"/>
              </p:ext>
            </p:extLst>
          </p:nvPr>
        </p:nvGraphicFramePr>
        <p:xfrm>
          <a:off x="1859661" y="5120158"/>
          <a:ext cx="5491353" cy="359664"/>
        </p:xfrm>
        <a:graphic>
          <a:graphicData uri="http://schemas.openxmlformats.org/drawingml/2006/table">
            <a:tbl>
              <a:tblPr/>
              <a:tblGrid>
                <a:gridCol w="5491353"/>
              </a:tblGrid>
              <a:tr h="2938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insmod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fnd_driver.ko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3663919"/>
              </p:ext>
            </p:extLst>
          </p:nvPr>
        </p:nvGraphicFramePr>
        <p:xfrm>
          <a:off x="1859661" y="6056074"/>
          <a:ext cx="5491353" cy="359664"/>
        </p:xfrm>
        <a:graphic>
          <a:graphicData uri="http://schemas.openxmlformats.org/drawingml/2006/table">
            <a:tbl>
              <a:tblPr/>
              <a:tblGrid>
                <a:gridCol w="5491353"/>
              </a:tblGrid>
              <a:tr h="2938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mknod /</a:t>
                      </a:r>
                      <a:r>
                        <a:rPr lang="da-DK" sz="11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dev/fnd_device </a:t>
                      </a:r>
                      <a:r>
                        <a:rPr lang="da-DK" sz="11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 241 0</a:t>
                      </a:r>
                      <a:endParaRPr lang="da-DK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943215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 fontAlgn="base"/>
            <a:r>
              <a:rPr lang="ko-KR" altLang="en-US" dirty="0" smtClean="0"/>
              <a:t>테스트 프로그램 실행</a:t>
            </a:r>
            <a:r>
              <a:rPr lang="en-US" altLang="ko-KR" dirty="0" smtClean="0"/>
              <a:t> </a:t>
            </a:r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21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910397"/>
              </p:ext>
            </p:extLst>
          </p:nvPr>
        </p:nvGraphicFramePr>
        <p:xfrm>
          <a:off x="1858963" y="1182851"/>
          <a:ext cx="5491353" cy="359664"/>
        </p:xfrm>
        <a:graphic>
          <a:graphicData uri="http://schemas.openxmlformats.org/drawingml/2006/table">
            <a:tbl>
              <a:tblPr/>
              <a:tblGrid>
                <a:gridCol w="5491353"/>
              </a:tblGrid>
              <a:tr h="2938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./</a:t>
                      </a:r>
                      <a:r>
                        <a:rPr 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test_fnd</a:t>
                      </a: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2 5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273808"/>
              </p:ext>
            </p:extLst>
          </p:nvPr>
        </p:nvGraphicFramePr>
        <p:xfrm>
          <a:off x="1835785" y="1731500"/>
          <a:ext cx="5472430" cy="2554224"/>
        </p:xfrm>
        <a:graphic>
          <a:graphicData uri="http://schemas.openxmlformats.org/drawingml/2006/table">
            <a:tbl>
              <a:tblPr/>
              <a:tblGrid>
                <a:gridCol w="811022"/>
                <a:gridCol w="1925193"/>
                <a:gridCol w="811022"/>
                <a:gridCol w="1925193"/>
              </a:tblGrid>
              <a:tr h="31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인자번호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출력결과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인자번호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FFFFFF"/>
                          </a:solidFill>
                          <a:effectLst/>
                          <a:ea typeface="굴림"/>
                        </a:rPr>
                        <a:t>출력결과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4C4C"/>
                    </a:solidFill>
                  </a:tcPr>
                </a:tc>
              </a:tr>
              <a:tr h="31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7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9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전체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전체 꺼짐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FND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에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250321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r>
              <a:rPr lang="ko-KR" altLang="en-US" dirty="0" smtClean="0"/>
              <a:t>회로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LED</a:t>
            </a:r>
            <a:r>
              <a:rPr lang="ko-KR" altLang="en-US" dirty="0"/>
              <a:t>를 제어하기 위해서는 </a:t>
            </a:r>
            <a:r>
              <a:rPr lang="en-US" altLang="ko-KR" dirty="0"/>
              <a:t>CPU</a:t>
            </a:r>
            <a:r>
              <a:rPr lang="ko-KR" altLang="en-US" dirty="0"/>
              <a:t>의 </a:t>
            </a:r>
            <a:r>
              <a:rPr lang="en-US" altLang="ko-KR" dirty="0"/>
              <a:t>GPIO</a:t>
            </a:r>
            <a:r>
              <a:rPr lang="ko-KR" altLang="en-US" dirty="0" smtClean="0"/>
              <a:t>를 이용하여 제어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VDD</a:t>
            </a:r>
            <a:r>
              <a:rPr lang="ko-KR" altLang="en-US" dirty="0"/>
              <a:t>와 </a:t>
            </a:r>
            <a:r>
              <a:rPr lang="en-US" altLang="ko-KR" dirty="0"/>
              <a:t>LED</a:t>
            </a:r>
            <a:r>
              <a:rPr lang="ko-KR" altLang="en-US" dirty="0"/>
              <a:t>가 연결 되어있으므로 </a:t>
            </a:r>
            <a:r>
              <a:rPr lang="en-US" altLang="ko-KR" dirty="0" smtClean="0"/>
              <a:t>LED0~LED4</a:t>
            </a:r>
            <a:r>
              <a:rPr lang="ko-KR" altLang="en-US" dirty="0"/>
              <a:t>와 연결되는 </a:t>
            </a:r>
            <a:r>
              <a:rPr lang="en-US" altLang="ko-KR" dirty="0"/>
              <a:t>CPU</a:t>
            </a:r>
            <a:r>
              <a:rPr lang="ko-KR" altLang="en-US" dirty="0"/>
              <a:t>의 해당 핀의 데이터 레지스터가 </a:t>
            </a:r>
            <a:r>
              <a:rPr lang="en-US" altLang="ko-KR" dirty="0"/>
              <a:t>0</a:t>
            </a:r>
            <a:r>
              <a:rPr lang="ko-KR" altLang="en-US" dirty="0"/>
              <a:t>이 되면</a:t>
            </a:r>
            <a:r>
              <a:rPr lang="en-US" altLang="ko-KR" dirty="0"/>
              <a:t>, LED</a:t>
            </a:r>
            <a:r>
              <a:rPr lang="ko-KR" altLang="en-US" dirty="0"/>
              <a:t>가 </a:t>
            </a:r>
            <a:r>
              <a:rPr lang="ko-KR" altLang="en-US" dirty="0" smtClean="0"/>
              <a:t>점등</a:t>
            </a:r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endParaRPr lang="en-US" altLang="ko-KR" dirty="0"/>
          </a:p>
          <a:p>
            <a:pPr lvl="1" fontAlgn="base"/>
            <a:r>
              <a:rPr lang="en-US" altLang="ko-KR" dirty="0" smtClean="0"/>
              <a:t>Led driver </a:t>
            </a:r>
            <a:r>
              <a:rPr lang="ko-KR" altLang="en-US" dirty="0" smtClean="0"/>
              <a:t>소스코드</a:t>
            </a: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3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0979806"/>
              </p:ext>
            </p:extLst>
          </p:nvPr>
        </p:nvGraphicFramePr>
        <p:xfrm>
          <a:off x="1889092" y="1873549"/>
          <a:ext cx="6684752" cy="1459230"/>
        </p:xfrm>
        <a:graphic>
          <a:graphicData uri="http://schemas.openxmlformats.org/drawingml/2006/table">
            <a:tbl>
              <a:tblPr/>
              <a:tblGrid>
                <a:gridCol w="1052090"/>
                <a:gridCol w="1877554"/>
                <a:gridCol w="1877554"/>
                <a:gridCol w="1877554"/>
              </a:tblGrid>
              <a:tr h="1674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순서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PIN NAME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CPU/IO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 0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SPI_1.MOSI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GPB7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 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SPI_1.MISO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GPB6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 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SPI_1.NSS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GPB5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 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SPI_1.CLK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GPB4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9353137"/>
              </p:ext>
            </p:extLst>
          </p:nvPr>
        </p:nvGraphicFramePr>
        <p:xfrm>
          <a:off x="1025917" y="3783491"/>
          <a:ext cx="7547928" cy="2724885"/>
        </p:xfrm>
        <a:graphic>
          <a:graphicData uri="http://schemas.openxmlformats.org/drawingml/2006/table">
            <a:tbl>
              <a:tblPr/>
              <a:tblGrid>
                <a:gridCol w="7547928"/>
              </a:tblGrid>
              <a:tr h="27248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//</a:t>
                      </a:r>
                      <a:r>
                        <a:rPr 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…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생략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…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#include &lt;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module.h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#include &lt;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fs.h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#include &lt;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init.h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#include &lt;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version.h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#define LED_MAJOR 240          // 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디바이스 드라이버의 </a:t>
                      </a:r>
                      <a:r>
                        <a:rPr lang="ko-KR" alt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주번호</a:t>
                      </a:r>
                      <a:endParaRPr lang="ko-KR" altLang="en-US" sz="1050" b="1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define LED_MINOR 0             // 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디바이스 드라이버의 </a:t>
                      </a:r>
                      <a:r>
                        <a:rPr lang="ko-KR" alt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부번호</a:t>
                      </a:r>
                      <a:endParaRPr lang="en-US" altLang="ko-KR" sz="1050" b="1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LED_NAME "</a:t>
                      </a:r>
                      <a:r>
                        <a:rPr lang="en-US" altLang="ko-KR" sz="105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led_device" </a:t>
                      </a:r>
                      <a:r>
                        <a:rPr lang="en-US" altLang="ko-KR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드라이버의 이름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ko-KR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LED_GPBCON 0x11400040 // GPBCON </a:t>
                      </a:r>
                      <a:r>
                        <a:rPr lang="ko-KR" altLang="en-US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레지스터의 물리주소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ko-KR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LED_GPBDAT 0x11400044 // GPBDAT </a:t>
                      </a:r>
                      <a:r>
                        <a:rPr lang="ko-KR" altLang="en-US" sz="105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레지스터의 물리주소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195890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 fontAlgn="base"/>
            <a:r>
              <a:rPr lang="en-US" altLang="ko-KR" dirty="0" smtClean="0"/>
              <a:t>Led Driver</a:t>
            </a:r>
          </a:p>
          <a:p>
            <a:pPr lvl="2" fontAlgn="base"/>
            <a:r>
              <a:rPr lang="en-US" altLang="ko-KR" dirty="0" smtClean="0"/>
              <a:t>File Operation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r>
              <a:rPr lang="en-US" altLang="ko-KR" dirty="0" err="1" smtClean="0"/>
              <a:t>led_open</a:t>
            </a:r>
            <a:r>
              <a:rPr lang="en-US" altLang="ko-KR" dirty="0" smtClean="0"/>
              <a:t>()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sz="1050" dirty="0" smtClean="0"/>
          </a:p>
          <a:p>
            <a:pPr lvl="2" fontAlgn="base"/>
            <a:endParaRPr lang="en-US" altLang="ko-KR" sz="1050" dirty="0"/>
          </a:p>
          <a:p>
            <a:pPr lvl="2" fontAlgn="base"/>
            <a:endParaRPr lang="en-US" altLang="ko-KR" dirty="0" smtClean="0"/>
          </a:p>
          <a:p>
            <a:pPr lvl="2" fontAlgn="base"/>
            <a:r>
              <a:rPr lang="en-US" altLang="ko-KR" dirty="0" err="1"/>
              <a:t>l</a:t>
            </a:r>
            <a:r>
              <a:rPr lang="en-US" altLang="ko-KR" dirty="0" err="1" smtClean="0"/>
              <a:t>ed_release</a:t>
            </a:r>
            <a:r>
              <a:rPr lang="en-US" altLang="ko-KR" dirty="0" smtClean="0"/>
              <a:t>()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4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4210940"/>
              </p:ext>
            </p:extLst>
          </p:nvPr>
        </p:nvGraphicFramePr>
        <p:xfrm>
          <a:off x="1376979" y="1549101"/>
          <a:ext cx="7196866" cy="1333799"/>
        </p:xfrm>
        <a:graphic>
          <a:graphicData uri="http://schemas.openxmlformats.org/drawingml/2006/table">
            <a:tbl>
              <a:tblPr/>
              <a:tblGrid>
                <a:gridCol w="7196866"/>
              </a:tblGrid>
              <a:tr h="13337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static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file_operations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led_fops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 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.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open      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led_open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.write     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led_write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.release   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led_release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};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8693004"/>
              </p:ext>
            </p:extLst>
          </p:nvPr>
        </p:nvGraphicFramePr>
        <p:xfrm>
          <a:off x="1400288" y="3396428"/>
          <a:ext cx="7196866" cy="1475994"/>
        </p:xfrm>
        <a:graphic>
          <a:graphicData uri="http://schemas.openxmlformats.org/drawingml/2006/table">
            <a:tbl>
              <a:tblPr/>
              <a:tblGrid>
                <a:gridCol w="7196866"/>
              </a:tblGrid>
              <a:tr h="13337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led_open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file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mfile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 {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if(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led_usage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!= 0)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return -EBUSY;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led_usage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1;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return 0;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14350827"/>
              </p:ext>
            </p:extLst>
          </p:nvPr>
        </p:nvGraphicFramePr>
        <p:xfrm>
          <a:off x="1368015" y="5417435"/>
          <a:ext cx="7196866" cy="1080184"/>
        </p:xfrm>
        <a:graphic>
          <a:graphicData uri="http://schemas.openxmlformats.org/drawingml/2006/table">
            <a:tbl>
              <a:tblPr/>
              <a:tblGrid>
                <a:gridCol w="7196866"/>
              </a:tblGrid>
              <a:tr h="10801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led_release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file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mfile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 {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led_usage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0;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return 0;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366303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r>
              <a:rPr lang="en-US" altLang="ko-KR" dirty="0" err="1" smtClean="0"/>
              <a:t>led_write</a:t>
            </a:r>
            <a:r>
              <a:rPr lang="en-US" altLang="ko-KR" dirty="0" smtClean="0"/>
              <a:t>() 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lvl="2" fontAlgn="base"/>
            <a:r>
              <a:rPr lang="en-US" altLang="ko-KR" dirty="0" err="1"/>
              <a:t>l</a:t>
            </a:r>
            <a:r>
              <a:rPr lang="en-US" altLang="ko-KR" dirty="0" err="1" smtClean="0"/>
              <a:t>ed_release</a:t>
            </a:r>
            <a:r>
              <a:rPr lang="en-US" altLang="ko-KR" dirty="0" smtClean="0"/>
              <a:t>()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5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10427765"/>
              </p:ext>
            </p:extLst>
          </p:nvPr>
        </p:nvGraphicFramePr>
        <p:xfrm>
          <a:off x="1376979" y="1237118"/>
          <a:ext cx="7196866" cy="2302148"/>
        </p:xfrm>
        <a:graphic>
          <a:graphicData uri="http://schemas.openxmlformats.org/drawingml/2006/table">
            <a:tbl>
              <a:tblPr/>
              <a:tblGrid>
                <a:gridCol w="7196866"/>
              </a:tblGrid>
              <a:tr h="23021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ssize_t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led_write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struct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file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inode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const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char *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size_t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length,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loff_t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off_what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const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char *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tmp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unsigned short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led_buff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if (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copy_from_user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(&amp;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led_buff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tmp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length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))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return -EFAULT;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outb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(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led_buff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(unsigned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led_data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 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return length;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294520"/>
              </p:ext>
            </p:extLst>
          </p:nvPr>
        </p:nvGraphicFramePr>
        <p:xfrm>
          <a:off x="1400290" y="4173965"/>
          <a:ext cx="7196866" cy="1796527"/>
        </p:xfrm>
        <a:graphic>
          <a:graphicData uri="http://schemas.openxmlformats.org/drawingml/2006/table">
            <a:tbl>
              <a:tblPr/>
              <a:tblGrid>
                <a:gridCol w="7196866"/>
              </a:tblGrid>
              <a:tr h="17965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void __exit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led_exit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(void)  {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outb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(0xF0, (unsigned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led_data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iounmap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led_data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iounmap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led_ctrl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unregister_chrdev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(LED_MAJOR, LED_NAME);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printk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("Removed LED module\n");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77700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r>
              <a:rPr lang="en-US" altLang="ko-KR" dirty="0" err="1" smtClean="0"/>
              <a:t>led_init</a:t>
            </a:r>
            <a:r>
              <a:rPr lang="en-US" altLang="ko-KR" dirty="0" smtClean="0"/>
              <a:t>() 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6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0378142"/>
              </p:ext>
            </p:extLst>
          </p:nvPr>
        </p:nvGraphicFramePr>
        <p:xfrm>
          <a:off x="1376979" y="1237117"/>
          <a:ext cx="7196866" cy="4894741"/>
        </p:xfrm>
        <a:graphic>
          <a:graphicData uri="http://schemas.openxmlformats.org/drawingml/2006/table">
            <a:tbl>
              <a:tblPr/>
              <a:tblGrid>
                <a:gridCol w="7196866"/>
              </a:tblGrid>
              <a:tr h="48947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__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led_init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(void)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{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result;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get_ctrl_io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result = 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register_chrdev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(LED_MAJOR, LED_NAME, &amp;</a:t>
                      </a:r>
                      <a:r>
                        <a:rPr lang="en-US" sz="105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led_fops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if(result &lt;0) {  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printk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KERN_WARNING"Can't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get any major!\n");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return result;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ioremap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(LED_GPBDAT, 0x01);   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if(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==NULL) [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//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오류 처리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led_ctrl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ioremap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(LED_GPBCON, 0x04);   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if(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led_ctrl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==NULL) 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{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//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오류 처리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} else {    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get_ctrl_io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led_ctrl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  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get_ctrl_io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|=(0x11110000);   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get_ctrl_io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led_ctrl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   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printk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("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module, 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dev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led_driver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major : %d\n", LED_MAJOR);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outb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(0xF0, (unsigned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led_data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return 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770467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r>
              <a:rPr lang="ko-KR" altLang="en-US" dirty="0"/>
              <a:t>모듈 관련 등록 수행  함수 및 라이선스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 smtClean="0"/>
          </a:p>
          <a:p>
            <a:pPr lvl="2" fontAlgn="base"/>
            <a:r>
              <a:rPr lang="en-US" altLang="ko-KR" dirty="0" smtClean="0"/>
              <a:t>Test Application</a:t>
            </a:r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7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1560594"/>
              </p:ext>
            </p:extLst>
          </p:nvPr>
        </p:nvGraphicFramePr>
        <p:xfrm>
          <a:off x="1376979" y="1237118"/>
          <a:ext cx="7196866" cy="968200"/>
        </p:xfrm>
        <a:graphic>
          <a:graphicData uri="http://schemas.openxmlformats.org/drawingml/2006/table">
            <a:tbl>
              <a:tblPr/>
              <a:tblGrid>
                <a:gridCol w="7196866"/>
              </a:tblGrid>
              <a:tr h="9682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module_init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led_init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module_exit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led_exit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MODULE_LICENSE ("GPL");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MODULE_AUTHOR ("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Huins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HSH");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3683791"/>
              </p:ext>
            </p:extLst>
          </p:nvPr>
        </p:nvGraphicFramePr>
        <p:xfrm>
          <a:off x="1398494" y="2818505"/>
          <a:ext cx="7164593" cy="3499356"/>
        </p:xfrm>
        <a:graphic>
          <a:graphicData uri="http://schemas.openxmlformats.org/drawingml/2006/table">
            <a:tbl>
              <a:tblPr/>
              <a:tblGrid>
                <a:gridCol w="7164593"/>
              </a:tblGrid>
              <a:tr h="3496234"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/*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…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(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생략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…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argc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char **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argv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 {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unsigned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char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val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[] = {0x70, 0xB0, 0xD0, 0xE0, 0x00, 0xF0};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if(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argc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!= 2)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{   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실행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어규먼트를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받았는지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체크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및 오류처리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}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led_fd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open("/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dev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led_device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",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O_RDWR);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디바이스를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오픈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if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led_fd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&lt;0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 {   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만약 디바이스가 정상적으로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오픈되지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않으면 오류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처리후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종료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 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get_number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=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atoi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argv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[1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]); 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받은 인자를 숫자로 바꾼다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if(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get_number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&gt;0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||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get_number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&lt;9) 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숫자가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0~9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까지에 포함되는지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확인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 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write(led_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fd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,&amp;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val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[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get_number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],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sizeof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(unsigned char)); 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else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printf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("Invalid Value : 0 thru 9"); 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포함되지 않으면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메시지를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출력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    close(</a:t>
                      </a:r>
                      <a:r>
                        <a:rPr lang="en-US" sz="10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led_fd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); //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장치를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닫아줌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  return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0; //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프로그램을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종료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7620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}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767" marR="52767" marT="35178" marB="35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00869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r>
              <a:rPr lang="ko-KR" altLang="en-US" dirty="0" smtClean="0"/>
              <a:t>컴파일 스크립트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) 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  <a:p>
            <a:pPr marL="914400" lvl="2" indent="0" fontAlgn="base">
              <a:buNone/>
            </a:pP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8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82594590"/>
              </p:ext>
            </p:extLst>
          </p:nvPr>
        </p:nvGraphicFramePr>
        <p:xfrm>
          <a:off x="1376979" y="1237118"/>
          <a:ext cx="7196866" cy="5099136"/>
        </p:xfrm>
        <a:graphic>
          <a:graphicData uri="http://schemas.openxmlformats.org/drawingml/2006/table">
            <a:tbl>
              <a:tblPr/>
              <a:tblGrid>
                <a:gridCol w="7196866"/>
              </a:tblGrid>
              <a:tr h="50991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# This is simple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Makefile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obj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-m :=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led_driver.o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#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led_driver.c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컴파일하여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led_driver.ko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파일을 만든다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CC := arm-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linux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-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gcc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#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어플리케이션 컴파일 시 사용할 컴파일러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KDIR := /work/achro4210/kernel  #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커널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소스가 풀려있는 디렉터리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PWD := $(shell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pwd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  #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디렉터리 환경 변수를 가져옴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FILE :=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test_led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#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응용 프로그램 파일이름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all: app driver  # make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만 입력했을 때 실행되는 전체 부분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driver : # make driver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를 입력했을 때 실행되는 부분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$(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MAKE) -C $(KDIR) SUBDIRS=$(PWD) modules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app :  # make app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만 입력했을 때 실행되는 부분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</a:t>
                      </a:r>
                      <a:r>
                        <a:rPr lang="ko-KR" alt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$(</a:t>
                      </a:r>
                      <a:r>
                        <a:rPr lang="en-US" sz="1050" b="1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CC)  -o $(FILE) $(FILE).c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install : # make install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입력했을 때 실행되는 부분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-a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led_driver.ko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nfsroot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cp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-a $(FILE) /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nfsroot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clean: # make clean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을 입력했을 때 실행되는 부분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rm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*.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ko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rm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*.mod.*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rm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*.o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rm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$(FILE)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rm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modules.order</a:t>
                      </a:r>
                      <a:endParaRPr lang="en-US" sz="1050" kern="0" spc="0" dirty="0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  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rm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-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rf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Module.symvers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endParaRPr lang="ko-KR" altLang="en-US" sz="105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04099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 Device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 fontAlgn="base"/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컴파일 된 관련 파일을 호스트의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nfsroot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복사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애플리케이션</a:t>
            </a:r>
            <a:r>
              <a:rPr lang="en-US" altLang="ko-KR" dirty="0" smtClean="0"/>
              <a:t>)</a:t>
            </a:r>
          </a:p>
          <a:p>
            <a:pPr lvl="3" fontAlgn="base"/>
            <a:endParaRPr lang="en-US" altLang="ko-KR" dirty="0"/>
          </a:p>
          <a:p>
            <a:pPr lvl="3" fontAlgn="base"/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Nfs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보드에서 호스트 시스템을 </a:t>
            </a:r>
            <a:r>
              <a:rPr lang="ko-KR" altLang="en-US" dirty="0" err="1" smtClean="0"/>
              <a:t>마운트</a:t>
            </a:r>
            <a:endParaRPr lang="en-US" altLang="ko-KR" dirty="0" smtClean="0"/>
          </a:p>
          <a:p>
            <a:pPr marL="1371600" lvl="3" indent="0" fontAlgn="base">
              <a:buNone/>
            </a:pPr>
            <a:endParaRPr lang="en-US" altLang="ko-KR" sz="800" dirty="0"/>
          </a:p>
          <a:p>
            <a:pPr marL="1371600" lvl="3" indent="0" fontAlgn="base">
              <a:buNone/>
            </a:pPr>
            <a:endParaRPr lang="en-US" altLang="ko-KR" sz="800" dirty="0" smtClean="0"/>
          </a:p>
          <a:p>
            <a:pPr marL="1371600" lvl="3" indent="0" fontAlgn="base">
              <a:buNone/>
            </a:pPr>
            <a:endParaRPr lang="en-US" altLang="ko-KR" dirty="0"/>
          </a:p>
          <a:p>
            <a:pPr lvl="3" fontAlgn="base"/>
            <a:r>
              <a:rPr lang="ko-KR" altLang="en-US" dirty="0" err="1" smtClean="0"/>
              <a:t>마운트한</a:t>
            </a:r>
            <a:r>
              <a:rPr lang="ko-KR" altLang="en-US" dirty="0" smtClean="0"/>
              <a:t> 디렉터리로 이동</a:t>
            </a:r>
            <a:endParaRPr lang="en-US" altLang="ko-KR" dirty="0" smtClean="0"/>
          </a:p>
          <a:p>
            <a:pPr marL="1371600" lvl="3" indent="0" fontAlgn="base">
              <a:buNone/>
            </a:pPr>
            <a:endParaRPr lang="en-US" altLang="ko-KR" sz="800" dirty="0"/>
          </a:p>
          <a:p>
            <a:pPr marL="1371600" lvl="3" indent="0" fontAlgn="base">
              <a:buNone/>
            </a:pPr>
            <a:endParaRPr lang="en-US" altLang="ko-KR" sz="800" dirty="0" smtClean="0"/>
          </a:p>
          <a:p>
            <a:pPr marL="1371600" lvl="3" indent="0" fontAlgn="base">
              <a:buNone/>
            </a:pPr>
            <a:endParaRPr lang="en-US" altLang="ko-KR" dirty="0" smtClean="0"/>
          </a:p>
          <a:p>
            <a:pPr lvl="3" fontAlgn="base"/>
            <a:r>
              <a:rPr lang="ko-KR" altLang="en-US" dirty="0" smtClean="0"/>
              <a:t>디바이스 드라이버를 </a:t>
            </a:r>
            <a:r>
              <a:rPr lang="ko-KR" altLang="en-US" dirty="0" err="1" smtClean="0"/>
              <a:t>커널어</a:t>
            </a:r>
            <a:r>
              <a:rPr lang="ko-KR" altLang="en-US" dirty="0" smtClean="0"/>
              <a:t> 적재</a:t>
            </a:r>
            <a:r>
              <a:rPr lang="en-US" altLang="ko-KR" dirty="0" smtClean="0"/>
              <a:t> </a:t>
            </a:r>
          </a:p>
          <a:p>
            <a:pPr lvl="3" fontAlgn="base"/>
            <a:endParaRPr lang="en-US" altLang="ko-KR" sz="800" dirty="0"/>
          </a:p>
          <a:p>
            <a:pPr lvl="3" fontAlgn="base"/>
            <a:endParaRPr lang="en-US" altLang="ko-KR" sz="800" dirty="0" smtClean="0"/>
          </a:p>
          <a:p>
            <a:pPr marL="1371600" lvl="3" indent="0" fontAlgn="base">
              <a:buNone/>
            </a:pPr>
            <a:endParaRPr lang="en-US" altLang="ko-KR" dirty="0"/>
          </a:p>
          <a:p>
            <a:pPr lvl="3" fontAlgn="base"/>
            <a:r>
              <a:rPr lang="ko-KR" altLang="en-US" dirty="0" smtClean="0"/>
              <a:t>디바이스와 연결할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</a:p>
          <a:p>
            <a:pPr lvl="3" fontAlgn="base"/>
            <a:endParaRPr lang="en-US" altLang="ko-KR" sz="800" dirty="0"/>
          </a:p>
          <a:p>
            <a:pPr lvl="3" fontAlgn="base"/>
            <a:endParaRPr lang="en-US" altLang="ko-KR" sz="800" dirty="0" smtClean="0"/>
          </a:p>
          <a:p>
            <a:pPr marL="1371600" lvl="3" indent="0" fontAlgn="base">
              <a:buNone/>
            </a:pPr>
            <a:r>
              <a:rPr lang="en-US" altLang="ko-KR" sz="800" dirty="0" smtClean="0"/>
              <a:t> </a:t>
            </a:r>
            <a:endParaRPr lang="en-US" altLang="ko-KR" sz="800" dirty="0"/>
          </a:p>
          <a:p>
            <a:pPr marL="1371600" lvl="3" indent="0" fontAlgn="base">
              <a:buNone/>
            </a:pP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914400" lvl="2" indent="0" fontAlgn="base">
              <a:buNone/>
            </a:pP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49287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8723AA5-6FD7-43B9-87E4-4B1B7BC93862}" type="slidenum">
              <a:rPr lang="ko-KR" altLang="en-US" smtClean="0"/>
              <a:pPr/>
              <a:t>9</a:t>
            </a:fld>
            <a:endParaRPr lang="ko-KR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3994151"/>
              </p:ext>
            </p:extLst>
          </p:nvPr>
        </p:nvGraphicFramePr>
        <p:xfrm>
          <a:off x="1839557" y="1441521"/>
          <a:ext cx="6755803" cy="301216"/>
        </p:xfrm>
        <a:graphic>
          <a:graphicData uri="http://schemas.openxmlformats.org/drawingml/2006/table">
            <a:tbl>
              <a:tblPr/>
              <a:tblGrid>
                <a:gridCol w="6755803"/>
              </a:tblGrid>
              <a:tr h="30121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mount -t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192.168.1.4:/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nfsroot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-o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rw,rsize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=1024,nolock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86864386"/>
              </p:ext>
            </p:extLst>
          </p:nvPr>
        </p:nvGraphicFramePr>
        <p:xfrm>
          <a:off x="1830587" y="2185611"/>
          <a:ext cx="6755803" cy="301216"/>
        </p:xfrm>
        <a:graphic>
          <a:graphicData uri="http://schemas.openxmlformats.org/drawingml/2006/table">
            <a:tbl>
              <a:tblPr/>
              <a:tblGrid>
                <a:gridCol w="6755803"/>
              </a:tblGrid>
              <a:tr h="301216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#</a:t>
                      </a:r>
                      <a:r>
                        <a:rPr 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 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mnt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38234203"/>
              </p:ext>
            </p:extLst>
          </p:nvPr>
        </p:nvGraphicFramePr>
        <p:xfrm>
          <a:off x="1832380" y="2928465"/>
          <a:ext cx="6755803" cy="301216"/>
        </p:xfrm>
        <a:graphic>
          <a:graphicData uri="http://schemas.openxmlformats.org/drawingml/2006/table">
            <a:tbl>
              <a:tblPr/>
              <a:tblGrid>
                <a:gridCol w="6755803"/>
              </a:tblGrid>
              <a:tr h="30121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insmod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led_driver.ko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4808216"/>
              </p:ext>
            </p:extLst>
          </p:nvPr>
        </p:nvGraphicFramePr>
        <p:xfrm>
          <a:off x="1834174" y="3651016"/>
          <a:ext cx="6755803" cy="301216"/>
        </p:xfrm>
        <a:graphic>
          <a:graphicData uri="http://schemas.openxmlformats.org/drawingml/2006/table">
            <a:tbl>
              <a:tblPr/>
              <a:tblGrid>
                <a:gridCol w="6755803"/>
              </a:tblGrid>
              <a:tr h="30121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insmod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led_driver.ko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1379975"/>
              </p:ext>
            </p:extLst>
          </p:nvPr>
        </p:nvGraphicFramePr>
        <p:xfrm>
          <a:off x="1835962" y="4416622"/>
          <a:ext cx="2402551" cy="301216"/>
        </p:xfrm>
        <a:graphic>
          <a:graphicData uri="http://schemas.openxmlformats.org/drawingml/2006/table">
            <a:tbl>
              <a:tblPr/>
              <a:tblGrid>
                <a:gridCol w="2402551"/>
              </a:tblGrid>
              <a:tr h="301216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 #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</a:t>
                      </a:r>
                      <a:r>
                        <a:rPr lang="en-US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test_led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4721601"/>
              </p:ext>
            </p:extLst>
          </p:nvPr>
        </p:nvGraphicFramePr>
        <p:xfrm>
          <a:off x="4464424" y="4472528"/>
          <a:ext cx="4311032" cy="1957578"/>
        </p:xfrm>
        <a:graphic>
          <a:graphicData uri="http://schemas.openxmlformats.org/drawingml/2006/table">
            <a:tbl>
              <a:tblPr/>
              <a:tblGrid>
                <a:gridCol w="759572"/>
                <a:gridCol w="783751"/>
                <a:gridCol w="1167604"/>
                <a:gridCol w="1600105"/>
              </a:tblGrid>
              <a:tr h="227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인자값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장치 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보드의 표시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/>
                        </a:rPr>
                        <a:t>동작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LED0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LED ALL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D3~D6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OFF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6021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S-5 Dec 2010">
  <a:themeElements>
    <a:clrScheme name="NewARMTemplate 1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FFFFFF"/>
      </a:accent3>
      <a:accent4>
        <a:srgbClr val="000000"/>
      </a:accent4>
      <a:accent5>
        <a:srgbClr val="AAC5D2"/>
      </a:accent5>
      <a:accent6>
        <a:srgbClr val="831719"/>
      </a:accent6>
      <a:hlink>
        <a:srgbClr val="9FB43B"/>
      </a:hlink>
      <a:folHlink>
        <a:srgbClr val="9A8B7C"/>
      </a:folHlink>
    </a:clrScheme>
    <a:fontScheme name="NewARM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NewARMTemplate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ivision xmlns="6e809bdf-55ca-4545-a709-0132f1699fcd">System Design Division</Division>
    <Document_x0020_Owner xmlns="6e809bdf-55ca-4545-a709-0132f1699fcd">
      <UserInfo>
        <DisplayName>Javier Orensanz</DisplayName>
        <AccountId>69</AccountId>
        <AccountType/>
      </UserInfo>
    </Document_x0020_Owner>
    <Security0 xmlns="6e809bdf-55ca-4545-a709-0132f1699fcd">NDA</Security0>
    <Product xmlns="6e809bdf-55ca-4545-a709-0132f1699fcd">Development Studio 5 (DS-5)</Product>
    <Document_x0020_Type xmlns="6e809bdf-55ca-4545-a709-0132f1699fcd">Product Brief</Document_x0020_Typ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874A5561987347B57B3232DE8E7A07" ma:contentTypeVersion="6" ma:contentTypeDescription="Create a new document." ma:contentTypeScope="" ma:versionID="253e6d6eb435ed27adc01f497d275f3f">
  <xsd:schema xmlns:xsd="http://www.w3.org/2001/XMLSchema" xmlns:p="http://schemas.microsoft.com/office/2006/metadata/properties" xmlns:ns2="6e809bdf-55ca-4545-a709-0132f1699fcd" targetNamespace="http://schemas.microsoft.com/office/2006/metadata/properties" ma:root="true" ma:fieldsID="b5db29047dd5c9d0236bf49630ef11a1" ns2:_="">
    <xsd:import namespace="6e809bdf-55ca-4545-a709-0132f1699fcd"/>
    <xsd:element name="properties">
      <xsd:complexType>
        <xsd:sequence>
          <xsd:element name="documentManagement">
            <xsd:complexType>
              <xsd:all>
                <xsd:element ref="ns2:Document_x0020_Owner"/>
                <xsd:element ref="ns2:Security0"/>
                <xsd:element ref="ns2:Document_x0020_Type"/>
                <xsd:element ref="ns2:Division" minOccurs="0"/>
                <xsd:element ref="ns2:Produ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6e809bdf-55ca-4545-a709-0132f1699fcd" elementFormDefault="qualified">
    <xsd:import namespace="http://schemas.microsoft.com/office/2006/documentManagement/types"/>
    <xsd:element name="Document_x0020_Owner" ma:index="8" ma:displayName="Document Owner" ma:list="UserInfo" ma:internalName="Docum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0" ma:index="9" ma:displayName="Security" ma:format="Dropdown" ma:internalName="Security0">
      <xsd:simpleType>
        <xsd:restriction base="dms:Choice">
          <xsd:enumeration value="Public"/>
          <xsd:enumeration value="NDA"/>
          <xsd:enumeration value="ARM Only"/>
        </xsd:restriction>
      </xsd:simpleType>
    </xsd:element>
    <xsd:element name="Document_x0020_Type" ma:index="10" ma:displayName="Document Type" ma:format="Dropdown" ma:internalName="Document_x0020_Type">
      <xsd:simpleType>
        <xsd:restriction base="dms:Choice">
          <xsd:enumeration value="Benchmark"/>
          <xsd:enumeration value="Datasheet"/>
          <xsd:enumeration value="Brochure"/>
          <xsd:enumeration value="Elevator Pitch"/>
          <xsd:enumeration value="Customer Presentation"/>
          <xsd:enumeration value="Other Presentation"/>
          <xsd:enumeration value="Training"/>
          <xsd:enumeration value="Product Brief"/>
          <xsd:enumeration value="Competitive Info"/>
          <xsd:enumeration value="FAQ"/>
          <xsd:enumeration value="Roadmap/Schedule"/>
          <xsd:enumeration value="Whitepaper"/>
          <xsd:enumeration value="Demo"/>
          <xsd:enumeration value="Other Supporting Material"/>
        </xsd:restriction>
      </xsd:simpleType>
    </xsd:element>
    <xsd:element name="Division" ma:index="12" nillable="true" ma:displayName="Division" ma:internalName="Division">
      <xsd:simpleType>
        <xsd:restriction base="dms:Unknown"/>
      </xsd:simpleType>
    </xsd:element>
    <xsd:element name="Product" ma:index="13" nillable="true" ma:displayName="Product" ma:internalName="Product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0019E77-FFBD-46EB-8480-0D8C4035AD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118892-9822-4B7C-8A41-A4FEC7D432B9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6e809bdf-55ca-4545-a709-0132f1699fc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F7267E-9235-4318-A09C-65C3A4A756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09bdf-55ca-4545-a709-0132f1699fc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DS-5 Dec 2010</Template>
  <TotalTime>7455</TotalTime>
  <Words>2384</Words>
  <Application>Microsoft Office PowerPoint</Application>
  <PresentationFormat>화면 슬라이드 쇼(4:3)</PresentationFormat>
  <Paragraphs>870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DS-5 Dec 2010</vt:lpstr>
      <vt:lpstr>Achro4210 내부 디바이스 드라이버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  <vt:lpstr>Internal Device Driver</vt:lpstr>
    </vt:vector>
  </TitlesOfParts>
  <Company>Huins,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Achro-4210 Education</dc:title>
  <dc:creator>Hong, sung-Hyun</dc:creator>
  <cp:lastModifiedBy>jwjo</cp:lastModifiedBy>
  <cp:revision>585</cp:revision>
  <cp:lastPrinted>2012-09-17T06:51:42Z</cp:lastPrinted>
  <dcterms:created xsi:type="dcterms:W3CDTF">2010-12-21T00:47:47Z</dcterms:created>
  <dcterms:modified xsi:type="dcterms:W3CDTF">2013-10-17T00:00:57Z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0x010100BE874A5561987347B57B3232DE8E7A07</vt:lpwstr>
  </property>
</Properties>
</file>