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9" r:id="rId7"/>
    <p:sldId id="258" r:id="rId8"/>
    <p:sldId id="268" r:id="rId9"/>
    <p:sldId id="260" r:id="rId10"/>
    <p:sldId id="269" r:id="rId11"/>
    <p:sldId id="266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91" autoAdjust="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6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B37495-969D-491D-8169-3F98139EA39D}" type="datetime1">
              <a:rPr lang="pt-BR" smtClean="0"/>
              <a:t>14/08/2024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648D5-68F6-4CFF-B000-073966B11BD8}" type="datetime1">
              <a:rPr lang="pt-BR" smtClean="0"/>
              <a:pPr/>
              <a:t>14/08/2024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b="1" i="1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pt-BR" i="1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18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57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22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388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723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7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02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55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174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686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68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1D57F4A3-CF1A-49AE-AF56-17266B68AB93}" type="datetime1">
              <a:rPr lang="pt-BR" noProof="0" smtClean="0"/>
              <a:t>14/08/2024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006A2B-C86C-48EA-A323-32CA4AC86682}" type="datetime1">
              <a:rPr lang="pt-BR" noProof="0" smtClean="0"/>
              <a:t>14/08/2024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AF56F-B998-42B6-BBFD-7C0B6F4F4178}" type="datetime1">
              <a:rPr lang="pt-BR" noProof="0" smtClean="0"/>
              <a:t>14/08/2024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18A2F-6E06-446F-9F43-050C98C497E1}" type="datetime1">
              <a:rPr lang="pt-BR" noProof="0" smtClean="0"/>
              <a:t>14/08/2024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FC3A06-75C5-4D2A-8C93-52EE50194E24}" type="datetime1">
              <a:rPr lang="pt-BR" noProof="0" smtClean="0"/>
              <a:t>14/08/2024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11" name="Espaço Reservado para Imagem 10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tâ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C3C95E-0E48-4D1D-81F3-AB6333D41E61}" type="datetime1">
              <a:rPr lang="pt-BR" noProof="0" smtClean="0"/>
              <a:t>14/08/2024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1AEF0-CA80-4D45-87BA-42880CFEA089}" type="datetime1">
              <a:rPr lang="pt-BR" noProof="0" smtClean="0"/>
              <a:t>14/08/2024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F02E27-B38E-44B0-9633-761E05665EAC}" type="datetime1">
              <a:rPr lang="pt-BR" noProof="0" smtClean="0"/>
              <a:t>14/08/2024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CB440-07A7-4F7B-B262-7ED1B68B6949}" type="datetime1">
              <a:rPr lang="pt-BR" noProof="0" smtClean="0"/>
              <a:t>14/08/2024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8122D9-B6C1-4340-B355-1B9EC9374DB2}" type="datetime1">
              <a:rPr lang="pt-BR" noProof="0" smtClean="0"/>
              <a:t>14/08/2024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21ECB-A9AD-4831-8AB0-C216558C2883}" type="datetime1">
              <a:rPr lang="pt-BR" noProof="0" smtClean="0"/>
              <a:t>14/08/2024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  <a:p>
            <a:pPr lvl="5" rtl="0"/>
            <a:r>
              <a:rPr lang="pt-BR" noProof="0"/>
              <a:t>Sexto nível</a:t>
            </a:r>
          </a:p>
          <a:p>
            <a:pPr lvl="6" rtl="0"/>
            <a:r>
              <a:rPr lang="pt-BR" noProof="0"/>
              <a:t>Sétimo nível</a:t>
            </a:r>
          </a:p>
          <a:p>
            <a:pPr lvl="7" rtl="0"/>
            <a:r>
              <a:rPr lang="pt-BR" noProof="0"/>
              <a:t>Oito nível</a:t>
            </a:r>
          </a:p>
          <a:p>
            <a:pPr lvl="8" rtl="0"/>
            <a:r>
              <a:rPr lang="pt-BR" noProof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69E6B1CB-89B9-411A-8E1E-1E9032558BF9}" type="datetime1">
              <a:rPr lang="pt-BR" noProof="0" smtClean="0"/>
              <a:t>14/08/2024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SISTEMA DE MEMORIZAÇÃO ESPAÇADA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361950" y="5204511"/>
            <a:ext cx="5734050" cy="955565"/>
          </a:xfrm>
        </p:spPr>
        <p:txBody>
          <a:bodyPr rtlCol="0"/>
          <a:lstStyle/>
          <a:p>
            <a:pPr rtl="0"/>
            <a:r>
              <a:rPr lang="pt-BR" dirty="0"/>
              <a:t>Daiana Garcia, Arthur Resende</a:t>
            </a:r>
          </a:p>
          <a:p>
            <a:pPr rtl="0"/>
            <a:endParaRPr lang="pt-BR" dirty="0"/>
          </a:p>
        </p:txBody>
      </p:sp>
      <p:pic>
        <p:nvPicPr>
          <p:cNvPr id="4" name="Espaço Reservado para Imagem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4" r="14624"/>
          <a:stretch/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CLASSE BARALHO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80209" y="1891146"/>
            <a:ext cx="9980682" cy="4572000"/>
          </a:xfrm>
        </p:spPr>
        <p:txBody>
          <a:bodyPr rtlCol="0">
            <a:normAutofit/>
          </a:bodyPr>
          <a:lstStyle/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classe </a:t>
            </a:r>
            <a:r>
              <a:rPr lang="pt-BR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Baralho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possui os atributos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id_baralho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nome, e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cartoes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id_baralho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gerado automaticamente pelo banco de dados, enquanto o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id_usuario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associado à classe </a:t>
            </a:r>
            <a:r>
              <a:rPr lang="pt-BR" sz="2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identificando o proprietário do baralho.</a:t>
            </a:r>
            <a:endParaRPr lang="pt-B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66911F57-A187-7020-6767-EEFDE70092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8" r="21868"/>
          <a:stretch/>
        </p:blipFill>
        <p:spPr>
          <a:xfrm>
            <a:off x="8243454" y="4171611"/>
            <a:ext cx="3671455" cy="2610188"/>
          </a:xfrm>
        </p:spPr>
      </p:pic>
    </p:spTree>
    <p:extLst>
      <p:ext uri="{BB962C8B-B14F-4D97-AF65-F5344CB8AC3E}">
        <p14:creationId xmlns:p14="http://schemas.microsoft.com/office/powerpoint/2010/main" val="13936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BR" sz="3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rincip</a:t>
            </a:r>
            <a:r>
              <a:rPr lang="pt-BR" sz="36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al</a:t>
            </a:r>
            <a:r>
              <a:rPr lang="pt-BR" sz="3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método da classe </a:t>
            </a:r>
            <a:r>
              <a:rPr lang="pt-BR" sz="36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Baralho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07918" y="1586345"/>
            <a:ext cx="9980682" cy="4572000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32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criarNovoBaralhoComOpcoes</a:t>
            </a:r>
            <a:r>
              <a:rPr lang="pt-BR" sz="32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Este método permite a criação de novos baralhos. Requer a autenticação do usuário e a definição do nome do baralho. Após a inserção no banco de dados, o método recupera o </a:t>
            </a:r>
            <a:r>
              <a:rPr lang="pt-BR" sz="3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id_baralho</a:t>
            </a:r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gerado automaticamente.</a:t>
            </a:r>
            <a:endParaRPr lang="pt-BR" sz="2400" dirty="0"/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66911F57-A187-7020-6767-EEFDE70092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3" b="14453"/>
          <a:stretch/>
        </p:blipFill>
        <p:spPr>
          <a:xfrm>
            <a:off x="10529455" y="-8809"/>
            <a:ext cx="1662545" cy="1181971"/>
          </a:xfrm>
        </p:spPr>
      </p:pic>
      <p:pic>
        <p:nvPicPr>
          <p:cNvPr id="3" name="Espaço Reservado para Imagem 11">
            <a:extLst>
              <a:ext uri="{FF2B5EF4-FFF2-40B4-BE49-F238E27FC236}">
                <a16:creationId xmlns:a16="http://schemas.microsoft.com/office/drawing/2014/main" id="{0D190C52-06FB-CACF-0EE8-B22567930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r="5464"/>
          <a:stretch/>
        </p:blipFill>
        <p:spPr>
          <a:xfrm>
            <a:off x="4807527" y="4737813"/>
            <a:ext cx="2826327" cy="2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CLASSE CARTAO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66355" y="1627909"/>
            <a:ext cx="9980682" cy="4572000"/>
          </a:xfrm>
        </p:spPr>
        <p:txBody>
          <a:bodyPr rtlCol="0"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 classe </a:t>
            </a:r>
            <a:r>
              <a:rPr lang="pt-BR" sz="2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Cartao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possui diversos atributos essenciais, como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id_baralho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id_cartao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frente, verso,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dataUltimaRevisao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dataCriacao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revisoesRealizadas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listaCartoes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id_baralho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derivado da classe baralho, enquanto o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id_cartao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gerado automaticamente pelo banco de dados.</a:t>
            </a:r>
          </a:p>
          <a:p>
            <a:pPr algn="just">
              <a:lnSpc>
                <a:spcPct val="150000"/>
              </a:lnSpc>
            </a:pP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A frente e o verso armazenam respectivamente o conteúdo frontal e traseiro do cartão. </a:t>
            </a:r>
          </a:p>
          <a:p>
            <a:pPr algn="just">
              <a:lnSpc>
                <a:spcPct val="150000"/>
              </a:lnSpc>
            </a:pP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Os atributos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dataUltimaRevisao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revisoesRealizadas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são cruciais para o cálculo da próxima revisão do cartão.</a:t>
            </a:r>
            <a:endParaRPr lang="pt-B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BR" sz="3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rincipais métodos da classe </a:t>
            </a:r>
            <a:r>
              <a:rPr lang="pt-BR" sz="3600" kern="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pt-BR" sz="3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artao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1804" y="1485759"/>
            <a:ext cx="11346873" cy="4625836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2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adicionarCartao</a:t>
            </a:r>
            <a:r>
              <a:rPr lang="pt-BR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Solicita ao usuário as informações de frente e verso do cartão, obtém o </a:t>
            </a:r>
            <a:r>
              <a:rPr lang="pt-BR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id_baralho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banco de dados e salva o cartão utilizando um método auxiliar.</a:t>
            </a:r>
          </a:p>
          <a:p>
            <a:pPr algn="just">
              <a:lnSpc>
                <a:spcPct val="150000"/>
              </a:lnSpc>
            </a:pPr>
            <a:r>
              <a:rPr lang="pt-BR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2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calcularProximoIntervaloRevisao</a:t>
            </a:r>
            <a:r>
              <a:rPr lang="pt-BR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 o próximo intervalo de revisão com base na contagem atual: 1 dia para a primeira revisão, 7 dias para a segunda, e 30 dias para três ou mais revisões.</a:t>
            </a:r>
            <a:r>
              <a:rPr lang="pt-BR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1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BR" sz="3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rincipais métodos da classe Cartão 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1804" y="1859832"/>
            <a:ext cx="11346873" cy="4625836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2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precisaRevisar</a:t>
            </a:r>
            <a:r>
              <a:rPr lang="pt-BR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Verifica se o cartão precisa ser revisado.  O cartão será selecionado para revisão se nunca tiver sido revisado ou se a soma do intervalo de revisão com a data da última revisão for igual ou anterior à data atual.</a:t>
            </a:r>
            <a:endParaRPr lang="pt-B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000" dirty="0"/>
          </a:p>
        </p:txBody>
      </p:sp>
      <p:pic>
        <p:nvPicPr>
          <p:cNvPr id="3" name="Espaço Reservado para Imagem 11">
            <a:extLst>
              <a:ext uri="{FF2B5EF4-FFF2-40B4-BE49-F238E27FC236}">
                <a16:creationId xmlns:a16="http://schemas.microsoft.com/office/drawing/2014/main" id="{0D190C52-06FB-CACF-0EE8-B22567930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r="6999"/>
          <a:stretch/>
        </p:blipFill>
        <p:spPr>
          <a:xfrm>
            <a:off x="8077199" y="3925368"/>
            <a:ext cx="4017817" cy="28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659" y="128651"/>
            <a:ext cx="9980682" cy="1096962"/>
          </a:xfrm>
        </p:spPr>
        <p:txBody>
          <a:bodyPr rtlCol="0">
            <a:normAutofit/>
          </a:bodyPr>
          <a:lstStyle/>
          <a:p>
            <a:pPr rtl="0"/>
            <a:r>
              <a:rPr lang="pt-BR" sz="3600" b="1" kern="0" dirty="0">
                <a:latin typeface="Times New Roman" panose="02020603050405020304" pitchFamily="18" charset="0"/>
                <a:ea typeface="Calibri" panose="020F0502020204030204" pitchFamily="34" charset="0"/>
              </a:rPr>
              <a:t>CLASSES AUXILIARES</a:t>
            </a:r>
            <a:endParaRPr lang="pt-BR" sz="5400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42109" y="1773382"/>
            <a:ext cx="10144232" cy="4559886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Além das classes principais, foram criadas </a:t>
            </a:r>
            <a:r>
              <a:rPr lang="pt-BR" sz="32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 auxiliares </a:t>
            </a:r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essenciais para o funcionamento adequado do sistema, especialmente no gerenciamento do banco de dados. Essas classes são cruciais para fornecer uma interface eficiente para acessar e manipular os dados armazenados.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3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b="1" kern="0" dirty="0">
                <a:latin typeface="Times New Roman" panose="02020603050405020304" pitchFamily="18" charset="0"/>
                <a:ea typeface="Calibri" panose="020F0502020204030204" pitchFamily="34" charset="0"/>
              </a:rPr>
              <a:t>CLASSES AUXILIARES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40591" y="1925782"/>
            <a:ext cx="10144991" cy="4698431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Facilitam operações de manipulação de dados, assegurando integridade e consistência, além de permitir uma interação eficaz entre a lógica do programa e o banco de dados, garantindo desempenho otimizado e uma experiência confiável.</a:t>
            </a:r>
            <a:endParaRPr lang="pt-B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03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F762-2820-EF8C-C452-3C36227C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A333AA-06FC-50AE-28CE-A2CFE631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646" y="1794164"/>
            <a:ext cx="9590809" cy="4572000"/>
          </a:xfrm>
        </p:spPr>
        <p:txBody>
          <a:bodyPr>
            <a:normAutofit/>
          </a:bodyPr>
          <a:lstStyle/>
          <a:p>
            <a:r>
              <a:rPr lang="pt-BR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sistema permite que os usuários se cadastrem e criem seus próprios baralhos e cartões, gerenciando-os de forma independente. Além disso, facilita a revisão dos cartões em intervalos programados, utilizando o banco de dados para garantir a persistência dos dados.</a:t>
            </a:r>
          </a:p>
        </p:txBody>
      </p:sp>
    </p:spTree>
    <p:extLst>
      <p:ext uri="{BB962C8B-B14F-4D97-AF65-F5344CB8AC3E}">
        <p14:creationId xmlns:p14="http://schemas.microsoft.com/office/powerpoint/2010/main" val="2649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F762-2820-EF8C-C452-3C36227C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A333AA-06FC-50AE-28CE-A2CFE631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590809" cy="4572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37BADD-F63E-604E-D924-618157F4A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1600200"/>
            <a:ext cx="9525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F1E988-7BBC-BA92-D665-E528A9A16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673" y="-554928"/>
            <a:ext cx="14159345" cy="79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SISTEMA DE REPETIÇÃO ESPAÇADA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8627" y="2112679"/>
            <a:ext cx="10616045" cy="4177145"/>
          </a:xfrm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pt-BR" sz="3600" b="0" i="0" dirty="0">
                <a:effectLst/>
                <a:latin typeface="Mulish"/>
              </a:rPr>
              <a:t>O </a:t>
            </a:r>
            <a:r>
              <a:rPr lang="pt-BR" sz="3600" b="1" i="0" dirty="0">
                <a:effectLst/>
                <a:latin typeface="Mulish"/>
              </a:rPr>
              <a:t>sistema de repetição espaçada </a:t>
            </a:r>
            <a:r>
              <a:rPr lang="pt-BR" sz="3600" b="0" i="0" dirty="0">
                <a:effectLst/>
                <a:latin typeface="Mulish"/>
              </a:rPr>
              <a:t>é um método de memorização baseado na curva do esquecimento de </a:t>
            </a:r>
            <a:r>
              <a:rPr lang="pt-BR" sz="3600" b="0" i="0" dirty="0" err="1">
                <a:effectLst/>
                <a:latin typeface="Mulish"/>
              </a:rPr>
              <a:t>Ebbinghaus</a:t>
            </a:r>
            <a:r>
              <a:rPr lang="pt-BR" sz="3600" b="0" i="0" dirty="0">
                <a:effectLst/>
                <a:latin typeface="Mulish"/>
              </a:rPr>
              <a:t>. Desde que foi elaborado, ele tem sido considerado um dos métodos mais eficazes. </a:t>
            </a:r>
          </a:p>
          <a:p>
            <a:pPr marL="0" indent="0" algn="just">
              <a:buNone/>
            </a:pPr>
            <a:r>
              <a:rPr lang="pt-BR" sz="3600" b="0" i="0" dirty="0">
                <a:effectLst/>
                <a:latin typeface="Mulish"/>
              </a:rPr>
              <a:t>Esse método parte do princípio, como defendia </a:t>
            </a:r>
            <a:r>
              <a:rPr lang="pt-BR" sz="3600" b="0" i="0" dirty="0" err="1">
                <a:effectLst/>
                <a:latin typeface="Mulish"/>
              </a:rPr>
              <a:t>Ebbinghaus</a:t>
            </a:r>
            <a:r>
              <a:rPr lang="pt-BR" sz="3600" b="0" i="0" dirty="0">
                <a:effectLst/>
                <a:latin typeface="Mulish"/>
              </a:rPr>
              <a:t>, de que uma informação deve ser revisada regularmente para que fique ancorada permanentemente em nossa memória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SISTEMA DE MEMORIZAÇÃO ESPAÇADA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1965DF-FC04-1CD7-132F-243DC3B50587}"/>
              </a:ext>
            </a:extLst>
          </p:cNvPr>
          <p:cNvSpPr txBox="1"/>
          <p:nvPr/>
        </p:nvSpPr>
        <p:spPr>
          <a:xfrm>
            <a:off x="789710" y="1611154"/>
            <a:ext cx="97674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As </a:t>
            </a:r>
            <a:r>
              <a:rPr lang="pt-BR" sz="2400" b="1" dirty="0"/>
              <a:t>revisões</a:t>
            </a:r>
            <a:r>
              <a:rPr lang="pt-BR" sz="2400" dirty="0"/>
              <a:t> devem ser feitas em momentos pré-determinados e de maneira correta para garantir a retenção do conteúdo: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1ª Revisão:</a:t>
            </a:r>
            <a:r>
              <a:rPr lang="pt-BR" sz="2400" dirty="0"/>
              <a:t> Imediatamente após o estudo (ex.: 5 minutos para revisar 50 minutos de estudo).</a:t>
            </a:r>
          </a:p>
          <a:p>
            <a:pPr algn="just"/>
            <a:r>
              <a:rPr lang="pt-BR" sz="2400" b="1" dirty="0"/>
              <a:t>2ª Revisão:</a:t>
            </a:r>
            <a:r>
              <a:rPr lang="pt-BR" sz="2400" dirty="0"/>
              <a:t> 24 horas após o estudo, com duração média de 10 minutos.</a:t>
            </a:r>
          </a:p>
          <a:p>
            <a:pPr algn="just"/>
            <a:r>
              <a:rPr lang="pt-BR" sz="2400" b="1" dirty="0"/>
              <a:t>3ª Revisão:</a:t>
            </a:r>
            <a:r>
              <a:rPr lang="pt-BR" sz="2400" dirty="0"/>
              <a:t> 7 dias após o estudo, com duração máxima de 10 minutos.</a:t>
            </a:r>
          </a:p>
          <a:p>
            <a:pPr algn="just"/>
            <a:r>
              <a:rPr lang="pt-BR" sz="2400" b="1" dirty="0"/>
              <a:t>4ª Revisão:</a:t>
            </a:r>
            <a:r>
              <a:rPr lang="pt-BR" sz="2400" dirty="0"/>
              <a:t> 30 dias após o estudo, com duração média de 5 minutos.</a:t>
            </a:r>
          </a:p>
          <a:p>
            <a:pPr algn="just"/>
            <a:r>
              <a:rPr lang="pt-BR" sz="2400" b="1" dirty="0"/>
              <a:t>Revisões seguintes:</a:t>
            </a:r>
            <a:r>
              <a:rPr lang="pt-BR" sz="2400" dirty="0"/>
              <a:t> Repetir a cada 30 dias, com duração máxima de 5 minutos.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07773" y="1144316"/>
            <a:ext cx="10096500" cy="49267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b="1" dirty="0"/>
              <a:t>Resumo do sistema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2424546"/>
            <a:ext cx="10096501" cy="3042804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/>
              <a:t>O sistema permite que múltiplos usuários se registrem, cada um podendo criar e gerenciar seus próprios baralhos e cartões. Além disso, o sistema facilita a revisão dos cartões em intervalos programados, como imediatamente após a criação e posteriormente em 1, 7, 30 dias, e assim por diante. Para a persistência dos dados, foi escolhido o banco de dados PostgreSQL.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SISTEMA DE MEMORIZAÇÃO ESPAÇDA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186A813-EA17-D47C-E8DF-5E8EB9BD5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70" y="2285997"/>
            <a:ext cx="11019941" cy="404552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7267A56-1A8D-E97D-4CF1-D1002795E3C6}"/>
              </a:ext>
            </a:extLst>
          </p:cNvPr>
          <p:cNvSpPr txBox="1"/>
          <p:nvPr/>
        </p:nvSpPr>
        <p:spPr>
          <a:xfrm>
            <a:off x="3784237" y="1437192"/>
            <a:ext cx="6608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55373" y="243770"/>
            <a:ext cx="10096500" cy="49267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b="1" dirty="0">
                <a:solidFill>
                  <a:schemeClr val="bg1"/>
                </a:solidFill>
              </a:rPr>
              <a:t>Diagrama de classes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5528" y="1357745"/>
            <a:ext cx="11474161" cy="4364183"/>
          </a:xfrm>
        </p:spPr>
        <p:txBody>
          <a:bodyPr rtlCol="0">
            <a:noAutofit/>
          </a:bodyPr>
          <a:lstStyle/>
          <a:p>
            <a:pPr rtl="0"/>
            <a:r>
              <a:rPr lang="pt-BR" sz="32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 classe </a:t>
            </a:r>
            <a:r>
              <a:rPr lang="pt-BR" sz="3200" b="1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Usuario</a:t>
            </a:r>
            <a:r>
              <a:rPr lang="pt-BR" sz="32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representa indivíduos registrados no sistema, cada um dos quais pode criar e gerenciar seus próprios baralhos de cartões. </a:t>
            </a:r>
          </a:p>
          <a:p>
            <a:pPr rtl="0"/>
            <a:endParaRPr lang="pt-BR" sz="3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rtl="0"/>
            <a:r>
              <a:rPr lang="pt-BR" sz="32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 classe </a:t>
            </a:r>
            <a:r>
              <a:rPr lang="pt-BR" sz="3200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Baralho</a:t>
            </a:r>
            <a:r>
              <a:rPr lang="pt-BR" sz="32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possui uma relação de composição com a classe </a:t>
            </a:r>
            <a:r>
              <a:rPr lang="pt-BR" sz="3200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Usuário</a:t>
            </a:r>
            <a:r>
              <a:rPr lang="pt-BR" sz="32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, indicando que um usuário pode ter vários baralhos, cada um contendo diferentes conjuntos de cartões.</a:t>
            </a:r>
          </a:p>
          <a:p>
            <a:pPr rtl="0"/>
            <a:endParaRPr lang="pt-BR" sz="3200" dirty="0"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rtl="0"/>
            <a:r>
              <a:rPr lang="pt-BR" sz="32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Da mesma forma, a relação entre </a:t>
            </a:r>
            <a:r>
              <a:rPr lang="pt-BR" sz="3200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Baralho</a:t>
            </a:r>
            <a:r>
              <a:rPr lang="pt-BR" sz="32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e </a:t>
            </a:r>
            <a:r>
              <a:rPr lang="pt-BR" sz="3200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Cartão</a:t>
            </a:r>
            <a:r>
              <a:rPr lang="pt-BR" sz="32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é de composição, significando que cada baralho pode conter múltiplos cartões, exclusivos a ele.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625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CLASSE USUARIO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29773" y="1600200"/>
            <a:ext cx="9980682" cy="4572000"/>
          </a:xfrm>
        </p:spPr>
        <p:txBody>
          <a:bodyPr rtlCol="0">
            <a:normAutofit/>
          </a:bodyPr>
          <a:lstStyle/>
          <a:p>
            <a:pPr rtl="0"/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A classe </a:t>
            </a:r>
            <a:r>
              <a:rPr lang="pt-BR" sz="3200" kern="0" dirty="0" err="1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pt-BR" sz="3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suario</a:t>
            </a:r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possui atributos como </a:t>
            </a:r>
            <a:r>
              <a:rPr lang="pt-BR" sz="3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id_usuario</a:t>
            </a:r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nome, </a:t>
            </a:r>
            <a:r>
              <a:rPr lang="pt-BR" sz="3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</a:t>
            </a:r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senha, </a:t>
            </a:r>
            <a:r>
              <a:rPr lang="pt-BR" sz="3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dataCriacao</a:t>
            </a:r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 decks. </a:t>
            </a:r>
          </a:p>
          <a:p>
            <a:pPr rtl="0"/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O </a:t>
            </a:r>
            <a:r>
              <a:rPr lang="pt-BR" sz="3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id_usuario</a:t>
            </a:r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é utilizado como identificador único de cada usuário no sistema.</a:t>
            </a:r>
          </a:p>
          <a:p>
            <a:pPr rtl="0"/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Para autenticação, o </a:t>
            </a:r>
            <a:r>
              <a:rPr lang="pt-BR" sz="32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e-mail</a:t>
            </a:r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 a </a:t>
            </a:r>
            <a:r>
              <a:rPr lang="pt-BR" sz="32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senha</a:t>
            </a:r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são utilizados.</a:t>
            </a:r>
          </a:p>
          <a:p>
            <a:pPr rtl="0"/>
            <a:r>
              <a:rPr lang="pt-BR" sz="32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Cada usuário pode cadastrar seus próprios baralhos (decks)</a:t>
            </a:r>
            <a:endParaRPr lang="pt-BR" sz="3200" dirty="0"/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66911F57-A187-7020-6767-EEFDE70092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3" b="14453"/>
          <a:stretch>
            <a:fillRect/>
          </a:stretch>
        </p:blipFill>
        <p:spPr>
          <a:xfrm>
            <a:off x="9434946" y="4683800"/>
            <a:ext cx="2951018" cy="2098000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BR" sz="3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rincipais métodos da classe </a:t>
            </a:r>
            <a:r>
              <a:rPr lang="pt-BR" sz="3600" kern="0" dirty="0" err="1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pt-BR" sz="3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suario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04849" y="1399311"/>
            <a:ext cx="10503477" cy="4539862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24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criarNovoUsuario</a:t>
            </a:r>
            <a:r>
              <a:rPr lang="pt-BR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pt-BR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Cria um novo usuário no sistema. São solicitados nome, e-mail e senha, enquanto o ID do usuário é gerado pelo banco de dados.</a:t>
            </a:r>
          </a:p>
          <a:p>
            <a:pPr algn="just">
              <a:lnSpc>
                <a:spcPct val="150000"/>
              </a:lnSpc>
            </a:pPr>
            <a:r>
              <a:rPr lang="pt-BR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24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acessarUsuarioExistente</a:t>
            </a:r>
            <a:r>
              <a:rPr lang="pt-BR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pt-BR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Permite o acesso de um usuário existente, validando o e-mail e a senha no banco de dados.</a:t>
            </a:r>
          </a:p>
          <a:p>
            <a:pPr algn="just">
              <a:lnSpc>
                <a:spcPct val="150000"/>
              </a:lnSpc>
            </a:pPr>
            <a:r>
              <a:rPr lang="pt-BR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24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revisarOuAdicionarCartoes</a:t>
            </a:r>
            <a:r>
              <a:rPr lang="pt-BR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pt-BR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Recupera os baralhos do usuário, permitindo revisar cartões existentes ou adicionar novos. A busca é realizada no banco de dados através de outro método</a:t>
            </a:r>
            <a:endParaRPr lang="pt-BR" sz="2400" dirty="0"/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66911F57-A187-7020-6767-EEFDE70092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3" b="14453"/>
          <a:stretch>
            <a:fillRect/>
          </a:stretch>
        </p:blipFill>
        <p:spPr>
          <a:xfrm>
            <a:off x="9732817" y="4890173"/>
            <a:ext cx="2951018" cy="2098000"/>
          </a:xfrm>
        </p:spPr>
      </p:pic>
    </p:spTree>
    <p:extLst>
      <p:ext uri="{BB962C8B-B14F-4D97-AF65-F5344CB8AC3E}">
        <p14:creationId xmlns:p14="http://schemas.microsoft.com/office/powerpoint/2010/main" val="24559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êmica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0971_TF03431380_Win32" id="{67DA1A8C-7E1D-48D9-8AE0-B1341E383245}" vid="{C6294B18-BD50-40A7-A245-56BA74C24959}"/>
    </a:ext>
  </a:extLst>
</a:theme>
</file>

<file path=ppt/theme/theme2.xml><?xml version="1.0" encoding="utf-8"?>
<a:theme xmlns:a="http://schemas.openxmlformats.org/drawingml/2006/main" name="Tema do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acadêmica, design de listras e fitas (widescreen)</Template>
  <TotalTime>172</TotalTime>
  <Words>978</Words>
  <Application>Microsoft Office PowerPoint</Application>
  <PresentationFormat>Widescreen</PresentationFormat>
  <Paragraphs>73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Calibri</vt:lpstr>
      <vt:lpstr>Euphemia</vt:lpstr>
      <vt:lpstr>Mulish</vt:lpstr>
      <vt:lpstr>Plantagenet Cherokee</vt:lpstr>
      <vt:lpstr>Times New Roman</vt:lpstr>
      <vt:lpstr>Wingdings</vt:lpstr>
      <vt:lpstr>Literatura Acadêmica 16X9</vt:lpstr>
      <vt:lpstr>SISTEMA DE MEMORIZAÇÃO ESPAÇADA</vt:lpstr>
      <vt:lpstr>Apresentação do PowerPoint</vt:lpstr>
      <vt:lpstr>SISTEMA DE REPETIÇÃO ESPAÇADA</vt:lpstr>
      <vt:lpstr>SISTEMA DE MEMORIZAÇÃO ESPAÇADA</vt:lpstr>
      <vt:lpstr>Resumo do sistema</vt:lpstr>
      <vt:lpstr>SISTEMA DE MEMORIZAÇÃO ESPAÇDA</vt:lpstr>
      <vt:lpstr>Diagrama de classes</vt:lpstr>
      <vt:lpstr>CLASSE USUARIO</vt:lpstr>
      <vt:lpstr>Principais métodos da classe Usuario</vt:lpstr>
      <vt:lpstr>CLASSE BARALHO</vt:lpstr>
      <vt:lpstr>Principal método da classe Baralho</vt:lpstr>
      <vt:lpstr>CLASSE CARTAO</vt:lpstr>
      <vt:lpstr>Principais métodos da classe Cartao</vt:lpstr>
      <vt:lpstr>Principais métodos da classe Cartão </vt:lpstr>
      <vt:lpstr>CLASSES AUXILIARES</vt:lpstr>
      <vt:lpstr>CLASSES AUXILIARES</vt:lpstr>
      <vt:lpstr>CONCLUSÃO</vt:lpstr>
      <vt:lpstr>FIM.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MEMORIZAÇÃO ESPAÇADA</dc:title>
  <dc:creator>Daiana Garcia</dc:creator>
  <cp:lastModifiedBy>Daiana Garcia</cp:lastModifiedBy>
  <cp:revision>64</cp:revision>
  <dcterms:created xsi:type="dcterms:W3CDTF">2024-05-16T17:03:38Z</dcterms:created>
  <dcterms:modified xsi:type="dcterms:W3CDTF">2024-08-14T16:35:15Z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