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9" r:id="rId7"/>
    <p:sldId id="258" r:id="rId8"/>
    <p:sldId id="268" r:id="rId9"/>
    <p:sldId id="260" r:id="rId10"/>
    <p:sldId id="269" r:id="rId11"/>
    <p:sldId id="266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1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B37495-969D-491D-8169-3F98139EA39D}" type="datetime1">
              <a:rPr lang="pt-BR" smtClean="0"/>
              <a:t>16/05/2024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648D5-68F6-4CFF-B000-073966B11BD8}" type="datetime1">
              <a:rPr lang="pt-BR" smtClean="0"/>
              <a:pPr/>
              <a:t>16/05/2024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1" i="1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pt-BR" i="1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8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7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2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8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723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02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5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74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8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1D57F4A3-CF1A-49AE-AF56-17266B68AB93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06A2B-C86C-48EA-A323-32CA4AC86682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AF56F-B998-42B6-BBFD-7C0B6F4F4178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18A2F-6E06-446F-9F43-050C98C497E1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FC3A06-75C5-4D2A-8C93-52EE50194E24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11" name="Espaço Reservado para Imagem 10" descr="Um espaço reservado vazio para adicionar uma imagem. Clique no espaço reservado e selecione a imagem que você deseja adiciona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C3C95E-0E48-4D1D-81F3-AB6333D41E61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1AEF0-CA80-4D45-87BA-42880CFEA089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02E27-B38E-44B0-9633-761E05665EAC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CB440-07A7-4F7B-B262-7ED1B68B6949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8122D9-B6C1-4340-B355-1B9EC9374DB2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21ECB-A9AD-4831-8AB0-C216558C2883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  <a:p>
            <a:pPr lvl="5" rtl="0"/>
            <a:r>
              <a:rPr lang="pt-BR" noProof="0"/>
              <a:t>Sexto nível</a:t>
            </a:r>
          </a:p>
          <a:p>
            <a:pPr lvl="6" rtl="0"/>
            <a:r>
              <a:rPr lang="pt-BR" noProof="0"/>
              <a:t>Sétimo nível</a:t>
            </a:r>
          </a:p>
          <a:p>
            <a:pPr lvl="7" rtl="0"/>
            <a:r>
              <a:rPr lang="pt-BR" noProof="0"/>
              <a:t>Oito nível</a:t>
            </a:r>
          </a:p>
          <a:p>
            <a:pPr lvl="8" rtl="0"/>
            <a:r>
              <a:rPr lang="pt-BR" noProof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9E6B1CB-89B9-411A-8E1E-1E9032558BF9}" type="datetime1">
              <a:rPr lang="pt-BR" noProof="0" smtClean="0"/>
              <a:t>16/05/2024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SISTEMA DE MEMORIZAÇÃO ESPAÇADA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361950" y="5204511"/>
            <a:ext cx="5734050" cy="955565"/>
          </a:xfrm>
        </p:spPr>
        <p:txBody>
          <a:bodyPr rtlCol="0"/>
          <a:lstStyle/>
          <a:p>
            <a:pPr rtl="0"/>
            <a:r>
              <a:rPr lang="pt-BR" dirty="0"/>
              <a:t>Daiana Garcia, Arthur Resende</a:t>
            </a:r>
          </a:p>
          <a:p>
            <a:pPr rtl="0"/>
            <a:endParaRPr lang="pt-BR" dirty="0"/>
          </a:p>
        </p:txBody>
      </p:sp>
      <p:pic>
        <p:nvPicPr>
          <p:cNvPr id="4" name="Espaço Reservado para Imagem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4" r="14624"/>
          <a:stretch/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CLASSE BARALHO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80209" y="1891146"/>
            <a:ext cx="9980682" cy="4572000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classe baralho possui atributos como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nome e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cartoes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onde o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gerado automaticamente pelo banco de dados, e o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id_usuario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obtido da classe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6911F57-A187-7020-6767-EEFDE70092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8" r="21868"/>
          <a:stretch/>
        </p:blipFill>
        <p:spPr>
          <a:xfrm>
            <a:off x="7578436" y="3501828"/>
            <a:ext cx="4613564" cy="3279972"/>
          </a:xfrm>
        </p:spPr>
      </p:pic>
    </p:spTree>
    <p:extLst>
      <p:ext uri="{BB962C8B-B14F-4D97-AF65-F5344CB8AC3E}">
        <p14:creationId xmlns:p14="http://schemas.microsoft.com/office/powerpoint/2010/main" val="139366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rincipais métodos da classe </a:t>
            </a:r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baralho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07918" y="1586345"/>
            <a:ext cx="9980682" cy="4572000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32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criarNovoBaralhoComOpcoes</a:t>
            </a:r>
            <a:r>
              <a:rPr lang="pt-BR" sz="32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Este método possibilita a criação de novos baralhos. Requer autenticação do usuário e solicita o nome desejado para o novo baralho. Após a inserção no banco de dados, obtém o </a:t>
            </a:r>
            <a:r>
              <a:rPr lang="pt-BR" sz="32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32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gerado.</a:t>
            </a:r>
            <a:endParaRPr lang="pt-BR" sz="32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6911F57-A187-7020-6767-EEFDE70092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3" b="14453"/>
          <a:stretch/>
        </p:blipFill>
        <p:spPr>
          <a:xfrm>
            <a:off x="10529455" y="-8809"/>
            <a:ext cx="1662545" cy="1181971"/>
          </a:xfrm>
        </p:spPr>
      </p:pic>
      <p:pic>
        <p:nvPicPr>
          <p:cNvPr id="3" name="Espaço Reservado para Imagem 11">
            <a:extLst>
              <a:ext uri="{FF2B5EF4-FFF2-40B4-BE49-F238E27FC236}">
                <a16:creationId xmlns:a16="http://schemas.microsoft.com/office/drawing/2014/main" id="{0D190C52-06FB-CACF-0EE8-B22567930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r="5464"/>
          <a:stretch/>
        </p:blipFill>
        <p:spPr>
          <a:xfrm>
            <a:off x="4807527" y="4737813"/>
            <a:ext cx="2826327" cy="2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3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CLASSE CARTAO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classe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cartao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possui diversos atributos essenciais, como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id_cartao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frente, verso,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dataUltimaRevisao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dataCriacao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revisoesRealizadas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listaCartoes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derivado da classe baralho, enquanto o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id_cartao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gerado automaticamente pelo banco de dados.</a:t>
            </a:r>
          </a:p>
          <a:p>
            <a:pPr algn="just">
              <a:lnSpc>
                <a:spcPct val="150000"/>
              </a:lnSpc>
            </a:pP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frente e o verso armazenam respectivamente o conteúdo frontal e traseiro do cartão. </a:t>
            </a:r>
          </a:p>
          <a:p>
            <a:pPr algn="just">
              <a:lnSpc>
                <a:spcPct val="150000"/>
              </a:lnSpc>
            </a:pP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atributos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dataUltimaRevisao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revisoesRealizadas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são cruciais para o cálculo da próxima revisão do cartão.</a:t>
            </a:r>
            <a:endParaRPr lang="pt-BR" sz="2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9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rincipais métodos da classe </a:t>
            </a:r>
            <a:r>
              <a:rPr lang="pt-BR" sz="3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cartao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1804" y="1485759"/>
            <a:ext cx="11346873" cy="4625836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adicionarCartao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Responsável por solicitar ao usuário as informações de frente e verso do cartão. Obtém do banco de dados o </a:t>
            </a: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id_baralho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por meio de outro método e, com auxílio de um método adicional, salva o cartão no banco de dados.</a:t>
            </a:r>
            <a:endParaRPr lang="pt-BR" sz="2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calcularProximoIntervaloRevisao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Realiza o cálculo do próximo intervalo de revisão. Baseia-se na contagem atual de revisões do cartão: se for a primeira revisão, a próxima será em 1 dia; se for a segunda, em 7 dias; e para três ou mais revisões, será após 30 dias.</a:t>
            </a:r>
            <a:endParaRPr lang="pt-BR" sz="2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11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rincipais métodos da classe cartão 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1804" y="1859832"/>
            <a:ext cx="11346873" cy="4625836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precisaRevisar</a:t>
            </a: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Verifica se o cartão precisa ser revisado. Se nunca foi revisado, será selecionado para revisão. Além disso, se a soma do intervalo de revisão calculado com a data da última revisão for igual ou anterior ao dia atual, o cartão será marcado para revisão.</a:t>
            </a:r>
            <a:endParaRPr lang="pt-BR" sz="2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  <p:pic>
        <p:nvPicPr>
          <p:cNvPr id="3" name="Espaço Reservado para Imagem 11">
            <a:extLst>
              <a:ext uri="{FF2B5EF4-FFF2-40B4-BE49-F238E27FC236}">
                <a16:creationId xmlns:a16="http://schemas.microsoft.com/office/drawing/2014/main" id="{0D190C52-06FB-CACF-0EE8-B22567930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6999"/>
          <a:stretch/>
        </p:blipFill>
        <p:spPr>
          <a:xfrm>
            <a:off x="7841673" y="3757922"/>
            <a:ext cx="4253344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Classes Auxiliares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1804" y="1555032"/>
            <a:ext cx="11346873" cy="4625836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32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Além das classes principais, foram desenvolvidas classes auxiliares essenciais para garantir o correto funcionamento do sistema, especialmente no que diz respeito ao gerenciamento do banco de dados. Essas classes desempenham um papel fundamental ao fornecer uma interface eficiente para acessar e manipular os dados armazenados no banco de dados</a:t>
            </a:r>
            <a:r>
              <a:rPr lang="pt-BR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3381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Classes Auxiliares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1804" y="1998377"/>
            <a:ext cx="11346873" cy="4625836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Elas facilitam operações como inserção, atualização, exclusão e consulta de informações, garantindo a integridade e a consistência dos dados em todo o sistema. Com o auxílio dessas classes auxiliares, tornou-se possível uma interação eficaz entre a lógica do programa e o banco de dados subjacente, garantindo um desempenho otimizado e uma experiência confiável para os usuários do sistema. </a:t>
            </a:r>
            <a:endParaRPr lang="pt-BR" sz="2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38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F762-2820-EF8C-C452-3C36227C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Resumindo..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333AA-06FC-50AE-28CE-A2CFE631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01982"/>
            <a:ext cx="9590809" cy="4572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O sistema permite que usuários se cadastrem e cada um pode criar e gerenciar seus próprios baralhos e cartões. Além disso, ele facilita a revisão dos cartões em intervalos definidos, para a persistência dos dados optamos pelo banco de dados PostgreSQL.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49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F762-2820-EF8C-C452-3C36227C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333AA-06FC-50AE-28CE-A2CFE631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590809" cy="4572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37BADD-F63E-604E-D924-618157F4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600200"/>
            <a:ext cx="9525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F1E988-7BBC-BA92-D665-E528A9A1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673" y="-554928"/>
            <a:ext cx="14159345" cy="79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SISTEMA DE REPETIÇÃO ESPAÇADA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8627" y="2112679"/>
            <a:ext cx="10616045" cy="4177145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r>
              <a:rPr lang="pt-BR" sz="3600" b="0" i="0" dirty="0">
                <a:effectLst/>
                <a:latin typeface="Mulish"/>
              </a:rPr>
              <a:t>O sistema de repetição espaçada é um método de memorização baseado na curva do esquecimento de </a:t>
            </a:r>
            <a:r>
              <a:rPr lang="pt-BR" sz="3600" b="0" i="0" dirty="0" err="1">
                <a:effectLst/>
                <a:latin typeface="Mulish"/>
              </a:rPr>
              <a:t>Ebbinghaus</a:t>
            </a:r>
            <a:r>
              <a:rPr lang="pt-BR" sz="3600" b="0" i="0" dirty="0">
                <a:effectLst/>
                <a:latin typeface="Mulish"/>
              </a:rPr>
              <a:t>.   Desde que foi elaborado, ele é considerado um dos métodos mais eficazes.</a:t>
            </a:r>
          </a:p>
          <a:p>
            <a:pPr marL="0" indent="0" algn="just">
              <a:buNone/>
            </a:pPr>
            <a:r>
              <a:rPr lang="pt-BR" sz="3600" b="0" i="0" dirty="0">
                <a:effectLst/>
                <a:latin typeface="Mulish"/>
              </a:rPr>
              <a:t>Esse método parte do princípio, como defendia </a:t>
            </a:r>
            <a:r>
              <a:rPr lang="pt-BR" sz="3600" b="0" i="0" dirty="0" err="1">
                <a:effectLst/>
                <a:latin typeface="Mulish"/>
              </a:rPr>
              <a:t>Ebbinghaus</a:t>
            </a:r>
            <a:r>
              <a:rPr lang="pt-BR" sz="3600" b="0" i="0" dirty="0">
                <a:effectLst/>
                <a:latin typeface="Mulish"/>
              </a:rPr>
              <a:t>, que uma informação deve ser revisada regularmente. Isso para que fique ancorada permanentemente em nossa memória.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SISTEMA DE MEMORIZAÇÃO ESPAÇADA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1965DF-FC04-1CD7-132F-243DC3B50587}"/>
              </a:ext>
            </a:extLst>
          </p:cNvPr>
          <p:cNvSpPr txBox="1"/>
          <p:nvPr/>
        </p:nvSpPr>
        <p:spPr>
          <a:xfrm>
            <a:off x="831274" y="1634836"/>
            <a:ext cx="97674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As revisões devem ser feitas em momentos pré-determinados e da maneira correta.</a:t>
            </a:r>
          </a:p>
          <a:p>
            <a:pPr algn="l"/>
            <a:endParaRPr lang="pt-BR" b="0" i="0" dirty="0">
              <a:solidFill>
                <a:srgbClr val="2D2D2D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l"/>
            <a:r>
              <a:rPr lang="pt-BR" b="0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Uma boa forma de organizar as revisões para garantir que o conteúdo não seja perdido é a seguinte:</a:t>
            </a:r>
          </a:p>
          <a:p>
            <a:pPr algn="l"/>
            <a:endParaRPr lang="pt-BR" b="0" i="0" dirty="0">
              <a:solidFill>
                <a:srgbClr val="2D2D2D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1ª Revisão: deve ser realizada imediatamente após o estudo</a:t>
            </a:r>
            <a:r>
              <a:rPr lang="pt-BR" b="0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. Por exemplo, se o aluno passou 50 minutos estudando, reservar os 5 minutos finais para uma revisão de tudo que foi visto.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2ª Revisão: deve ser realizada 24 horas após o estudo</a:t>
            </a:r>
            <a:r>
              <a:rPr lang="pt-BR" b="0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, com duração média de 10 minutos.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3ª Revisão: deve ser realizada 7 dias após o estudo</a:t>
            </a:r>
            <a:r>
              <a:rPr lang="pt-BR" b="0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, com duração máxima de 10 minutos.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4ª Revisão: deve ser realizada 30 dias após o estudo</a:t>
            </a:r>
            <a:r>
              <a:rPr lang="pt-BR" b="0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, com duração média de 5 minutos.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Revisões seguintes: devem ser repetidas a cada 30 dias</a:t>
            </a:r>
            <a:r>
              <a:rPr lang="pt-BR" b="0" i="0" dirty="0">
                <a:solidFill>
                  <a:srgbClr val="2D2D2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, com duração máxima de 5 minutos.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07773" y="1144316"/>
            <a:ext cx="10096500" cy="49267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Resumo do sistema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2424546"/>
            <a:ext cx="10096501" cy="3042804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O sistema permite o registro de múltiplos usuários, cada um capaz de criar e gerenciar seus próprios baralhos e cartões. Além disso, facilita a revisão dos cartões em intervalos programados, como imediatamente após sua criação e posteriormente após 1, 7, 30 dias, e assim por diante. Para a persistência dos dados, optamos pelo banco de dados PostgreSQL.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SISTEMA DE MEMORIZAÇÃO ESPAÇDA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186A813-EA17-D47C-E8DF-5E8EB9BD5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0" y="2285997"/>
            <a:ext cx="11019941" cy="404552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267A56-1A8D-E97D-4CF1-D1002795E3C6}"/>
              </a:ext>
            </a:extLst>
          </p:cNvPr>
          <p:cNvSpPr txBox="1"/>
          <p:nvPr/>
        </p:nvSpPr>
        <p:spPr>
          <a:xfrm>
            <a:off x="3784237" y="1437192"/>
            <a:ext cx="660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55373" y="243770"/>
            <a:ext cx="10096500" cy="49267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Diagrama de classes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2113" y="1223499"/>
            <a:ext cx="11144251" cy="3126828"/>
          </a:xfrm>
        </p:spPr>
        <p:txBody>
          <a:bodyPr rtlCol="0">
            <a:noAutofit/>
          </a:bodyPr>
          <a:lstStyle/>
          <a:p>
            <a:pPr rtl="0"/>
            <a:r>
              <a:rPr lang="pt-BR" sz="3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 classe </a:t>
            </a:r>
            <a:r>
              <a:rPr lang="pt-BR" sz="3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usuario</a:t>
            </a:r>
            <a:r>
              <a:rPr lang="pt-BR" sz="3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representa os indivíduos registrados no sistema, cada um dos quais possui a capacidade de criar e gerenciar seus próprios baralhos de cartões. Por sua vez, a classe baralho está intimamente relacionada ao </a:t>
            </a:r>
            <a:r>
              <a:rPr lang="pt-BR" sz="32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usuario</a:t>
            </a:r>
            <a:r>
              <a:rPr lang="pt-BR" sz="3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por meio de um relacionamento do tipo composição, refletindo o fato de que cada usuário pode possuir vários baralhos contendo diferentes conjuntos de cartões. Dentro de cada baralho, os cartões são armazenados como instâncias da classe cartão. A relação entre baralho e cartão também é de composição, indicando que cada baralho pode conter múltiplos cartões, os quais são exclusivos desse baralho específico.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6254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CLASSE USUARIO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29773" y="1600200"/>
            <a:ext cx="9980682" cy="4572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40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classe </a:t>
            </a:r>
            <a:r>
              <a:rPr lang="pt-BR" sz="40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usuario</a:t>
            </a:r>
            <a:r>
              <a:rPr lang="pt-BR" sz="40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possui atributos como </a:t>
            </a:r>
            <a:r>
              <a:rPr lang="pt-BR" sz="40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id_usuario</a:t>
            </a:r>
            <a:r>
              <a:rPr lang="pt-BR" sz="40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nome, </a:t>
            </a:r>
            <a:r>
              <a:rPr lang="pt-BR" sz="40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</a:t>
            </a:r>
            <a:r>
              <a:rPr lang="pt-BR" sz="40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senha, </a:t>
            </a:r>
            <a:r>
              <a:rPr lang="pt-BR" sz="40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dataCriacao</a:t>
            </a:r>
            <a:r>
              <a:rPr lang="pt-BR" sz="40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 decks. </a:t>
            </a:r>
          </a:p>
          <a:p>
            <a:pPr rtl="0"/>
            <a:r>
              <a:rPr lang="pt-BR" sz="40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</a:t>
            </a:r>
            <a:r>
              <a:rPr lang="pt-BR" sz="40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id_usuario</a:t>
            </a:r>
            <a:r>
              <a:rPr lang="pt-BR" sz="40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é utilizado como identificador único de cada usuário no sistema.</a:t>
            </a:r>
          </a:p>
          <a:p>
            <a:pPr rtl="0"/>
            <a:r>
              <a:rPr lang="pt-BR" sz="40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 autenticação, o e-mail e a senha são utilizados. Cada usuário pode cadastrar seus próprios baralhos (decks)</a:t>
            </a:r>
            <a:endParaRPr lang="pt-BR" sz="4000" dirty="0">
              <a:solidFill>
                <a:schemeClr val="tx2"/>
              </a:solidFill>
            </a:endParaRP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6911F57-A187-7020-6767-EEFDE70092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3" b="14453"/>
          <a:stretch>
            <a:fillRect/>
          </a:stretch>
        </p:blipFill>
        <p:spPr>
          <a:xfrm>
            <a:off x="9434946" y="4683800"/>
            <a:ext cx="2951018" cy="2098000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BR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rincipais métodos da classe </a:t>
            </a:r>
            <a:r>
              <a:rPr lang="pt-BR" sz="3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usuario</a:t>
            </a:r>
            <a:endParaRPr lang="pt-BR" sz="5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544782"/>
            <a:ext cx="9980682" cy="4572000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4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criarNovoUsuario</a:t>
            </a:r>
            <a:r>
              <a:rPr lang="pt-BR" sz="24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Este método permite a criação de um novo usuário. São necessários o fornecimento do nome, e-mail e senha desejados. O id de usuário é gerado pelo banco de dados.</a:t>
            </a:r>
            <a:endParaRPr lang="pt-BR" sz="2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acessarUsuarioExistente</a:t>
            </a:r>
            <a:r>
              <a:rPr lang="pt-BR" sz="24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Permite que um usuário existente acesse sua conta. Para isso, o usuário deve inserir seu e-mail e senha. O método realiza a busca no banco de dados e valida o acesso.</a:t>
            </a:r>
            <a:endParaRPr lang="pt-BR" sz="24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kern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revisarOuAdicionarCartoes</a:t>
            </a:r>
            <a:r>
              <a:rPr lang="pt-BR" sz="24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(): Este método busca os baralhos do usuário, permitindo revisar os cartões existentes ou adicionar novos.</a:t>
            </a:r>
          </a:p>
          <a:p>
            <a:r>
              <a:rPr lang="pt-BR" sz="2400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busca é realizada no banco de dados por meio de outro método</a:t>
            </a: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6911F57-A187-7020-6767-EEFDE70092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3" b="14453"/>
          <a:stretch>
            <a:fillRect/>
          </a:stretch>
        </p:blipFill>
        <p:spPr>
          <a:xfrm>
            <a:off x="9421091" y="4468095"/>
            <a:ext cx="2951018" cy="2098000"/>
          </a:xfrm>
        </p:spPr>
      </p:pic>
    </p:spTree>
    <p:extLst>
      <p:ext uri="{BB962C8B-B14F-4D97-AF65-F5344CB8AC3E}">
        <p14:creationId xmlns:p14="http://schemas.microsoft.com/office/powerpoint/2010/main" val="245593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êmica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0971_TF03431380_Win32" id="{67DA1A8C-7E1D-48D9-8AE0-B1341E383245}" vid="{C6294B18-BD50-40A7-A245-56BA74C24959}"/>
    </a:ext>
  </a:extLst>
</a:theme>
</file>

<file path=ppt/theme/theme2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acadêmica, design de listras e fitas (widescreen)</Template>
  <TotalTime>114</TotalTime>
  <Words>1134</Words>
  <Application>Microsoft Office PowerPoint</Application>
  <PresentationFormat>Widescreen</PresentationFormat>
  <Paragraphs>73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Calibri</vt:lpstr>
      <vt:lpstr>Euphemia</vt:lpstr>
      <vt:lpstr>Mulish</vt:lpstr>
      <vt:lpstr>Plantagenet Cherokee</vt:lpstr>
      <vt:lpstr>poppins</vt:lpstr>
      <vt:lpstr>poppins</vt:lpstr>
      <vt:lpstr>Times New Roman</vt:lpstr>
      <vt:lpstr>Wingdings</vt:lpstr>
      <vt:lpstr>Literatura Acadêmica 16X9</vt:lpstr>
      <vt:lpstr>SISTEMA DE MEMORIZAÇÃO ESPAÇADA</vt:lpstr>
      <vt:lpstr>Apresentação do PowerPoint</vt:lpstr>
      <vt:lpstr>SISTEMA DE REPETIÇÃO ESPAÇADA</vt:lpstr>
      <vt:lpstr>SISTEMA DE MEMORIZAÇÃO ESPAÇADA</vt:lpstr>
      <vt:lpstr>Resumo do sistema</vt:lpstr>
      <vt:lpstr>SISTEMA DE MEMORIZAÇÃO ESPAÇDA</vt:lpstr>
      <vt:lpstr>Diagrama de classes</vt:lpstr>
      <vt:lpstr>CLASSE USUARIO</vt:lpstr>
      <vt:lpstr>Principais métodos da classe usuario</vt:lpstr>
      <vt:lpstr>CLASSE BARALHO</vt:lpstr>
      <vt:lpstr>Principais métodos da classe baralho</vt:lpstr>
      <vt:lpstr>CLASSE CARTAO</vt:lpstr>
      <vt:lpstr>Principais métodos da classe cartao</vt:lpstr>
      <vt:lpstr>Principais métodos da classe cartão </vt:lpstr>
      <vt:lpstr>Classes Auxiliares</vt:lpstr>
      <vt:lpstr>Classes Auxiliares</vt:lpstr>
      <vt:lpstr>Resumindo..</vt:lpstr>
      <vt:lpstr>Fim.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MEMORIZAÇÃO ESPAÇADA</dc:title>
  <dc:creator>Daiana Garcia</dc:creator>
  <cp:lastModifiedBy>Daiana Garcia</cp:lastModifiedBy>
  <cp:revision>39</cp:revision>
  <dcterms:created xsi:type="dcterms:W3CDTF">2024-05-16T17:03:38Z</dcterms:created>
  <dcterms:modified xsi:type="dcterms:W3CDTF">2024-05-16T18:58:28Z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