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60" r:id="rId6"/>
    <p:sldId id="272" r:id="rId7"/>
    <p:sldId id="273" r:id="rId8"/>
    <p:sldId id="258" r:id="rId9"/>
    <p:sldId id="270" r:id="rId10"/>
    <p:sldId id="271" r:id="rId11"/>
    <p:sldId id="268" r:id="rId12"/>
    <p:sldId id="262" r:id="rId13"/>
    <p:sldId id="261" r:id="rId14"/>
    <p:sldId id="264" r:id="rId15"/>
    <p:sldId id="266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CFC66-CD71-42FF-B98F-DE8DF659F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7CDEF2-2185-418C-BE1D-747B5A5D9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24FAFC-7861-4035-BCA5-B2DCE3F5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1E5E2-3E8D-49BF-8675-9CFF5EF7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92AA0-1BA7-4480-84AC-FFD5F27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21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69934-586E-44CF-B713-1FB7BE5A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7A5C4F-60D5-4BE3-805D-3D7ADCD6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2A08B-10DA-4BEC-9B60-6D65D11C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C3B52-AEA8-4B0E-95E3-5F1A926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94BC9-285A-4063-921B-2999C758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48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C05367-CE87-40B8-A49C-66BBCFF43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83F0B1-60B8-4A44-8E84-EFB9449AF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15198-D61A-4331-B7A0-077E102B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31696-90A8-45CE-B8B2-F2E0663E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F3A42-F75F-453A-991F-7E8821A8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5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D5072-8E84-49EC-8629-8AE957E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76125-3012-4497-9876-59D3FB0C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D31C9-DCCB-4197-B5C2-BF736C6F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B2475-0452-4894-9EAD-257802CF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AD71E-219C-4DAD-A7AC-A156D011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8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32A0-FB4A-499A-9AA1-5DD865CB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F8D7A0-D355-44BC-B24F-815B63D3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1136CA-2C49-4E6B-9598-E5B1584F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26EA7-4195-474A-9E9A-5A671E19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CDD43-5CF7-470E-BA68-7689B7FD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7E4C-1963-43CF-911C-0ECB774A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3DAACD-5D63-46F8-B817-6D2B06983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B5EB0-735C-4C8C-8FA1-15E277CBF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40159-40A5-4093-A67E-426EDEAD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07719-62B4-4893-A0A8-F24C3072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B4089-09C7-43FB-96D4-74B1B528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47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8E46A-AABA-4145-A1A5-A4C8322B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D5B3F4-DAA0-456C-B934-E0AA20C7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170DC0-B491-4B33-9B43-431542C09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947388-6AB1-42F7-92C0-3BFB76EA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49CF91-7A34-4E3D-8D5F-E9A49E27C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F608CE-A66D-4D35-A19A-7EA38A92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2E2A3-E0B0-43A9-9DBB-01F8D740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261F0D-CEBB-47C3-ACA0-5420FDA9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9FB5B-7072-4CB1-B6CC-5FC47E9E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7F854-82AF-4110-987A-C0ABB517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AE967C-C124-4DBE-9623-4146B684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B85E18-2CC5-4E5F-83CE-EAE791AD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4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3BB36E-1538-4BBF-A9B1-04F5379B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29AE1E-1C5A-46CB-A0A5-0C2212A8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44EA7-F64B-4508-9A9D-88AB6761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9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5A357-6821-4729-8609-7BA33049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21EA2-675A-419A-9BF3-BBC121FF4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2B235-4901-4F99-88EB-C1466FFA5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EBA64-0A81-4504-BB5F-CFBF245B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FC922D-641C-4A4D-A7BC-35A7EEB1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19988-AB8E-4E91-AA41-9EFFA309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2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25458-E925-4886-98B9-D6EF6B4A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9C3FC-58EE-46DE-B1FD-296278D1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3EC808-317D-46D7-909F-025F502A8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C8946-0B5D-445E-A34A-28E4E837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3B5C69-0787-4CA9-BB05-9DF7D414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93406D-055C-451D-A269-B996EA2F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29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F49584-5995-4AA3-AB0B-CEA7CD78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1D01E-7921-491E-90B1-B3667223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3D156-7C3F-4AF8-A1B9-FF911F489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B4A21-FB85-483E-92D7-44CA726A89AB}" type="datetimeFigureOut">
              <a:rPr lang="zh-CN" altLang="en-US" smtClean="0"/>
              <a:t>2021/1/11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BD1F7-0715-43EB-AA91-3C7D4926A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CD82A-68E2-4B8A-BC11-A109C0C0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EDA87-5CF3-491C-A4F4-BDD932791F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9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3B6B0-BF35-489B-BFF4-7A984B6BF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蓝牙定位进度汇报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7C23CB-E216-4C1E-9E98-DF802C0AE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2021.1.11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88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9E0DB-0D4D-4A18-8BD7-66089C13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近似误差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4E4D7F2-C1A4-408C-9FE2-C760E5BDE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368" y="1825625"/>
            <a:ext cx="6707264" cy="4351338"/>
          </a:xfrm>
        </p:spPr>
      </p:pic>
    </p:spTree>
    <p:extLst>
      <p:ext uri="{BB962C8B-B14F-4D97-AF65-F5344CB8AC3E}">
        <p14:creationId xmlns:p14="http://schemas.microsoft.com/office/powerpoint/2010/main" val="89162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816A-B308-4807-AB0B-E08DE912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3EC1-BF6B-4DC9-87AA-A2AD8715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代码似乎为</a:t>
            </a:r>
            <a:r>
              <a:rPr lang="en-US" altLang="zh-CN" dirty="0" err="1"/>
              <a:t>StackOverflow</a:t>
            </a:r>
            <a:r>
              <a:rPr lang="zh-CN" altLang="en-US" dirty="0"/>
              <a:t>上某人原创直接抄过来的</a:t>
            </a:r>
            <a:endParaRPr lang="en-US" altLang="zh-CN" dirty="0"/>
          </a:p>
          <a:p>
            <a:r>
              <a:rPr lang="zh-CN" altLang="en-US" dirty="0"/>
              <a:t>但不需要如此节省计算力，也不是只有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int</a:t>
            </a:r>
            <a:r>
              <a:rPr lang="zh-CN" altLang="en-US" dirty="0"/>
              <a:t>，可以改进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C6B24-BCD5-4265-A6E2-442CC764C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62" y="2915920"/>
            <a:ext cx="8112676" cy="38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9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26C27-E96D-436E-BBA2-355A8D52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AOA</a:t>
            </a:r>
            <a:r>
              <a:rPr lang="zh-CN" altLang="en-US" dirty="0"/>
              <a:t>误差</a:t>
            </a:r>
          </a:p>
        </p:txBody>
      </p:sp>
      <p:pic>
        <p:nvPicPr>
          <p:cNvPr id="3074" name="Picture 2" descr=" ">
            <a:extLst>
              <a:ext uri="{FF2B5EF4-FFF2-40B4-BE49-F238E27FC236}">
                <a16:creationId xmlns:a16="http://schemas.microsoft.com/office/drawing/2014/main" id="{8C551F5B-17F1-4B31-9ED5-F73AA70C18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97" y="1825625"/>
            <a:ext cx="84552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8A1FBD-1256-4F46-9170-EE368F8AE42D}"/>
              </a:ext>
            </a:extLst>
          </p:cNvPr>
          <p:cNvCxnSpPr>
            <a:cxnSpLocks/>
          </p:cNvCxnSpPr>
          <p:nvPr/>
        </p:nvCxnSpPr>
        <p:spPr>
          <a:xfrm>
            <a:off x="3162300" y="3514725"/>
            <a:ext cx="2667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32252C-C28C-4559-9D61-30CC44E74BB5}"/>
              </a:ext>
            </a:extLst>
          </p:cNvPr>
          <p:cNvCxnSpPr>
            <a:cxnSpLocks/>
          </p:cNvCxnSpPr>
          <p:nvPr/>
        </p:nvCxnSpPr>
        <p:spPr>
          <a:xfrm>
            <a:off x="3429000" y="5362575"/>
            <a:ext cx="24765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4AF019-0056-44FD-B75B-30A5FFCF918C}"/>
              </a:ext>
            </a:extLst>
          </p:cNvPr>
          <p:cNvCxnSpPr>
            <a:cxnSpLocks/>
          </p:cNvCxnSpPr>
          <p:nvPr/>
        </p:nvCxnSpPr>
        <p:spPr>
          <a:xfrm>
            <a:off x="3028950" y="2847975"/>
            <a:ext cx="2667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A92B3C7-DBCF-4EFA-8457-E53F3B4C72D1}"/>
              </a:ext>
            </a:extLst>
          </p:cNvPr>
          <p:cNvSpPr txBox="1"/>
          <p:nvPr/>
        </p:nvSpPr>
        <p:spPr>
          <a:xfrm>
            <a:off x="2465635" y="246780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Ant1-&gt;Ant2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944AA-EDD2-4938-B1C2-7385504D2747}"/>
              </a:ext>
            </a:extLst>
          </p:cNvPr>
          <p:cNvSpPr txBox="1"/>
          <p:nvPr/>
        </p:nvSpPr>
        <p:spPr>
          <a:xfrm>
            <a:off x="2598985" y="3109991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Ant2-&gt;Ant3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B5D76F-3C6B-453C-9725-CB6658E4A10E}"/>
              </a:ext>
            </a:extLst>
          </p:cNvPr>
          <p:cNvSpPr txBox="1"/>
          <p:nvPr/>
        </p:nvSpPr>
        <p:spPr>
          <a:xfrm>
            <a:off x="2856160" y="495784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Ant3-&gt;Ant1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83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239CF-209E-4CA2-A25C-DE0B154E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AOA</a:t>
            </a:r>
            <a:r>
              <a:rPr lang="zh-CN" altLang="en-US" dirty="0"/>
              <a:t>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41931-EEED-49A5-82BB-18F0AC14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切换天线时需要时间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 ">
            <a:extLst>
              <a:ext uri="{FF2B5EF4-FFF2-40B4-BE49-F238E27FC236}">
                <a16:creationId xmlns:a16="http://schemas.microsoft.com/office/drawing/2014/main" id="{1368D2C3-6B6A-430C-B7CD-45B082CFC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8" y="2282825"/>
            <a:ext cx="85909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586A694-487B-4009-AA79-858AC85E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07" y="3921930"/>
            <a:ext cx="3300413" cy="225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2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3EF4-C0B3-4414-BC0D-A97D193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AOA</a:t>
            </a:r>
            <a:r>
              <a:rPr lang="zh-CN" altLang="en-US" dirty="0"/>
              <a:t>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5FEC3-A148-42FE-9B28-73971F77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解决方案：</a:t>
            </a:r>
            <a:endParaRPr lang="en-US" altLang="zh-CN" dirty="0"/>
          </a:p>
          <a:p>
            <a:r>
              <a:rPr lang="zh-CN" altLang="en-US" dirty="0"/>
              <a:t>降低切换频率，每根天线采集更多数据</a:t>
            </a:r>
            <a:endParaRPr lang="en-US" altLang="zh-CN" dirty="0"/>
          </a:p>
          <a:p>
            <a:r>
              <a:rPr lang="zh-CN" altLang="en-US" dirty="0"/>
              <a:t>抛弃两端的数据做线性回归</a:t>
            </a:r>
            <a:endParaRPr lang="en-US" altLang="zh-CN" dirty="0"/>
          </a:p>
        </p:txBody>
      </p:sp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F3C074E3-0905-4E1A-BE6B-7610CE4C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3" y="2754143"/>
            <a:ext cx="5259327" cy="422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8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3EF4-C0B3-4414-BC0D-A97D1934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AOA</a:t>
            </a:r>
            <a:r>
              <a:rPr lang="zh-CN" altLang="en-US" dirty="0"/>
              <a:t>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5FEC3-A148-42FE-9B28-73971F779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4562"/>
            <a:ext cx="10515600" cy="4351338"/>
          </a:xfrm>
        </p:spPr>
        <p:txBody>
          <a:bodyPr/>
          <a:lstStyle/>
          <a:p>
            <a:r>
              <a:rPr lang="zh-CN" altLang="en-US" dirty="0"/>
              <a:t>后续工作：分析数据，找原因（比如切换时相位差骤降）</a:t>
            </a:r>
            <a:endParaRPr lang="en-US" altLang="zh-CN" dirty="0"/>
          </a:p>
          <a:p>
            <a:r>
              <a:rPr lang="zh-CN" altLang="en-US" dirty="0"/>
              <a:t>加入其它滤波方法</a:t>
            </a:r>
            <a:endParaRPr lang="en-US" altLang="zh-CN" dirty="0"/>
          </a:p>
        </p:txBody>
      </p:sp>
      <p:pic>
        <p:nvPicPr>
          <p:cNvPr id="4" name="Picture 2" descr=" ">
            <a:extLst>
              <a:ext uri="{FF2B5EF4-FFF2-40B4-BE49-F238E27FC236}">
                <a16:creationId xmlns:a16="http://schemas.microsoft.com/office/drawing/2014/main" id="{EE7D1ACB-6911-49A7-856C-C121E1D3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97" y="2506662"/>
            <a:ext cx="84552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CAC87B2-C630-48F6-9C23-364CEC7C925B}"/>
              </a:ext>
            </a:extLst>
          </p:cNvPr>
          <p:cNvSpPr/>
          <p:nvPr/>
        </p:nvSpPr>
        <p:spPr>
          <a:xfrm>
            <a:off x="6096000" y="3586480"/>
            <a:ext cx="579120" cy="10668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673AB3-2C42-4BB6-9D6D-FBA7BD23D825}"/>
              </a:ext>
            </a:extLst>
          </p:cNvPr>
          <p:cNvSpPr/>
          <p:nvPr/>
        </p:nvSpPr>
        <p:spPr>
          <a:xfrm>
            <a:off x="7335520" y="3429000"/>
            <a:ext cx="508000" cy="1224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94CC4C-CB2E-41BF-8F3F-B01E290A0ABE}"/>
              </a:ext>
            </a:extLst>
          </p:cNvPr>
          <p:cNvCxnSpPr>
            <a:cxnSpLocks/>
          </p:cNvCxnSpPr>
          <p:nvPr/>
        </p:nvCxnSpPr>
        <p:spPr>
          <a:xfrm>
            <a:off x="3167176" y="4164965"/>
            <a:ext cx="2667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662BE4-17A8-419E-97B5-B482BB1F9A74}"/>
              </a:ext>
            </a:extLst>
          </p:cNvPr>
          <p:cNvCxnSpPr>
            <a:cxnSpLocks/>
          </p:cNvCxnSpPr>
          <p:nvPr/>
        </p:nvCxnSpPr>
        <p:spPr>
          <a:xfrm>
            <a:off x="3433876" y="6012815"/>
            <a:ext cx="24765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E8FF74-DA6A-4CE9-A127-5551D366048D}"/>
              </a:ext>
            </a:extLst>
          </p:cNvPr>
          <p:cNvCxnSpPr>
            <a:cxnSpLocks/>
          </p:cNvCxnSpPr>
          <p:nvPr/>
        </p:nvCxnSpPr>
        <p:spPr>
          <a:xfrm>
            <a:off x="3033826" y="3498215"/>
            <a:ext cx="2667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0EF168C-57B0-4FAF-B0C0-30985DFD32B8}"/>
              </a:ext>
            </a:extLst>
          </p:cNvPr>
          <p:cNvSpPr txBox="1"/>
          <p:nvPr/>
        </p:nvSpPr>
        <p:spPr>
          <a:xfrm>
            <a:off x="2470511" y="311804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Ant1-&gt;Ant2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F3E92AC-58FE-4C5A-AB0B-675472DD65FB}"/>
              </a:ext>
            </a:extLst>
          </p:cNvPr>
          <p:cNvSpPr txBox="1"/>
          <p:nvPr/>
        </p:nvSpPr>
        <p:spPr>
          <a:xfrm>
            <a:off x="2603861" y="3760231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Ant2-&gt;Ant3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A9B4A6-3592-4AB1-BEB8-BF888544E8C5}"/>
              </a:ext>
            </a:extLst>
          </p:cNvPr>
          <p:cNvSpPr txBox="1"/>
          <p:nvPr/>
        </p:nvSpPr>
        <p:spPr>
          <a:xfrm>
            <a:off x="2861036" y="560808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Ant3-&gt;Ant1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83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134BE-C6C5-4541-BF01-0555862E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45°</a:t>
            </a:r>
            <a:r>
              <a:rPr lang="zh-CN" altLang="en-US" dirty="0"/>
              <a:t>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348E9-9DCA-4355-AB95-097FCAA2E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观察到</a:t>
            </a:r>
            <a:r>
              <a:rPr lang="en-US" altLang="zh-CN" dirty="0"/>
              <a:t>45°</a:t>
            </a:r>
            <a:r>
              <a:rPr lang="zh-CN" altLang="en-US" dirty="0"/>
              <a:t>角时最准确，偏向两边时不准</a:t>
            </a:r>
            <a:endParaRPr lang="en-US" altLang="zh-CN" dirty="0"/>
          </a:p>
          <a:p>
            <a:r>
              <a:rPr lang="zh-CN" altLang="en-US" dirty="0"/>
              <a:t>需要进一步精确验证</a:t>
            </a:r>
            <a:endParaRPr lang="en-US" altLang="zh-CN" dirty="0"/>
          </a:p>
          <a:p>
            <a:r>
              <a:rPr lang="zh-CN" altLang="en-US" dirty="0"/>
              <a:t>推测原因：</a:t>
            </a:r>
            <a:endParaRPr lang="en-US" altLang="zh-CN" dirty="0"/>
          </a:p>
          <a:p>
            <a:pPr lvl="1"/>
            <a:r>
              <a:rPr lang="en-US" altLang="zh-CN" dirty="0"/>
              <a:t>TI</a:t>
            </a:r>
            <a:r>
              <a:rPr lang="zh-CN" altLang="en-US" dirty="0"/>
              <a:t>将角度空间</a:t>
            </a:r>
            <a:r>
              <a:rPr lang="en-US" altLang="zh-CN" dirty="0"/>
              <a:t>360°</a:t>
            </a:r>
            <a:r>
              <a:rPr lang="zh-CN" altLang="en-US" dirty="0"/>
              <a:t>分为了</a:t>
            </a:r>
            <a:r>
              <a:rPr lang="en-US" altLang="zh-CN" dirty="0"/>
              <a:t>8x45°</a:t>
            </a:r>
          </a:p>
          <a:p>
            <a:pPr lvl="1"/>
            <a:r>
              <a:rPr lang="en-US" altLang="zh-CN" dirty="0"/>
              <a:t>AOA</a:t>
            </a:r>
            <a:r>
              <a:rPr lang="zh-CN" altLang="en-US" dirty="0"/>
              <a:t>最后要做</a:t>
            </a:r>
            <a:r>
              <a:rPr lang="en-US" altLang="zh-CN" dirty="0" err="1"/>
              <a:t>arcsin</a:t>
            </a:r>
            <a:r>
              <a:rPr lang="zh-CN" altLang="en-US" dirty="0"/>
              <a:t>，在</a:t>
            </a:r>
            <a:r>
              <a:rPr lang="en-US" altLang="zh-CN" dirty="0"/>
              <a:t>0°</a:t>
            </a:r>
            <a:r>
              <a:rPr lang="zh-CN" altLang="en-US" dirty="0"/>
              <a:t>时误差最小</a:t>
            </a:r>
            <a:endParaRPr lang="en-US" altLang="zh-CN" dirty="0"/>
          </a:p>
          <a:p>
            <a:r>
              <a:rPr lang="zh-CN" altLang="en-US" dirty="0"/>
              <a:t>可以取长补短，将最精确的位置对准被测物</a:t>
            </a:r>
            <a:endParaRPr lang="en-US" altLang="zh-CN" dirty="0"/>
          </a:p>
          <a:p>
            <a:pPr lvl="1"/>
            <a:r>
              <a:rPr lang="zh-CN" altLang="en-US" dirty="0"/>
              <a:t>硬件实现：可控转盘</a:t>
            </a:r>
            <a:endParaRPr lang="en-US" altLang="zh-CN" dirty="0"/>
          </a:p>
          <a:p>
            <a:pPr lvl="1"/>
            <a:r>
              <a:rPr lang="zh-CN" altLang="en-US"/>
              <a:t>软件实现：继续研究代码和硬件机制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83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10253-0310-4586-905C-78129D5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B0033-75C9-4F06-95BE-79FE68C5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断开连接的问题</a:t>
            </a:r>
            <a:endParaRPr lang="en-US" altLang="zh-CN" dirty="0"/>
          </a:p>
          <a:p>
            <a:r>
              <a:rPr lang="en-US" altLang="zh-CN" dirty="0"/>
              <a:t>arctan</a:t>
            </a:r>
            <a:r>
              <a:rPr lang="zh-CN" altLang="en-US" dirty="0"/>
              <a:t>误差</a:t>
            </a:r>
            <a:endParaRPr lang="en-US" altLang="zh-CN" dirty="0"/>
          </a:p>
          <a:p>
            <a:r>
              <a:rPr lang="en-US" altLang="zh-CN" dirty="0"/>
              <a:t>AOA</a:t>
            </a:r>
            <a:r>
              <a:rPr lang="zh-CN" altLang="en-US" dirty="0"/>
              <a:t>误差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74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8E66D-E76C-4844-B3F0-E6DB633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7000A-2378-4B34-AFFD-E7FBF3148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10" y="2037044"/>
            <a:ext cx="9432779" cy="3191900"/>
          </a:xfrm>
        </p:spPr>
      </p:pic>
    </p:spTree>
    <p:extLst>
      <p:ext uri="{BB962C8B-B14F-4D97-AF65-F5344CB8AC3E}">
        <p14:creationId xmlns:p14="http://schemas.microsoft.com/office/powerpoint/2010/main" val="2614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BC6B-F575-4542-8AE4-95E2F81D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D734E9-8CB4-4B7D-8E0D-04F6A302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人多的时候（白天）断开连接较多</a:t>
            </a:r>
            <a:endParaRPr lang="en-US" altLang="zh-CN" dirty="0"/>
          </a:p>
          <a:p>
            <a:r>
              <a:rPr lang="zh-CN" altLang="en-US" dirty="0"/>
              <a:t>抓包时发现异常包</a:t>
            </a:r>
            <a:r>
              <a:rPr lang="en-US" altLang="zh-CN" dirty="0"/>
              <a:t>L2CAP</a:t>
            </a:r>
            <a:r>
              <a:rPr lang="zh-CN" altLang="en-US" dirty="0"/>
              <a:t>，但包数量过多无法抓全</a:t>
            </a:r>
            <a:endParaRPr lang="en-US" altLang="zh-CN" dirty="0"/>
          </a:p>
          <a:p>
            <a:r>
              <a:rPr lang="zh-CN" altLang="en-US" dirty="0"/>
              <a:t>突然改变角度也可能断开连接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4A3892-F945-44E6-B2A8-A1390643D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5" y="3256718"/>
            <a:ext cx="7620000" cy="4286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AEB6B3-99F7-4589-BA60-3F8E47266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625" y="3256718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2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5E74A-C941-4939-BB72-64809E31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断开连接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38DBD-82F7-45AD-959D-CC8827025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</a:t>
            </a:r>
            <a:r>
              <a:rPr lang="zh-CN" altLang="en-US" dirty="0"/>
              <a:t>精简了</a:t>
            </a:r>
            <a:r>
              <a:rPr lang="en-US" altLang="zh-CN" dirty="0"/>
              <a:t>Passive</a:t>
            </a:r>
            <a:r>
              <a:rPr lang="zh-CN" altLang="en-US" dirty="0"/>
              <a:t>的</a:t>
            </a:r>
            <a:r>
              <a:rPr lang="en-US" altLang="zh-CN" dirty="0" err="1"/>
              <a:t>BLEstack</a:t>
            </a:r>
            <a:endParaRPr lang="en-US" altLang="zh-CN" dirty="0"/>
          </a:p>
          <a:p>
            <a:r>
              <a:rPr lang="zh-CN" altLang="en-US" dirty="0"/>
              <a:t>然而</a:t>
            </a:r>
            <a:r>
              <a:rPr lang="en-US" altLang="zh-CN" dirty="0" err="1"/>
              <a:t>BLEstack</a:t>
            </a:r>
            <a:r>
              <a:rPr lang="zh-CN" altLang="en-US" dirty="0"/>
              <a:t>部分为二进制</a:t>
            </a:r>
            <a:endParaRPr lang="en-US" altLang="zh-CN" dirty="0"/>
          </a:p>
          <a:p>
            <a:r>
              <a:rPr lang="zh-CN" altLang="en-US" dirty="0"/>
              <a:t>怀疑：</a:t>
            </a:r>
            <a:endParaRPr lang="en-US" altLang="zh-CN" dirty="0"/>
          </a:p>
          <a:p>
            <a:pPr lvl="1"/>
            <a:r>
              <a:rPr lang="zh-CN" altLang="en-US" dirty="0"/>
              <a:t>信号变弱，一段时间没收到包</a:t>
            </a:r>
            <a:endParaRPr lang="en-US" altLang="zh-CN" dirty="0"/>
          </a:p>
          <a:p>
            <a:pPr lvl="1"/>
            <a:r>
              <a:rPr lang="zh-CN" altLang="en-US" dirty="0"/>
              <a:t>收到错误的包，解析出现问题</a:t>
            </a:r>
            <a:endParaRPr lang="en-US" altLang="zh-CN" dirty="0"/>
          </a:p>
          <a:p>
            <a:pPr lvl="1"/>
            <a:r>
              <a:rPr lang="en-US" altLang="zh-CN" dirty="0"/>
              <a:t>Angle</a:t>
            </a:r>
            <a:r>
              <a:rPr lang="zh-CN" altLang="en-US" dirty="0"/>
              <a:t>大幅改变导致溢出等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terminate</a:t>
            </a:r>
            <a:r>
              <a:rPr lang="zh-CN" altLang="en-US" dirty="0"/>
              <a:t>函数注释掉</a:t>
            </a:r>
            <a:endParaRPr lang="en-US" altLang="zh-CN" dirty="0"/>
          </a:p>
          <a:p>
            <a:r>
              <a:rPr lang="zh-CN" altLang="en-US" dirty="0"/>
              <a:t>稳定一些，能满足实验要求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29C243-E56F-4E8D-8CA8-5B39FCF2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12" y="123825"/>
            <a:ext cx="823912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6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77E6E-4D51-4A5D-AFA9-D7531B0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AOA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AE8E-054F-4DC1-B4D5-7E4B9724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依次用</a:t>
            </a:r>
            <a:r>
              <a:rPr lang="en-US" altLang="zh-CN" dirty="0"/>
              <a:t>3</a:t>
            </a:r>
            <a:r>
              <a:rPr lang="zh-CN" altLang="en-US" dirty="0"/>
              <a:t>根天线收数据</a:t>
            </a:r>
            <a:endParaRPr lang="en-US" altLang="zh-CN" dirty="0"/>
          </a:p>
          <a:p>
            <a:r>
              <a:rPr lang="zh-CN" altLang="en-US" dirty="0"/>
              <a:t>根据切换时相位变化算</a:t>
            </a:r>
            <a:r>
              <a:rPr lang="en-US" altLang="zh-CN" dirty="0"/>
              <a:t>AOA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D8CCB1-8E28-4085-B491-74DED697E5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4" t="48493" r="21539" b="29346"/>
          <a:stretch/>
        </p:blipFill>
        <p:spPr>
          <a:xfrm>
            <a:off x="-2895600" y="3427253"/>
            <a:ext cx="10840721" cy="3498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B2681B-5734-498D-8385-19038A336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148" y="67468"/>
            <a:ext cx="4878903" cy="6858000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4D370F-78D8-4592-99BB-F5939FC81ED0}"/>
              </a:ext>
            </a:extLst>
          </p:cNvPr>
          <p:cNvCxnSpPr>
            <a:cxnSpLocks/>
          </p:cNvCxnSpPr>
          <p:nvPr/>
        </p:nvCxnSpPr>
        <p:spPr>
          <a:xfrm flipV="1">
            <a:off x="406400" y="3681969"/>
            <a:ext cx="0" cy="1336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018E9F1-3831-40A0-AF47-BB789467E72A}"/>
              </a:ext>
            </a:extLst>
          </p:cNvPr>
          <p:cNvCxnSpPr>
            <a:cxnSpLocks/>
          </p:cNvCxnSpPr>
          <p:nvPr/>
        </p:nvCxnSpPr>
        <p:spPr>
          <a:xfrm flipV="1">
            <a:off x="1869440" y="3681969"/>
            <a:ext cx="0" cy="1336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1A80CA7-4CF8-4782-B45E-003312CCB3ED}"/>
              </a:ext>
            </a:extLst>
          </p:cNvPr>
          <p:cNvCxnSpPr>
            <a:cxnSpLocks/>
          </p:cNvCxnSpPr>
          <p:nvPr/>
        </p:nvCxnSpPr>
        <p:spPr>
          <a:xfrm flipV="1">
            <a:off x="2646680" y="3681969"/>
            <a:ext cx="0" cy="1336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2079555-B42A-4417-9FCB-BE33F48BD974}"/>
              </a:ext>
            </a:extLst>
          </p:cNvPr>
          <p:cNvCxnSpPr>
            <a:cxnSpLocks/>
          </p:cNvCxnSpPr>
          <p:nvPr/>
        </p:nvCxnSpPr>
        <p:spPr>
          <a:xfrm flipV="1">
            <a:off x="4038600" y="3681969"/>
            <a:ext cx="0" cy="1336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8BF1FD4-E06D-415A-94EC-23070F38A5B9}"/>
              </a:ext>
            </a:extLst>
          </p:cNvPr>
          <p:cNvCxnSpPr>
            <a:cxnSpLocks/>
          </p:cNvCxnSpPr>
          <p:nvPr/>
        </p:nvCxnSpPr>
        <p:spPr>
          <a:xfrm flipV="1">
            <a:off x="4820920" y="3717369"/>
            <a:ext cx="0" cy="1336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078E5DA-C63B-47BF-B6EA-A8C0A5810628}"/>
              </a:ext>
            </a:extLst>
          </p:cNvPr>
          <p:cNvCxnSpPr>
            <a:cxnSpLocks/>
          </p:cNvCxnSpPr>
          <p:nvPr/>
        </p:nvCxnSpPr>
        <p:spPr>
          <a:xfrm flipV="1">
            <a:off x="6263640" y="3681969"/>
            <a:ext cx="0" cy="1336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0E21D44-A171-4606-A025-B1E4F33E955E}"/>
              </a:ext>
            </a:extLst>
          </p:cNvPr>
          <p:cNvCxnSpPr>
            <a:cxnSpLocks/>
          </p:cNvCxnSpPr>
          <p:nvPr/>
        </p:nvCxnSpPr>
        <p:spPr>
          <a:xfrm flipV="1">
            <a:off x="7025640" y="3681969"/>
            <a:ext cx="0" cy="13367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F799BA1-1470-4CE5-8382-80F3F0D85D24}"/>
              </a:ext>
            </a:extLst>
          </p:cNvPr>
          <p:cNvCxnSpPr>
            <a:cxnSpLocks/>
          </p:cNvCxnSpPr>
          <p:nvPr/>
        </p:nvCxnSpPr>
        <p:spPr>
          <a:xfrm flipV="1">
            <a:off x="5593080" y="3681969"/>
            <a:ext cx="0" cy="133675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919DD48-BC94-46E9-AA83-57223F5A47EE}"/>
              </a:ext>
            </a:extLst>
          </p:cNvPr>
          <p:cNvCxnSpPr>
            <a:cxnSpLocks/>
          </p:cNvCxnSpPr>
          <p:nvPr/>
        </p:nvCxnSpPr>
        <p:spPr>
          <a:xfrm flipV="1">
            <a:off x="3368040" y="3681969"/>
            <a:ext cx="0" cy="13367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F7B74E9-9AA8-49C4-9001-FDAF2ACE27D5}"/>
              </a:ext>
            </a:extLst>
          </p:cNvPr>
          <p:cNvCxnSpPr>
            <a:cxnSpLocks/>
          </p:cNvCxnSpPr>
          <p:nvPr/>
        </p:nvCxnSpPr>
        <p:spPr>
          <a:xfrm flipV="1">
            <a:off x="1173480" y="3717369"/>
            <a:ext cx="0" cy="13367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0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77E6E-4D51-4A5D-AFA9-D7531B0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AOA</a:t>
            </a:r>
            <a:r>
              <a:rPr lang="zh-CN" altLang="en-US" dirty="0"/>
              <a:t>基本原理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AAE8E-054F-4DC1-B4D5-7E4B9724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依次用</a:t>
            </a:r>
            <a:r>
              <a:rPr lang="en-US" altLang="zh-CN" dirty="0"/>
              <a:t>3</a:t>
            </a:r>
            <a:r>
              <a:rPr lang="zh-CN" altLang="en-US" dirty="0"/>
              <a:t>根天线收数据</a:t>
            </a:r>
            <a:endParaRPr lang="en-US" altLang="zh-CN" dirty="0"/>
          </a:p>
          <a:p>
            <a:r>
              <a:rPr lang="zh-CN" altLang="en-US" dirty="0"/>
              <a:t>根据切换时相位变化算</a:t>
            </a:r>
            <a:r>
              <a:rPr lang="en-US" altLang="zh-CN" dirty="0"/>
              <a:t>AOA</a:t>
            </a:r>
          </a:p>
          <a:p>
            <a:r>
              <a:rPr lang="zh-CN" altLang="en-US" dirty="0"/>
              <a:t>相位差十分不稳定</a:t>
            </a:r>
            <a:endParaRPr lang="en-US" altLang="zh-CN" dirty="0"/>
          </a:p>
          <a:p>
            <a:r>
              <a:rPr lang="zh-CN" altLang="en-US" dirty="0"/>
              <a:t>代码中直接取平均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FE03C4-34F4-4563-8BAE-5E968668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01" y="157163"/>
            <a:ext cx="6815299" cy="48021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21DCD4F-3EB3-4CCF-8099-4EDD72E7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4959350"/>
            <a:ext cx="83439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3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816A-B308-4807-AB0B-E08DE912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A3EC1-BF6B-4DC9-87AA-A2AD8715C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Arctan</a:t>
            </a:r>
            <a:r>
              <a:rPr lang="zh-CN" altLang="en-US" dirty="0"/>
              <a:t>函数算相位时</a:t>
            </a:r>
            <a:endParaRPr lang="en-US" altLang="zh-CN" dirty="0"/>
          </a:p>
          <a:p>
            <a:r>
              <a:rPr lang="zh-CN" altLang="en-US" dirty="0"/>
              <a:t>会带来最大</a:t>
            </a:r>
            <a:r>
              <a:rPr lang="en-US" altLang="zh-CN" dirty="0"/>
              <a:t>4.07°</a:t>
            </a:r>
            <a:r>
              <a:rPr lang="zh-CN" altLang="en-US" dirty="0"/>
              <a:t>的误差</a:t>
            </a:r>
            <a:endParaRPr lang="en-US" altLang="zh-CN" dirty="0"/>
          </a:p>
          <a:p>
            <a:r>
              <a:rPr lang="zh-CN" altLang="en-US" dirty="0"/>
              <a:t>相位差本身就不大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https://gimg2.baidu.com/image_search/src=http%3A%2F%2Fgss0.baidu.com%2F-Po3dSag_xI4khGko9WTAnF6hhy%2Fzhidao%2Fpic%2Fitem%2F060828381f30e9243bcf3e704d086e061d95f70c.jpg&amp;refer=http%3A%2F%2Fgss0.baidu.com&amp;app=2002&amp;size=f9999,10000&amp;q=a80&amp;n=0&amp;g=0n&amp;fmt=jpeg?sec=1612890717&amp;t=ced431db77a0c32625db48856179dd30">
            <a:extLst>
              <a:ext uri="{FF2B5EF4-FFF2-40B4-BE49-F238E27FC236}">
                <a16:creationId xmlns:a16="http://schemas.microsoft.com/office/drawing/2014/main" id="{422A4791-B004-4FDC-AA5B-2C91A6CF8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4" t="31239" r="45916" b="16453"/>
          <a:stretch/>
        </p:blipFill>
        <p:spPr bwMode="auto">
          <a:xfrm>
            <a:off x="4989251" y="927388"/>
            <a:ext cx="5903650" cy="549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B494FEB-A0C1-4601-8BA5-82E77F051EC0}"/>
              </a:ext>
            </a:extLst>
          </p:cNvPr>
          <p:cNvCxnSpPr>
            <a:cxnSpLocks/>
          </p:cNvCxnSpPr>
          <p:nvPr/>
        </p:nvCxnSpPr>
        <p:spPr>
          <a:xfrm flipV="1">
            <a:off x="9587884" y="2552700"/>
            <a:ext cx="0" cy="13823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08CB228-7087-407A-9764-413C0FC1EF41}"/>
              </a:ext>
            </a:extLst>
          </p:cNvPr>
          <p:cNvCxnSpPr>
            <a:cxnSpLocks/>
          </p:cNvCxnSpPr>
          <p:nvPr/>
        </p:nvCxnSpPr>
        <p:spPr>
          <a:xfrm flipV="1">
            <a:off x="7810500" y="2552700"/>
            <a:ext cx="1777384" cy="138232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EF9A8F5-2205-4C32-9FF9-98F9C4C9E810}"/>
              </a:ext>
            </a:extLst>
          </p:cNvPr>
          <p:cNvSpPr txBox="1"/>
          <p:nvPr/>
        </p:nvSpPr>
        <p:spPr>
          <a:xfrm>
            <a:off x="9587884" y="244232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arcsin</a:t>
            </a:r>
            <a:r>
              <a:rPr lang="en-US" altLang="zh-CN" dirty="0"/>
              <a:t>(1)=45°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19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26C27-E96D-436E-BBA2-355A8D52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近似误差</a:t>
            </a:r>
          </a:p>
        </p:txBody>
      </p:sp>
      <p:pic>
        <p:nvPicPr>
          <p:cNvPr id="3074" name="Picture 2" descr=" ">
            <a:extLst>
              <a:ext uri="{FF2B5EF4-FFF2-40B4-BE49-F238E27FC236}">
                <a16:creationId xmlns:a16="http://schemas.microsoft.com/office/drawing/2014/main" id="{8C551F5B-17F1-4B31-9ED5-F73AA70C18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397" y="1825625"/>
            <a:ext cx="84552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38A1FBD-1256-4F46-9170-EE368F8AE42D}"/>
              </a:ext>
            </a:extLst>
          </p:cNvPr>
          <p:cNvCxnSpPr>
            <a:cxnSpLocks/>
          </p:cNvCxnSpPr>
          <p:nvPr/>
        </p:nvCxnSpPr>
        <p:spPr>
          <a:xfrm>
            <a:off x="3162300" y="3514725"/>
            <a:ext cx="2667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F32252C-C28C-4559-9D61-30CC44E74BB5}"/>
              </a:ext>
            </a:extLst>
          </p:cNvPr>
          <p:cNvCxnSpPr>
            <a:cxnSpLocks/>
          </p:cNvCxnSpPr>
          <p:nvPr/>
        </p:nvCxnSpPr>
        <p:spPr>
          <a:xfrm>
            <a:off x="3429000" y="5362575"/>
            <a:ext cx="24765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E4AF019-0056-44FD-B75B-30A5FFCF918C}"/>
              </a:ext>
            </a:extLst>
          </p:cNvPr>
          <p:cNvCxnSpPr>
            <a:cxnSpLocks/>
          </p:cNvCxnSpPr>
          <p:nvPr/>
        </p:nvCxnSpPr>
        <p:spPr>
          <a:xfrm>
            <a:off x="3028950" y="2847975"/>
            <a:ext cx="2667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A92B3C7-DBCF-4EFA-8457-E53F3B4C72D1}"/>
              </a:ext>
            </a:extLst>
          </p:cNvPr>
          <p:cNvSpPr txBox="1"/>
          <p:nvPr/>
        </p:nvSpPr>
        <p:spPr>
          <a:xfrm>
            <a:off x="2465635" y="2467808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Ant1-&gt;Ant2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F944AA-EDD2-4938-B1C2-7385504D2747}"/>
              </a:ext>
            </a:extLst>
          </p:cNvPr>
          <p:cNvSpPr txBox="1"/>
          <p:nvPr/>
        </p:nvSpPr>
        <p:spPr>
          <a:xfrm>
            <a:off x="2598985" y="3109991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Ant2-&gt;Ant3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B5D76F-3C6B-453C-9725-CB6658E4A10E}"/>
              </a:ext>
            </a:extLst>
          </p:cNvPr>
          <p:cNvSpPr txBox="1"/>
          <p:nvPr/>
        </p:nvSpPr>
        <p:spPr>
          <a:xfrm>
            <a:off x="2856160" y="495784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Ant3-&gt;Ant1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DAF2D-97B5-41BD-B4C4-C550217EE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62" y="0"/>
            <a:ext cx="4878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6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342</Words>
  <Application>Microsoft Office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蓝牙定位进度汇报</vt:lpstr>
      <vt:lpstr>目录</vt:lpstr>
      <vt:lpstr>断开连接</vt:lpstr>
      <vt:lpstr>断开连接</vt:lpstr>
      <vt:lpstr>断开连接</vt:lpstr>
      <vt:lpstr>AOA基本原理</vt:lpstr>
      <vt:lpstr>AOA基本原理</vt:lpstr>
      <vt:lpstr>近似误差</vt:lpstr>
      <vt:lpstr>近似误差</vt:lpstr>
      <vt:lpstr>近似误差</vt:lpstr>
      <vt:lpstr>近似误差</vt:lpstr>
      <vt:lpstr>AOA误差</vt:lpstr>
      <vt:lpstr>AOA误差</vt:lpstr>
      <vt:lpstr>AOA误差</vt:lpstr>
      <vt:lpstr>AOA误差</vt:lpstr>
      <vt:lpstr>45°情况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蓝牙定位进度汇报</dc:title>
  <dc:creator>杜 迦罗</dc:creator>
  <cp:lastModifiedBy>杜 迦罗</cp:lastModifiedBy>
  <cp:revision>74</cp:revision>
  <dcterms:created xsi:type="dcterms:W3CDTF">2021-01-10T17:05:08Z</dcterms:created>
  <dcterms:modified xsi:type="dcterms:W3CDTF">2021-01-11T07:24:57Z</dcterms:modified>
</cp:coreProperties>
</file>