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0" r:id="rId1"/>
  </p:sldMasterIdLst>
  <p:notesMasterIdLst>
    <p:notesMasterId r:id="rId16"/>
  </p:notesMasterIdLst>
  <p:sldIdLst>
    <p:sldId id="4060" r:id="rId2"/>
    <p:sldId id="4071" r:id="rId3"/>
    <p:sldId id="4072" r:id="rId4"/>
    <p:sldId id="4073" r:id="rId5"/>
    <p:sldId id="4056" r:id="rId6"/>
    <p:sldId id="4058" r:id="rId7"/>
    <p:sldId id="4074" r:id="rId8"/>
    <p:sldId id="4059" r:id="rId9"/>
    <p:sldId id="4064" r:id="rId10"/>
    <p:sldId id="4065" r:id="rId11"/>
    <p:sldId id="4067" r:id="rId12"/>
    <p:sldId id="4068" r:id="rId13"/>
    <p:sldId id="4069" r:id="rId14"/>
    <p:sldId id="40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28" autoAdjust="0"/>
    <p:restoredTop sz="82139" autoAdjust="0"/>
  </p:normalViewPr>
  <p:slideViewPr>
    <p:cSldViewPr snapToGrid="0">
      <p:cViewPr>
        <p:scale>
          <a:sx n="150" d="100"/>
          <a:sy n="150" d="100"/>
        </p:scale>
        <p:origin x="-5868" y="-30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A5135-2E92-4730-BC6B-62CC41D3CA61}" type="datetimeFigureOut">
              <a:rPr lang="zh-CN" altLang="en-US" smtClean="0"/>
              <a:t>2024/11/19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4B1E6-0776-417F-88C2-F17116A93E93}" type="slidenum">
              <a:rPr lang="zh-CN" altLang="en-US" smtClean="0"/>
              <a:t>‹#›</a:t>
            </a:fld>
            <a:endParaRPr lang="zh-CN" altLang="en-US"/>
          </a:p>
        </p:txBody>
      </p:sp>
    </p:spTree>
    <p:extLst>
      <p:ext uri="{BB962C8B-B14F-4D97-AF65-F5344CB8AC3E}">
        <p14:creationId xmlns:p14="http://schemas.microsoft.com/office/powerpoint/2010/main" val="1253482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err="1">
                <a:effectLst/>
                <a:latin typeface="LinLibertineT"/>
              </a:rPr>
              <a:t>LoRa</a:t>
            </a:r>
            <a:r>
              <a:rPr lang="en-US" altLang="zh-CN" sz="1800" dirty="0">
                <a:effectLst/>
                <a:latin typeface="LinLibertineT"/>
              </a:rPr>
              <a:t> is the Wireless Protocol Designed for Weak Signal Decoding, and this work is to push the limits of Weak Signal Decoding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800" dirty="0">
              <a:effectLst/>
              <a:latin typeface="LinLibertineT"/>
            </a:endParaRPr>
          </a:p>
        </p:txBody>
      </p:sp>
      <p:sp>
        <p:nvSpPr>
          <p:cNvPr id="4" name="灯片编号占位符 3"/>
          <p:cNvSpPr>
            <a:spLocks noGrp="1"/>
          </p:cNvSpPr>
          <p:nvPr>
            <p:ph type="sldNum" sz="quarter" idx="5"/>
          </p:nvPr>
        </p:nvSpPr>
        <p:spPr/>
        <p:txBody>
          <a:bodyPr/>
          <a:lstStyle/>
          <a:p>
            <a:fld id="{69AADCC5-1099-4969-8518-AC8D9D428E1F}" type="slidenum">
              <a:rPr lang="zh-CN" altLang="en-US" smtClean="0"/>
              <a:t>2</a:t>
            </a:fld>
            <a:endParaRPr lang="zh-CN" altLang="en-US"/>
          </a:p>
        </p:txBody>
      </p:sp>
    </p:spTree>
    <p:extLst>
      <p:ext uri="{BB962C8B-B14F-4D97-AF65-F5344CB8AC3E}">
        <p14:creationId xmlns:p14="http://schemas.microsoft.com/office/powerpoint/2010/main" val="3168010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a:t>
            </a:r>
            <a:r>
              <a:rPr lang="zh-CN" altLang="en-US" dirty="0"/>
              <a:t> </a:t>
            </a:r>
            <a:r>
              <a:rPr lang="en-US" altLang="zh-CN" dirty="0"/>
              <a:t>deploy</a:t>
            </a:r>
            <a:r>
              <a:rPr lang="zh-CN" altLang="en-US" dirty="0"/>
              <a:t> </a:t>
            </a:r>
            <a:r>
              <a:rPr lang="en-US" altLang="zh-CN" dirty="0"/>
              <a:t>our system with custom off-the-shelf devices and deploy them indoors and outdoors.</a:t>
            </a:r>
            <a:endParaRPr lang="en-US" dirty="0"/>
          </a:p>
        </p:txBody>
      </p:sp>
      <p:sp>
        <p:nvSpPr>
          <p:cNvPr id="4" name="灯片编号占位符 3"/>
          <p:cNvSpPr>
            <a:spLocks noGrp="1"/>
          </p:cNvSpPr>
          <p:nvPr>
            <p:ph type="sldNum" sz="quarter" idx="5"/>
          </p:nvPr>
        </p:nvSpPr>
        <p:spPr/>
        <p:txBody>
          <a:bodyPr/>
          <a:lstStyle/>
          <a:p>
            <a:fld id="{6494B1E6-0776-417F-88C2-F17116A93E93}" type="slidenum">
              <a:rPr lang="zh-CN" altLang="en-US" smtClean="0"/>
              <a:t>11</a:t>
            </a:fld>
            <a:endParaRPr lang="zh-CN" altLang="en-US"/>
          </a:p>
        </p:txBody>
      </p:sp>
    </p:spTree>
    <p:extLst>
      <p:ext uri="{BB962C8B-B14F-4D97-AF65-F5344CB8AC3E}">
        <p14:creationId xmlns:p14="http://schemas.microsoft.com/office/powerpoint/2010/main" val="3848488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494B1E6-0776-417F-88C2-F17116A93E93}" type="slidenum">
              <a:rPr lang="zh-CN" altLang="en-US" smtClean="0"/>
              <a:t>12</a:t>
            </a:fld>
            <a:endParaRPr lang="zh-CN" altLang="en-US"/>
          </a:p>
        </p:txBody>
      </p:sp>
    </p:spTree>
    <p:extLst>
      <p:ext uri="{BB962C8B-B14F-4D97-AF65-F5344CB8AC3E}">
        <p14:creationId xmlns:p14="http://schemas.microsoft.com/office/powerpoint/2010/main" val="3666005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Ideal Lora symbols are chirps whose frequency increase at a constant rate with time, and its initial frequency encodes the data. In standard </a:t>
            </a:r>
            <a:r>
              <a:rPr lang="en-US" dirty="0" err="1"/>
              <a:t>LoRa</a:t>
            </a:r>
            <a:r>
              <a:rPr lang="en-US" dirty="0"/>
              <a:t> demodulation, we multiplies it with a downchirp, and the result is a </a:t>
            </a:r>
            <a:r>
              <a:rPr lang="en-US" dirty="0" err="1"/>
              <a:t>singletone</a:t>
            </a:r>
            <a:r>
              <a:rPr lang="en-US" dirty="0"/>
              <a:t> signal, thus we condense the power of the whole signal into one frequency, and noise is scattered throughout the bandwidth, that’s how we decode weak signals.</a:t>
            </a:r>
          </a:p>
        </p:txBody>
      </p:sp>
      <p:sp>
        <p:nvSpPr>
          <p:cNvPr id="4" name="灯片编号占位符 3"/>
          <p:cNvSpPr>
            <a:spLocks noGrp="1"/>
          </p:cNvSpPr>
          <p:nvPr>
            <p:ph type="sldNum" sz="quarter" idx="5"/>
          </p:nvPr>
        </p:nvSpPr>
        <p:spPr/>
        <p:txBody>
          <a:bodyPr/>
          <a:lstStyle/>
          <a:p>
            <a:fld id="{6494B1E6-0776-417F-88C2-F17116A93E93}" type="slidenum">
              <a:rPr lang="zh-CN" altLang="en-US" smtClean="0"/>
              <a:t>3</a:t>
            </a:fld>
            <a:endParaRPr lang="zh-CN" altLang="en-US"/>
          </a:p>
        </p:txBody>
      </p:sp>
    </p:spTree>
    <p:extLst>
      <p:ext uri="{BB962C8B-B14F-4D97-AF65-F5344CB8AC3E}">
        <p14:creationId xmlns:p14="http://schemas.microsoft.com/office/powerpoint/2010/main" val="1746323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However, the real </a:t>
            </a:r>
            <a:r>
              <a:rPr lang="en-US" dirty="0" err="1"/>
              <a:t>lora</a:t>
            </a:r>
            <a:r>
              <a:rPr lang="en-US" dirty="0"/>
              <a:t> symbols are different. The out of band part of the idea signal is wrapped inside the band, so there is a frequency jump inside each symbol, different symbols have different frequency jump locations, and this causes problems.</a:t>
            </a:r>
          </a:p>
        </p:txBody>
      </p:sp>
      <p:sp>
        <p:nvSpPr>
          <p:cNvPr id="4" name="灯片编号占位符 3"/>
          <p:cNvSpPr>
            <a:spLocks noGrp="1"/>
          </p:cNvSpPr>
          <p:nvPr>
            <p:ph type="sldNum" sz="quarter" idx="5"/>
          </p:nvPr>
        </p:nvSpPr>
        <p:spPr/>
        <p:txBody>
          <a:bodyPr/>
          <a:lstStyle/>
          <a:p>
            <a:fld id="{6494B1E6-0776-417F-88C2-F17116A93E93}" type="slidenum">
              <a:rPr lang="zh-CN" altLang="en-US" smtClean="0"/>
              <a:t>4</a:t>
            </a:fld>
            <a:endParaRPr lang="zh-CN" altLang="en-US"/>
          </a:p>
        </p:txBody>
      </p:sp>
    </p:spTree>
    <p:extLst>
      <p:ext uri="{BB962C8B-B14F-4D97-AF65-F5344CB8AC3E}">
        <p14:creationId xmlns:p14="http://schemas.microsoft.com/office/powerpoint/2010/main" val="4034851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During demodulation. the ideal symbol generates one peak, containing all the signal power. However, in real symbols, if we still use the same demodulation method, It will generate two peaks, one for each section. Each peak contains only a part of the power. Furthermore, due to hardware imperfections, the frequency jump is also accompanied by a phase jump. This makes the two peaks have different phases, so if we directly add them </a:t>
            </a:r>
            <a:r>
              <a:rPr lang="en-US" altLang="zh-CN" sz="1800" dirty="0" err="1">
                <a:effectLst/>
                <a:latin typeface="LinLibertineT"/>
              </a:rPr>
              <a:t>together,they</a:t>
            </a:r>
            <a:r>
              <a:rPr lang="en-US" altLang="zh-CN" sz="1800" dirty="0">
                <a:effectLst/>
                <a:latin typeface="LinLibertineT"/>
              </a:rPr>
              <a:t> will </a:t>
            </a:r>
            <a:r>
              <a:rPr lang="en-US" altLang="zh-CN" sz="1800" dirty="0" err="1">
                <a:effectLst/>
                <a:latin typeface="LinLibertineT"/>
              </a:rPr>
              <a:t>distructively</a:t>
            </a:r>
            <a:r>
              <a:rPr lang="en-US" altLang="zh-CN" sz="1800" dirty="0">
                <a:effectLst/>
                <a:latin typeface="LinLibertineT"/>
              </a:rPr>
              <a:t> add, leading to energy loss.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Another problem is, to detect the two peaks, we have to expand the detection area to twice the bandwidth. This makes the perception range of the FFTs wider than bandwidth, inducing out of band noise, lowering the signal to noise ratio. Although we can reduce this out of band noise by low pass filters, the filters are non-ideal cannot remove all of the noise, so this will also impact the noise resistance. </a:t>
            </a:r>
            <a:endParaRPr lang="zh-CN" altLang="en-US" sz="1800" dirty="0">
              <a:effectLst/>
              <a:latin typeface="LinLibertineT"/>
            </a:endParaRPr>
          </a:p>
        </p:txBody>
      </p:sp>
      <p:sp>
        <p:nvSpPr>
          <p:cNvPr id="4" name="灯片编号占位符 3"/>
          <p:cNvSpPr>
            <a:spLocks noGrp="1"/>
          </p:cNvSpPr>
          <p:nvPr>
            <p:ph type="sldNum" sz="quarter" idx="5"/>
          </p:nvPr>
        </p:nvSpPr>
        <p:spPr/>
        <p:txBody>
          <a:bodyPr/>
          <a:lstStyle/>
          <a:p>
            <a:fld id="{69AADCC5-1099-4969-8518-AC8D9D428E1F}" type="slidenum">
              <a:rPr lang="zh-CN" altLang="en-US" smtClean="0"/>
              <a:t>5</a:t>
            </a:fld>
            <a:endParaRPr lang="zh-CN" altLang="en-US"/>
          </a:p>
        </p:txBody>
      </p:sp>
    </p:spTree>
    <p:extLst>
      <p:ext uri="{BB962C8B-B14F-4D97-AF65-F5344CB8AC3E}">
        <p14:creationId xmlns:p14="http://schemas.microsoft.com/office/powerpoint/2010/main" val="945699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To tackle the two problems, Our</a:t>
            </a:r>
            <a:r>
              <a:rPr lang="zh-CN" altLang="en-US" sz="1800" dirty="0">
                <a:effectLst/>
                <a:latin typeface="LinLibertineT"/>
              </a:rPr>
              <a:t> </a:t>
            </a:r>
            <a:r>
              <a:rPr lang="en-US" altLang="zh-CN" sz="1800" dirty="0">
                <a:effectLst/>
                <a:latin typeface="LinLibertineT"/>
              </a:rPr>
              <a:t>key</a:t>
            </a:r>
            <a:r>
              <a:rPr lang="zh-CN" altLang="en-US" sz="1800" dirty="0">
                <a:effectLst/>
                <a:latin typeface="LinLibertineT"/>
              </a:rPr>
              <a:t> </a:t>
            </a:r>
            <a:r>
              <a:rPr lang="en-US" altLang="zh-CN" sz="1800" dirty="0">
                <a:effectLst/>
                <a:latin typeface="LinLibertineT"/>
              </a:rPr>
              <a:t>idea</a:t>
            </a:r>
            <a:r>
              <a:rPr lang="zh-CN" altLang="en-US" sz="1800" dirty="0">
                <a:effectLst/>
                <a:latin typeface="LinLibertineT"/>
              </a:rPr>
              <a:t> </a:t>
            </a:r>
            <a:r>
              <a:rPr lang="en-US" altLang="zh-CN" sz="1800" dirty="0">
                <a:effectLst/>
                <a:latin typeface="LinLibertineT"/>
              </a:rPr>
              <a:t>is</a:t>
            </a:r>
            <a:r>
              <a:rPr lang="zh-CN" altLang="en-US" sz="1800" dirty="0">
                <a:effectLst/>
                <a:latin typeface="LinLibertineT"/>
              </a:rPr>
              <a:t> </a:t>
            </a:r>
            <a:r>
              <a:rPr lang="en-US" altLang="zh-CN" sz="1800" dirty="0">
                <a:effectLst/>
                <a:latin typeface="LinLibertineT"/>
              </a:rPr>
              <a:t>to modify the perception range of FFT. First, we divide the time-frequency space of the symbol into two parts, and perform two FFTs on them, each dealing with one part. Second, we trim the perception ranges of the two FFTs, removing out of band noise. This way, each FFT will generate one power peak. We then use </a:t>
            </a:r>
            <a:r>
              <a:rPr lang="en-US" altLang="zh-CN" sz="1800" dirty="0" err="1">
                <a:effectLst/>
                <a:latin typeface="LinLibertineT"/>
              </a:rPr>
              <a:t>probablitic</a:t>
            </a:r>
            <a:r>
              <a:rPr lang="en-US" altLang="zh-CN" sz="1800" dirty="0">
                <a:effectLst/>
                <a:latin typeface="LinLibertineT"/>
              </a:rPr>
              <a:t> modelling to constructively add the powers of the two FFT results, which will have no energy loss.</a:t>
            </a:r>
            <a:endParaRPr lang="zh-CN" altLang="en-US" sz="1800" dirty="0">
              <a:effectLst/>
              <a:latin typeface="LinLibertineT"/>
            </a:endParaRPr>
          </a:p>
        </p:txBody>
      </p:sp>
      <p:sp>
        <p:nvSpPr>
          <p:cNvPr id="4" name="灯片编号占位符 3"/>
          <p:cNvSpPr>
            <a:spLocks noGrp="1"/>
          </p:cNvSpPr>
          <p:nvPr>
            <p:ph type="sldNum" sz="quarter" idx="5"/>
          </p:nvPr>
        </p:nvSpPr>
        <p:spPr/>
        <p:txBody>
          <a:bodyPr/>
          <a:lstStyle/>
          <a:p>
            <a:fld id="{69AADCC5-1099-4969-8518-AC8D9D428E1F}" type="slidenum">
              <a:rPr lang="zh-CN" altLang="en-US" smtClean="0"/>
              <a:t>6</a:t>
            </a:fld>
            <a:endParaRPr lang="zh-CN" altLang="en-US"/>
          </a:p>
        </p:txBody>
      </p:sp>
    </p:spTree>
    <p:extLst>
      <p:ext uri="{BB962C8B-B14F-4D97-AF65-F5344CB8AC3E}">
        <p14:creationId xmlns:p14="http://schemas.microsoft.com/office/powerpoint/2010/main" val="2772863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The</a:t>
            </a:r>
            <a:r>
              <a:rPr lang="zh-CN" altLang="en-US" sz="1800" dirty="0">
                <a:effectLst/>
                <a:latin typeface="LinLibertineT"/>
              </a:rPr>
              <a:t> </a:t>
            </a:r>
            <a:r>
              <a:rPr lang="en-US" altLang="zh-CN" sz="1800" dirty="0">
                <a:effectLst/>
                <a:latin typeface="LinLibertineT"/>
              </a:rPr>
              <a:t>first</a:t>
            </a:r>
            <a:r>
              <a:rPr lang="zh-CN" altLang="en-US" sz="1800" dirty="0">
                <a:effectLst/>
                <a:latin typeface="LinLibertineT"/>
              </a:rPr>
              <a:t> </a:t>
            </a:r>
            <a:r>
              <a:rPr lang="en-US" altLang="zh-CN" sz="1800" dirty="0">
                <a:effectLst/>
                <a:latin typeface="LinLibertineT"/>
              </a:rPr>
              <a:t>key</a:t>
            </a:r>
            <a:r>
              <a:rPr lang="zh-CN" altLang="en-US" sz="1800" dirty="0">
                <a:effectLst/>
                <a:latin typeface="LinLibertineT"/>
              </a:rPr>
              <a:t> </a:t>
            </a:r>
            <a:r>
              <a:rPr lang="en-US" altLang="zh-CN" sz="1800" dirty="0">
                <a:effectLst/>
                <a:latin typeface="LinLibertineT"/>
              </a:rPr>
              <a:t>design</a:t>
            </a:r>
            <a:r>
              <a:rPr lang="zh-CN" altLang="en-US" sz="1800" dirty="0">
                <a:effectLst/>
                <a:latin typeface="LinLibertineT"/>
              </a:rPr>
              <a:t> </a:t>
            </a:r>
            <a:r>
              <a:rPr lang="en-US" altLang="zh-CN" sz="1800" dirty="0">
                <a:effectLst/>
                <a:latin typeface="LinLibertineT"/>
              </a:rPr>
              <a:t>of our method is trimming the perception range of</a:t>
            </a:r>
            <a:r>
              <a:rPr lang="zh-CN" altLang="en-US" sz="1800" dirty="0">
                <a:effectLst/>
                <a:latin typeface="LinLibertineT"/>
              </a:rPr>
              <a:t> </a:t>
            </a:r>
            <a:r>
              <a:rPr lang="en-US" altLang="zh-CN" sz="1800" dirty="0">
                <a:effectLst/>
                <a:latin typeface="LinLibertineT"/>
              </a:rPr>
              <a:t>FFTs to remove the extra out of band noise. If we perform FFT on the full length of the signal, the perception ranges are the blue rectangles, and they’re longer than the </a:t>
            </a:r>
            <a:r>
              <a:rPr lang="en-US" altLang="zh-CN" sz="1800" dirty="0" err="1">
                <a:effectLst/>
                <a:latin typeface="LinLibertineT"/>
              </a:rPr>
              <a:t>signalso</a:t>
            </a:r>
            <a:r>
              <a:rPr lang="en-US" altLang="zh-CN" sz="1800" dirty="0">
                <a:effectLst/>
                <a:latin typeface="LinLibertineT"/>
              </a:rPr>
              <a:t> they induce out of band noise. Our design is to split the signal in the time domain at the frequency jump, and </a:t>
            </a:r>
            <a:r>
              <a:rPr lang="en-US" altLang="zh-CN" sz="1800" dirty="0" err="1">
                <a:effectLst/>
                <a:latin typeface="LinLibertineT"/>
              </a:rPr>
              <a:t>deocde</a:t>
            </a:r>
            <a:r>
              <a:rPr lang="en-US" altLang="zh-CN" sz="1800" dirty="0">
                <a:effectLst/>
                <a:latin typeface="LinLibertineT"/>
              </a:rPr>
              <a:t> them separately. This way we cast the out-of-band part to zero, thus completely removing the out-of-band noise, effectively trimming the perception range. However, another problem arise here: we do not know the position of the frequency jump before decoding the signal. There are SF power of two symbols each having a different jump location, but the key observation is that the initial frequency of the symbol corresponds to the jumping location. so we try all SF power of two frequencies and their jumping locations. When we split at a certain location, we are hypothesizing that this is the given symbol so we only compute power of that frequency. We split at L zero, we compute power at f zero, we split at L one, we compute power at f one, etc. We’ll get a power for each symbol, and we pick the highest as our demodulation result. </a:t>
            </a:r>
            <a:endParaRPr lang="zh-CN" altLang="en-US" sz="1800" dirty="0">
              <a:effectLst/>
              <a:latin typeface="LinLibertineT"/>
            </a:endParaRPr>
          </a:p>
        </p:txBody>
      </p:sp>
      <p:sp>
        <p:nvSpPr>
          <p:cNvPr id="4" name="灯片编号占位符 3"/>
          <p:cNvSpPr>
            <a:spLocks noGrp="1"/>
          </p:cNvSpPr>
          <p:nvPr>
            <p:ph type="sldNum" sz="quarter" idx="5"/>
          </p:nvPr>
        </p:nvSpPr>
        <p:spPr/>
        <p:txBody>
          <a:bodyPr/>
          <a:lstStyle/>
          <a:p>
            <a:fld id="{69AADCC5-1099-4969-8518-AC8D9D428E1F}" type="slidenum">
              <a:rPr lang="zh-CN" altLang="en-US" smtClean="0"/>
              <a:t>7</a:t>
            </a:fld>
            <a:endParaRPr lang="zh-CN" altLang="en-US"/>
          </a:p>
        </p:txBody>
      </p:sp>
    </p:spTree>
    <p:extLst>
      <p:ext uri="{BB962C8B-B14F-4D97-AF65-F5344CB8AC3E}">
        <p14:creationId xmlns:p14="http://schemas.microsoft.com/office/powerpoint/2010/main" val="996347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The</a:t>
            </a:r>
            <a:r>
              <a:rPr lang="zh-CN" altLang="en-US" sz="1800" dirty="0">
                <a:effectLst/>
                <a:latin typeface="LinLibertineT"/>
              </a:rPr>
              <a:t> </a:t>
            </a:r>
            <a:r>
              <a:rPr lang="en-US" altLang="zh-CN" sz="1800" dirty="0">
                <a:effectLst/>
                <a:latin typeface="LinLibertineT"/>
              </a:rPr>
              <a:t>first</a:t>
            </a:r>
            <a:r>
              <a:rPr lang="zh-CN" altLang="en-US" sz="1800" dirty="0">
                <a:effectLst/>
                <a:latin typeface="LinLibertineT"/>
              </a:rPr>
              <a:t> </a:t>
            </a:r>
            <a:r>
              <a:rPr lang="en-US" altLang="zh-CN" sz="1800" dirty="0">
                <a:effectLst/>
                <a:latin typeface="LinLibertineT"/>
              </a:rPr>
              <a:t>key</a:t>
            </a:r>
            <a:r>
              <a:rPr lang="zh-CN" altLang="en-US" sz="1800" dirty="0">
                <a:effectLst/>
                <a:latin typeface="LinLibertineT"/>
              </a:rPr>
              <a:t> </a:t>
            </a:r>
            <a:r>
              <a:rPr lang="en-US" altLang="zh-CN" sz="1800" dirty="0">
                <a:effectLst/>
                <a:latin typeface="LinLibertineT"/>
              </a:rPr>
              <a:t>design</a:t>
            </a:r>
            <a:r>
              <a:rPr lang="zh-CN" altLang="en-US" sz="1800" dirty="0">
                <a:effectLst/>
                <a:latin typeface="LinLibertineT"/>
              </a:rPr>
              <a:t> </a:t>
            </a:r>
            <a:r>
              <a:rPr lang="en-US" altLang="zh-CN" sz="1800" dirty="0">
                <a:effectLst/>
                <a:latin typeface="LinLibertineT"/>
              </a:rPr>
              <a:t>of our method is trimming the perception range of</a:t>
            </a:r>
            <a:r>
              <a:rPr lang="zh-CN" altLang="en-US" sz="1800" dirty="0">
                <a:effectLst/>
                <a:latin typeface="LinLibertineT"/>
              </a:rPr>
              <a:t> </a:t>
            </a:r>
            <a:r>
              <a:rPr lang="en-US" altLang="zh-CN" sz="1800" dirty="0">
                <a:effectLst/>
                <a:latin typeface="LinLibertineT"/>
              </a:rPr>
              <a:t>FFTs to remove the extra out of band noise. If we perform FFT on the full length of the signal, the perception ranges are the blue rectangles, and they’re longer than the </a:t>
            </a:r>
            <a:r>
              <a:rPr lang="en-US" altLang="zh-CN" sz="1800" dirty="0" err="1">
                <a:effectLst/>
                <a:latin typeface="LinLibertineT"/>
              </a:rPr>
              <a:t>signalso</a:t>
            </a:r>
            <a:r>
              <a:rPr lang="en-US" altLang="zh-CN" sz="1800" dirty="0">
                <a:effectLst/>
                <a:latin typeface="LinLibertineT"/>
              </a:rPr>
              <a:t> they induce out of band noise. Our design is to split the signal in the time domain at the frequency jump, and </a:t>
            </a:r>
            <a:r>
              <a:rPr lang="en-US" altLang="zh-CN" sz="1800" dirty="0" err="1">
                <a:effectLst/>
                <a:latin typeface="LinLibertineT"/>
              </a:rPr>
              <a:t>deocde</a:t>
            </a:r>
            <a:r>
              <a:rPr lang="en-US" altLang="zh-CN" sz="1800" dirty="0">
                <a:effectLst/>
                <a:latin typeface="LinLibertineT"/>
              </a:rPr>
              <a:t> them separately. This way we cast the out-of-band part to zero, thus completely removing the out-of-band noise, effectively trimming the perception range. However, another problem arise here: we do not know the position of the frequency jump before decoding the signal. There are SF power of two symbols each having a different jump location, but the key observation is that the initial frequency of the symbol corresponds to the jumping location. so we try all SF power of two frequencies and their jumping locations. When we split at a certain location, we are hypothesizing that this is the given symbol so we only compute power of that frequency. We split at L zero, we compute power at f zero, we split at L one, we compute power at f one, etc. We’ll get a power for each symbol, and we pick the highest as our demodulation result. </a:t>
            </a:r>
            <a:endParaRPr lang="zh-CN" altLang="en-US" sz="1800" dirty="0">
              <a:effectLst/>
              <a:latin typeface="LinLibertineT"/>
            </a:endParaRPr>
          </a:p>
        </p:txBody>
      </p:sp>
      <p:sp>
        <p:nvSpPr>
          <p:cNvPr id="4" name="灯片编号占位符 3"/>
          <p:cNvSpPr>
            <a:spLocks noGrp="1"/>
          </p:cNvSpPr>
          <p:nvPr>
            <p:ph type="sldNum" sz="quarter" idx="5"/>
          </p:nvPr>
        </p:nvSpPr>
        <p:spPr/>
        <p:txBody>
          <a:bodyPr/>
          <a:lstStyle/>
          <a:p>
            <a:fld id="{69AADCC5-1099-4969-8518-AC8D9D428E1F}" type="slidenum">
              <a:rPr lang="zh-CN" altLang="en-US" smtClean="0"/>
              <a:t>8</a:t>
            </a:fld>
            <a:endParaRPr lang="zh-CN" altLang="en-US"/>
          </a:p>
        </p:txBody>
      </p:sp>
    </p:spTree>
    <p:extLst>
      <p:ext uri="{BB962C8B-B14F-4D97-AF65-F5344CB8AC3E}">
        <p14:creationId xmlns:p14="http://schemas.microsoft.com/office/powerpoint/2010/main" val="2542405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key design is constructive addition of the two sections of signal. The received signal equals the theoretic signal plus the AWGN noise, and The theoretic signal is a function over Amplitude, frequency, and initial phase, the noise follow gaussian distribution, so it’s a joint distribution. </a:t>
            </a:r>
            <a:r>
              <a:rPr lang="en-US" altLang="zh-CN" b="1" dirty="0">
                <a:solidFill>
                  <a:schemeClr val="bg1"/>
                </a:solidFill>
              </a:rPr>
              <a:t>Since we want f zero for decoding, we compute its marginal distribution from the joint distribution by integrating over the other three variables, </a:t>
            </a:r>
            <a:r>
              <a:rPr lang="en-US" dirty="0"/>
              <a:t>This simplifies into the sum of the squared absolute values of the two FFTs.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there is an unknown phase difference between the two sections of symbol, and this phase difference is very hard to measure accurately under low SNR, We use another approach: merging the power without knowing the phase diff. We hypothesize that the noise is only additive gaussian white noise, AWGN. So The received signal equals the theoretic signal plus the AWGN noise. The theoretic signal is a function over Amplitude, frequency, and initial phase, so we can represent them with f zero, A, phi one, phi two. the noise follow gaussian distribution. So given a received signal, we can perform probabilistic modelling on the joint distribution of the four variables.</a:t>
            </a:r>
            <a:r>
              <a:rPr lang="en-US" altLang="zh-CN" b="1" dirty="0">
                <a:solidFill>
                  <a:schemeClr val="bg1"/>
                </a:solidFill>
              </a:rPr>
              <a:t> Since we want f zero for decoding, we compute its marginal distribution from the joint distribution by integrating over the other three variables. </a:t>
            </a:r>
            <a:r>
              <a:rPr lang="en-US" dirty="0"/>
              <a:t>This simplifies into the sum of the squared absolute values of the two FFTs. This formula can optimally utilize the given information and constructively add up power from the two parts, without relying on an unreliable estimation of the unknown phase difference.</a:t>
            </a:r>
          </a:p>
        </p:txBody>
      </p:sp>
      <p:sp>
        <p:nvSpPr>
          <p:cNvPr id="4" name="灯片编号占位符 3"/>
          <p:cNvSpPr>
            <a:spLocks noGrp="1"/>
          </p:cNvSpPr>
          <p:nvPr>
            <p:ph type="sldNum" sz="quarter" idx="5"/>
          </p:nvPr>
        </p:nvSpPr>
        <p:spPr/>
        <p:txBody>
          <a:bodyPr/>
          <a:lstStyle/>
          <a:p>
            <a:fld id="{6494B1E6-0776-417F-88C2-F17116A93E93}" type="slidenum">
              <a:rPr lang="zh-CN" altLang="en-US" smtClean="0"/>
              <a:t>9</a:t>
            </a:fld>
            <a:endParaRPr lang="zh-CN" altLang="en-US"/>
          </a:p>
        </p:txBody>
      </p:sp>
    </p:spTree>
    <p:extLst>
      <p:ext uri="{BB962C8B-B14F-4D97-AF65-F5344CB8AC3E}">
        <p14:creationId xmlns:p14="http://schemas.microsoft.com/office/powerpoint/2010/main" val="2485697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implement and end2end </a:t>
            </a:r>
            <a:r>
              <a:rPr lang="en-US" dirty="0" err="1"/>
              <a:t>lora</a:t>
            </a:r>
            <a:r>
              <a:rPr lang="en-US" dirty="0"/>
              <a:t> demodulation system including packet detection and payload decoding.</a:t>
            </a:r>
          </a:p>
          <a:p>
            <a:r>
              <a:rPr lang="en-US" dirty="0"/>
              <a:t>N to the power of one </a:t>
            </a:r>
            <a:r>
              <a:rPr lang="en-US"/>
              <a:t>point five slightly </a:t>
            </a:r>
            <a:r>
              <a:rPr lang="en-US" dirty="0"/>
              <a:t>larger than n log n of FFT. </a:t>
            </a:r>
          </a:p>
          <a:p>
            <a:endParaRPr lang="en-US" dirty="0"/>
          </a:p>
          <a:p>
            <a:r>
              <a:rPr lang="en-US" dirty="0"/>
              <a:t> The packet detection part is similar: when the detection window misaligns with the preamble symbols, there will also be a frequency jump and two parts of signal, and they can be detected similarly. Furthermore, we reduce the time complexity of demodulating each symbol to n squared one point five, which is only slightly larger than n log n of FFT. Our method is very efficient and powerful.</a:t>
            </a:r>
          </a:p>
        </p:txBody>
      </p:sp>
      <p:sp>
        <p:nvSpPr>
          <p:cNvPr id="4" name="灯片编号占位符 3"/>
          <p:cNvSpPr>
            <a:spLocks noGrp="1"/>
          </p:cNvSpPr>
          <p:nvPr>
            <p:ph type="sldNum" sz="quarter" idx="5"/>
          </p:nvPr>
        </p:nvSpPr>
        <p:spPr/>
        <p:txBody>
          <a:bodyPr/>
          <a:lstStyle/>
          <a:p>
            <a:fld id="{6494B1E6-0776-417F-88C2-F17116A93E93}" type="slidenum">
              <a:rPr lang="zh-CN" altLang="en-US" smtClean="0"/>
              <a:t>10</a:t>
            </a:fld>
            <a:endParaRPr lang="zh-CN" altLang="en-US"/>
          </a:p>
        </p:txBody>
      </p:sp>
    </p:spTree>
    <p:extLst>
      <p:ext uri="{BB962C8B-B14F-4D97-AF65-F5344CB8AC3E}">
        <p14:creationId xmlns:p14="http://schemas.microsoft.com/office/powerpoint/2010/main" val="546093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65E2FE9-64D0-4570-957E-F15FF4617804}" type="datetime1">
              <a:rPr lang="zh-CN" altLang="en-US" smtClean="0"/>
              <a:t>2024/11/19</a:t>
            </a:fld>
            <a:endParaRPr lang="zh-CN" altLang="en-US"/>
          </a:p>
        </p:txBody>
      </p:sp>
      <p:sp>
        <p:nvSpPr>
          <p:cNvPr id="5" name="Footer Placeholder 4"/>
          <p:cNvSpPr>
            <a:spLocks noGrp="1"/>
          </p:cNvSpPr>
          <p:nvPr>
            <p:ph type="ftr" sz="quarter" idx="11"/>
          </p:nvPr>
        </p:nvSpPr>
        <p:spPr/>
        <p:txBody>
          <a:bodyPr/>
          <a:lstStyle/>
          <a:p>
            <a:r>
              <a:rPr lang="en-US" altLang="zh-CN"/>
              <a:t>LoRaTrimmer: Optimal Energy Condensation with Chirp Trimming for LoRa Weak Signal Decoding</a:t>
            </a:r>
            <a:endParaRPr lang="zh-CN" altLang="en-US"/>
          </a:p>
        </p:txBody>
      </p:sp>
      <p:sp>
        <p:nvSpPr>
          <p:cNvPr id="6" name="Slide Number Placeholder 5"/>
          <p:cNvSpPr>
            <a:spLocks noGrp="1"/>
          </p:cNvSpPr>
          <p:nvPr>
            <p:ph type="sldNum" sz="quarter" idx="12"/>
          </p:nvPr>
        </p:nvSpPr>
        <p:spPr/>
        <p:txBody>
          <a:bodyPr/>
          <a:lstStyle/>
          <a:p>
            <a:fld id="{A7275248-C1CD-4F93-904E-D4F1EA64C3D0}" type="slidenum">
              <a:rPr lang="zh-CN" altLang="en-US" smtClean="0"/>
              <a:t>‹#›</a:t>
            </a:fld>
            <a:endParaRPr lang="zh-CN" altLang="en-US"/>
          </a:p>
        </p:txBody>
      </p:sp>
    </p:spTree>
    <p:extLst>
      <p:ext uri="{BB962C8B-B14F-4D97-AF65-F5344CB8AC3E}">
        <p14:creationId xmlns:p14="http://schemas.microsoft.com/office/powerpoint/2010/main" val="3274014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E0764BF-0FD0-4821-8152-B8483D4E8F35}" type="datetime1">
              <a:rPr lang="zh-CN" altLang="en-US" smtClean="0"/>
              <a:t>2024/11/19</a:t>
            </a:fld>
            <a:endParaRPr lang="zh-CN" altLang="en-US"/>
          </a:p>
        </p:txBody>
      </p:sp>
      <p:sp>
        <p:nvSpPr>
          <p:cNvPr id="5" name="Footer Placeholder 4"/>
          <p:cNvSpPr>
            <a:spLocks noGrp="1"/>
          </p:cNvSpPr>
          <p:nvPr>
            <p:ph type="ftr" sz="quarter" idx="11"/>
          </p:nvPr>
        </p:nvSpPr>
        <p:spPr/>
        <p:txBody>
          <a:bodyPr/>
          <a:lstStyle/>
          <a:p>
            <a:r>
              <a:rPr lang="en-US" altLang="zh-CN"/>
              <a:t>LoRaTrimmer: Optimal Energy Condensation with Chirp Trimming for LoRa Weak Signal Decoding</a:t>
            </a:r>
            <a:endParaRPr lang="zh-CN" altLang="en-US"/>
          </a:p>
        </p:txBody>
      </p:sp>
      <p:sp>
        <p:nvSpPr>
          <p:cNvPr id="6" name="Slide Number Placeholder 5"/>
          <p:cNvSpPr>
            <a:spLocks noGrp="1"/>
          </p:cNvSpPr>
          <p:nvPr>
            <p:ph type="sldNum" sz="quarter" idx="12"/>
          </p:nvPr>
        </p:nvSpPr>
        <p:spPr/>
        <p:txBody>
          <a:bodyPr/>
          <a:lstStyle/>
          <a:p>
            <a:fld id="{A7275248-C1CD-4F93-904E-D4F1EA64C3D0}" type="slidenum">
              <a:rPr lang="zh-CN" altLang="en-US" smtClean="0"/>
              <a:t>‹#›</a:t>
            </a:fld>
            <a:endParaRPr lang="zh-CN" altLang="en-US"/>
          </a:p>
        </p:txBody>
      </p:sp>
    </p:spTree>
    <p:extLst>
      <p:ext uri="{BB962C8B-B14F-4D97-AF65-F5344CB8AC3E}">
        <p14:creationId xmlns:p14="http://schemas.microsoft.com/office/powerpoint/2010/main" val="428547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9229A39-43D4-4505-B090-E2B9C56AC9C6}" type="datetime1">
              <a:rPr lang="zh-CN" altLang="en-US" smtClean="0"/>
              <a:t>2024/11/19</a:t>
            </a:fld>
            <a:endParaRPr lang="zh-CN" altLang="en-US"/>
          </a:p>
        </p:txBody>
      </p:sp>
      <p:sp>
        <p:nvSpPr>
          <p:cNvPr id="5" name="Footer Placeholder 4"/>
          <p:cNvSpPr>
            <a:spLocks noGrp="1"/>
          </p:cNvSpPr>
          <p:nvPr>
            <p:ph type="ftr" sz="quarter" idx="11"/>
          </p:nvPr>
        </p:nvSpPr>
        <p:spPr/>
        <p:txBody>
          <a:bodyPr/>
          <a:lstStyle/>
          <a:p>
            <a:r>
              <a:rPr lang="en-US" altLang="zh-CN"/>
              <a:t>LoRaTrimmer: Optimal Energy Condensation with Chirp Trimming for LoRa Weak Signal Decoding</a:t>
            </a:r>
            <a:endParaRPr lang="zh-CN" altLang="en-US"/>
          </a:p>
        </p:txBody>
      </p:sp>
      <p:sp>
        <p:nvSpPr>
          <p:cNvPr id="6" name="Slide Number Placeholder 5"/>
          <p:cNvSpPr>
            <a:spLocks noGrp="1"/>
          </p:cNvSpPr>
          <p:nvPr>
            <p:ph type="sldNum" sz="quarter" idx="12"/>
          </p:nvPr>
        </p:nvSpPr>
        <p:spPr/>
        <p:txBody>
          <a:bodyPr/>
          <a:lstStyle/>
          <a:p>
            <a:fld id="{A7275248-C1CD-4F93-904E-D4F1EA64C3D0}" type="slidenum">
              <a:rPr lang="zh-CN" altLang="en-US" smtClean="0"/>
              <a:t>‹#›</a:t>
            </a:fld>
            <a:endParaRPr lang="zh-CN" altLang="en-US"/>
          </a:p>
        </p:txBody>
      </p:sp>
    </p:spTree>
    <p:extLst>
      <p:ext uri="{BB962C8B-B14F-4D97-AF65-F5344CB8AC3E}">
        <p14:creationId xmlns:p14="http://schemas.microsoft.com/office/powerpoint/2010/main" val="4015517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cxnSp>
        <p:nvCxnSpPr>
          <p:cNvPr id="2" name="Straight Connector 1"/>
          <p:cNvCxnSpPr/>
          <p:nvPr userDrawn="1"/>
        </p:nvCxnSpPr>
        <p:spPr>
          <a:xfrm>
            <a:off x="469900" y="457200"/>
            <a:ext cx="0" cy="516636"/>
          </a:xfrm>
          <a:prstGeom prst="line">
            <a:avLst/>
          </a:prstGeom>
          <a:ln w="63500">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hasCustomPrompt="1"/>
          </p:nvPr>
        </p:nvSpPr>
        <p:spPr>
          <a:xfrm>
            <a:off x="532799" y="421200"/>
            <a:ext cx="11049583" cy="590931"/>
          </a:xfrm>
          <a:prstGeom prst="rect">
            <a:avLst/>
          </a:prstGeom>
          <a:noFill/>
        </p:spPr>
        <p:txBody>
          <a:bodyPr wrap="square" rtlCol="0">
            <a:spAutoFit/>
          </a:bodyPr>
          <a:lstStyle>
            <a:lvl1pPr>
              <a:defRPr lang="uk-UA" sz="3600" b="1">
                <a:latin typeface="+mn-lt"/>
                <a:ea typeface="Roboto Condensed" panose="02000000000000000000" pitchFamily="2" charset="0"/>
                <a:cs typeface="+mn-cs"/>
              </a:defRPr>
            </a:lvl1pPr>
          </a:lstStyle>
          <a:p>
            <a:pPr marL="0" lvl="0"/>
            <a:r>
              <a:rPr lang="en-US"/>
              <a:t>click to edit master title style</a:t>
            </a:r>
            <a:endParaRPr lang="uk-UA"/>
          </a:p>
        </p:txBody>
      </p:sp>
      <p:sp>
        <p:nvSpPr>
          <p:cNvPr id="9" name="Slide Number Placeholder 8"/>
          <p:cNvSpPr>
            <a:spLocks noGrp="1"/>
          </p:cNvSpPr>
          <p:nvPr>
            <p:ph type="sldNum" sz="quarter" idx="10"/>
          </p:nvPr>
        </p:nvSpPr>
        <p:spPr>
          <a:xfrm>
            <a:off x="11277601" y="6048457"/>
            <a:ext cx="1155700" cy="523220"/>
          </a:xfrm>
          <a:prstGeom prst="rect">
            <a:avLst/>
          </a:prstGeom>
          <a:noFill/>
        </p:spPr>
        <p:txBody>
          <a:bodyPr wrap="square" rtlCol="0">
            <a:spAutoFit/>
          </a:bodyPr>
          <a:lstStyle>
            <a:lvl1pPr>
              <a:defRPr lang="uk-UA" sz="1400" b="1" smtClean="0">
                <a:solidFill>
                  <a:schemeClr val="accent4"/>
                </a:solidFill>
              </a:defRPr>
            </a:lvl1pPr>
          </a:lstStyle>
          <a:p>
            <a:pPr algn="l"/>
            <a:r>
              <a:rPr lang="en-US"/>
              <a:t>page</a:t>
            </a:r>
          </a:p>
          <a:p>
            <a:pPr algn="l"/>
            <a:r>
              <a:rPr lang="en-US"/>
              <a:t>0</a:t>
            </a:r>
            <a:fld id="{37D409AB-2201-4E18-8A34-C31753AD9B06}" type="slidenum">
              <a:rPr smtClean="0"/>
              <a:pPr algn="l"/>
              <a:t>‹#›</a:t>
            </a:fld>
            <a:endParaRPr/>
          </a:p>
        </p:txBody>
      </p:sp>
    </p:spTree>
    <p:extLst>
      <p:ext uri="{BB962C8B-B14F-4D97-AF65-F5344CB8AC3E}">
        <p14:creationId xmlns:p14="http://schemas.microsoft.com/office/powerpoint/2010/main" val="2685669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0C69DD0-203F-477C-B3C1-C769494F8E8A}" type="datetime1">
              <a:rPr lang="zh-CN" altLang="en-US" smtClean="0"/>
              <a:t>2024/11/19</a:t>
            </a:fld>
            <a:endParaRPr lang="zh-CN" altLang="en-US"/>
          </a:p>
        </p:txBody>
      </p:sp>
      <p:sp>
        <p:nvSpPr>
          <p:cNvPr id="5" name="Footer Placeholder 4"/>
          <p:cNvSpPr>
            <a:spLocks noGrp="1"/>
          </p:cNvSpPr>
          <p:nvPr>
            <p:ph type="ftr" sz="quarter" idx="11"/>
          </p:nvPr>
        </p:nvSpPr>
        <p:spPr/>
        <p:txBody>
          <a:bodyPr/>
          <a:lstStyle/>
          <a:p>
            <a:r>
              <a:rPr lang="en-US" altLang="zh-CN"/>
              <a:t>LoRaTrimmer: Optimal Energy Condensation with Chirp Trimming for LoRa Weak Signal Decoding</a:t>
            </a:r>
            <a:endParaRPr lang="zh-CN" altLang="en-US"/>
          </a:p>
        </p:txBody>
      </p:sp>
      <p:sp>
        <p:nvSpPr>
          <p:cNvPr id="6" name="Slide Number Placeholder 5"/>
          <p:cNvSpPr>
            <a:spLocks noGrp="1"/>
          </p:cNvSpPr>
          <p:nvPr>
            <p:ph type="sldNum" sz="quarter" idx="12"/>
          </p:nvPr>
        </p:nvSpPr>
        <p:spPr/>
        <p:txBody>
          <a:bodyPr/>
          <a:lstStyle/>
          <a:p>
            <a:fld id="{A7275248-C1CD-4F93-904E-D4F1EA64C3D0}" type="slidenum">
              <a:rPr lang="zh-CN" altLang="en-US" smtClean="0"/>
              <a:t>‹#›</a:t>
            </a:fld>
            <a:endParaRPr lang="zh-CN" altLang="en-US"/>
          </a:p>
        </p:txBody>
      </p:sp>
    </p:spTree>
    <p:extLst>
      <p:ext uri="{BB962C8B-B14F-4D97-AF65-F5344CB8AC3E}">
        <p14:creationId xmlns:p14="http://schemas.microsoft.com/office/powerpoint/2010/main" val="4270670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E9EDFA9-30BC-4DEB-90B3-1C63E0019656}" type="datetime1">
              <a:rPr lang="zh-CN" altLang="en-US" smtClean="0"/>
              <a:t>2024/11/19</a:t>
            </a:fld>
            <a:endParaRPr lang="zh-CN" altLang="en-US"/>
          </a:p>
        </p:txBody>
      </p:sp>
      <p:sp>
        <p:nvSpPr>
          <p:cNvPr id="5" name="Footer Placeholder 4"/>
          <p:cNvSpPr>
            <a:spLocks noGrp="1"/>
          </p:cNvSpPr>
          <p:nvPr>
            <p:ph type="ftr" sz="quarter" idx="11"/>
          </p:nvPr>
        </p:nvSpPr>
        <p:spPr/>
        <p:txBody>
          <a:bodyPr/>
          <a:lstStyle/>
          <a:p>
            <a:r>
              <a:rPr lang="en-US" altLang="zh-CN"/>
              <a:t>LoRaTrimmer: Optimal Energy Condensation with Chirp Trimming for LoRa Weak Signal Decoding</a:t>
            </a:r>
            <a:endParaRPr lang="zh-CN" altLang="en-US"/>
          </a:p>
        </p:txBody>
      </p:sp>
      <p:sp>
        <p:nvSpPr>
          <p:cNvPr id="6" name="Slide Number Placeholder 5"/>
          <p:cNvSpPr>
            <a:spLocks noGrp="1"/>
          </p:cNvSpPr>
          <p:nvPr>
            <p:ph type="sldNum" sz="quarter" idx="12"/>
          </p:nvPr>
        </p:nvSpPr>
        <p:spPr/>
        <p:txBody>
          <a:bodyPr/>
          <a:lstStyle/>
          <a:p>
            <a:fld id="{A7275248-C1CD-4F93-904E-D4F1EA64C3D0}" type="slidenum">
              <a:rPr lang="zh-CN" altLang="en-US" smtClean="0"/>
              <a:t>‹#›</a:t>
            </a:fld>
            <a:endParaRPr lang="zh-CN" altLang="en-US"/>
          </a:p>
        </p:txBody>
      </p:sp>
    </p:spTree>
    <p:extLst>
      <p:ext uri="{BB962C8B-B14F-4D97-AF65-F5344CB8AC3E}">
        <p14:creationId xmlns:p14="http://schemas.microsoft.com/office/powerpoint/2010/main" val="3396314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6390102-0BBE-4787-B3AF-428F1F9DDACE}" type="datetime1">
              <a:rPr lang="zh-CN" altLang="en-US" smtClean="0"/>
              <a:t>2024/11/19</a:t>
            </a:fld>
            <a:endParaRPr lang="zh-CN" altLang="en-US"/>
          </a:p>
        </p:txBody>
      </p:sp>
      <p:sp>
        <p:nvSpPr>
          <p:cNvPr id="6" name="Footer Placeholder 5"/>
          <p:cNvSpPr>
            <a:spLocks noGrp="1"/>
          </p:cNvSpPr>
          <p:nvPr>
            <p:ph type="ftr" sz="quarter" idx="11"/>
          </p:nvPr>
        </p:nvSpPr>
        <p:spPr/>
        <p:txBody>
          <a:bodyPr/>
          <a:lstStyle/>
          <a:p>
            <a:r>
              <a:rPr lang="en-US" altLang="zh-CN"/>
              <a:t>LoRaTrimmer: Optimal Energy Condensation with Chirp Trimming for LoRa Weak Signal Decoding</a:t>
            </a:r>
            <a:endParaRPr lang="zh-CN" altLang="en-US"/>
          </a:p>
        </p:txBody>
      </p:sp>
      <p:sp>
        <p:nvSpPr>
          <p:cNvPr id="7" name="Slide Number Placeholder 6"/>
          <p:cNvSpPr>
            <a:spLocks noGrp="1"/>
          </p:cNvSpPr>
          <p:nvPr>
            <p:ph type="sldNum" sz="quarter" idx="12"/>
          </p:nvPr>
        </p:nvSpPr>
        <p:spPr/>
        <p:txBody>
          <a:bodyPr/>
          <a:lstStyle/>
          <a:p>
            <a:fld id="{A7275248-C1CD-4F93-904E-D4F1EA64C3D0}" type="slidenum">
              <a:rPr lang="zh-CN" altLang="en-US" smtClean="0"/>
              <a:t>‹#›</a:t>
            </a:fld>
            <a:endParaRPr lang="zh-CN" altLang="en-US"/>
          </a:p>
        </p:txBody>
      </p:sp>
    </p:spTree>
    <p:extLst>
      <p:ext uri="{BB962C8B-B14F-4D97-AF65-F5344CB8AC3E}">
        <p14:creationId xmlns:p14="http://schemas.microsoft.com/office/powerpoint/2010/main" val="94380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5D4DC4D-4C88-4E43-9CFF-0DA543EB7066}" type="datetime1">
              <a:rPr lang="zh-CN" altLang="en-US" smtClean="0"/>
              <a:t>2024/11/19</a:t>
            </a:fld>
            <a:endParaRPr lang="zh-CN" altLang="en-US"/>
          </a:p>
        </p:txBody>
      </p:sp>
      <p:sp>
        <p:nvSpPr>
          <p:cNvPr id="8" name="Footer Placeholder 7"/>
          <p:cNvSpPr>
            <a:spLocks noGrp="1"/>
          </p:cNvSpPr>
          <p:nvPr>
            <p:ph type="ftr" sz="quarter" idx="11"/>
          </p:nvPr>
        </p:nvSpPr>
        <p:spPr/>
        <p:txBody>
          <a:bodyPr/>
          <a:lstStyle/>
          <a:p>
            <a:r>
              <a:rPr lang="en-US" altLang="zh-CN"/>
              <a:t>LoRaTrimmer: Optimal Energy Condensation with Chirp Trimming for LoRa Weak Signal Decoding</a:t>
            </a:r>
            <a:endParaRPr lang="zh-CN" altLang="en-US"/>
          </a:p>
        </p:txBody>
      </p:sp>
      <p:sp>
        <p:nvSpPr>
          <p:cNvPr id="9" name="Slide Number Placeholder 8"/>
          <p:cNvSpPr>
            <a:spLocks noGrp="1"/>
          </p:cNvSpPr>
          <p:nvPr>
            <p:ph type="sldNum" sz="quarter" idx="12"/>
          </p:nvPr>
        </p:nvSpPr>
        <p:spPr/>
        <p:txBody>
          <a:bodyPr/>
          <a:lstStyle/>
          <a:p>
            <a:fld id="{A7275248-C1CD-4F93-904E-D4F1EA64C3D0}" type="slidenum">
              <a:rPr lang="zh-CN" altLang="en-US" smtClean="0"/>
              <a:t>‹#›</a:t>
            </a:fld>
            <a:endParaRPr lang="zh-CN" altLang="en-US"/>
          </a:p>
        </p:txBody>
      </p:sp>
    </p:spTree>
    <p:extLst>
      <p:ext uri="{BB962C8B-B14F-4D97-AF65-F5344CB8AC3E}">
        <p14:creationId xmlns:p14="http://schemas.microsoft.com/office/powerpoint/2010/main" val="309366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7195CC-1BDD-4507-9F6D-4D8EDBB69DEA}" type="datetime1">
              <a:rPr lang="zh-CN" altLang="en-US" smtClean="0"/>
              <a:t>2024/11/19</a:t>
            </a:fld>
            <a:endParaRPr lang="zh-CN" altLang="en-US"/>
          </a:p>
        </p:txBody>
      </p:sp>
      <p:sp>
        <p:nvSpPr>
          <p:cNvPr id="4" name="Footer Placeholder 3"/>
          <p:cNvSpPr>
            <a:spLocks noGrp="1"/>
          </p:cNvSpPr>
          <p:nvPr>
            <p:ph type="ftr" sz="quarter" idx="11"/>
          </p:nvPr>
        </p:nvSpPr>
        <p:spPr/>
        <p:txBody>
          <a:bodyPr/>
          <a:lstStyle/>
          <a:p>
            <a:r>
              <a:rPr lang="en-US" altLang="zh-CN"/>
              <a:t>LoRaTrimmer: Optimal Energy Condensation with Chirp Trimming for LoRa Weak Signal Decoding</a:t>
            </a:r>
            <a:endParaRPr lang="zh-CN" altLang="en-US"/>
          </a:p>
        </p:txBody>
      </p:sp>
      <p:sp>
        <p:nvSpPr>
          <p:cNvPr id="5" name="Slide Number Placeholder 4"/>
          <p:cNvSpPr>
            <a:spLocks noGrp="1"/>
          </p:cNvSpPr>
          <p:nvPr>
            <p:ph type="sldNum" sz="quarter" idx="12"/>
          </p:nvPr>
        </p:nvSpPr>
        <p:spPr/>
        <p:txBody>
          <a:bodyPr/>
          <a:lstStyle/>
          <a:p>
            <a:fld id="{A7275248-C1CD-4F93-904E-D4F1EA64C3D0}" type="slidenum">
              <a:rPr lang="zh-CN" altLang="en-US" smtClean="0"/>
              <a:t>‹#›</a:t>
            </a:fld>
            <a:endParaRPr lang="zh-CN" altLang="en-US"/>
          </a:p>
        </p:txBody>
      </p:sp>
    </p:spTree>
    <p:extLst>
      <p:ext uri="{BB962C8B-B14F-4D97-AF65-F5344CB8AC3E}">
        <p14:creationId xmlns:p14="http://schemas.microsoft.com/office/powerpoint/2010/main" val="836551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8D6AD-82B1-4F82-BE8D-0C83024DF48F}" type="datetime1">
              <a:rPr lang="zh-CN" altLang="en-US" smtClean="0"/>
              <a:t>2024/11/19</a:t>
            </a:fld>
            <a:endParaRPr lang="zh-CN" altLang="en-US"/>
          </a:p>
        </p:txBody>
      </p:sp>
      <p:sp>
        <p:nvSpPr>
          <p:cNvPr id="3" name="Footer Placeholder 2"/>
          <p:cNvSpPr>
            <a:spLocks noGrp="1"/>
          </p:cNvSpPr>
          <p:nvPr>
            <p:ph type="ftr" sz="quarter" idx="11"/>
          </p:nvPr>
        </p:nvSpPr>
        <p:spPr/>
        <p:txBody>
          <a:bodyPr/>
          <a:lstStyle/>
          <a:p>
            <a:r>
              <a:rPr lang="en-US" altLang="zh-CN"/>
              <a:t>LoRaTrimmer: Optimal Energy Condensation with Chirp Trimming for LoRa Weak Signal Decoding</a:t>
            </a:r>
            <a:endParaRPr lang="zh-CN" altLang="en-US"/>
          </a:p>
        </p:txBody>
      </p:sp>
      <p:sp>
        <p:nvSpPr>
          <p:cNvPr id="4" name="Slide Number Placeholder 3"/>
          <p:cNvSpPr>
            <a:spLocks noGrp="1"/>
          </p:cNvSpPr>
          <p:nvPr>
            <p:ph type="sldNum" sz="quarter" idx="12"/>
          </p:nvPr>
        </p:nvSpPr>
        <p:spPr/>
        <p:txBody>
          <a:bodyPr/>
          <a:lstStyle/>
          <a:p>
            <a:fld id="{A7275248-C1CD-4F93-904E-D4F1EA64C3D0}" type="slidenum">
              <a:rPr lang="zh-CN" altLang="en-US" smtClean="0"/>
              <a:t>‹#›</a:t>
            </a:fld>
            <a:endParaRPr lang="zh-CN" altLang="en-US"/>
          </a:p>
        </p:txBody>
      </p:sp>
    </p:spTree>
    <p:extLst>
      <p:ext uri="{BB962C8B-B14F-4D97-AF65-F5344CB8AC3E}">
        <p14:creationId xmlns:p14="http://schemas.microsoft.com/office/powerpoint/2010/main" val="327702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D1C7E65-5655-4070-AB52-A67B93B22841}" type="datetime1">
              <a:rPr lang="zh-CN" altLang="en-US" smtClean="0"/>
              <a:t>2024/11/19</a:t>
            </a:fld>
            <a:endParaRPr lang="zh-CN" altLang="en-US"/>
          </a:p>
        </p:txBody>
      </p:sp>
      <p:sp>
        <p:nvSpPr>
          <p:cNvPr id="6" name="Footer Placeholder 5"/>
          <p:cNvSpPr>
            <a:spLocks noGrp="1"/>
          </p:cNvSpPr>
          <p:nvPr>
            <p:ph type="ftr" sz="quarter" idx="11"/>
          </p:nvPr>
        </p:nvSpPr>
        <p:spPr/>
        <p:txBody>
          <a:bodyPr/>
          <a:lstStyle/>
          <a:p>
            <a:r>
              <a:rPr lang="en-US" altLang="zh-CN"/>
              <a:t>LoRaTrimmer: Optimal Energy Condensation with Chirp Trimming for LoRa Weak Signal Decoding</a:t>
            </a:r>
            <a:endParaRPr lang="zh-CN" altLang="en-US"/>
          </a:p>
        </p:txBody>
      </p:sp>
      <p:sp>
        <p:nvSpPr>
          <p:cNvPr id="7" name="Slide Number Placeholder 6"/>
          <p:cNvSpPr>
            <a:spLocks noGrp="1"/>
          </p:cNvSpPr>
          <p:nvPr>
            <p:ph type="sldNum" sz="quarter" idx="12"/>
          </p:nvPr>
        </p:nvSpPr>
        <p:spPr/>
        <p:txBody>
          <a:bodyPr/>
          <a:lstStyle/>
          <a:p>
            <a:fld id="{A7275248-C1CD-4F93-904E-D4F1EA64C3D0}" type="slidenum">
              <a:rPr lang="zh-CN" altLang="en-US" smtClean="0"/>
              <a:t>‹#›</a:t>
            </a:fld>
            <a:endParaRPr lang="zh-CN" altLang="en-US"/>
          </a:p>
        </p:txBody>
      </p:sp>
    </p:spTree>
    <p:extLst>
      <p:ext uri="{BB962C8B-B14F-4D97-AF65-F5344CB8AC3E}">
        <p14:creationId xmlns:p14="http://schemas.microsoft.com/office/powerpoint/2010/main" val="286788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452B886-0642-4068-88EC-B6C9A39AEE65}" type="datetime1">
              <a:rPr lang="zh-CN" altLang="en-US" smtClean="0"/>
              <a:t>2024/11/19</a:t>
            </a:fld>
            <a:endParaRPr lang="zh-CN" altLang="en-US"/>
          </a:p>
        </p:txBody>
      </p:sp>
      <p:sp>
        <p:nvSpPr>
          <p:cNvPr id="6" name="Footer Placeholder 5"/>
          <p:cNvSpPr>
            <a:spLocks noGrp="1"/>
          </p:cNvSpPr>
          <p:nvPr>
            <p:ph type="ftr" sz="quarter" idx="11"/>
          </p:nvPr>
        </p:nvSpPr>
        <p:spPr/>
        <p:txBody>
          <a:bodyPr/>
          <a:lstStyle/>
          <a:p>
            <a:r>
              <a:rPr lang="en-US" altLang="zh-CN"/>
              <a:t>LoRaTrimmer: Optimal Energy Condensation with Chirp Trimming for LoRa Weak Signal Decoding</a:t>
            </a:r>
            <a:endParaRPr lang="zh-CN" altLang="en-US"/>
          </a:p>
        </p:txBody>
      </p:sp>
      <p:sp>
        <p:nvSpPr>
          <p:cNvPr id="7" name="Slide Number Placeholder 6"/>
          <p:cNvSpPr>
            <a:spLocks noGrp="1"/>
          </p:cNvSpPr>
          <p:nvPr>
            <p:ph type="sldNum" sz="quarter" idx="12"/>
          </p:nvPr>
        </p:nvSpPr>
        <p:spPr/>
        <p:txBody>
          <a:bodyPr/>
          <a:lstStyle/>
          <a:p>
            <a:fld id="{A7275248-C1CD-4F93-904E-D4F1EA64C3D0}" type="slidenum">
              <a:rPr lang="zh-CN" altLang="en-US" smtClean="0"/>
              <a:t>‹#›</a:t>
            </a:fld>
            <a:endParaRPr lang="zh-CN" altLang="en-US"/>
          </a:p>
        </p:txBody>
      </p:sp>
    </p:spTree>
    <p:extLst>
      <p:ext uri="{BB962C8B-B14F-4D97-AF65-F5344CB8AC3E}">
        <p14:creationId xmlns:p14="http://schemas.microsoft.com/office/powerpoint/2010/main" val="146925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850EB-5FE7-45BF-B9CD-25A028AB9F5D}" type="datetime1">
              <a:rPr lang="zh-CN" altLang="en-US" smtClean="0"/>
              <a:t>2024/11/19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LoRaTrimmer: Optimal Energy Condensation with Chirp Trimming for LoRa Weak Signal Decoding</a:t>
            </a: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275248-C1CD-4F93-904E-D4F1EA64C3D0}" type="slidenum">
              <a:rPr lang="zh-CN" altLang="en-US" smtClean="0"/>
              <a:t>‹#›</a:t>
            </a:fld>
            <a:endParaRPr lang="zh-CN" altLang="en-US"/>
          </a:p>
        </p:txBody>
      </p:sp>
    </p:spTree>
    <p:extLst>
      <p:ext uri="{BB962C8B-B14F-4D97-AF65-F5344CB8AC3E}">
        <p14:creationId xmlns:p14="http://schemas.microsoft.com/office/powerpoint/2010/main" val="358302191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2D505CA-C251-459F-8C00-6BB0A219D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4970" y="4603464"/>
            <a:ext cx="2308368" cy="2308368"/>
          </a:xfrm>
          <a:prstGeom prst="rect">
            <a:avLst/>
          </a:prstGeom>
        </p:spPr>
      </p:pic>
      <p:sp>
        <p:nvSpPr>
          <p:cNvPr id="2" name="标题 1">
            <a:extLst>
              <a:ext uri="{FF2B5EF4-FFF2-40B4-BE49-F238E27FC236}">
                <a16:creationId xmlns:a16="http://schemas.microsoft.com/office/drawing/2014/main" id="{14F3EFE6-6689-48F1-88C5-01EDDF89EBEA}"/>
              </a:ext>
            </a:extLst>
          </p:cNvPr>
          <p:cNvSpPr>
            <a:spLocks noGrp="1"/>
          </p:cNvSpPr>
          <p:nvPr>
            <p:ph type="ctrTitle"/>
          </p:nvPr>
        </p:nvSpPr>
        <p:spPr>
          <a:xfrm>
            <a:off x="1097280" y="130302"/>
            <a:ext cx="10058400" cy="3566160"/>
          </a:xfrm>
        </p:spPr>
        <p:txBody>
          <a:bodyPr>
            <a:noAutofit/>
          </a:bodyPr>
          <a:lstStyle/>
          <a:p>
            <a:r>
              <a:rPr lang="en-US" altLang="zh-CN" sz="4800" b="1" dirty="0" err="1"/>
              <a:t>LoRaTrimmer</a:t>
            </a:r>
            <a:r>
              <a:rPr lang="en-US" altLang="zh-CN" sz="4800" b="1" dirty="0"/>
              <a:t>: Optimal Energy Condensation with Chirp Trimming for LoRa Weak Signal Decoding</a:t>
            </a:r>
            <a:endParaRPr lang="zh-CN" altLang="en-US" sz="4800" b="1" dirty="0"/>
          </a:p>
        </p:txBody>
      </p:sp>
      <p:sp>
        <p:nvSpPr>
          <p:cNvPr id="3" name="副标题 2">
            <a:extLst>
              <a:ext uri="{FF2B5EF4-FFF2-40B4-BE49-F238E27FC236}">
                <a16:creationId xmlns:a16="http://schemas.microsoft.com/office/drawing/2014/main" id="{FBBF41CA-32A7-49CD-A415-24EF52864293}"/>
              </a:ext>
            </a:extLst>
          </p:cNvPr>
          <p:cNvSpPr>
            <a:spLocks noGrp="1"/>
          </p:cNvSpPr>
          <p:nvPr>
            <p:ph type="subTitle" idx="1"/>
          </p:nvPr>
        </p:nvSpPr>
        <p:spPr>
          <a:xfrm>
            <a:off x="1100051" y="3826970"/>
            <a:ext cx="10058400" cy="1143000"/>
          </a:xfrm>
        </p:spPr>
        <p:txBody>
          <a:bodyPr>
            <a:normAutofit/>
          </a:bodyPr>
          <a:lstStyle/>
          <a:p>
            <a:r>
              <a:rPr lang="en-US" altLang="zh-CN" dirty="0" err="1"/>
              <a:t>Jialuo</a:t>
            </a:r>
            <a:r>
              <a:rPr lang="en-US" altLang="zh-CN" dirty="0"/>
              <a:t> Du</a:t>
            </a:r>
            <a:r>
              <a:rPr lang="en-US" altLang="zh-CN" baseline="30000" dirty="0"/>
              <a:t>1</a:t>
            </a:r>
            <a:r>
              <a:rPr lang="en-US" altLang="zh-CN" dirty="0"/>
              <a:t>, </a:t>
            </a:r>
            <a:r>
              <a:rPr lang="en-US" altLang="zh-CN" dirty="0" err="1"/>
              <a:t>Yunhao</a:t>
            </a:r>
            <a:r>
              <a:rPr lang="en-US" altLang="zh-CN" dirty="0"/>
              <a:t> Liu</a:t>
            </a:r>
            <a:r>
              <a:rPr lang="en-US" altLang="zh-CN" baseline="30000" dirty="0"/>
              <a:t>1 </a:t>
            </a:r>
            <a:r>
              <a:rPr lang="en-US" altLang="zh-CN" dirty="0"/>
              <a:t>, </a:t>
            </a:r>
            <a:r>
              <a:rPr lang="en-US" altLang="zh-CN" dirty="0" err="1"/>
              <a:t>Yidong</a:t>
            </a:r>
            <a:r>
              <a:rPr lang="en-US" altLang="zh-CN" dirty="0"/>
              <a:t> Ren</a:t>
            </a:r>
            <a:r>
              <a:rPr lang="en-US" altLang="zh-CN" baseline="30000" dirty="0"/>
              <a:t>2</a:t>
            </a:r>
            <a:r>
              <a:rPr lang="en-US" altLang="zh-CN" dirty="0"/>
              <a:t>, Li Liu</a:t>
            </a:r>
            <a:r>
              <a:rPr lang="en-US" altLang="zh-CN" baseline="30000" dirty="0"/>
              <a:t>1</a:t>
            </a:r>
            <a:r>
              <a:rPr lang="en-US" altLang="zh-CN" dirty="0"/>
              <a:t>, </a:t>
            </a:r>
            <a:r>
              <a:rPr lang="en-US" altLang="zh-CN" dirty="0" err="1"/>
              <a:t>Zhichao</a:t>
            </a:r>
            <a:r>
              <a:rPr lang="en-US" altLang="zh-CN" dirty="0"/>
              <a:t> Cao</a:t>
            </a:r>
            <a:r>
              <a:rPr lang="en-US" altLang="zh-CN" baseline="30000" dirty="0"/>
              <a:t>2</a:t>
            </a:r>
          </a:p>
          <a:p>
            <a:r>
              <a:rPr lang="en-US" altLang="zh-CN" baseline="30000" dirty="0"/>
              <a:t>1</a:t>
            </a:r>
            <a:r>
              <a:rPr lang="en-US" altLang="zh-CN" dirty="0"/>
              <a:t>Tsinghua University </a:t>
            </a:r>
            <a:r>
              <a:rPr lang="en-US" altLang="zh-CN" baseline="30000" dirty="0"/>
              <a:t>2</a:t>
            </a:r>
            <a:r>
              <a:rPr lang="en-US" altLang="zh-CN" dirty="0"/>
              <a:t>Michigan State University</a:t>
            </a:r>
          </a:p>
          <a:p>
            <a:endParaRPr lang="zh-CN" altLang="en-US" dirty="0"/>
          </a:p>
        </p:txBody>
      </p:sp>
      <p:pic>
        <p:nvPicPr>
          <p:cNvPr id="5" name="图片 4">
            <a:extLst>
              <a:ext uri="{FF2B5EF4-FFF2-40B4-BE49-F238E27FC236}">
                <a16:creationId xmlns:a16="http://schemas.microsoft.com/office/drawing/2014/main" id="{B3507979-526B-416A-AB3C-AD9B99C45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395" y="4969970"/>
            <a:ext cx="1655763" cy="1655763"/>
          </a:xfrm>
          <a:prstGeom prst="rect">
            <a:avLst/>
          </a:prstGeom>
        </p:spPr>
      </p:pic>
    </p:spTree>
    <p:extLst>
      <p:ext uri="{BB962C8B-B14F-4D97-AF65-F5344CB8AC3E}">
        <p14:creationId xmlns:p14="http://schemas.microsoft.com/office/powerpoint/2010/main" val="43966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a:extLst>
              <a:ext uri="{FF2B5EF4-FFF2-40B4-BE49-F238E27FC236}">
                <a16:creationId xmlns:a16="http://schemas.microsoft.com/office/drawing/2014/main" id="{3835C961-01AC-4A2E-9C52-17930FB2902D}"/>
              </a:ext>
            </a:extLst>
          </p:cNvPr>
          <p:cNvSpPr/>
          <p:nvPr/>
        </p:nvSpPr>
        <p:spPr>
          <a:xfrm>
            <a:off x="3197006" y="2652124"/>
            <a:ext cx="1349970" cy="880203"/>
          </a:xfrm>
          <a:prstGeom prst="rect">
            <a:avLst/>
          </a:prstGeom>
          <a:solidFill>
            <a:srgbClr val="6699FF">
              <a:alpha val="56078"/>
            </a:srgbClr>
          </a:solid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矩形 98">
            <a:extLst>
              <a:ext uri="{FF2B5EF4-FFF2-40B4-BE49-F238E27FC236}">
                <a16:creationId xmlns:a16="http://schemas.microsoft.com/office/drawing/2014/main" id="{21E0820A-87C2-4195-AD09-9B404C651A58}"/>
              </a:ext>
            </a:extLst>
          </p:cNvPr>
          <p:cNvSpPr/>
          <p:nvPr/>
        </p:nvSpPr>
        <p:spPr>
          <a:xfrm>
            <a:off x="8110012" y="2689663"/>
            <a:ext cx="1349970" cy="880203"/>
          </a:xfrm>
          <a:prstGeom prst="rect">
            <a:avLst/>
          </a:prstGeom>
          <a:solidFill>
            <a:srgbClr val="6699FF">
              <a:alpha val="56078"/>
            </a:srgbClr>
          </a:solid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080E9AD-B738-4538-A9BB-2CB77201560C}"/>
              </a:ext>
            </a:extLst>
          </p:cNvPr>
          <p:cNvSpPr>
            <a:spLocks noGrp="1"/>
          </p:cNvSpPr>
          <p:nvPr>
            <p:ph type="title"/>
          </p:nvPr>
        </p:nvSpPr>
        <p:spPr/>
        <p:txBody>
          <a:bodyPr/>
          <a:lstStyle/>
          <a:p>
            <a:r>
              <a:rPr lang="en-US" dirty="0"/>
              <a:t>Implementation: End2End Demodulation System</a:t>
            </a:r>
          </a:p>
        </p:txBody>
      </p:sp>
      <p:sp>
        <p:nvSpPr>
          <p:cNvPr id="3" name="灯片编号占位符 2">
            <a:extLst>
              <a:ext uri="{FF2B5EF4-FFF2-40B4-BE49-F238E27FC236}">
                <a16:creationId xmlns:a16="http://schemas.microsoft.com/office/drawing/2014/main" id="{94FEF6E8-6D17-445D-85A3-8F55A82849A8}"/>
              </a:ext>
            </a:extLst>
          </p:cNvPr>
          <p:cNvSpPr>
            <a:spLocks noGrp="1"/>
          </p:cNvSpPr>
          <p:nvPr>
            <p:ph type="sldNum" sz="quarter" idx="10"/>
          </p:nvPr>
        </p:nvSpPr>
        <p:spPr/>
        <p:txBody>
          <a:bodyPr/>
          <a:lstStyle/>
          <a:p>
            <a:pPr algn="l"/>
            <a:r>
              <a:rPr lang="en-US"/>
              <a:t>page</a:t>
            </a:r>
          </a:p>
          <a:p>
            <a:pPr algn="l"/>
            <a:r>
              <a:rPr lang="en-US"/>
              <a:t>0</a:t>
            </a:r>
            <a:fld id="{37D409AB-2201-4E18-8A34-C31753AD9B06}" type="slidenum">
              <a:rPr smtClean="0"/>
              <a:pPr algn="l"/>
              <a:t>10</a:t>
            </a:fld>
            <a:endParaRPr/>
          </a:p>
        </p:txBody>
      </p:sp>
      <p:sp>
        <p:nvSpPr>
          <p:cNvPr id="4" name="文本框 3">
            <a:extLst>
              <a:ext uri="{FF2B5EF4-FFF2-40B4-BE49-F238E27FC236}">
                <a16:creationId xmlns:a16="http://schemas.microsoft.com/office/drawing/2014/main" id="{7D17108D-3482-4083-BC05-3E03F9FC49D7}"/>
              </a:ext>
            </a:extLst>
          </p:cNvPr>
          <p:cNvSpPr txBox="1"/>
          <p:nvPr/>
        </p:nvSpPr>
        <p:spPr>
          <a:xfrm>
            <a:off x="4314830" y="5586792"/>
            <a:ext cx="3562340" cy="461665"/>
          </a:xfrm>
          <a:prstGeom prst="rect">
            <a:avLst/>
          </a:prstGeom>
          <a:solidFill>
            <a:schemeClr val="accent1">
              <a:lumMod val="50000"/>
            </a:schemeClr>
          </a:solidFill>
        </p:spPr>
        <p:txBody>
          <a:bodyPr wrap="square">
            <a:spAutoFit/>
          </a:bodyPr>
          <a:lstStyle/>
          <a:p>
            <a:pPr algn="ctr">
              <a:defRPr/>
            </a:pPr>
            <a:r>
              <a:rPr lang="en-US" altLang="zh-CN" sz="2400" b="1" dirty="0">
                <a:solidFill>
                  <a:schemeClr val="bg1"/>
                </a:solidFill>
              </a:rPr>
              <a:t>Time Complexity: O(N</a:t>
            </a:r>
            <a:r>
              <a:rPr lang="en-US" altLang="zh-CN" sz="2400" b="1" baseline="30000" dirty="0">
                <a:solidFill>
                  <a:schemeClr val="bg1"/>
                </a:solidFill>
              </a:rPr>
              <a:t>1.5</a:t>
            </a:r>
            <a:r>
              <a:rPr lang="en-US" altLang="zh-CN" sz="2400" b="1" dirty="0">
                <a:solidFill>
                  <a:schemeClr val="bg1"/>
                </a:solidFill>
              </a:rPr>
              <a:t>)</a:t>
            </a:r>
            <a:endParaRPr lang="zh-CN" altLang="en-US" sz="2400" b="1" dirty="0">
              <a:solidFill>
                <a:schemeClr val="bg1"/>
              </a:solidFill>
            </a:endParaRPr>
          </a:p>
        </p:txBody>
      </p:sp>
      <p:grpSp>
        <p:nvGrpSpPr>
          <p:cNvPr id="7" name="组合 6">
            <a:extLst>
              <a:ext uri="{FF2B5EF4-FFF2-40B4-BE49-F238E27FC236}">
                <a16:creationId xmlns:a16="http://schemas.microsoft.com/office/drawing/2014/main" id="{5B01661F-2FD7-4A3A-9C6B-2D3DFEB23435}"/>
              </a:ext>
            </a:extLst>
          </p:cNvPr>
          <p:cNvGrpSpPr/>
          <p:nvPr/>
        </p:nvGrpSpPr>
        <p:grpSpPr>
          <a:xfrm>
            <a:off x="2135554" y="1981450"/>
            <a:ext cx="4358552" cy="2616268"/>
            <a:chOff x="509221" y="554076"/>
            <a:chExt cx="4586545" cy="3536383"/>
          </a:xfrm>
        </p:grpSpPr>
        <p:cxnSp>
          <p:nvCxnSpPr>
            <p:cNvPr id="8" name="直接箭头连接符 7">
              <a:extLst>
                <a:ext uri="{FF2B5EF4-FFF2-40B4-BE49-F238E27FC236}">
                  <a16:creationId xmlns:a16="http://schemas.microsoft.com/office/drawing/2014/main" id="{44153483-9C07-41B9-B733-594CCC7B62C4}"/>
                </a:ext>
              </a:extLst>
            </p:cNvPr>
            <p:cNvCxnSpPr>
              <a:cxnSpLocks/>
            </p:cNvCxnSpPr>
            <p:nvPr/>
          </p:nvCxnSpPr>
          <p:spPr>
            <a:xfrm flipV="1">
              <a:off x="791852" y="716442"/>
              <a:ext cx="0" cy="337401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5C3812C3-0CCA-46E4-9E2B-297720C470E1}"/>
                </a:ext>
              </a:extLst>
            </p:cNvPr>
            <p:cNvCxnSpPr>
              <a:cxnSpLocks/>
            </p:cNvCxnSpPr>
            <p:nvPr/>
          </p:nvCxnSpPr>
          <p:spPr>
            <a:xfrm flipV="1">
              <a:off x="791852" y="2688215"/>
              <a:ext cx="4148276" cy="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BC4EF845-1653-4796-B2CE-CA7ED087BB0F}"/>
                </a:ext>
              </a:extLst>
            </p:cNvPr>
            <p:cNvSpPr txBox="1"/>
            <p:nvPr/>
          </p:nvSpPr>
          <p:spPr>
            <a:xfrm>
              <a:off x="4762969" y="2172981"/>
              <a:ext cx="332797" cy="499222"/>
            </a:xfrm>
            <a:prstGeom prst="rect">
              <a:avLst/>
            </a:prstGeom>
            <a:noFill/>
            <a:ln w="38100">
              <a:noFill/>
            </a:ln>
          </p:spPr>
          <p:txBody>
            <a:bodyPr wrap="square" rtlCol="0">
              <a:spAutoFit/>
            </a:bodyPr>
            <a:lstStyle/>
            <a:p>
              <a:r>
                <a:rPr lang="en-US" altLang="zh-CN" b="1" dirty="0"/>
                <a:t>t</a:t>
              </a:r>
              <a:endParaRPr lang="en-US" b="1" dirty="0"/>
            </a:p>
          </p:txBody>
        </p:sp>
        <p:sp>
          <p:nvSpPr>
            <p:cNvPr id="11" name="文本框 10">
              <a:extLst>
                <a:ext uri="{FF2B5EF4-FFF2-40B4-BE49-F238E27FC236}">
                  <a16:creationId xmlns:a16="http://schemas.microsoft.com/office/drawing/2014/main" id="{58D0938B-F18C-45C9-A267-9A9123E3811E}"/>
                </a:ext>
              </a:extLst>
            </p:cNvPr>
            <p:cNvSpPr txBox="1"/>
            <p:nvPr/>
          </p:nvSpPr>
          <p:spPr>
            <a:xfrm>
              <a:off x="773120" y="554076"/>
              <a:ext cx="235755" cy="499222"/>
            </a:xfrm>
            <a:prstGeom prst="rect">
              <a:avLst/>
            </a:prstGeom>
            <a:noFill/>
            <a:ln w="38100">
              <a:noFill/>
            </a:ln>
          </p:spPr>
          <p:txBody>
            <a:bodyPr wrap="square" rtlCol="0">
              <a:spAutoFit/>
            </a:bodyPr>
            <a:lstStyle/>
            <a:p>
              <a:r>
                <a:rPr lang="en-US" b="1" dirty="0"/>
                <a:t>f</a:t>
              </a:r>
            </a:p>
          </p:txBody>
        </p:sp>
        <p:sp>
          <p:nvSpPr>
            <p:cNvPr id="12" name="文本框 11">
              <a:extLst>
                <a:ext uri="{FF2B5EF4-FFF2-40B4-BE49-F238E27FC236}">
                  <a16:creationId xmlns:a16="http://schemas.microsoft.com/office/drawing/2014/main" id="{365D6976-8D4A-41BF-9D0B-201DC6FAA66F}"/>
                </a:ext>
              </a:extLst>
            </p:cNvPr>
            <p:cNvSpPr txBox="1"/>
            <p:nvPr/>
          </p:nvSpPr>
          <p:spPr>
            <a:xfrm>
              <a:off x="509221" y="2451511"/>
              <a:ext cx="317467" cy="499222"/>
            </a:xfrm>
            <a:prstGeom prst="rect">
              <a:avLst/>
            </a:prstGeom>
            <a:noFill/>
            <a:ln w="38100">
              <a:noFill/>
            </a:ln>
          </p:spPr>
          <p:txBody>
            <a:bodyPr wrap="none" rtlCol="0">
              <a:spAutoFit/>
            </a:bodyPr>
            <a:lstStyle/>
            <a:p>
              <a:r>
                <a:rPr lang="en-US" b="1" dirty="0"/>
                <a:t>0</a:t>
              </a:r>
            </a:p>
          </p:txBody>
        </p:sp>
        <p:sp>
          <p:nvSpPr>
            <p:cNvPr id="13" name="文本框 12">
              <a:extLst>
                <a:ext uri="{FF2B5EF4-FFF2-40B4-BE49-F238E27FC236}">
                  <a16:creationId xmlns:a16="http://schemas.microsoft.com/office/drawing/2014/main" id="{56EE2741-6872-45BE-BC9F-9ACA257E9B0F}"/>
                </a:ext>
              </a:extLst>
            </p:cNvPr>
            <p:cNvSpPr txBox="1"/>
            <p:nvPr/>
          </p:nvSpPr>
          <p:spPr>
            <a:xfrm>
              <a:off x="509221" y="1239930"/>
              <a:ext cx="330962" cy="499222"/>
            </a:xfrm>
            <a:prstGeom prst="rect">
              <a:avLst/>
            </a:prstGeom>
            <a:noFill/>
            <a:ln w="38100">
              <a:noFill/>
            </a:ln>
          </p:spPr>
          <p:txBody>
            <a:bodyPr wrap="none" rtlCol="0">
              <a:spAutoFit/>
            </a:bodyPr>
            <a:lstStyle/>
            <a:p>
              <a:r>
                <a:rPr lang="en-US" b="1" dirty="0"/>
                <a:t>B</a:t>
              </a:r>
            </a:p>
          </p:txBody>
        </p:sp>
        <p:cxnSp>
          <p:nvCxnSpPr>
            <p:cNvPr id="14" name="直接箭头连接符 13">
              <a:extLst>
                <a:ext uri="{FF2B5EF4-FFF2-40B4-BE49-F238E27FC236}">
                  <a16:creationId xmlns:a16="http://schemas.microsoft.com/office/drawing/2014/main" id="{10FF154F-374A-4DEE-9403-CC75044F83E6}"/>
                </a:ext>
              </a:extLst>
            </p:cNvPr>
            <p:cNvCxnSpPr>
              <a:cxnSpLocks/>
            </p:cNvCxnSpPr>
            <p:nvPr/>
          </p:nvCxnSpPr>
          <p:spPr>
            <a:xfrm flipV="1">
              <a:off x="813946" y="1476631"/>
              <a:ext cx="3775369" cy="1"/>
            </a:xfrm>
            <a:prstGeom prst="straightConnector1">
              <a:avLst/>
            </a:prstGeom>
            <a:ln w="38100">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8" name="文本框 27">
            <a:extLst>
              <a:ext uri="{FF2B5EF4-FFF2-40B4-BE49-F238E27FC236}">
                <a16:creationId xmlns:a16="http://schemas.microsoft.com/office/drawing/2014/main" id="{A0E0FC1E-2C22-4885-AFC1-3514E841431A}"/>
              </a:ext>
            </a:extLst>
          </p:cNvPr>
          <p:cNvSpPr txBox="1"/>
          <p:nvPr/>
        </p:nvSpPr>
        <p:spPr>
          <a:xfrm>
            <a:off x="3407465" y="4597718"/>
            <a:ext cx="2096792" cy="461665"/>
          </a:xfrm>
          <a:prstGeom prst="rect">
            <a:avLst/>
          </a:prstGeom>
          <a:noFill/>
        </p:spPr>
        <p:txBody>
          <a:bodyPr wrap="none" rtlCol="0">
            <a:spAutoFit/>
          </a:bodyPr>
          <a:lstStyle/>
          <a:p>
            <a:r>
              <a:rPr lang="en-US" altLang="zh-CN" sz="2400" b="1" dirty="0" err="1"/>
              <a:t>LoRa</a:t>
            </a:r>
            <a:r>
              <a:rPr lang="en-US" altLang="zh-CN" sz="2400" b="1" dirty="0"/>
              <a:t> Preamble</a:t>
            </a:r>
            <a:endParaRPr lang="en-US" sz="2400" b="1" dirty="0"/>
          </a:p>
        </p:txBody>
      </p:sp>
      <p:cxnSp>
        <p:nvCxnSpPr>
          <p:cNvPr id="59" name="直接连接符 58">
            <a:extLst>
              <a:ext uri="{FF2B5EF4-FFF2-40B4-BE49-F238E27FC236}">
                <a16:creationId xmlns:a16="http://schemas.microsoft.com/office/drawing/2014/main" id="{9F969999-F072-4917-BDB3-D49843483898}"/>
              </a:ext>
            </a:extLst>
          </p:cNvPr>
          <p:cNvCxnSpPr>
            <a:cxnSpLocks/>
          </p:cNvCxnSpPr>
          <p:nvPr/>
        </p:nvCxnSpPr>
        <p:spPr>
          <a:xfrm flipV="1">
            <a:off x="2411803" y="2673521"/>
            <a:ext cx="1265548" cy="87495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70D520B8-2471-496A-9681-5B2DA5E38360}"/>
              </a:ext>
            </a:extLst>
          </p:cNvPr>
          <p:cNvCxnSpPr>
            <a:cxnSpLocks/>
          </p:cNvCxnSpPr>
          <p:nvPr/>
        </p:nvCxnSpPr>
        <p:spPr>
          <a:xfrm flipV="1">
            <a:off x="3685017" y="2663969"/>
            <a:ext cx="1265548" cy="87495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6F93FE4D-1772-4FB2-9934-0E34C4C87C87}"/>
              </a:ext>
            </a:extLst>
          </p:cNvPr>
          <p:cNvCxnSpPr>
            <a:cxnSpLocks/>
          </p:cNvCxnSpPr>
          <p:nvPr/>
        </p:nvCxnSpPr>
        <p:spPr>
          <a:xfrm flipV="1">
            <a:off x="4950565" y="2654379"/>
            <a:ext cx="1265548" cy="87495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4" name="组合 83">
            <a:extLst>
              <a:ext uri="{FF2B5EF4-FFF2-40B4-BE49-F238E27FC236}">
                <a16:creationId xmlns:a16="http://schemas.microsoft.com/office/drawing/2014/main" id="{C9208535-6D8B-4920-98B9-ACE069830E47}"/>
              </a:ext>
            </a:extLst>
          </p:cNvPr>
          <p:cNvGrpSpPr/>
          <p:nvPr/>
        </p:nvGrpSpPr>
        <p:grpSpPr>
          <a:xfrm>
            <a:off x="7834694" y="2008990"/>
            <a:ext cx="2021965" cy="2616268"/>
            <a:chOff x="509221" y="554076"/>
            <a:chExt cx="2127732" cy="3536383"/>
          </a:xfrm>
        </p:grpSpPr>
        <p:cxnSp>
          <p:nvCxnSpPr>
            <p:cNvPr id="85" name="直接箭头连接符 84">
              <a:extLst>
                <a:ext uri="{FF2B5EF4-FFF2-40B4-BE49-F238E27FC236}">
                  <a16:creationId xmlns:a16="http://schemas.microsoft.com/office/drawing/2014/main" id="{6FA84FA9-5B9C-4471-B437-4669F5971C8C}"/>
                </a:ext>
              </a:extLst>
            </p:cNvPr>
            <p:cNvCxnSpPr>
              <a:cxnSpLocks/>
            </p:cNvCxnSpPr>
            <p:nvPr/>
          </p:nvCxnSpPr>
          <p:spPr>
            <a:xfrm flipV="1">
              <a:off x="791852" y="716442"/>
              <a:ext cx="0" cy="337401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6" name="直接箭头连接符 85">
              <a:extLst>
                <a:ext uri="{FF2B5EF4-FFF2-40B4-BE49-F238E27FC236}">
                  <a16:creationId xmlns:a16="http://schemas.microsoft.com/office/drawing/2014/main" id="{AE90F492-2967-4264-9FE2-2A9730033EE6}"/>
                </a:ext>
              </a:extLst>
            </p:cNvPr>
            <p:cNvCxnSpPr>
              <a:cxnSpLocks/>
            </p:cNvCxnSpPr>
            <p:nvPr/>
          </p:nvCxnSpPr>
          <p:spPr>
            <a:xfrm flipV="1">
              <a:off x="791852" y="2688212"/>
              <a:ext cx="1604275" cy="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7" name="文本框 86">
              <a:extLst>
                <a:ext uri="{FF2B5EF4-FFF2-40B4-BE49-F238E27FC236}">
                  <a16:creationId xmlns:a16="http://schemas.microsoft.com/office/drawing/2014/main" id="{4DD83EA5-0944-47D4-A779-C7CF9280DE81}"/>
                </a:ext>
              </a:extLst>
            </p:cNvPr>
            <p:cNvSpPr txBox="1"/>
            <p:nvPr/>
          </p:nvSpPr>
          <p:spPr>
            <a:xfrm>
              <a:off x="2304156" y="2189208"/>
              <a:ext cx="332797" cy="499222"/>
            </a:xfrm>
            <a:prstGeom prst="rect">
              <a:avLst/>
            </a:prstGeom>
            <a:noFill/>
            <a:ln w="38100">
              <a:noFill/>
            </a:ln>
          </p:spPr>
          <p:txBody>
            <a:bodyPr wrap="square" rtlCol="0">
              <a:spAutoFit/>
            </a:bodyPr>
            <a:lstStyle/>
            <a:p>
              <a:r>
                <a:rPr lang="en-US" altLang="zh-CN" b="1" dirty="0"/>
                <a:t>t</a:t>
              </a:r>
              <a:endParaRPr lang="en-US" b="1" dirty="0"/>
            </a:p>
          </p:txBody>
        </p:sp>
        <p:sp>
          <p:nvSpPr>
            <p:cNvPr id="88" name="文本框 87">
              <a:extLst>
                <a:ext uri="{FF2B5EF4-FFF2-40B4-BE49-F238E27FC236}">
                  <a16:creationId xmlns:a16="http://schemas.microsoft.com/office/drawing/2014/main" id="{B6516F52-ACC1-4D91-8626-C59E33E5CFA1}"/>
                </a:ext>
              </a:extLst>
            </p:cNvPr>
            <p:cNvSpPr txBox="1"/>
            <p:nvPr/>
          </p:nvSpPr>
          <p:spPr>
            <a:xfrm>
              <a:off x="773120" y="554076"/>
              <a:ext cx="235755" cy="499222"/>
            </a:xfrm>
            <a:prstGeom prst="rect">
              <a:avLst/>
            </a:prstGeom>
            <a:noFill/>
            <a:ln w="38100">
              <a:noFill/>
            </a:ln>
          </p:spPr>
          <p:txBody>
            <a:bodyPr wrap="square" rtlCol="0">
              <a:spAutoFit/>
            </a:bodyPr>
            <a:lstStyle/>
            <a:p>
              <a:r>
                <a:rPr lang="en-US" b="1" dirty="0"/>
                <a:t>f</a:t>
              </a:r>
            </a:p>
          </p:txBody>
        </p:sp>
        <p:sp>
          <p:nvSpPr>
            <p:cNvPr id="89" name="文本框 88">
              <a:extLst>
                <a:ext uri="{FF2B5EF4-FFF2-40B4-BE49-F238E27FC236}">
                  <a16:creationId xmlns:a16="http://schemas.microsoft.com/office/drawing/2014/main" id="{8ED4A5E7-00A2-4F1F-A223-54D1ED278529}"/>
                </a:ext>
              </a:extLst>
            </p:cNvPr>
            <p:cNvSpPr txBox="1"/>
            <p:nvPr/>
          </p:nvSpPr>
          <p:spPr>
            <a:xfrm>
              <a:off x="509221" y="2451511"/>
              <a:ext cx="317467" cy="499222"/>
            </a:xfrm>
            <a:prstGeom prst="rect">
              <a:avLst/>
            </a:prstGeom>
            <a:noFill/>
            <a:ln w="38100">
              <a:noFill/>
            </a:ln>
          </p:spPr>
          <p:txBody>
            <a:bodyPr wrap="none" rtlCol="0">
              <a:spAutoFit/>
            </a:bodyPr>
            <a:lstStyle/>
            <a:p>
              <a:r>
                <a:rPr lang="en-US" b="1" dirty="0"/>
                <a:t>0</a:t>
              </a:r>
            </a:p>
          </p:txBody>
        </p:sp>
        <p:sp>
          <p:nvSpPr>
            <p:cNvPr id="90" name="文本框 89">
              <a:extLst>
                <a:ext uri="{FF2B5EF4-FFF2-40B4-BE49-F238E27FC236}">
                  <a16:creationId xmlns:a16="http://schemas.microsoft.com/office/drawing/2014/main" id="{601D40FF-C5E2-4A0D-8C7E-D3AE7F49ECCF}"/>
                </a:ext>
              </a:extLst>
            </p:cNvPr>
            <p:cNvSpPr txBox="1"/>
            <p:nvPr/>
          </p:nvSpPr>
          <p:spPr>
            <a:xfrm>
              <a:off x="509221" y="1239930"/>
              <a:ext cx="330962" cy="499222"/>
            </a:xfrm>
            <a:prstGeom prst="rect">
              <a:avLst/>
            </a:prstGeom>
            <a:noFill/>
            <a:ln w="38100">
              <a:noFill/>
            </a:ln>
          </p:spPr>
          <p:txBody>
            <a:bodyPr wrap="none" rtlCol="0">
              <a:spAutoFit/>
            </a:bodyPr>
            <a:lstStyle/>
            <a:p>
              <a:r>
                <a:rPr lang="en-US" b="1" dirty="0"/>
                <a:t>B</a:t>
              </a:r>
            </a:p>
          </p:txBody>
        </p:sp>
        <p:cxnSp>
          <p:nvCxnSpPr>
            <p:cNvPr id="91" name="直接箭头连接符 90">
              <a:extLst>
                <a:ext uri="{FF2B5EF4-FFF2-40B4-BE49-F238E27FC236}">
                  <a16:creationId xmlns:a16="http://schemas.microsoft.com/office/drawing/2014/main" id="{A8E7A394-E2AA-4413-BA94-7FEC37580CE4}"/>
                </a:ext>
              </a:extLst>
            </p:cNvPr>
            <p:cNvCxnSpPr>
              <a:cxnSpLocks/>
            </p:cNvCxnSpPr>
            <p:nvPr/>
          </p:nvCxnSpPr>
          <p:spPr>
            <a:xfrm flipV="1">
              <a:off x="813946" y="1476628"/>
              <a:ext cx="1522544" cy="1"/>
            </a:xfrm>
            <a:prstGeom prst="straightConnector1">
              <a:avLst/>
            </a:prstGeom>
            <a:ln w="38100">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92" name="文本框 91">
            <a:extLst>
              <a:ext uri="{FF2B5EF4-FFF2-40B4-BE49-F238E27FC236}">
                <a16:creationId xmlns:a16="http://schemas.microsoft.com/office/drawing/2014/main" id="{C3B7894A-BBFF-485D-BDBC-B12D2FA87EA1}"/>
              </a:ext>
            </a:extLst>
          </p:cNvPr>
          <p:cNvSpPr txBox="1"/>
          <p:nvPr/>
        </p:nvSpPr>
        <p:spPr>
          <a:xfrm>
            <a:off x="7566871" y="4645013"/>
            <a:ext cx="2893806" cy="461665"/>
          </a:xfrm>
          <a:prstGeom prst="rect">
            <a:avLst/>
          </a:prstGeom>
          <a:noFill/>
        </p:spPr>
        <p:txBody>
          <a:bodyPr wrap="none" rtlCol="0">
            <a:spAutoFit/>
          </a:bodyPr>
          <a:lstStyle/>
          <a:p>
            <a:r>
              <a:rPr lang="en-US" altLang="zh-CN" sz="2400" b="1" dirty="0" err="1"/>
              <a:t>LoRa</a:t>
            </a:r>
            <a:r>
              <a:rPr lang="en-US" altLang="zh-CN" sz="2400" b="1" dirty="0"/>
              <a:t> Payload Symbol</a:t>
            </a:r>
            <a:endParaRPr lang="en-US" sz="2400" b="1" dirty="0"/>
          </a:p>
        </p:txBody>
      </p:sp>
      <p:grpSp>
        <p:nvGrpSpPr>
          <p:cNvPr id="93" name="组合 92">
            <a:extLst>
              <a:ext uri="{FF2B5EF4-FFF2-40B4-BE49-F238E27FC236}">
                <a16:creationId xmlns:a16="http://schemas.microsoft.com/office/drawing/2014/main" id="{EC451B8D-0B00-409A-9E21-EBFADD87CA60}"/>
              </a:ext>
            </a:extLst>
          </p:cNvPr>
          <p:cNvGrpSpPr/>
          <p:nvPr/>
        </p:nvGrpSpPr>
        <p:grpSpPr>
          <a:xfrm>
            <a:off x="7775042" y="2691507"/>
            <a:ext cx="1194040" cy="711764"/>
            <a:chOff x="1208409" y="3054318"/>
            <a:chExt cx="1194040" cy="711764"/>
          </a:xfrm>
        </p:grpSpPr>
        <p:cxnSp>
          <p:nvCxnSpPr>
            <p:cNvPr id="94" name="直接连接符 93">
              <a:extLst>
                <a:ext uri="{FF2B5EF4-FFF2-40B4-BE49-F238E27FC236}">
                  <a16:creationId xmlns:a16="http://schemas.microsoft.com/office/drawing/2014/main" id="{D1EE189E-DD8F-4A3B-AFD6-F1EBEB884C29}"/>
                </a:ext>
              </a:extLst>
            </p:cNvPr>
            <p:cNvCxnSpPr>
              <a:cxnSpLocks/>
            </p:cNvCxnSpPr>
            <p:nvPr/>
          </p:nvCxnSpPr>
          <p:spPr>
            <a:xfrm flipV="1">
              <a:off x="1530714" y="3054318"/>
              <a:ext cx="871735" cy="6026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02FB54CC-CF24-4E22-9AA6-185732D1E8F6}"/>
                </a:ext>
              </a:extLst>
            </p:cNvPr>
            <p:cNvSpPr txBox="1"/>
            <p:nvPr/>
          </p:nvSpPr>
          <p:spPr>
            <a:xfrm>
              <a:off x="1208409" y="3396750"/>
              <a:ext cx="343214"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a:t>
              </a:r>
              <a:endParaRPr lang="en-US" b="1" baseline="-25000" dirty="0">
                <a:solidFill>
                  <a:srgbClr val="FF0000"/>
                </a:solidFill>
              </a:endParaRPr>
            </a:p>
          </p:txBody>
        </p:sp>
      </p:grpSp>
      <p:cxnSp>
        <p:nvCxnSpPr>
          <p:cNvPr id="96" name="直接连接符 95">
            <a:extLst>
              <a:ext uri="{FF2B5EF4-FFF2-40B4-BE49-F238E27FC236}">
                <a16:creationId xmlns:a16="http://schemas.microsoft.com/office/drawing/2014/main" id="{8B68F34A-8738-411C-9CCA-15E9221EC103}"/>
              </a:ext>
            </a:extLst>
          </p:cNvPr>
          <p:cNvCxnSpPr>
            <a:cxnSpLocks/>
          </p:cNvCxnSpPr>
          <p:nvPr/>
        </p:nvCxnSpPr>
        <p:spPr>
          <a:xfrm flipV="1">
            <a:off x="8970621" y="3323126"/>
            <a:ext cx="327744" cy="2265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36ABC94F-6F2A-4EFE-BD64-224127F5C4AB}"/>
              </a:ext>
            </a:extLst>
          </p:cNvPr>
          <p:cNvCxnSpPr>
            <a:cxnSpLocks/>
          </p:cNvCxnSpPr>
          <p:nvPr/>
        </p:nvCxnSpPr>
        <p:spPr>
          <a:xfrm flipV="1">
            <a:off x="8984347" y="2689824"/>
            <a:ext cx="0" cy="867209"/>
          </a:xfrm>
          <a:prstGeom prst="line">
            <a:avLst/>
          </a:prstGeom>
          <a:ln w="38100">
            <a:solidFill>
              <a:srgbClr val="FF0000"/>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文本框 97">
            <a:extLst>
              <a:ext uri="{FF2B5EF4-FFF2-40B4-BE49-F238E27FC236}">
                <a16:creationId xmlns:a16="http://schemas.microsoft.com/office/drawing/2014/main" id="{BFD627AF-F165-4F5F-B0FF-41AC61C57371}"/>
              </a:ext>
            </a:extLst>
          </p:cNvPr>
          <p:cNvSpPr txBox="1"/>
          <p:nvPr/>
        </p:nvSpPr>
        <p:spPr>
          <a:xfrm>
            <a:off x="8626843" y="3562510"/>
            <a:ext cx="819878" cy="646331"/>
          </a:xfrm>
          <a:prstGeom prst="rect">
            <a:avLst/>
          </a:prstGeom>
          <a:noFill/>
          <a:ln w="38100">
            <a:noFill/>
          </a:ln>
        </p:spPr>
        <p:txBody>
          <a:bodyPr wrap="square" rtlCol="0">
            <a:spAutoFit/>
          </a:bodyPr>
          <a:lstStyle/>
          <a:p>
            <a:pPr algn="ctr"/>
            <a:r>
              <a:rPr lang="en-US" b="1" dirty="0">
                <a:solidFill>
                  <a:srgbClr val="FF0000"/>
                </a:solidFill>
              </a:rPr>
              <a:t>Freq.</a:t>
            </a:r>
          </a:p>
          <a:p>
            <a:pPr algn="ctr"/>
            <a:r>
              <a:rPr lang="en-US" b="1" dirty="0">
                <a:solidFill>
                  <a:srgbClr val="FF0000"/>
                </a:solidFill>
              </a:rPr>
              <a:t>Jump</a:t>
            </a:r>
          </a:p>
        </p:txBody>
      </p:sp>
      <p:cxnSp>
        <p:nvCxnSpPr>
          <p:cNvPr id="100" name="直接连接符 99">
            <a:extLst>
              <a:ext uri="{FF2B5EF4-FFF2-40B4-BE49-F238E27FC236}">
                <a16:creationId xmlns:a16="http://schemas.microsoft.com/office/drawing/2014/main" id="{AB3F7E0F-C7CA-4A02-B6D5-BD5DCB053113}"/>
              </a:ext>
            </a:extLst>
          </p:cNvPr>
          <p:cNvCxnSpPr>
            <a:cxnSpLocks/>
          </p:cNvCxnSpPr>
          <p:nvPr/>
        </p:nvCxnSpPr>
        <p:spPr>
          <a:xfrm flipV="1">
            <a:off x="3688236" y="2651408"/>
            <a:ext cx="0" cy="867209"/>
          </a:xfrm>
          <a:prstGeom prst="line">
            <a:avLst/>
          </a:prstGeom>
          <a:ln w="38100">
            <a:solidFill>
              <a:srgbClr val="FF0000"/>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3FD8CA4E-F845-485B-8851-28BCB47D99ED}"/>
              </a:ext>
            </a:extLst>
          </p:cNvPr>
          <p:cNvSpPr txBox="1"/>
          <p:nvPr/>
        </p:nvSpPr>
        <p:spPr>
          <a:xfrm>
            <a:off x="3155833" y="1795613"/>
            <a:ext cx="1432315" cy="830997"/>
          </a:xfrm>
          <a:prstGeom prst="rect">
            <a:avLst/>
          </a:prstGeom>
          <a:noFill/>
        </p:spPr>
        <p:txBody>
          <a:bodyPr wrap="none" rtlCol="0">
            <a:spAutoFit/>
          </a:bodyPr>
          <a:lstStyle/>
          <a:p>
            <a:pPr algn="ctr"/>
            <a:r>
              <a:rPr lang="en-US" altLang="zh-CN" sz="2400" b="1" dirty="0"/>
              <a:t>Detection</a:t>
            </a:r>
          </a:p>
          <a:p>
            <a:pPr algn="ctr"/>
            <a:r>
              <a:rPr lang="en-US" altLang="zh-CN" sz="2400" b="1" dirty="0"/>
              <a:t>Window</a:t>
            </a:r>
          </a:p>
        </p:txBody>
      </p:sp>
      <p:sp>
        <p:nvSpPr>
          <p:cNvPr id="103" name="文本框 102">
            <a:extLst>
              <a:ext uri="{FF2B5EF4-FFF2-40B4-BE49-F238E27FC236}">
                <a16:creationId xmlns:a16="http://schemas.microsoft.com/office/drawing/2014/main" id="{05964411-3122-4428-ACB3-A34C901C8D1D}"/>
              </a:ext>
            </a:extLst>
          </p:cNvPr>
          <p:cNvSpPr txBox="1"/>
          <p:nvPr/>
        </p:nvSpPr>
        <p:spPr>
          <a:xfrm>
            <a:off x="2594000" y="1270273"/>
            <a:ext cx="3562340" cy="461665"/>
          </a:xfrm>
          <a:prstGeom prst="rect">
            <a:avLst/>
          </a:prstGeom>
          <a:solidFill>
            <a:schemeClr val="accent1">
              <a:lumMod val="50000"/>
            </a:schemeClr>
          </a:solidFill>
        </p:spPr>
        <p:txBody>
          <a:bodyPr wrap="square">
            <a:spAutoFit/>
          </a:bodyPr>
          <a:lstStyle/>
          <a:p>
            <a:pPr algn="ctr">
              <a:defRPr/>
            </a:pPr>
            <a:r>
              <a:rPr lang="en-US" altLang="zh-CN" sz="2400" b="1" dirty="0">
                <a:solidFill>
                  <a:schemeClr val="bg1"/>
                </a:solidFill>
              </a:rPr>
              <a:t>Packet Detection</a:t>
            </a:r>
            <a:endParaRPr lang="zh-CN" altLang="en-US" sz="2400" b="1" dirty="0">
              <a:solidFill>
                <a:schemeClr val="bg1"/>
              </a:solidFill>
            </a:endParaRPr>
          </a:p>
        </p:txBody>
      </p:sp>
      <p:sp>
        <p:nvSpPr>
          <p:cNvPr id="104" name="文本框 103">
            <a:extLst>
              <a:ext uri="{FF2B5EF4-FFF2-40B4-BE49-F238E27FC236}">
                <a16:creationId xmlns:a16="http://schemas.microsoft.com/office/drawing/2014/main" id="{8CA619C7-138D-4255-A192-ACC2013BCD00}"/>
              </a:ext>
            </a:extLst>
          </p:cNvPr>
          <p:cNvSpPr txBox="1"/>
          <p:nvPr/>
        </p:nvSpPr>
        <p:spPr>
          <a:xfrm>
            <a:off x="6868162" y="1278240"/>
            <a:ext cx="3562340" cy="461665"/>
          </a:xfrm>
          <a:prstGeom prst="rect">
            <a:avLst/>
          </a:prstGeom>
          <a:solidFill>
            <a:schemeClr val="accent1">
              <a:lumMod val="50000"/>
            </a:schemeClr>
          </a:solidFill>
        </p:spPr>
        <p:txBody>
          <a:bodyPr wrap="square">
            <a:spAutoFit/>
          </a:bodyPr>
          <a:lstStyle/>
          <a:p>
            <a:pPr algn="ctr">
              <a:defRPr/>
            </a:pPr>
            <a:r>
              <a:rPr lang="en-US" altLang="zh-CN" sz="2400" b="1" dirty="0">
                <a:solidFill>
                  <a:schemeClr val="bg1"/>
                </a:solidFill>
              </a:rPr>
              <a:t>Payload Decoding</a:t>
            </a:r>
            <a:endParaRPr lang="zh-CN" altLang="en-US" sz="2400" b="1" dirty="0">
              <a:solidFill>
                <a:schemeClr val="bg1"/>
              </a:solidFill>
            </a:endParaRPr>
          </a:p>
        </p:txBody>
      </p:sp>
      <p:sp>
        <p:nvSpPr>
          <p:cNvPr id="105" name="文本框 104">
            <a:extLst>
              <a:ext uri="{FF2B5EF4-FFF2-40B4-BE49-F238E27FC236}">
                <a16:creationId xmlns:a16="http://schemas.microsoft.com/office/drawing/2014/main" id="{56A850E9-9794-4EBB-87FE-AE6875B954EC}"/>
              </a:ext>
            </a:extLst>
          </p:cNvPr>
          <p:cNvSpPr txBox="1"/>
          <p:nvPr/>
        </p:nvSpPr>
        <p:spPr>
          <a:xfrm>
            <a:off x="3292653" y="3522349"/>
            <a:ext cx="819878" cy="646331"/>
          </a:xfrm>
          <a:prstGeom prst="rect">
            <a:avLst/>
          </a:prstGeom>
          <a:noFill/>
          <a:ln w="38100">
            <a:noFill/>
          </a:ln>
        </p:spPr>
        <p:txBody>
          <a:bodyPr wrap="square" rtlCol="0">
            <a:spAutoFit/>
          </a:bodyPr>
          <a:lstStyle/>
          <a:p>
            <a:pPr algn="ctr"/>
            <a:r>
              <a:rPr lang="en-US" b="1" dirty="0">
                <a:solidFill>
                  <a:srgbClr val="FF0000"/>
                </a:solidFill>
              </a:rPr>
              <a:t>Freq.</a:t>
            </a:r>
          </a:p>
          <a:p>
            <a:pPr algn="ctr"/>
            <a:r>
              <a:rPr lang="en-US" b="1" dirty="0">
                <a:solidFill>
                  <a:srgbClr val="FF0000"/>
                </a:solidFill>
              </a:rPr>
              <a:t>Jump</a:t>
            </a:r>
          </a:p>
        </p:txBody>
      </p:sp>
    </p:spTree>
    <p:extLst>
      <p:ext uri="{BB962C8B-B14F-4D97-AF65-F5344CB8AC3E}">
        <p14:creationId xmlns:p14="http://schemas.microsoft.com/office/powerpoint/2010/main" val="218477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1B0DB0D-A75B-40D0-AD89-50C5908731B4}"/>
              </a:ext>
            </a:extLst>
          </p:cNvPr>
          <p:cNvPicPr>
            <a:picLocks noChangeAspect="1"/>
          </p:cNvPicPr>
          <p:nvPr/>
        </p:nvPicPr>
        <p:blipFill>
          <a:blip r:embed="rId3"/>
          <a:stretch>
            <a:fillRect/>
          </a:stretch>
        </p:blipFill>
        <p:spPr>
          <a:xfrm>
            <a:off x="1253447" y="568844"/>
            <a:ext cx="10648220" cy="6289156"/>
          </a:xfrm>
          <a:prstGeom prst="rect">
            <a:avLst/>
          </a:prstGeom>
        </p:spPr>
      </p:pic>
      <p:sp>
        <p:nvSpPr>
          <p:cNvPr id="2" name="标题 1">
            <a:extLst>
              <a:ext uri="{FF2B5EF4-FFF2-40B4-BE49-F238E27FC236}">
                <a16:creationId xmlns:a16="http://schemas.microsoft.com/office/drawing/2014/main" id="{46B2414B-ED83-4B68-9E2D-7D215B8459CF}"/>
              </a:ext>
            </a:extLst>
          </p:cNvPr>
          <p:cNvSpPr>
            <a:spLocks noGrp="1"/>
          </p:cNvSpPr>
          <p:nvPr>
            <p:ph type="title"/>
          </p:nvPr>
        </p:nvSpPr>
        <p:spPr/>
        <p:txBody>
          <a:bodyPr/>
          <a:lstStyle/>
          <a:p>
            <a:r>
              <a:rPr lang="en-US" dirty="0"/>
              <a:t>Hardware Implementation</a:t>
            </a:r>
          </a:p>
        </p:txBody>
      </p:sp>
      <p:sp>
        <p:nvSpPr>
          <p:cNvPr id="3" name="灯片编号占位符 2">
            <a:extLst>
              <a:ext uri="{FF2B5EF4-FFF2-40B4-BE49-F238E27FC236}">
                <a16:creationId xmlns:a16="http://schemas.microsoft.com/office/drawing/2014/main" id="{4666FEBB-7EDA-4576-9EF2-7752AE3717D6}"/>
              </a:ext>
            </a:extLst>
          </p:cNvPr>
          <p:cNvSpPr>
            <a:spLocks noGrp="1"/>
          </p:cNvSpPr>
          <p:nvPr>
            <p:ph type="sldNum" sz="quarter" idx="10"/>
          </p:nvPr>
        </p:nvSpPr>
        <p:spPr/>
        <p:txBody>
          <a:bodyPr/>
          <a:lstStyle/>
          <a:p>
            <a:pPr algn="l"/>
            <a:r>
              <a:rPr lang="en-US"/>
              <a:t>page</a:t>
            </a:r>
          </a:p>
          <a:p>
            <a:pPr algn="l"/>
            <a:r>
              <a:rPr lang="en-US"/>
              <a:t>0</a:t>
            </a:r>
            <a:fld id="{37D409AB-2201-4E18-8A34-C31753AD9B06}" type="slidenum">
              <a:rPr smtClean="0"/>
              <a:pPr algn="l"/>
              <a:t>11</a:t>
            </a:fld>
            <a:endParaRPr/>
          </a:p>
        </p:txBody>
      </p:sp>
    </p:spTree>
    <p:extLst>
      <p:ext uri="{BB962C8B-B14F-4D97-AF65-F5344CB8AC3E}">
        <p14:creationId xmlns:p14="http://schemas.microsoft.com/office/powerpoint/2010/main" val="1955084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0DA47-FF76-4F12-926C-E870047121A5}"/>
              </a:ext>
            </a:extLst>
          </p:cNvPr>
          <p:cNvSpPr>
            <a:spLocks noGrp="1"/>
          </p:cNvSpPr>
          <p:nvPr>
            <p:ph type="title"/>
          </p:nvPr>
        </p:nvSpPr>
        <p:spPr>
          <a:xfrm>
            <a:off x="532799" y="421200"/>
            <a:ext cx="11049583" cy="590931"/>
          </a:xfrm>
        </p:spPr>
        <p:txBody>
          <a:bodyPr/>
          <a:lstStyle/>
          <a:p>
            <a:r>
              <a:rPr lang="en-US" dirty="0"/>
              <a:t>Evaluations</a:t>
            </a:r>
          </a:p>
        </p:txBody>
      </p:sp>
      <p:sp>
        <p:nvSpPr>
          <p:cNvPr id="3" name="灯片编号占位符 2">
            <a:extLst>
              <a:ext uri="{FF2B5EF4-FFF2-40B4-BE49-F238E27FC236}">
                <a16:creationId xmlns:a16="http://schemas.microsoft.com/office/drawing/2014/main" id="{BC22E6F7-7911-41E7-BFB9-D34A54E6F006}"/>
              </a:ext>
            </a:extLst>
          </p:cNvPr>
          <p:cNvSpPr>
            <a:spLocks noGrp="1"/>
          </p:cNvSpPr>
          <p:nvPr>
            <p:ph type="sldNum" sz="quarter" idx="10"/>
          </p:nvPr>
        </p:nvSpPr>
        <p:spPr/>
        <p:txBody>
          <a:bodyPr/>
          <a:lstStyle/>
          <a:p>
            <a:pPr algn="l"/>
            <a:r>
              <a:rPr lang="en-US"/>
              <a:t>page</a:t>
            </a:r>
          </a:p>
          <a:p>
            <a:pPr algn="l"/>
            <a:r>
              <a:rPr lang="en-US"/>
              <a:t>0</a:t>
            </a:r>
            <a:fld id="{37D409AB-2201-4E18-8A34-C31753AD9B06}" type="slidenum">
              <a:rPr smtClean="0"/>
              <a:pPr algn="l"/>
              <a:t>12</a:t>
            </a:fld>
            <a:endParaRPr/>
          </a:p>
        </p:txBody>
      </p:sp>
      <p:pic>
        <p:nvPicPr>
          <p:cNvPr id="5" name="图片 4">
            <a:extLst>
              <a:ext uri="{FF2B5EF4-FFF2-40B4-BE49-F238E27FC236}">
                <a16:creationId xmlns:a16="http://schemas.microsoft.com/office/drawing/2014/main" id="{F57DCB73-3556-4800-AF56-5645D188A36D}"/>
              </a:ext>
            </a:extLst>
          </p:cNvPr>
          <p:cNvPicPr>
            <a:picLocks noChangeAspect="1"/>
          </p:cNvPicPr>
          <p:nvPr/>
        </p:nvPicPr>
        <p:blipFill>
          <a:blip r:embed="rId3"/>
          <a:stretch>
            <a:fillRect/>
          </a:stretch>
        </p:blipFill>
        <p:spPr>
          <a:xfrm>
            <a:off x="410966" y="1389627"/>
            <a:ext cx="5393933" cy="4078745"/>
          </a:xfrm>
          <a:prstGeom prst="rect">
            <a:avLst/>
          </a:prstGeom>
        </p:spPr>
      </p:pic>
      <p:sp>
        <p:nvSpPr>
          <p:cNvPr id="6" name="文本框 5">
            <a:extLst>
              <a:ext uri="{FF2B5EF4-FFF2-40B4-BE49-F238E27FC236}">
                <a16:creationId xmlns:a16="http://schemas.microsoft.com/office/drawing/2014/main" id="{EFD15F68-06DE-4A51-BB7D-0CBDE6288FD0}"/>
              </a:ext>
            </a:extLst>
          </p:cNvPr>
          <p:cNvSpPr txBox="1"/>
          <p:nvPr/>
        </p:nvSpPr>
        <p:spPr>
          <a:xfrm>
            <a:off x="1284269" y="5584442"/>
            <a:ext cx="4217541" cy="830997"/>
          </a:xfrm>
          <a:prstGeom prst="rect">
            <a:avLst/>
          </a:prstGeom>
          <a:solidFill>
            <a:schemeClr val="accent1">
              <a:lumMod val="50000"/>
            </a:schemeClr>
          </a:solidFill>
        </p:spPr>
        <p:txBody>
          <a:bodyPr wrap="square">
            <a:spAutoFit/>
          </a:bodyPr>
          <a:lstStyle/>
          <a:p>
            <a:pPr algn="ctr">
              <a:defRPr/>
            </a:pPr>
            <a:r>
              <a:rPr lang="en-US" altLang="zh-CN" sz="2400" b="1" dirty="0">
                <a:solidFill>
                  <a:schemeClr val="bg1"/>
                </a:solidFill>
              </a:rPr>
              <a:t>Highest Noise Resistance 3.44~3.79 dB SNR Gain</a:t>
            </a:r>
            <a:endParaRPr lang="zh-CN" altLang="en-US" sz="2400" b="1" dirty="0">
              <a:solidFill>
                <a:schemeClr val="bg1"/>
              </a:solidFill>
            </a:endParaRPr>
          </a:p>
        </p:txBody>
      </p:sp>
      <p:pic>
        <p:nvPicPr>
          <p:cNvPr id="7" name="图片 6">
            <a:extLst>
              <a:ext uri="{FF2B5EF4-FFF2-40B4-BE49-F238E27FC236}">
                <a16:creationId xmlns:a16="http://schemas.microsoft.com/office/drawing/2014/main" id="{8DAB7AE4-C776-49D5-89C1-D28BAB54F3D2}"/>
              </a:ext>
            </a:extLst>
          </p:cNvPr>
          <p:cNvPicPr>
            <a:picLocks noChangeAspect="1"/>
          </p:cNvPicPr>
          <p:nvPr/>
        </p:nvPicPr>
        <p:blipFill>
          <a:blip r:embed="rId4"/>
          <a:stretch>
            <a:fillRect/>
          </a:stretch>
        </p:blipFill>
        <p:spPr>
          <a:xfrm>
            <a:off x="6367075" y="1410042"/>
            <a:ext cx="5215307" cy="3985332"/>
          </a:xfrm>
          <a:prstGeom prst="rect">
            <a:avLst/>
          </a:prstGeom>
        </p:spPr>
      </p:pic>
      <p:sp>
        <p:nvSpPr>
          <p:cNvPr id="8" name="文本框 7">
            <a:extLst>
              <a:ext uri="{FF2B5EF4-FFF2-40B4-BE49-F238E27FC236}">
                <a16:creationId xmlns:a16="http://schemas.microsoft.com/office/drawing/2014/main" id="{E8912F95-6F11-492F-B643-81D584904B84}"/>
              </a:ext>
            </a:extLst>
          </p:cNvPr>
          <p:cNvSpPr txBox="1"/>
          <p:nvPr/>
        </p:nvSpPr>
        <p:spPr>
          <a:xfrm>
            <a:off x="7592602" y="5589312"/>
            <a:ext cx="3392188" cy="461665"/>
          </a:xfrm>
          <a:prstGeom prst="rect">
            <a:avLst/>
          </a:prstGeom>
          <a:solidFill>
            <a:schemeClr val="accent1">
              <a:lumMod val="50000"/>
            </a:schemeClr>
          </a:solidFill>
        </p:spPr>
        <p:txBody>
          <a:bodyPr wrap="square">
            <a:spAutoFit/>
          </a:bodyPr>
          <a:lstStyle/>
          <a:p>
            <a:pPr algn="ctr">
              <a:defRPr/>
            </a:pPr>
            <a:r>
              <a:rPr lang="en-US" altLang="zh-CN" sz="2400" b="1" dirty="0">
                <a:solidFill>
                  <a:schemeClr val="bg1"/>
                </a:solidFill>
              </a:rPr>
              <a:t>Robust Performance </a:t>
            </a:r>
            <a:endParaRPr lang="zh-CN" altLang="en-US" sz="2400" b="1" dirty="0">
              <a:solidFill>
                <a:schemeClr val="bg1"/>
              </a:solidFill>
            </a:endParaRPr>
          </a:p>
        </p:txBody>
      </p:sp>
    </p:spTree>
    <p:extLst>
      <p:ext uri="{BB962C8B-B14F-4D97-AF65-F5344CB8AC3E}">
        <p14:creationId xmlns:p14="http://schemas.microsoft.com/office/powerpoint/2010/main" val="165510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E40A5-75C5-4CBA-8661-91577FC1A7D3}"/>
              </a:ext>
            </a:extLst>
          </p:cNvPr>
          <p:cNvSpPr>
            <a:spLocks noGrp="1"/>
          </p:cNvSpPr>
          <p:nvPr>
            <p:ph type="title"/>
          </p:nvPr>
        </p:nvSpPr>
        <p:spPr>
          <a:xfrm>
            <a:off x="532799" y="421200"/>
            <a:ext cx="11049583" cy="590931"/>
          </a:xfrm>
        </p:spPr>
        <p:txBody>
          <a:bodyPr/>
          <a:lstStyle/>
          <a:p>
            <a:r>
              <a:rPr lang="en-US" dirty="0"/>
              <a:t>Evaluations</a:t>
            </a:r>
          </a:p>
        </p:txBody>
      </p:sp>
      <p:sp>
        <p:nvSpPr>
          <p:cNvPr id="3" name="灯片编号占位符 2">
            <a:extLst>
              <a:ext uri="{FF2B5EF4-FFF2-40B4-BE49-F238E27FC236}">
                <a16:creationId xmlns:a16="http://schemas.microsoft.com/office/drawing/2014/main" id="{01E7E254-03ED-4F15-804A-92E93C40670F}"/>
              </a:ext>
            </a:extLst>
          </p:cNvPr>
          <p:cNvSpPr>
            <a:spLocks noGrp="1"/>
          </p:cNvSpPr>
          <p:nvPr>
            <p:ph type="sldNum" sz="quarter" idx="10"/>
          </p:nvPr>
        </p:nvSpPr>
        <p:spPr>
          <a:xfrm>
            <a:off x="11277601" y="6048457"/>
            <a:ext cx="1155700" cy="523220"/>
          </a:xfrm>
        </p:spPr>
        <p:txBody>
          <a:bodyPr/>
          <a:lstStyle/>
          <a:p>
            <a:pPr algn="l"/>
            <a:r>
              <a:rPr lang="en-US"/>
              <a:t>page</a:t>
            </a:r>
          </a:p>
          <a:p>
            <a:pPr algn="l"/>
            <a:r>
              <a:rPr lang="en-US"/>
              <a:t>0</a:t>
            </a:r>
            <a:fld id="{37D409AB-2201-4E18-8A34-C31753AD9B06}" type="slidenum">
              <a:rPr smtClean="0"/>
              <a:pPr algn="l"/>
              <a:t>13</a:t>
            </a:fld>
            <a:endParaRPr/>
          </a:p>
        </p:txBody>
      </p:sp>
      <p:pic>
        <p:nvPicPr>
          <p:cNvPr id="4" name="图片 3">
            <a:extLst>
              <a:ext uri="{FF2B5EF4-FFF2-40B4-BE49-F238E27FC236}">
                <a16:creationId xmlns:a16="http://schemas.microsoft.com/office/drawing/2014/main" id="{1E305DE3-4F72-4796-8A02-43E6687ADFDF}"/>
              </a:ext>
            </a:extLst>
          </p:cNvPr>
          <p:cNvPicPr>
            <a:picLocks noChangeAspect="1"/>
          </p:cNvPicPr>
          <p:nvPr/>
        </p:nvPicPr>
        <p:blipFill>
          <a:blip r:embed="rId2"/>
          <a:stretch>
            <a:fillRect/>
          </a:stretch>
        </p:blipFill>
        <p:spPr>
          <a:xfrm>
            <a:off x="581247" y="1565341"/>
            <a:ext cx="5514753" cy="3929906"/>
          </a:xfrm>
          <a:prstGeom prst="rect">
            <a:avLst/>
          </a:prstGeom>
        </p:spPr>
      </p:pic>
      <p:pic>
        <p:nvPicPr>
          <p:cNvPr id="5" name="图片 4">
            <a:extLst>
              <a:ext uri="{FF2B5EF4-FFF2-40B4-BE49-F238E27FC236}">
                <a16:creationId xmlns:a16="http://schemas.microsoft.com/office/drawing/2014/main" id="{CA5125F2-5339-4FC8-9A96-14795A30BFAD}"/>
              </a:ext>
            </a:extLst>
          </p:cNvPr>
          <p:cNvPicPr>
            <a:picLocks noChangeAspect="1"/>
          </p:cNvPicPr>
          <p:nvPr/>
        </p:nvPicPr>
        <p:blipFill>
          <a:blip r:embed="rId3"/>
          <a:stretch>
            <a:fillRect/>
          </a:stretch>
        </p:blipFill>
        <p:spPr>
          <a:xfrm>
            <a:off x="6057590" y="1565341"/>
            <a:ext cx="5015374" cy="3871156"/>
          </a:xfrm>
          <a:prstGeom prst="rect">
            <a:avLst/>
          </a:prstGeom>
        </p:spPr>
      </p:pic>
      <p:sp>
        <p:nvSpPr>
          <p:cNvPr id="6" name="文本框 5">
            <a:extLst>
              <a:ext uri="{FF2B5EF4-FFF2-40B4-BE49-F238E27FC236}">
                <a16:creationId xmlns:a16="http://schemas.microsoft.com/office/drawing/2014/main" id="{214E215C-9E0B-494A-8CC9-F6C25D79BCBF}"/>
              </a:ext>
            </a:extLst>
          </p:cNvPr>
          <p:cNvSpPr txBox="1"/>
          <p:nvPr/>
        </p:nvSpPr>
        <p:spPr>
          <a:xfrm>
            <a:off x="1284269" y="5584442"/>
            <a:ext cx="4217541" cy="461665"/>
          </a:xfrm>
          <a:prstGeom prst="rect">
            <a:avLst/>
          </a:prstGeom>
          <a:solidFill>
            <a:schemeClr val="accent1">
              <a:lumMod val="50000"/>
            </a:schemeClr>
          </a:solidFill>
        </p:spPr>
        <p:txBody>
          <a:bodyPr wrap="square">
            <a:spAutoFit/>
          </a:bodyPr>
          <a:lstStyle/>
          <a:p>
            <a:pPr algn="ctr">
              <a:defRPr/>
            </a:pPr>
            <a:r>
              <a:rPr lang="en-US" altLang="zh-CN" sz="2400" b="1" dirty="0">
                <a:solidFill>
                  <a:schemeClr val="bg1"/>
                </a:solidFill>
              </a:rPr>
              <a:t>Accurate Phase Estimation</a:t>
            </a:r>
            <a:endParaRPr lang="zh-CN" altLang="en-US" sz="2400" b="1" dirty="0">
              <a:solidFill>
                <a:schemeClr val="bg1"/>
              </a:solidFill>
            </a:endParaRPr>
          </a:p>
        </p:txBody>
      </p:sp>
      <p:sp>
        <p:nvSpPr>
          <p:cNvPr id="7" name="文本框 6">
            <a:extLst>
              <a:ext uri="{FF2B5EF4-FFF2-40B4-BE49-F238E27FC236}">
                <a16:creationId xmlns:a16="http://schemas.microsoft.com/office/drawing/2014/main" id="{EB8C8270-FA12-4503-B1FD-C2D96FF1C3A2}"/>
              </a:ext>
            </a:extLst>
          </p:cNvPr>
          <p:cNvSpPr txBox="1"/>
          <p:nvPr/>
        </p:nvSpPr>
        <p:spPr>
          <a:xfrm>
            <a:off x="6869183" y="5584441"/>
            <a:ext cx="3392188" cy="461665"/>
          </a:xfrm>
          <a:prstGeom prst="rect">
            <a:avLst/>
          </a:prstGeom>
          <a:solidFill>
            <a:schemeClr val="accent1">
              <a:lumMod val="50000"/>
            </a:schemeClr>
          </a:solidFill>
        </p:spPr>
        <p:txBody>
          <a:bodyPr wrap="square">
            <a:spAutoFit/>
          </a:bodyPr>
          <a:lstStyle/>
          <a:p>
            <a:pPr algn="ctr">
              <a:defRPr/>
            </a:pPr>
            <a:r>
              <a:rPr lang="en-US" altLang="zh-CN" sz="2400" b="1" dirty="0">
                <a:solidFill>
                  <a:schemeClr val="bg1"/>
                </a:solidFill>
              </a:rPr>
              <a:t>Sharp Power Peak</a:t>
            </a:r>
            <a:endParaRPr lang="zh-CN" altLang="en-US" sz="2400" b="1" dirty="0">
              <a:solidFill>
                <a:schemeClr val="bg1"/>
              </a:solidFill>
            </a:endParaRPr>
          </a:p>
        </p:txBody>
      </p:sp>
    </p:spTree>
    <p:extLst>
      <p:ext uri="{BB962C8B-B14F-4D97-AF65-F5344CB8AC3E}">
        <p14:creationId xmlns:p14="http://schemas.microsoft.com/office/powerpoint/2010/main" val="1756827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BE855B-09B7-406A-A476-A877861973CC}"/>
              </a:ext>
            </a:extLst>
          </p:cNvPr>
          <p:cNvSpPr>
            <a:spLocks noGrp="1"/>
          </p:cNvSpPr>
          <p:nvPr>
            <p:ph type="title"/>
          </p:nvPr>
        </p:nvSpPr>
        <p:spPr/>
        <p:txBody>
          <a:bodyPr/>
          <a:lstStyle/>
          <a:p>
            <a:r>
              <a:rPr lang="en-US" dirty="0"/>
              <a:t>Evaluations</a:t>
            </a:r>
          </a:p>
        </p:txBody>
      </p:sp>
      <p:sp>
        <p:nvSpPr>
          <p:cNvPr id="3" name="灯片编号占位符 2">
            <a:extLst>
              <a:ext uri="{FF2B5EF4-FFF2-40B4-BE49-F238E27FC236}">
                <a16:creationId xmlns:a16="http://schemas.microsoft.com/office/drawing/2014/main" id="{AC96F7FC-ECEF-4751-8584-356F7A86C0F3}"/>
              </a:ext>
            </a:extLst>
          </p:cNvPr>
          <p:cNvSpPr>
            <a:spLocks noGrp="1"/>
          </p:cNvSpPr>
          <p:nvPr>
            <p:ph type="sldNum" sz="quarter" idx="10"/>
          </p:nvPr>
        </p:nvSpPr>
        <p:spPr/>
        <p:txBody>
          <a:bodyPr/>
          <a:lstStyle/>
          <a:p>
            <a:pPr algn="l"/>
            <a:r>
              <a:rPr lang="en-US"/>
              <a:t>page</a:t>
            </a:r>
          </a:p>
          <a:p>
            <a:pPr algn="l"/>
            <a:r>
              <a:rPr lang="en-US"/>
              <a:t>0</a:t>
            </a:r>
            <a:fld id="{37D409AB-2201-4E18-8A34-C31753AD9B06}" type="slidenum">
              <a:rPr smtClean="0"/>
              <a:pPr algn="l"/>
              <a:t>14</a:t>
            </a:fld>
            <a:endParaRPr/>
          </a:p>
        </p:txBody>
      </p:sp>
      <p:pic>
        <p:nvPicPr>
          <p:cNvPr id="4" name="图片 3">
            <a:extLst>
              <a:ext uri="{FF2B5EF4-FFF2-40B4-BE49-F238E27FC236}">
                <a16:creationId xmlns:a16="http://schemas.microsoft.com/office/drawing/2014/main" id="{50F24452-71A5-48EB-BA80-DF0EC15AE5D4}"/>
              </a:ext>
            </a:extLst>
          </p:cNvPr>
          <p:cNvPicPr>
            <a:picLocks noChangeAspect="1"/>
          </p:cNvPicPr>
          <p:nvPr/>
        </p:nvPicPr>
        <p:blipFill>
          <a:blip r:embed="rId2"/>
          <a:stretch>
            <a:fillRect/>
          </a:stretch>
        </p:blipFill>
        <p:spPr>
          <a:xfrm>
            <a:off x="4925942" y="2404457"/>
            <a:ext cx="7266058" cy="2359025"/>
          </a:xfrm>
          <a:prstGeom prst="rect">
            <a:avLst/>
          </a:prstGeom>
        </p:spPr>
      </p:pic>
      <p:sp>
        <p:nvSpPr>
          <p:cNvPr id="5" name="文本框 4">
            <a:extLst>
              <a:ext uri="{FF2B5EF4-FFF2-40B4-BE49-F238E27FC236}">
                <a16:creationId xmlns:a16="http://schemas.microsoft.com/office/drawing/2014/main" id="{07CD8C46-CB14-47A4-8563-7F020D8ACA39}"/>
              </a:ext>
            </a:extLst>
          </p:cNvPr>
          <p:cNvSpPr txBox="1"/>
          <p:nvPr/>
        </p:nvSpPr>
        <p:spPr>
          <a:xfrm>
            <a:off x="6323021" y="5334804"/>
            <a:ext cx="4471899" cy="830997"/>
          </a:xfrm>
          <a:prstGeom prst="rect">
            <a:avLst/>
          </a:prstGeom>
          <a:solidFill>
            <a:schemeClr val="accent1">
              <a:lumMod val="50000"/>
            </a:schemeClr>
          </a:solidFill>
        </p:spPr>
        <p:txBody>
          <a:bodyPr wrap="square">
            <a:spAutoFit/>
          </a:bodyPr>
          <a:lstStyle/>
          <a:p>
            <a:pPr algn="ctr">
              <a:defRPr/>
            </a:pPr>
            <a:r>
              <a:rPr lang="en-US" altLang="zh-CN" sz="2400" b="1" dirty="0">
                <a:solidFill>
                  <a:schemeClr val="bg1"/>
                </a:solidFill>
              </a:rPr>
              <a:t>Low Computational Overhead</a:t>
            </a:r>
          </a:p>
          <a:p>
            <a:pPr algn="ctr">
              <a:defRPr/>
            </a:pPr>
            <a:r>
              <a:rPr lang="en-US" altLang="zh-CN" sz="2400" b="1" dirty="0">
                <a:solidFill>
                  <a:schemeClr val="bg1"/>
                </a:solidFill>
              </a:rPr>
              <a:t>Real-time Demodulation</a:t>
            </a:r>
            <a:endParaRPr lang="zh-CN" altLang="en-US" sz="2400" b="1" dirty="0">
              <a:solidFill>
                <a:schemeClr val="bg1"/>
              </a:solidFill>
            </a:endParaRPr>
          </a:p>
        </p:txBody>
      </p:sp>
      <p:sp>
        <p:nvSpPr>
          <p:cNvPr id="7" name="文本框 6">
            <a:extLst>
              <a:ext uri="{FF2B5EF4-FFF2-40B4-BE49-F238E27FC236}">
                <a16:creationId xmlns:a16="http://schemas.microsoft.com/office/drawing/2014/main" id="{53116B04-7814-4D75-AC2A-309EEEA2CD8F}"/>
              </a:ext>
            </a:extLst>
          </p:cNvPr>
          <p:cNvSpPr txBox="1"/>
          <p:nvPr/>
        </p:nvSpPr>
        <p:spPr>
          <a:xfrm>
            <a:off x="532799" y="5519471"/>
            <a:ext cx="4471899" cy="461665"/>
          </a:xfrm>
          <a:prstGeom prst="rect">
            <a:avLst/>
          </a:prstGeom>
          <a:solidFill>
            <a:schemeClr val="accent1">
              <a:lumMod val="50000"/>
            </a:schemeClr>
          </a:solidFill>
        </p:spPr>
        <p:txBody>
          <a:bodyPr wrap="square">
            <a:spAutoFit/>
          </a:bodyPr>
          <a:lstStyle/>
          <a:p>
            <a:pPr algn="ctr">
              <a:defRPr/>
            </a:pPr>
            <a:r>
              <a:rPr lang="en-US" altLang="zh-CN" sz="2400" b="1" dirty="0">
                <a:solidFill>
                  <a:schemeClr val="bg1"/>
                </a:solidFill>
              </a:rPr>
              <a:t>Lowest SNR Threshold</a:t>
            </a:r>
            <a:endParaRPr lang="zh-CN" altLang="en-US" sz="2400" b="1" dirty="0">
              <a:solidFill>
                <a:schemeClr val="bg1"/>
              </a:solidFill>
            </a:endParaRPr>
          </a:p>
        </p:txBody>
      </p:sp>
      <p:pic>
        <p:nvPicPr>
          <p:cNvPr id="8" name="图片 7">
            <a:extLst>
              <a:ext uri="{FF2B5EF4-FFF2-40B4-BE49-F238E27FC236}">
                <a16:creationId xmlns:a16="http://schemas.microsoft.com/office/drawing/2014/main" id="{44706BCF-E422-4B7D-B1FD-4FFC466AAC4E}"/>
              </a:ext>
            </a:extLst>
          </p:cNvPr>
          <p:cNvPicPr>
            <a:picLocks noChangeAspect="1"/>
          </p:cNvPicPr>
          <p:nvPr/>
        </p:nvPicPr>
        <p:blipFill>
          <a:blip r:embed="rId3"/>
          <a:stretch>
            <a:fillRect/>
          </a:stretch>
        </p:blipFill>
        <p:spPr>
          <a:xfrm>
            <a:off x="25400" y="1585376"/>
            <a:ext cx="5210175" cy="3934094"/>
          </a:xfrm>
          <a:prstGeom prst="rect">
            <a:avLst/>
          </a:prstGeom>
        </p:spPr>
      </p:pic>
    </p:spTree>
    <p:extLst>
      <p:ext uri="{BB962C8B-B14F-4D97-AF65-F5344CB8AC3E}">
        <p14:creationId xmlns:p14="http://schemas.microsoft.com/office/powerpoint/2010/main" val="185647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内容占位符 17">
            <a:extLst>
              <a:ext uri="{FF2B5EF4-FFF2-40B4-BE49-F238E27FC236}">
                <a16:creationId xmlns:a16="http://schemas.microsoft.com/office/drawing/2014/main" id="{7EE9B994-CCEF-4464-B7F5-3ACE7351655A}"/>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2228143" y="1319677"/>
            <a:ext cx="7735712" cy="4351338"/>
          </a:xfrm>
          <a:prstGeom prst="rect">
            <a:avLst/>
          </a:prstGeom>
        </p:spPr>
      </p:pic>
      <p:sp>
        <p:nvSpPr>
          <p:cNvPr id="13" name="Title 12">
            <a:extLst>
              <a:ext uri="{FF2B5EF4-FFF2-40B4-BE49-F238E27FC236}">
                <a16:creationId xmlns:a16="http://schemas.microsoft.com/office/drawing/2014/main" id="{D5229A80-5971-DAC3-584E-BA6BF0BB9C4B}"/>
              </a:ext>
            </a:extLst>
          </p:cNvPr>
          <p:cNvSpPr>
            <a:spLocks noGrp="1"/>
          </p:cNvSpPr>
          <p:nvPr>
            <p:ph type="title"/>
          </p:nvPr>
        </p:nvSpPr>
        <p:spPr>
          <a:xfrm>
            <a:off x="614652" y="428769"/>
            <a:ext cx="7344816" cy="590931"/>
          </a:xfrm>
        </p:spPr>
        <p:txBody>
          <a:bodyPr/>
          <a:lstStyle/>
          <a:p>
            <a:pPr algn="l"/>
            <a:r>
              <a:rPr lang="en-US" altLang="zh-CN" dirty="0"/>
              <a:t>Background</a:t>
            </a:r>
            <a:endParaRPr lang="en-CN" dirty="0">
              <a:latin typeface="SimHei" panose="02010609060101010101" pitchFamily="49" charset="-122"/>
              <a:ea typeface="SimHei" panose="02010609060101010101" pitchFamily="49" charset="-122"/>
            </a:endParaRPr>
          </a:p>
        </p:txBody>
      </p:sp>
      <p:sp>
        <p:nvSpPr>
          <p:cNvPr id="2" name="灯片编号占位符 1">
            <a:extLst>
              <a:ext uri="{FF2B5EF4-FFF2-40B4-BE49-F238E27FC236}">
                <a16:creationId xmlns:a16="http://schemas.microsoft.com/office/drawing/2014/main" id="{EDFD0119-AA66-48A1-A03B-5153F9FCEDE8}"/>
              </a:ext>
            </a:extLst>
          </p:cNvPr>
          <p:cNvSpPr>
            <a:spLocks noGrp="1"/>
          </p:cNvSpPr>
          <p:nvPr>
            <p:ph type="sldNum" sz="quarter" idx="10"/>
          </p:nvPr>
        </p:nvSpPr>
        <p:spPr/>
        <p:txBody>
          <a:bodyPr/>
          <a:lstStyle/>
          <a:p>
            <a:pPr algn="l"/>
            <a:r>
              <a:rPr lang="en-US" dirty="0"/>
              <a:t>page</a:t>
            </a:r>
          </a:p>
          <a:p>
            <a:pPr algn="l"/>
            <a:r>
              <a:rPr lang="en-US" dirty="0"/>
              <a:t>0</a:t>
            </a:r>
            <a:fld id="{37D409AB-2201-4E18-8A34-C31753AD9B06}" type="slidenum">
              <a:rPr smtClean="0"/>
              <a:pPr algn="l"/>
              <a:t>2</a:t>
            </a:fld>
            <a:endParaRPr dirty="0"/>
          </a:p>
        </p:txBody>
      </p:sp>
      <p:sp>
        <p:nvSpPr>
          <p:cNvPr id="66" name="文本框 65">
            <a:extLst>
              <a:ext uri="{FF2B5EF4-FFF2-40B4-BE49-F238E27FC236}">
                <a16:creationId xmlns:a16="http://schemas.microsoft.com/office/drawing/2014/main" id="{07B73AA1-773E-4C2C-A2B7-9B10EE44E979}"/>
              </a:ext>
            </a:extLst>
          </p:cNvPr>
          <p:cNvSpPr txBox="1"/>
          <p:nvPr/>
        </p:nvSpPr>
        <p:spPr>
          <a:xfrm>
            <a:off x="1603220" y="1760354"/>
            <a:ext cx="8985559" cy="523220"/>
          </a:xfrm>
          <a:prstGeom prst="rect">
            <a:avLst/>
          </a:prstGeom>
          <a:noFill/>
        </p:spPr>
        <p:txBody>
          <a:bodyPr wrap="square" rtlCol="0">
            <a:spAutoFit/>
          </a:bodyPr>
          <a:lstStyle/>
          <a:p>
            <a:pPr algn="ctr"/>
            <a:r>
              <a:rPr lang="en-US" altLang="zh-CN" sz="2800" b="1" dirty="0"/>
              <a:t>A large IoT network with IoT nodes in a large area… </a:t>
            </a:r>
            <a:endParaRPr lang="zh-CN" altLang="en-US" sz="2800" b="1" dirty="0"/>
          </a:p>
        </p:txBody>
      </p:sp>
      <p:pic>
        <p:nvPicPr>
          <p:cNvPr id="67" name="Picture 1">
            <a:extLst>
              <a:ext uri="{FF2B5EF4-FFF2-40B4-BE49-F238E27FC236}">
                <a16:creationId xmlns:a16="http://schemas.microsoft.com/office/drawing/2014/main" id="{BE580421-D99B-49B5-A9D4-086753DCCBDB}"/>
              </a:ext>
            </a:extLst>
          </p:cNvPr>
          <p:cNvPicPr>
            <a:picLocks noChangeAspect="1"/>
          </p:cNvPicPr>
          <p:nvPr/>
        </p:nvPicPr>
        <p:blipFill>
          <a:blip r:embed="rId4"/>
          <a:stretch>
            <a:fillRect/>
          </a:stretch>
        </p:blipFill>
        <p:spPr>
          <a:xfrm>
            <a:off x="632124" y="4386144"/>
            <a:ext cx="1905000" cy="1333500"/>
          </a:xfrm>
          <a:prstGeom prst="rect">
            <a:avLst/>
          </a:prstGeom>
        </p:spPr>
      </p:pic>
      <p:grpSp>
        <p:nvGrpSpPr>
          <p:cNvPr id="77" name="组合 76">
            <a:extLst>
              <a:ext uri="{FF2B5EF4-FFF2-40B4-BE49-F238E27FC236}">
                <a16:creationId xmlns:a16="http://schemas.microsoft.com/office/drawing/2014/main" id="{726EBCFE-11B5-4485-8E7B-2D30D0997525}"/>
              </a:ext>
            </a:extLst>
          </p:cNvPr>
          <p:cNvGrpSpPr/>
          <p:nvPr/>
        </p:nvGrpSpPr>
        <p:grpSpPr>
          <a:xfrm>
            <a:off x="5049909" y="3814940"/>
            <a:ext cx="1280160" cy="579504"/>
            <a:chOff x="3131628" y="5426454"/>
            <a:chExt cx="1280160" cy="579504"/>
          </a:xfrm>
        </p:grpSpPr>
        <p:pic>
          <p:nvPicPr>
            <p:cNvPr id="78" name="Graphic 19">
              <a:extLst>
                <a:ext uri="{FF2B5EF4-FFF2-40B4-BE49-F238E27FC236}">
                  <a16:creationId xmlns:a16="http://schemas.microsoft.com/office/drawing/2014/main" id="{E1AB8305-6F72-4856-8238-A26CB55943D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V="1">
              <a:off x="3677347" y="5426454"/>
              <a:ext cx="188723" cy="188723"/>
            </a:xfrm>
            <a:prstGeom prst="rect">
              <a:avLst/>
            </a:prstGeom>
          </p:spPr>
        </p:pic>
        <p:sp>
          <p:nvSpPr>
            <p:cNvPr id="79" name="文本框 78">
              <a:extLst>
                <a:ext uri="{FF2B5EF4-FFF2-40B4-BE49-F238E27FC236}">
                  <a16:creationId xmlns:a16="http://schemas.microsoft.com/office/drawing/2014/main" id="{33C65A96-A3E1-42AF-96CE-1AFAB67E129A}"/>
                </a:ext>
              </a:extLst>
            </p:cNvPr>
            <p:cNvSpPr txBox="1"/>
            <p:nvPr/>
          </p:nvSpPr>
          <p:spPr>
            <a:xfrm>
              <a:off x="3131628" y="5636626"/>
              <a:ext cx="1280160" cy="369332"/>
            </a:xfrm>
            <a:prstGeom prst="rect">
              <a:avLst/>
            </a:prstGeom>
            <a:noFill/>
          </p:spPr>
          <p:txBody>
            <a:bodyPr wrap="square" rtlCol="0">
              <a:spAutoFit/>
            </a:bodyPr>
            <a:lstStyle/>
            <a:p>
              <a:r>
                <a:rPr lang="en-US" altLang="zh-CN" b="1" dirty="0"/>
                <a:t>IoT node</a:t>
              </a:r>
              <a:endParaRPr lang="zh-CN" altLang="en-US" b="1" dirty="0"/>
            </a:p>
          </p:txBody>
        </p:sp>
      </p:grpSp>
      <p:grpSp>
        <p:nvGrpSpPr>
          <p:cNvPr id="80" name="组合 79">
            <a:extLst>
              <a:ext uri="{FF2B5EF4-FFF2-40B4-BE49-F238E27FC236}">
                <a16:creationId xmlns:a16="http://schemas.microsoft.com/office/drawing/2014/main" id="{B10FB097-79A2-4D25-85AA-418457A14C09}"/>
              </a:ext>
            </a:extLst>
          </p:cNvPr>
          <p:cNvGrpSpPr/>
          <p:nvPr/>
        </p:nvGrpSpPr>
        <p:grpSpPr>
          <a:xfrm>
            <a:off x="3601089" y="3361135"/>
            <a:ext cx="1280160" cy="579504"/>
            <a:chOff x="3131628" y="5426454"/>
            <a:chExt cx="1280160" cy="579504"/>
          </a:xfrm>
        </p:grpSpPr>
        <p:pic>
          <p:nvPicPr>
            <p:cNvPr id="81" name="Graphic 19">
              <a:extLst>
                <a:ext uri="{FF2B5EF4-FFF2-40B4-BE49-F238E27FC236}">
                  <a16:creationId xmlns:a16="http://schemas.microsoft.com/office/drawing/2014/main" id="{7CA3E18A-CD43-4541-BAEE-3E8B83BB0E6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V="1">
              <a:off x="3677347" y="5426454"/>
              <a:ext cx="188723" cy="188723"/>
            </a:xfrm>
            <a:prstGeom prst="rect">
              <a:avLst/>
            </a:prstGeom>
          </p:spPr>
        </p:pic>
        <p:sp>
          <p:nvSpPr>
            <p:cNvPr id="82" name="文本框 81">
              <a:extLst>
                <a:ext uri="{FF2B5EF4-FFF2-40B4-BE49-F238E27FC236}">
                  <a16:creationId xmlns:a16="http://schemas.microsoft.com/office/drawing/2014/main" id="{EBF4FE80-F7C2-414D-8236-2B1D725E1841}"/>
                </a:ext>
              </a:extLst>
            </p:cNvPr>
            <p:cNvSpPr txBox="1"/>
            <p:nvPr/>
          </p:nvSpPr>
          <p:spPr>
            <a:xfrm>
              <a:off x="3131628" y="5636626"/>
              <a:ext cx="1280160" cy="369332"/>
            </a:xfrm>
            <a:prstGeom prst="rect">
              <a:avLst/>
            </a:prstGeom>
            <a:noFill/>
          </p:spPr>
          <p:txBody>
            <a:bodyPr wrap="square" rtlCol="0">
              <a:spAutoFit/>
            </a:bodyPr>
            <a:lstStyle/>
            <a:p>
              <a:r>
                <a:rPr lang="en-US" altLang="zh-CN" b="1" dirty="0"/>
                <a:t>IoT node</a:t>
              </a:r>
              <a:endParaRPr lang="zh-CN" altLang="en-US" b="1" dirty="0"/>
            </a:p>
          </p:txBody>
        </p:sp>
      </p:grpSp>
      <p:grpSp>
        <p:nvGrpSpPr>
          <p:cNvPr id="83" name="组合 82">
            <a:extLst>
              <a:ext uri="{FF2B5EF4-FFF2-40B4-BE49-F238E27FC236}">
                <a16:creationId xmlns:a16="http://schemas.microsoft.com/office/drawing/2014/main" id="{D642DDBB-4895-41F6-94B7-905685DEF2B9}"/>
              </a:ext>
            </a:extLst>
          </p:cNvPr>
          <p:cNvGrpSpPr/>
          <p:nvPr/>
        </p:nvGrpSpPr>
        <p:grpSpPr>
          <a:xfrm>
            <a:off x="6222792" y="3352339"/>
            <a:ext cx="1280160" cy="579504"/>
            <a:chOff x="3131628" y="5426454"/>
            <a:chExt cx="1280160" cy="579504"/>
          </a:xfrm>
        </p:grpSpPr>
        <p:pic>
          <p:nvPicPr>
            <p:cNvPr id="84" name="Graphic 19">
              <a:extLst>
                <a:ext uri="{FF2B5EF4-FFF2-40B4-BE49-F238E27FC236}">
                  <a16:creationId xmlns:a16="http://schemas.microsoft.com/office/drawing/2014/main" id="{282BFD53-3FC1-4137-8398-573FA6305D7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V="1">
              <a:off x="3677347" y="5426454"/>
              <a:ext cx="188723" cy="188723"/>
            </a:xfrm>
            <a:prstGeom prst="rect">
              <a:avLst/>
            </a:prstGeom>
          </p:spPr>
        </p:pic>
        <p:sp>
          <p:nvSpPr>
            <p:cNvPr id="85" name="文本框 84">
              <a:extLst>
                <a:ext uri="{FF2B5EF4-FFF2-40B4-BE49-F238E27FC236}">
                  <a16:creationId xmlns:a16="http://schemas.microsoft.com/office/drawing/2014/main" id="{C974F605-9D10-49FD-975A-ED6B6C1AC4C4}"/>
                </a:ext>
              </a:extLst>
            </p:cNvPr>
            <p:cNvSpPr txBox="1"/>
            <p:nvPr/>
          </p:nvSpPr>
          <p:spPr>
            <a:xfrm>
              <a:off x="3131628" y="5636626"/>
              <a:ext cx="1280160" cy="369332"/>
            </a:xfrm>
            <a:prstGeom prst="rect">
              <a:avLst/>
            </a:prstGeom>
            <a:noFill/>
          </p:spPr>
          <p:txBody>
            <a:bodyPr wrap="square" rtlCol="0">
              <a:spAutoFit/>
            </a:bodyPr>
            <a:lstStyle/>
            <a:p>
              <a:r>
                <a:rPr lang="en-US" altLang="zh-CN" b="1" dirty="0"/>
                <a:t>IoT node</a:t>
              </a:r>
              <a:endParaRPr lang="zh-CN" altLang="en-US" b="1" dirty="0"/>
            </a:p>
          </p:txBody>
        </p:sp>
      </p:grpSp>
      <p:grpSp>
        <p:nvGrpSpPr>
          <p:cNvPr id="86" name="组合 85">
            <a:extLst>
              <a:ext uri="{FF2B5EF4-FFF2-40B4-BE49-F238E27FC236}">
                <a16:creationId xmlns:a16="http://schemas.microsoft.com/office/drawing/2014/main" id="{53952B3B-6046-47D3-9DFD-83D433BE8112}"/>
              </a:ext>
            </a:extLst>
          </p:cNvPr>
          <p:cNvGrpSpPr/>
          <p:nvPr/>
        </p:nvGrpSpPr>
        <p:grpSpPr>
          <a:xfrm>
            <a:off x="7520682" y="3931843"/>
            <a:ext cx="1280160" cy="579504"/>
            <a:chOff x="3131628" y="5426454"/>
            <a:chExt cx="1280160" cy="579504"/>
          </a:xfrm>
        </p:grpSpPr>
        <p:pic>
          <p:nvPicPr>
            <p:cNvPr id="87" name="Graphic 19">
              <a:extLst>
                <a:ext uri="{FF2B5EF4-FFF2-40B4-BE49-F238E27FC236}">
                  <a16:creationId xmlns:a16="http://schemas.microsoft.com/office/drawing/2014/main" id="{47E71088-E111-4740-BC7B-F14F336E0EE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V="1">
              <a:off x="3677347" y="5426454"/>
              <a:ext cx="188723" cy="188723"/>
            </a:xfrm>
            <a:prstGeom prst="rect">
              <a:avLst/>
            </a:prstGeom>
          </p:spPr>
        </p:pic>
        <p:sp>
          <p:nvSpPr>
            <p:cNvPr id="88" name="文本框 87">
              <a:extLst>
                <a:ext uri="{FF2B5EF4-FFF2-40B4-BE49-F238E27FC236}">
                  <a16:creationId xmlns:a16="http://schemas.microsoft.com/office/drawing/2014/main" id="{CDF08E3B-8F6B-4F5A-93B2-8D108E4C72BE}"/>
                </a:ext>
              </a:extLst>
            </p:cNvPr>
            <p:cNvSpPr txBox="1"/>
            <p:nvPr/>
          </p:nvSpPr>
          <p:spPr>
            <a:xfrm>
              <a:off x="3131628" y="5636626"/>
              <a:ext cx="1280160" cy="369332"/>
            </a:xfrm>
            <a:prstGeom prst="rect">
              <a:avLst/>
            </a:prstGeom>
            <a:noFill/>
          </p:spPr>
          <p:txBody>
            <a:bodyPr wrap="square" rtlCol="0">
              <a:spAutoFit/>
            </a:bodyPr>
            <a:lstStyle/>
            <a:p>
              <a:r>
                <a:rPr lang="en-US" altLang="zh-CN" b="1" dirty="0"/>
                <a:t>IoT node</a:t>
              </a:r>
              <a:endParaRPr lang="zh-CN" altLang="en-US" b="1" dirty="0"/>
            </a:p>
          </p:txBody>
        </p:sp>
      </p:grpSp>
      <p:sp>
        <p:nvSpPr>
          <p:cNvPr id="89" name="文本框 88">
            <a:extLst>
              <a:ext uri="{FF2B5EF4-FFF2-40B4-BE49-F238E27FC236}">
                <a16:creationId xmlns:a16="http://schemas.microsoft.com/office/drawing/2014/main" id="{9584DD2A-1D54-48DA-AA73-99EF1E9F390C}"/>
              </a:ext>
            </a:extLst>
          </p:cNvPr>
          <p:cNvSpPr txBox="1"/>
          <p:nvPr/>
        </p:nvSpPr>
        <p:spPr>
          <a:xfrm>
            <a:off x="-2942880" y="5450963"/>
            <a:ext cx="8985559" cy="523220"/>
          </a:xfrm>
          <a:prstGeom prst="rect">
            <a:avLst/>
          </a:prstGeom>
          <a:noFill/>
        </p:spPr>
        <p:txBody>
          <a:bodyPr wrap="square" rtlCol="0">
            <a:spAutoFit/>
          </a:bodyPr>
          <a:lstStyle/>
          <a:p>
            <a:pPr algn="ctr"/>
            <a:r>
              <a:rPr lang="en-US" altLang="zh-CN" sz="2800" b="1" dirty="0"/>
              <a:t>Long Range</a:t>
            </a:r>
            <a:endParaRPr lang="zh-CN" altLang="en-US" sz="2800" b="1" dirty="0"/>
          </a:p>
        </p:txBody>
      </p:sp>
      <p:pic>
        <p:nvPicPr>
          <p:cNvPr id="90" name="Graphic 11">
            <a:extLst>
              <a:ext uri="{FF2B5EF4-FFF2-40B4-BE49-F238E27FC236}">
                <a16:creationId xmlns:a16="http://schemas.microsoft.com/office/drawing/2014/main" id="{1EAF44AC-6D69-4978-98B7-36181C161DA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48756" y="3787867"/>
            <a:ext cx="378854" cy="378854"/>
          </a:xfrm>
          <a:prstGeom prst="rect">
            <a:avLst/>
          </a:prstGeom>
        </p:spPr>
      </p:pic>
      <p:pic>
        <p:nvPicPr>
          <p:cNvPr id="91" name="Graphic 13">
            <a:extLst>
              <a:ext uri="{FF2B5EF4-FFF2-40B4-BE49-F238E27FC236}">
                <a16:creationId xmlns:a16="http://schemas.microsoft.com/office/drawing/2014/main" id="{795E394E-5963-4C98-A1FD-20F222E82BF2}"/>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89657" y="3169747"/>
            <a:ext cx="378854" cy="378854"/>
          </a:xfrm>
          <a:prstGeom prst="rect">
            <a:avLst/>
          </a:prstGeom>
        </p:spPr>
      </p:pic>
      <p:pic>
        <p:nvPicPr>
          <p:cNvPr id="92" name="图片 13">
            <a:extLst>
              <a:ext uri="{FF2B5EF4-FFF2-40B4-BE49-F238E27FC236}">
                <a16:creationId xmlns:a16="http://schemas.microsoft.com/office/drawing/2014/main" id="{22D27AC7-CDB2-4D0B-95D3-818696273CE7}"/>
              </a:ext>
            </a:extLst>
          </p:cNvPr>
          <p:cNvPicPr>
            <a:picLocks noChangeAspect="1"/>
          </p:cNvPicPr>
          <p:nvPr/>
        </p:nvPicPr>
        <p:blipFill>
          <a:blip r:embed="rId11"/>
          <a:stretch>
            <a:fillRect/>
          </a:stretch>
        </p:blipFill>
        <p:spPr>
          <a:xfrm>
            <a:off x="3720022" y="3207849"/>
            <a:ext cx="422013" cy="374904"/>
          </a:xfrm>
          <a:prstGeom prst="rect">
            <a:avLst/>
          </a:prstGeom>
        </p:spPr>
      </p:pic>
      <p:pic>
        <p:nvPicPr>
          <p:cNvPr id="93" name="Graphic 15">
            <a:extLst>
              <a:ext uri="{FF2B5EF4-FFF2-40B4-BE49-F238E27FC236}">
                <a16:creationId xmlns:a16="http://schemas.microsoft.com/office/drawing/2014/main" id="{B26F48DD-3801-4F5B-AD0D-51AFA1F5D8D0}"/>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165199" y="3632656"/>
            <a:ext cx="378854" cy="378854"/>
          </a:xfrm>
          <a:prstGeom prst="rect">
            <a:avLst/>
          </a:prstGeom>
        </p:spPr>
      </p:pic>
      <p:sp>
        <p:nvSpPr>
          <p:cNvPr id="94" name="文本框 93">
            <a:extLst>
              <a:ext uri="{FF2B5EF4-FFF2-40B4-BE49-F238E27FC236}">
                <a16:creationId xmlns:a16="http://schemas.microsoft.com/office/drawing/2014/main" id="{96B3193C-9AD4-46A4-8266-E925E41E96F7}"/>
              </a:ext>
            </a:extLst>
          </p:cNvPr>
          <p:cNvSpPr txBox="1"/>
          <p:nvPr/>
        </p:nvSpPr>
        <p:spPr>
          <a:xfrm>
            <a:off x="4019731" y="5241064"/>
            <a:ext cx="3907971" cy="523220"/>
          </a:xfrm>
          <a:prstGeom prst="rect">
            <a:avLst/>
          </a:prstGeom>
          <a:noFill/>
        </p:spPr>
        <p:txBody>
          <a:bodyPr wrap="square" rtlCol="0">
            <a:spAutoFit/>
          </a:bodyPr>
          <a:lstStyle/>
          <a:p>
            <a:pPr algn="ctr"/>
            <a:endParaRPr lang="zh-CN" altLang="en-US" sz="2800" b="1" dirty="0">
              <a:solidFill>
                <a:srgbClr val="FF0000"/>
              </a:solidFill>
            </a:endParaRPr>
          </a:p>
        </p:txBody>
      </p:sp>
      <p:sp>
        <p:nvSpPr>
          <p:cNvPr id="25" name="文本框 24">
            <a:extLst>
              <a:ext uri="{FF2B5EF4-FFF2-40B4-BE49-F238E27FC236}">
                <a16:creationId xmlns:a16="http://schemas.microsoft.com/office/drawing/2014/main" id="{9797EDF5-A6A6-43E4-ABB9-1D5B74617493}"/>
              </a:ext>
            </a:extLst>
          </p:cNvPr>
          <p:cNvSpPr txBox="1"/>
          <p:nvPr/>
        </p:nvSpPr>
        <p:spPr>
          <a:xfrm>
            <a:off x="2086304" y="4836334"/>
            <a:ext cx="8985559" cy="954107"/>
          </a:xfrm>
          <a:prstGeom prst="rect">
            <a:avLst/>
          </a:prstGeom>
          <a:noFill/>
        </p:spPr>
        <p:txBody>
          <a:bodyPr wrap="square" rtlCol="0">
            <a:spAutoFit/>
          </a:bodyPr>
          <a:lstStyle/>
          <a:p>
            <a:pPr algn="ctr"/>
            <a:r>
              <a:rPr lang="en-US" altLang="zh-CN" sz="2800" b="1" dirty="0"/>
              <a:t>Wireless Protocol Designed for </a:t>
            </a:r>
            <a:r>
              <a:rPr lang="en-US" altLang="zh-CN" sz="2800" b="1" dirty="0">
                <a:solidFill>
                  <a:srgbClr val="FF0000"/>
                </a:solidFill>
              </a:rPr>
              <a:t>Weak Signal Decoding</a:t>
            </a:r>
            <a:endParaRPr lang="zh-CN" altLang="en-US" sz="2800" b="1" dirty="0">
              <a:solidFill>
                <a:srgbClr val="FF0000"/>
              </a:solidFill>
            </a:endParaRPr>
          </a:p>
          <a:p>
            <a:pPr algn="ctr"/>
            <a:r>
              <a:rPr lang="en-US" altLang="zh-CN" sz="2800" b="1" dirty="0"/>
              <a:t> </a:t>
            </a:r>
            <a:endParaRPr lang="zh-CN" altLang="en-US" sz="2800" b="1" dirty="0"/>
          </a:p>
        </p:txBody>
      </p:sp>
      <p:sp>
        <p:nvSpPr>
          <p:cNvPr id="26" name="文本框 25">
            <a:extLst>
              <a:ext uri="{FF2B5EF4-FFF2-40B4-BE49-F238E27FC236}">
                <a16:creationId xmlns:a16="http://schemas.microsoft.com/office/drawing/2014/main" id="{B78CB764-C013-4A33-9F14-77E5CEB6F58A}"/>
              </a:ext>
            </a:extLst>
          </p:cNvPr>
          <p:cNvSpPr txBox="1"/>
          <p:nvPr/>
        </p:nvSpPr>
        <p:spPr>
          <a:xfrm>
            <a:off x="2086304" y="4844973"/>
            <a:ext cx="8985559" cy="954107"/>
          </a:xfrm>
          <a:prstGeom prst="rect">
            <a:avLst/>
          </a:prstGeom>
          <a:noFill/>
        </p:spPr>
        <p:txBody>
          <a:bodyPr wrap="square" rtlCol="0">
            <a:spAutoFit/>
          </a:bodyPr>
          <a:lstStyle/>
          <a:p>
            <a:pPr algn="ctr"/>
            <a:r>
              <a:rPr lang="en-US" altLang="zh-CN" sz="2800" b="1" dirty="0"/>
              <a:t>   This work:  Push the limits of </a:t>
            </a:r>
            <a:r>
              <a:rPr lang="en-US" altLang="zh-CN" sz="2800" b="1" dirty="0">
                <a:solidFill>
                  <a:srgbClr val="FF0000"/>
                </a:solidFill>
              </a:rPr>
              <a:t>Weak Signal Decoding</a:t>
            </a:r>
            <a:endParaRPr lang="zh-CN" altLang="en-US" sz="2800" b="1" dirty="0">
              <a:solidFill>
                <a:srgbClr val="FF0000"/>
              </a:solidFill>
            </a:endParaRPr>
          </a:p>
          <a:p>
            <a:pPr algn="ctr"/>
            <a:r>
              <a:rPr lang="en-US" altLang="zh-CN" sz="2800" b="1" dirty="0"/>
              <a:t> </a:t>
            </a:r>
            <a:endParaRPr lang="zh-CN" altLang="en-US" sz="2800" b="1" dirty="0"/>
          </a:p>
        </p:txBody>
      </p:sp>
    </p:spTree>
    <p:extLst>
      <p:ext uri="{BB962C8B-B14F-4D97-AF65-F5344CB8AC3E}">
        <p14:creationId xmlns:p14="http://schemas.microsoft.com/office/powerpoint/2010/main" val="325031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25"/>
                                        </p:tgtEl>
                                      </p:cBhvr>
                                    </p:animEffect>
                                    <p:set>
                                      <p:cBhvr>
                                        <p:cTn id="11" dur="1" fill="hold">
                                          <p:stCondLst>
                                            <p:cond delay="499"/>
                                          </p:stCondLst>
                                        </p:cTn>
                                        <p:tgtEl>
                                          <p:spTgt spid="25"/>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a:extLst>
              <a:ext uri="{FF2B5EF4-FFF2-40B4-BE49-F238E27FC236}">
                <a16:creationId xmlns:a16="http://schemas.microsoft.com/office/drawing/2014/main" id="{30C00293-33EB-47FE-972E-DA514A6ABC3A}"/>
              </a:ext>
            </a:extLst>
          </p:cNvPr>
          <p:cNvSpPr/>
          <p:nvPr/>
        </p:nvSpPr>
        <p:spPr>
          <a:xfrm flipH="1">
            <a:off x="9084653" y="3063574"/>
            <a:ext cx="338747" cy="904088"/>
          </a:xfrm>
          <a:prstGeom prst="rect">
            <a:avLst/>
          </a:prstGeom>
          <a:solidFill>
            <a:srgbClr val="6699FF">
              <a:alpha val="56078"/>
            </a:srgbClr>
          </a:solid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0391037-8EA2-4BC2-AD73-37E2AA5F7A8C}"/>
              </a:ext>
            </a:extLst>
          </p:cNvPr>
          <p:cNvSpPr>
            <a:spLocks noGrp="1"/>
          </p:cNvSpPr>
          <p:nvPr>
            <p:ph type="title"/>
          </p:nvPr>
        </p:nvSpPr>
        <p:spPr/>
        <p:txBody>
          <a:bodyPr/>
          <a:lstStyle/>
          <a:p>
            <a:r>
              <a:rPr lang="en-US" dirty="0"/>
              <a:t>Ideal </a:t>
            </a:r>
            <a:r>
              <a:rPr lang="en-US" dirty="0" err="1"/>
              <a:t>LoRa</a:t>
            </a:r>
            <a:r>
              <a:rPr lang="en-US" dirty="0"/>
              <a:t> Symbols</a:t>
            </a:r>
          </a:p>
        </p:txBody>
      </p:sp>
      <p:sp>
        <p:nvSpPr>
          <p:cNvPr id="3" name="灯片编号占位符 2">
            <a:extLst>
              <a:ext uri="{FF2B5EF4-FFF2-40B4-BE49-F238E27FC236}">
                <a16:creationId xmlns:a16="http://schemas.microsoft.com/office/drawing/2014/main" id="{0747A2F7-3967-413B-BB75-9E62C8A43BD4}"/>
              </a:ext>
            </a:extLst>
          </p:cNvPr>
          <p:cNvSpPr>
            <a:spLocks noGrp="1"/>
          </p:cNvSpPr>
          <p:nvPr>
            <p:ph type="sldNum" sz="quarter" idx="10"/>
          </p:nvPr>
        </p:nvSpPr>
        <p:spPr/>
        <p:txBody>
          <a:bodyPr/>
          <a:lstStyle/>
          <a:p>
            <a:pPr algn="l"/>
            <a:r>
              <a:rPr lang="en-US"/>
              <a:t>page</a:t>
            </a:r>
          </a:p>
          <a:p>
            <a:pPr algn="l"/>
            <a:r>
              <a:rPr lang="en-US"/>
              <a:t>0</a:t>
            </a:r>
            <a:fld id="{37D409AB-2201-4E18-8A34-C31753AD9B06}" type="slidenum">
              <a:rPr smtClean="0"/>
              <a:pPr algn="l"/>
              <a:t>3</a:t>
            </a:fld>
            <a:endParaRPr/>
          </a:p>
        </p:txBody>
      </p:sp>
      <p:sp>
        <p:nvSpPr>
          <p:cNvPr id="4" name="矩形 3">
            <a:extLst>
              <a:ext uri="{FF2B5EF4-FFF2-40B4-BE49-F238E27FC236}">
                <a16:creationId xmlns:a16="http://schemas.microsoft.com/office/drawing/2014/main" id="{7729F387-D346-478F-98DE-F61008BFCD9B}"/>
              </a:ext>
            </a:extLst>
          </p:cNvPr>
          <p:cNvSpPr/>
          <p:nvPr/>
        </p:nvSpPr>
        <p:spPr>
          <a:xfrm>
            <a:off x="6584500" y="3024210"/>
            <a:ext cx="1349970" cy="880203"/>
          </a:xfrm>
          <a:prstGeom prst="rect">
            <a:avLst/>
          </a:prstGeom>
          <a:solidFill>
            <a:srgbClr val="6699FF">
              <a:alpha val="56078"/>
            </a:srgbClr>
          </a:solid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平行四边形 4">
            <a:extLst>
              <a:ext uri="{FF2B5EF4-FFF2-40B4-BE49-F238E27FC236}">
                <a16:creationId xmlns:a16="http://schemas.microsoft.com/office/drawing/2014/main" id="{FD3A7C32-6D79-4C95-8D09-FFADFE7BC398}"/>
              </a:ext>
            </a:extLst>
          </p:cNvPr>
          <p:cNvSpPr/>
          <p:nvPr/>
        </p:nvSpPr>
        <p:spPr>
          <a:xfrm rot="5400000" flipV="1">
            <a:off x="1258005" y="2467058"/>
            <a:ext cx="1772934" cy="1174529"/>
          </a:xfrm>
          <a:prstGeom prst="parallelogram">
            <a:avLst>
              <a:gd name="adj" fmla="val 74308"/>
            </a:avLst>
          </a:prstGeom>
          <a:solidFill>
            <a:srgbClr val="6699FF">
              <a:alpha val="56078"/>
            </a:srgbClr>
          </a:solid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组合 7">
            <a:extLst>
              <a:ext uri="{FF2B5EF4-FFF2-40B4-BE49-F238E27FC236}">
                <a16:creationId xmlns:a16="http://schemas.microsoft.com/office/drawing/2014/main" id="{72E74497-4B99-4C87-836E-B859521E53E3}"/>
              </a:ext>
            </a:extLst>
          </p:cNvPr>
          <p:cNvGrpSpPr/>
          <p:nvPr/>
        </p:nvGrpSpPr>
        <p:grpSpPr>
          <a:xfrm>
            <a:off x="1268061" y="2371801"/>
            <a:ext cx="2021965" cy="2616268"/>
            <a:chOff x="509221" y="554076"/>
            <a:chExt cx="2127732" cy="3536383"/>
          </a:xfrm>
        </p:grpSpPr>
        <p:cxnSp>
          <p:nvCxnSpPr>
            <p:cNvPr id="9" name="直接箭头连接符 8">
              <a:extLst>
                <a:ext uri="{FF2B5EF4-FFF2-40B4-BE49-F238E27FC236}">
                  <a16:creationId xmlns:a16="http://schemas.microsoft.com/office/drawing/2014/main" id="{7670F06A-C380-42AC-8D2C-4C14F0DB3278}"/>
                </a:ext>
              </a:extLst>
            </p:cNvPr>
            <p:cNvCxnSpPr>
              <a:cxnSpLocks/>
            </p:cNvCxnSpPr>
            <p:nvPr/>
          </p:nvCxnSpPr>
          <p:spPr>
            <a:xfrm flipV="1">
              <a:off x="791852" y="716442"/>
              <a:ext cx="0" cy="337401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E31B1BB0-1F4A-47A4-878F-2D1C50F15476}"/>
                </a:ext>
              </a:extLst>
            </p:cNvPr>
            <p:cNvCxnSpPr>
              <a:cxnSpLocks/>
            </p:cNvCxnSpPr>
            <p:nvPr/>
          </p:nvCxnSpPr>
          <p:spPr>
            <a:xfrm flipV="1">
              <a:off x="791852" y="2688212"/>
              <a:ext cx="1604275" cy="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74E5BB30-8332-4E66-B94D-84858B99FA1B}"/>
                </a:ext>
              </a:extLst>
            </p:cNvPr>
            <p:cNvSpPr txBox="1"/>
            <p:nvPr/>
          </p:nvSpPr>
          <p:spPr>
            <a:xfrm>
              <a:off x="2304156" y="2189208"/>
              <a:ext cx="332797" cy="499222"/>
            </a:xfrm>
            <a:prstGeom prst="rect">
              <a:avLst/>
            </a:prstGeom>
            <a:noFill/>
            <a:ln w="38100">
              <a:noFill/>
            </a:ln>
          </p:spPr>
          <p:txBody>
            <a:bodyPr wrap="square" rtlCol="0">
              <a:spAutoFit/>
            </a:bodyPr>
            <a:lstStyle/>
            <a:p>
              <a:r>
                <a:rPr lang="en-US" altLang="zh-CN" b="1" dirty="0"/>
                <a:t>t</a:t>
              </a:r>
              <a:endParaRPr lang="en-US" b="1" dirty="0"/>
            </a:p>
          </p:txBody>
        </p:sp>
        <p:sp>
          <p:nvSpPr>
            <p:cNvPr id="12" name="文本框 11">
              <a:extLst>
                <a:ext uri="{FF2B5EF4-FFF2-40B4-BE49-F238E27FC236}">
                  <a16:creationId xmlns:a16="http://schemas.microsoft.com/office/drawing/2014/main" id="{DBF2EBA9-DA1A-4E0B-A874-190F90924B01}"/>
                </a:ext>
              </a:extLst>
            </p:cNvPr>
            <p:cNvSpPr txBox="1"/>
            <p:nvPr/>
          </p:nvSpPr>
          <p:spPr>
            <a:xfrm>
              <a:off x="773120" y="554076"/>
              <a:ext cx="235755" cy="499222"/>
            </a:xfrm>
            <a:prstGeom prst="rect">
              <a:avLst/>
            </a:prstGeom>
            <a:noFill/>
            <a:ln w="38100">
              <a:noFill/>
            </a:ln>
          </p:spPr>
          <p:txBody>
            <a:bodyPr wrap="square" rtlCol="0">
              <a:spAutoFit/>
            </a:bodyPr>
            <a:lstStyle/>
            <a:p>
              <a:r>
                <a:rPr lang="en-US" b="1" dirty="0"/>
                <a:t>f</a:t>
              </a:r>
            </a:p>
          </p:txBody>
        </p:sp>
        <p:sp>
          <p:nvSpPr>
            <p:cNvPr id="13" name="文本框 12">
              <a:extLst>
                <a:ext uri="{FF2B5EF4-FFF2-40B4-BE49-F238E27FC236}">
                  <a16:creationId xmlns:a16="http://schemas.microsoft.com/office/drawing/2014/main" id="{83F3E44F-46C3-49BC-A7EB-7DBB77ADB44E}"/>
                </a:ext>
              </a:extLst>
            </p:cNvPr>
            <p:cNvSpPr txBox="1"/>
            <p:nvPr/>
          </p:nvSpPr>
          <p:spPr>
            <a:xfrm>
              <a:off x="509221" y="2451511"/>
              <a:ext cx="317467" cy="499222"/>
            </a:xfrm>
            <a:prstGeom prst="rect">
              <a:avLst/>
            </a:prstGeom>
            <a:noFill/>
            <a:ln w="38100">
              <a:noFill/>
            </a:ln>
          </p:spPr>
          <p:txBody>
            <a:bodyPr wrap="none" rtlCol="0">
              <a:spAutoFit/>
            </a:bodyPr>
            <a:lstStyle/>
            <a:p>
              <a:r>
                <a:rPr lang="en-US" b="1" dirty="0"/>
                <a:t>0</a:t>
              </a:r>
            </a:p>
          </p:txBody>
        </p:sp>
        <p:sp>
          <p:nvSpPr>
            <p:cNvPr id="14" name="文本框 13">
              <a:extLst>
                <a:ext uri="{FF2B5EF4-FFF2-40B4-BE49-F238E27FC236}">
                  <a16:creationId xmlns:a16="http://schemas.microsoft.com/office/drawing/2014/main" id="{131187E0-1D9D-4B75-AF29-E3E1410BABF4}"/>
                </a:ext>
              </a:extLst>
            </p:cNvPr>
            <p:cNvSpPr txBox="1"/>
            <p:nvPr/>
          </p:nvSpPr>
          <p:spPr>
            <a:xfrm>
              <a:off x="509221" y="1239930"/>
              <a:ext cx="330962" cy="499222"/>
            </a:xfrm>
            <a:prstGeom prst="rect">
              <a:avLst/>
            </a:prstGeom>
            <a:noFill/>
            <a:ln w="38100">
              <a:noFill/>
            </a:ln>
          </p:spPr>
          <p:txBody>
            <a:bodyPr wrap="none" rtlCol="0">
              <a:spAutoFit/>
            </a:bodyPr>
            <a:lstStyle/>
            <a:p>
              <a:r>
                <a:rPr lang="en-US" b="1" dirty="0"/>
                <a:t>B</a:t>
              </a:r>
            </a:p>
          </p:txBody>
        </p:sp>
        <p:cxnSp>
          <p:nvCxnSpPr>
            <p:cNvPr id="15" name="直接箭头连接符 14">
              <a:extLst>
                <a:ext uri="{FF2B5EF4-FFF2-40B4-BE49-F238E27FC236}">
                  <a16:creationId xmlns:a16="http://schemas.microsoft.com/office/drawing/2014/main" id="{E682F15D-8187-49E8-AE0D-32DB95EB5364}"/>
                </a:ext>
              </a:extLst>
            </p:cNvPr>
            <p:cNvCxnSpPr>
              <a:cxnSpLocks/>
            </p:cNvCxnSpPr>
            <p:nvPr/>
          </p:nvCxnSpPr>
          <p:spPr>
            <a:xfrm flipV="1">
              <a:off x="813946" y="1476628"/>
              <a:ext cx="1522544" cy="1"/>
            </a:xfrm>
            <a:prstGeom prst="straightConnector1">
              <a:avLst/>
            </a:prstGeom>
            <a:ln w="38100">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6" name="矩形 15">
            <a:extLst>
              <a:ext uri="{FF2B5EF4-FFF2-40B4-BE49-F238E27FC236}">
                <a16:creationId xmlns:a16="http://schemas.microsoft.com/office/drawing/2014/main" id="{C7DA2099-AF2D-40DA-96A5-3976E8B15027}"/>
              </a:ext>
            </a:extLst>
          </p:cNvPr>
          <p:cNvSpPr/>
          <p:nvPr/>
        </p:nvSpPr>
        <p:spPr>
          <a:xfrm>
            <a:off x="8846697" y="2341844"/>
            <a:ext cx="1982429" cy="2725455"/>
          </a:xfrm>
          <a:prstGeom prst="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组合 16">
            <a:extLst>
              <a:ext uri="{FF2B5EF4-FFF2-40B4-BE49-F238E27FC236}">
                <a16:creationId xmlns:a16="http://schemas.microsoft.com/office/drawing/2014/main" id="{9BCD6B74-59B1-40CE-A7DA-E0DF1A67B6B5}"/>
              </a:ext>
            </a:extLst>
          </p:cNvPr>
          <p:cNvGrpSpPr/>
          <p:nvPr/>
        </p:nvGrpSpPr>
        <p:grpSpPr>
          <a:xfrm>
            <a:off x="8833873" y="2375130"/>
            <a:ext cx="2109364" cy="2612939"/>
            <a:chOff x="509221" y="554076"/>
            <a:chExt cx="2219703" cy="3531882"/>
          </a:xfrm>
        </p:grpSpPr>
        <p:cxnSp>
          <p:nvCxnSpPr>
            <p:cNvPr id="18" name="直接箭头连接符 17">
              <a:extLst>
                <a:ext uri="{FF2B5EF4-FFF2-40B4-BE49-F238E27FC236}">
                  <a16:creationId xmlns:a16="http://schemas.microsoft.com/office/drawing/2014/main" id="{17003ABB-EB89-4EFF-956E-0BB3B587CBE4}"/>
                </a:ext>
              </a:extLst>
            </p:cNvPr>
            <p:cNvCxnSpPr>
              <a:cxnSpLocks/>
            </p:cNvCxnSpPr>
            <p:nvPr/>
          </p:nvCxnSpPr>
          <p:spPr>
            <a:xfrm flipV="1">
              <a:off x="791852" y="716442"/>
              <a:ext cx="0" cy="3369516"/>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0D592189-7620-405E-8EA5-81FCDF7E7EE9}"/>
                </a:ext>
              </a:extLst>
            </p:cNvPr>
            <p:cNvCxnSpPr>
              <a:cxnSpLocks/>
            </p:cNvCxnSpPr>
            <p:nvPr/>
          </p:nvCxnSpPr>
          <p:spPr>
            <a:xfrm flipV="1">
              <a:off x="791852" y="2688212"/>
              <a:ext cx="1604275" cy="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24339951-01A8-4419-91BC-4F0010F1CA75}"/>
                </a:ext>
              </a:extLst>
            </p:cNvPr>
            <p:cNvSpPr txBox="1"/>
            <p:nvPr/>
          </p:nvSpPr>
          <p:spPr>
            <a:xfrm>
              <a:off x="1669269" y="2189208"/>
              <a:ext cx="1059655" cy="499222"/>
            </a:xfrm>
            <a:prstGeom prst="rect">
              <a:avLst/>
            </a:prstGeom>
            <a:noFill/>
            <a:ln w="38100">
              <a:noFill/>
            </a:ln>
          </p:spPr>
          <p:txBody>
            <a:bodyPr wrap="square" rtlCol="0">
              <a:spAutoFit/>
            </a:bodyPr>
            <a:lstStyle/>
            <a:p>
              <a:r>
                <a:rPr lang="en-US" altLang="zh-CN" b="1" dirty="0"/>
                <a:t>Energy</a:t>
              </a:r>
              <a:endParaRPr lang="en-US" b="1" dirty="0"/>
            </a:p>
          </p:txBody>
        </p:sp>
        <p:sp>
          <p:nvSpPr>
            <p:cNvPr id="21" name="文本框 20">
              <a:extLst>
                <a:ext uri="{FF2B5EF4-FFF2-40B4-BE49-F238E27FC236}">
                  <a16:creationId xmlns:a16="http://schemas.microsoft.com/office/drawing/2014/main" id="{151035BF-E978-4A54-9136-A03E00971112}"/>
                </a:ext>
              </a:extLst>
            </p:cNvPr>
            <p:cNvSpPr txBox="1"/>
            <p:nvPr/>
          </p:nvSpPr>
          <p:spPr>
            <a:xfrm>
              <a:off x="773120" y="554076"/>
              <a:ext cx="235755" cy="499222"/>
            </a:xfrm>
            <a:prstGeom prst="rect">
              <a:avLst/>
            </a:prstGeom>
            <a:noFill/>
            <a:ln w="38100">
              <a:noFill/>
            </a:ln>
          </p:spPr>
          <p:txBody>
            <a:bodyPr wrap="square" rtlCol="0">
              <a:spAutoFit/>
            </a:bodyPr>
            <a:lstStyle/>
            <a:p>
              <a:r>
                <a:rPr lang="en-US" b="1" dirty="0"/>
                <a:t>f</a:t>
              </a:r>
            </a:p>
          </p:txBody>
        </p:sp>
        <p:sp>
          <p:nvSpPr>
            <p:cNvPr id="22" name="文本框 21">
              <a:extLst>
                <a:ext uri="{FF2B5EF4-FFF2-40B4-BE49-F238E27FC236}">
                  <a16:creationId xmlns:a16="http://schemas.microsoft.com/office/drawing/2014/main" id="{255F8B36-3905-4A38-81AB-6F8E754FD8CA}"/>
                </a:ext>
              </a:extLst>
            </p:cNvPr>
            <p:cNvSpPr txBox="1"/>
            <p:nvPr/>
          </p:nvSpPr>
          <p:spPr>
            <a:xfrm>
              <a:off x="509221" y="2451511"/>
              <a:ext cx="317467" cy="499222"/>
            </a:xfrm>
            <a:prstGeom prst="rect">
              <a:avLst/>
            </a:prstGeom>
            <a:noFill/>
            <a:ln w="38100">
              <a:noFill/>
            </a:ln>
          </p:spPr>
          <p:txBody>
            <a:bodyPr wrap="none" rtlCol="0">
              <a:spAutoFit/>
            </a:bodyPr>
            <a:lstStyle/>
            <a:p>
              <a:r>
                <a:rPr lang="en-US" b="1" dirty="0"/>
                <a:t>0</a:t>
              </a:r>
            </a:p>
          </p:txBody>
        </p:sp>
        <p:sp>
          <p:nvSpPr>
            <p:cNvPr id="23" name="文本框 22">
              <a:extLst>
                <a:ext uri="{FF2B5EF4-FFF2-40B4-BE49-F238E27FC236}">
                  <a16:creationId xmlns:a16="http://schemas.microsoft.com/office/drawing/2014/main" id="{5BD35F74-860B-4A30-BB56-F47BEB219A7C}"/>
                </a:ext>
              </a:extLst>
            </p:cNvPr>
            <p:cNvSpPr txBox="1"/>
            <p:nvPr/>
          </p:nvSpPr>
          <p:spPr>
            <a:xfrm>
              <a:off x="509221" y="1239930"/>
              <a:ext cx="330962" cy="499222"/>
            </a:xfrm>
            <a:prstGeom prst="rect">
              <a:avLst/>
            </a:prstGeom>
            <a:noFill/>
            <a:ln w="38100">
              <a:noFill/>
            </a:ln>
          </p:spPr>
          <p:txBody>
            <a:bodyPr wrap="none" rtlCol="0">
              <a:spAutoFit/>
            </a:bodyPr>
            <a:lstStyle/>
            <a:p>
              <a:r>
                <a:rPr lang="en-US" b="1" dirty="0"/>
                <a:t>B</a:t>
              </a:r>
            </a:p>
          </p:txBody>
        </p:sp>
        <p:cxnSp>
          <p:nvCxnSpPr>
            <p:cNvPr id="24" name="直接箭头连接符 23">
              <a:extLst>
                <a:ext uri="{FF2B5EF4-FFF2-40B4-BE49-F238E27FC236}">
                  <a16:creationId xmlns:a16="http://schemas.microsoft.com/office/drawing/2014/main" id="{57790C7E-CD32-4D7F-BCC6-BE64B153C76F}"/>
                </a:ext>
              </a:extLst>
            </p:cNvPr>
            <p:cNvCxnSpPr>
              <a:cxnSpLocks/>
            </p:cNvCxnSpPr>
            <p:nvPr/>
          </p:nvCxnSpPr>
          <p:spPr>
            <a:xfrm flipV="1">
              <a:off x="813946" y="1476628"/>
              <a:ext cx="1522544" cy="1"/>
            </a:xfrm>
            <a:prstGeom prst="straightConnector1">
              <a:avLst/>
            </a:prstGeom>
            <a:ln w="38100">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25" name="组合 24">
            <a:extLst>
              <a:ext uri="{FF2B5EF4-FFF2-40B4-BE49-F238E27FC236}">
                <a16:creationId xmlns:a16="http://schemas.microsoft.com/office/drawing/2014/main" id="{53C46966-C8EC-4791-9F6C-C485C90153E3}"/>
              </a:ext>
            </a:extLst>
          </p:cNvPr>
          <p:cNvGrpSpPr/>
          <p:nvPr/>
        </p:nvGrpSpPr>
        <p:grpSpPr>
          <a:xfrm>
            <a:off x="8804467" y="3074459"/>
            <a:ext cx="1509566" cy="868649"/>
            <a:chOff x="3459341" y="3220420"/>
            <a:chExt cx="1509566" cy="868649"/>
          </a:xfrm>
        </p:grpSpPr>
        <p:sp>
          <p:nvSpPr>
            <p:cNvPr id="28" name="矩形 27">
              <a:extLst>
                <a:ext uri="{FF2B5EF4-FFF2-40B4-BE49-F238E27FC236}">
                  <a16:creationId xmlns:a16="http://schemas.microsoft.com/office/drawing/2014/main" id="{8E37364B-44B8-4313-BAF7-EFC0B101E7D5}"/>
                </a:ext>
              </a:extLst>
            </p:cNvPr>
            <p:cNvSpPr/>
            <p:nvPr/>
          </p:nvSpPr>
          <p:spPr>
            <a:xfrm>
              <a:off x="3762726" y="3608958"/>
              <a:ext cx="1206181" cy="222051"/>
            </a:xfrm>
            <a:prstGeom prst="rect">
              <a:avLst/>
            </a:prstGeom>
            <a:solidFill>
              <a:schemeClr val="accent2">
                <a:lumMod val="60000"/>
                <a:lumOff val="40000"/>
                <a:alpha val="61176"/>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任意多边形: 形状 25">
              <a:extLst>
                <a:ext uri="{FF2B5EF4-FFF2-40B4-BE49-F238E27FC236}">
                  <a16:creationId xmlns:a16="http://schemas.microsoft.com/office/drawing/2014/main" id="{90FDB509-5AD2-44AA-B3C3-B95DD0937C7D}"/>
                </a:ext>
              </a:extLst>
            </p:cNvPr>
            <p:cNvSpPr/>
            <p:nvPr/>
          </p:nvSpPr>
          <p:spPr>
            <a:xfrm>
              <a:off x="3789438" y="3220420"/>
              <a:ext cx="1160789" cy="868649"/>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689" h="797560">
                  <a:moveTo>
                    <a:pt x="12526" y="0"/>
                  </a:moveTo>
                  <a:cubicBezTo>
                    <a:pt x="40466" y="38523"/>
                    <a:pt x="68406" y="77047"/>
                    <a:pt x="68406" y="106680"/>
                  </a:cubicBezTo>
                  <a:cubicBezTo>
                    <a:pt x="68406" y="136313"/>
                    <a:pt x="4906" y="143933"/>
                    <a:pt x="12526" y="177800"/>
                  </a:cubicBezTo>
                  <a:cubicBezTo>
                    <a:pt x="20146" y="211667"/>
                    <a:pt x="111586" y="271780"/>
                    <a:pt x="114126" y="309880"/>
                  </a:cubicBezTo>
                  <a:cubicBezTo>
                    <a:pt x="116666" y="347980"/>
                    <a:pt x="-62827" y="381000"/>
                    <a:pt x="27766" y="406400"/>
                  </a:cubicBezTo>
                  <a:cubicBezTo>
                    <a:pt x="118359" y="431800"/>
                    <a:pt x="659379" y="440267"/>
                    <a:pt x="657686" y="462280"/>
                  </a:cubicBezTo>
                  <a:cubicBezTo>
                    <a:pt x="655993" y="484293"/>
                    <a:pt x="99733" y="511387"/>
                    <a:pt x="17606" y="538480"/>
                  </a:cubicBezTo>
                  <a:cubicBezTo>
                    <a:pt x="-64521" y="565573"/>
                    <a:pt x="167466" y="604520"/>
                    <a:pt x="164926" y="624840"/>
                  </a:cubicBezTo>
                  <a:cubicBezTo>
                    <a:pt x="162386" y="645160"/>
                    <a:pt x="9986" y="636693"/>
                    <a:pt x="2366" y="660400"/>
                  </a:cubicBezTo>
                  <a:cubicBezTo>
                    <a:pt x="-5254" y="684107"/>
                    <a:pt x="117513" y="744220"/>
                    <a:pt x="119206" y="767080"/>
                  </a:cubicBezTo>
                  <a:cubicBezTo>
                    <a:pt x="120899" y="789940"/>
                    <a:pt x="66712" y="793750"/>
                    <a:pt x="12526" y="79756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文本框 26">
              <a:extLst>
                <a:ext uri="{FF2B5EF4-FFF2-40B4-BE49-F238E27FC236}">
                  <a16:creationId xmlns:a16="http://schemas.microsoft.com/office/drawing/2014/main" id="{29685C23-0559-4862-9325-B0DFCB648D82}"/>
                </a:ext>
              </a:extLst>
            </p:cNvPr>
            <p:cNvSpPr txBox="1"/>
            <p:nvPr/>
          </p:nvSpPr>
          <p:spPr>
            <a:xfrm>
              <a:off x="3459341" y="3528796"/>
              <a:ext cx="392205"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a:t>
              </a:r>
              <a:endParaRPr lang="en-US" b="1" baseline="-25000" dirty="0">
                <a:solidFill>
                  <a:srgbClr val="FF0000"/>
                </a:solidFill>
              </a:endParaRPr>
            </a:p>
          </p:txBody>
        </p:sp>
      </p:grpSp>
      <p:sp>
        <p:nvSpPr>
          <p:cNvPr id="29" name="文本框 28">
            <a:extLst>
              <a:ext uri="{FF2B5EF4-FFF2-40B4-BE49-F238E27FC236}">
                <a16:creationId xmlns:a16="http://schemas.microsoft.com/office/drawing/2014/main" id="{C53BF637-4E57-496C-877D-CE4275374C13}"/>
              </a:ext>
            </a:extLst>
          </p:cNvPr>
          <p:cNvSpPr txBox="1"/>
          <p:nvPr/>
        </p:nvSpPr>
        <p:spPr>
          <a:xfrm>
            <a:off x="1000238" y="5007824"/>
            <a:ext cx="2515882" cy="461665"/>
          </a:xfrm>
          <a:prstGeom prst="rect">
            <a:avLst/>
          </a:prstGeom>
          <a:noFill/>
        </p:spPr>
        <p:txBody>
          <a:bodyPr wrap="none" rtlCol="0">
            <a:spAutoFit/>
          </a:bodyPr>
          <a:lstStyle/>
          <a:p>
            <a:r>
              <a:rPr lang="en-US" altLang="zh-CN" sz="2400" b="1" dirty="0"/>
              <a:t>Ideal</a:t>
            </a:r>
            <a:r>
              <a:rPr lang="zh-CN" altLang="en-US" sz="2400" b="1" dirty="0"/>
              <a:t> </a:t>
            </a:r>
            <a:r>
              <a:rPr lang="en-US" altLang="zh-CN" sz="2400" b="1" dirty="0" err="1"/>
              <a:t>LoRa</a:t>
            </a:r>
            <a:r>
              <a:rPr lang="en-US" altLang="zh-CN" sz="2400" b="1" dirty="0"/>
              <a:t> Symbol</a:t>
            </a:r>
            <a:endParaRPr lang="en-US" sz="2400" b="1" dirty="0"/>
          </a:p>
        </p:txBody>
      </p:sp>
      <p:grpSp>
        <p:nvGrpSpPr>
          <p:cNvPr id="30" name="组合 29">
            <a:extLst>
              <a:ext uri="{FF2B5EF4-FFF2-40B4-BE49-F238E27FC236}">
                <a16:creationId xmlns:a16="http://schemas.microsoft.com/office/drawing/2014/main" id="{1B91A21A-69E8-4EA4-9AC9-39C8A4D6622E}"/>
              </a:ext>
            </a:extLst>
          </p:cNvPr>
          <p:cNvGrpSpPr/>
          <p:nvPr/>
        </p:nvGrpSpPr>
        <p:grpSpPr>
          <a:xfrm>
            <a:off x="25535" y="2703484"/>
            <a:ext cx="3984197" cy="1210623"/>
            <a:chOff x="25535" y="2703484"/>
            <a:chExt cx="3984197" cy="1210623"/>
          </a:xfrm>
        </p:grpSpPr>
        <p:cxnSp>
          <p:nvCxnSpPr>
            <p:cNvPr id="31" name="直接连接符 30">
              <a:extLst>
                <a:ext uri="{FF2B5EF4-FFF2-40B4-BE49-F238E27FC236}">
                  <a16:creationId xmlns:a16="http://schemas.microsoft.com/office/drawing/2014/main" id="{8FA24FE3-5BD2-4873-8552-893535271EF2}"/>
                </a:ext>
              </a:extLst>
            </p:cNvPr>
            <p:cNvCxnSpPr>
              <a:cxnSpLocks/>
            </p:cNvCxnSpPr>
            <p:nvPr/>
          </p:nvCxnSpPr>
          <p:spPr>
            <a:xfrm flipV="1">
              <a:off x="1530714" y="2826664"/>
              <a:ext cx="1201019" cy="8303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B2FFBC9-0277-40A9-BC54-47D49E6E51FB}"/>
                </a:ext>
              </a:extLst>
            </p:cNvPr>
            <p:cNvCxnSpPr>
              <a:cxnSpLocks/>
            </p:cNvCxnSpPr>
            <p:nvPr/>
          </p:nvCxnSpPr>
          <p:spPr>
            <a:xfrm flipV="1">
              <a:off x="3056532" y="2703484"/>
              <a:ext cx="0" cy="867209"/>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61548F0-9542-4864-A263-75466ADD73B5}"/>
                </a:ext>
              </a:extLst>
            </p:cNvPr>
            <p:cNvSpPr txBox="1"/>
            <p:nvPr/>
          </p:nvSpPr>
          <p:spPr>
            <a:xfrm>
              <a:off x="3019195" y="2886464"/>
              <a:ext cx="990537" cy="369332"/>
            </a:xfrm>
            <a:prstGeom prst="rect">
              <a:avLst/>
            </a:prstGeom>
            <a:noFill/>
            <a:ln w="38100">
              <a:noFill/>
            </a:ln>
          </p:spPr>
          <p:txBody>
            <a:bodyPr wrap="square" rtlCol="0">
              <a:spAutoFit/>
            </a:bodyPr>
            <a:lstStyle/>
            <a:p>
              <a:r>
                <a:rPr lang="en-US" b="1" dirty="0"/>
                <a:t>Chirp</a:t>
              </a:r>
            </a:p>
          </p:txBody>
        </p:sp>
        <p:sp>
          <p:nvSpPr>
            <p:cNvPr id="34" name="文本框 33">
              <a:extLst>
                <a:ext uri="{FF2B5EF4-FFF2-40B4-BE49-F238E27FC236}">
                  <a16:creationId xmlns:a16="http://schemas.microsoft.com/office/drawing/2014/main" id="{DAD964D6-C78C-4963-BD5A-DF59EA5AF1A2}"/>
                </a:ext>
              </a:extLst>
            </p:cNvPr>
            <p:cNvSpPr txBox="1"/>
            <p:nvPr/>
          </p:nvSpPr>
          <p:spPr>
            <a:xfrm>
              <a:off x="1208409" y="3396750"/>
              <a:ext cx="343214"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a:t>
              </a:r>
              <a:endParaRPr lang="en-US" b="1" baseline="-25000" dirty="0">
                <a:solidFill>
                  <a:srgbClr val="FF0000"/>
                </a:solidFill>
              </a:endParaRPr>
            </a:p>
          </p:txBody>
        </p:sp>
        <p:sp>
          <p:nvSpPr>
            <p:cNvPr id="35" name="文本框 34">
              <a:extLst>
                <a:ext uri="{FF2B5EF4-FFF2-40B4-BE49-F238E27FC236}">
                  <a16:creationId xmlns:a16="http://schemas.microsoft.com/office/drawing/2014/main" id="{B390BC61-D6D1-4DD3-8079-78D65E91FE80}"/>
                </a:ext>
              </a:extLst>
            </p:cNvPr>
            <p:cNvSpPr txBox="1"/>
            <p:nvPr/>
          </p:nvSpPr>
          <p:spPr>
            <a:xfrm>
              <a:off x="25535" y="3267776"/>
              <a:ext cx="990537" cy="646331"/>
            </a:xfrm>
            <a:prstGeom prst="rect">
              <a:avLst/>
            </a:prstGeom>
            <a:noFill/>
            <a:ln w="38100">
              <a:noFill/>
            </a:ln>
          </p:spPr>
          <p:txBody>
            <a:bodyPr wrap="square" rtlCol="0">
              <a:spAutoFit/>
            </a:bodyPr>
            <a:lstStyle/>
            <a:p>
              <a:pPr algn="ctr"/>
              <a:r>
                <a:rPr lang="en-US" b="1" dirty="0"/>
                <a:t>Encodes</a:t>
              </a:r>
            </a:p>
            <a:p>
              <a:pPr algn="ctr"/>
              <a:r>
                <a:rPr lang="en-US" b="1" dirty="0"/>
                <a:t>Data</a:t>
              </a:r>
            </a:p>
          </p:txBody>
        </p:sp>
        <p:cxnSp>
          <p:nvCxnSpPr>
            <p:cNvPr id="36" name="直接连接符 35">
              <a:extLst>
                <a:ext uri="{FF2B5EF4-FFF2-40B4-BE49-F238E27FC236}">
                  <a16:creationId xmlns:a16="http://schemas.microsoft.com/office/drawing/2014/main" id="{17490926-F6D1-4A70-AAB9-1317A56C3E22}"/>
                </a:ext>
              </a:extLst>
            </p:cNvPr>
            <p:cNvCxnSpPr>
              <a:cxnSpLocks/>
            </p:cNvCxnSpPr>
            <p:nvPr/>
          </p:nvCxnSpPr>
          <p:spPr>
            <a:xfrm>
              <a:off x="890593" y="3590942"/>
              <a:ext cx="370209"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7" name="组合 36">
            <a:extLst>
              <a:ext uri="{FF2B5EF4-FFF2-40B4-BE49-F238E27FC236}">
                <a16:creationId xmlns:a16="http://schemas.microsoft.com/office/drawing/2014/main" id="{53FC10BD-8C2C-47A8-B272-E9ABDCE1D857}"/>
              </a:ext>
            </a:extLst>
          </p:cNvPr>
          <p:cNvGrpSpPr/>
          <p:nvPr/>
        </p:nvGrpSpPr>
        <p:grpSpPr>
          <a:xfrm>
            <a:off x="3817211" y="2341845"/>
            <a:ext cx="2115183" cy="2666675"/>
            <a:chOff x="411127" y="554076"/>
            <a:chExt cx="2225826" cy="3604517"/>
          </a:xfrm>
        </p:grpSpPr>
        <p:cxnSp>
          <p:nvCxnSpPr>
            <p:cNvPr id="38" name="直接箭头连接符 37">
              <a:extLst>
                <a:ext uri="{FF2B5EF4-FFF2-40B4-BE49-F238E27FC236}">
                  <a16:creationId xmlns:a16="http://schemas.microsoft.com/office/drawing/2014/main" id="{293CD15B-D903-44DE-A956-B4CF5C90059E}"/>
                </a:ext>
              </a:extLst>
            </p:cNvPr>
            <p:cNvCxnSpPr>
              <a:cxnSpLocks/>
            </p:cNvCxnSpPr>
            <p:nvPr/>
          </p:nvCxnSpPr>
          <p:spPr>
            <a:xfrm flipV="1">
              <a:off x="791852" y="716442"/>
              <a:ext cx="0" cy="341450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672342F8-FD1E-4409-8E54-47D4A2383A35}"/>
                </a:ext>
              </a:extLst>
            </p:cNvPr>
            <p:cNvCxnSpPr>
              <a:cxnSpLocks/>
            </p:cNvCxnSpPr>
            <p:nvPr/>
          </p:nvCxnSpPr>
          <p:spPr>
            <a:xfrm flipV="1">
              <a:off x="791852" y="2688212"/>
              <a:ext cx="1604275" cy="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0" name="文本框 39">
              <a:extLst>
                <a:ext uri="{FF2B5EF4-FFF2-40B4-BE49-F238E27FC236}">
                  <a16:creationId xmlns:a16="http://schemas.microsoft.com/office/drawing/2014/main" id="{349D25A4-A3A7-49AC-8973-48E5A19D30E5}"/>
                </a:ext>
              </a:extLst>
            </p:cNvPr>
            <p:cNvSpPr txBox="1"/>
            <p:nvPr/>
          </p:nvSpPr>
          <p:spPr>
            <a:xfrm>
              <a:off x="2304156" y="2189208"/>
              <a:ext cx="332797" cy="499222"/>
            </a:xfrm>
            <a:prstGeom prst="rect">
              <a:avLst/>
            </a:prstGeom>
            <a:noFill/>
            <a:ln w="38100">
              <a:noFill/>
            </a:ln>
          </p:spPr>
          <p:txBody>
            <a:bodyPr wrap="square" rtlCol="0">
              <a:spAutoFit/>
            </a:bodyPr>
            <a:lstStyle/>
            <a:p>
              <a:r>
                <a:rPr lang="en-US" altLang="zh-CN" b="1" dirty="0"/>
                <a:t>t</a:t>
              </a:r>
              <a:endParaRPr lang="en-US" b="1" dirty="0"/>
            </a:p>
          </p:txBody>
        </p:sp>
        <p:sp>
          <p:nvSpPr>
            <p:cNvPr id="41" name="文本框 40">
              <a:extLst>
                <a:ext uri="{FF2B5EF4-FFF2-40B4-BE49-F238E27FC236}">
                  <a16:creationId xmlns:a16="http://schemas.microsoft.com/office/drawing/2014/main" id="{0C29D328-923A-4BE2-8EA8-653E65413ADF}"/>
                </a:ext>
              </a:extLst>
            </p:cNvPr>
            <p:cNvSpPr txBox="1"/>
            <p:nvPr/>
          </p:nvSpPr>
          <p:spPr>
            <a:xfrm>
              <a:off x="773120" y="554076"/>
              <a:ext cx="235755" cy="499222"/>
            </a:xfrm>
            <a:prstGeom prst="rect">
              <a:avLst/>
            </a:prstGeom>
            <a:noFill/>
            <a:ln w="38100">
              <a:noFill/>
            </a:ln>
          </p:spPr>
          <p:txBody>
            <a:bodyPr wrap="square" rtlCol="0">
              <a:spAutoFit/>
            </a:bodyPr>
            <a:lstStyle/>
            <a:p>
              <a:r>
                <a:rPr lang="en-US" b="1" dirty="0"/>
                <a:t>f</a:t>
              </a:r>
            </a:p>
          </p:txBody>
        </p:sp>
        <p:sp>
          <p:nvSpPr>
            <p:cNvPr id="42" name="文本框 41">
              <a:extLst>
                <a:ext uri="{FF2B5EF4-FFF2-40B4-BE49-F238E27FC236}">
                  <a16:creationId xmlns:a16="http://schemas.microsoft.com/office/drawing/2014/main" id="{DBF92DA0-933C-4014-93D0-1316131F44D5}"/>
                </a:ext>
              </a:extLst>
            </p:cNvPr>
            <p:cNvSpPr txBox="1"/>
            <p:nvPr/>
          </p:nvSpPr>
          <p:spPr>
            <a:xfrm>
              <a:off x="509221" y="2451511"/>
              <a:ext cx="317467" cy="499222"/>
            </a:xfrm>
            <a:prstGeom prst="rect">
              <a:avLst/>
            </a:prstGeom>
            <a:noFill/>
            <a:ln w="38100">
              <a:noFill/>
            </a:ln>
          </p:spPr>
          <p:txBody>
            <a:bodyPr wrap="none" rtlCol="0">
              <a:spAutoFit/>
            </a:bodyPr>
            <a:lstStyle/>
            <a:p>
              <a:r>
                <a:rPr lang="en-US" b="1" dirty="0"/>
                <a:t>0</a:t>
              </a:r>
            </a:p>
          </p:txBody>
        </p:sp>
        <p:sp>
          <p:nvSpPr>
            <p:cNvPr id="43" name="文本框 42">
              <a:extLst>
                <a:ext uri="{FF2B5EF4-FFF2-40B4-BE49-F238E27FC236}">
                  <a16:creationId xmlns:a16="http://schemas.microsoft.com/office/drawing/2014/main" id="{56E4034D-8793-43AB-830D-151E3EB1CCC0}"/>
                </a:ext>
              </a:extLst>
            </p:cNvPr>
            <p:cNvSpPr txBox="1"/>
            <p:nvPr/>
          </p:nvSpPr>
          <p:spPr>
            <a:xfrm>
              <a:off x="411127" y="3659371"/>
              <a:ext cx="405183" cy="499222"/>
            </a:xfrm>
            <a:prstGeom prst="rect">
              <a:avLst/>
            </a:prstGeom>
            <a:noFill/>
            <a:ln w="38100">
              <a:noFill/>
            </a:ln>
          </p:spPr>
          <p:txBody>
            <a:bodyPr wrap="none" rtlCol="0">
              <a:spAutoFit/>
            </a:bodyPr>
            <a:lstStyle/>
            <a:p>
              <a:r>
                <a:rPr lang="en-US" b="1" dirty="0"/>
                <a:t>-B</a:t>
              </a:r>
            </a:p>
          </p:txBody>
        </p:sp>
        <p:cxnSp>
          <p:nvCxnSpPr>
            <p:cNvPr id="44" name="直接箭头连接符 43">
              <a:extLst>
                <a:ext uri="{FF2B5EF4-FFF2-40B4-BE49-F238E27FC236}">
                  <a16:creationId xmlns:a16="http://schemas.microsoft.com/office/drawing/2014/main" id="{F4AB7667-A53E-4ECF-8129-5667A1FA31EA}"/>
                </a:ext>
              </a:extLst>
            </p:cNvPr>
            <p:cNvCxnSpPr>
              <a:cxnSpLocks/>
            </p:cNvCxnSpPr>
            <p:nvPr/>
          </p:nvCxnSpPr>
          <p:spPr>
            <a:xfrm flipV="1">
              <a:off x="826688" y="3917858"/>
              <a:ext cx="1522544" cy="1"/>
            </a:xfrm>
            <a:prstGeom prst="straightConnector1">
              <a:avLst/>
            </a:prstGeom>
            <a:ln w="38100">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45" name="文本框 44">
            <a:extLst>
              <a:ext uri="{FF2B5EF4-FFF2-40B4-BE49-F238E27FC236}">
                <a16:creationId xmlns:a16="http://schemas.microsoft.com/office/drawing/2014/main" id="{CCC661D7-BF54-49EF-8E53-4B86D8BF133A}"/>
              </a:ext>
            </a:extLst>
          </p:cNvPr>
          <p:cNvSpPr txBox="1"/>
          <p:nvPr/>
        </p:nvSpPr>
        <p:spPr>
          <a:xfrm>
            <a:off x="4385246" y="5007824"/>
            <a:ext cx="1176925" cy="461665"/>
          </a:xfrm>
          <a:prstGeom prst="rect">
            <a:avLst/>
          </a:prstGeom>
          <a:noFill/>
        </p:spPr>
        <p:txBody>
          <a:bodyPr wrap="none" rtlCol="0">
            <a:spAutoFit/>
          </a:bodyPr>
          <a:lstStyle/>
          <a:p>
            <a:r>
              <a:rPr lang="en-US" altLang="zh-CN" sz="2400" b="1" dirty="0" err="1"/>
              <a:t>Dechirp</a:t>
            </a:r>
            <a:endParaRPr lang="en-US" sz="2400" b="1" dirty="0"/>
          </a:p>
        </p:txBody>
      </p:sp>
      <p:sp>
        <p:nvSpPr>
          <p:cNvPr id="46" name="文本框 45">
            <a:extLst>
              <a:ext uri="{FF2B5EF4-FFF2-40B4-BE49-F238E27FC236}">
                <a16:creationId xmlns:a16="http://schemas.microsoft.com/office/drawing/2014/main" id="{E8285869-F44A-4748-8D69-11DA5EE00EE1}"/>
              </a:ext>
            </a:extLst>
          </p:cNvPr>
          <p:cNvSpPr txBox="1"/>
          <p:nvPr/>
        </p:nvSpPr>
        <p:spPr>
          <a:xfrm>
            <a:off x="3630559" y="3158142"/>
            <a:ext cx="505267" cy="646331"/>
          </a:xfrm>
          <a:prstGeom prst="rect">
            <a:avLst/>
          </a:prstGeom>
          <a:noFill/>
        </p:spPr>
        <p:txBody>
          <a:bodyPr wrap="none" rtlCol="0">
            <a:spAutoFit/>
          </a:bodyPr>
          <a:lstStyle/>
          <a:p>
            <a:r>
              <a:rPr lang="en-US" altLang="zh-CN" sz="3600" b="1" dirty="0"/>
              <a:t>×</a:t>
            </a:r>
            <a:endParaRPr lang="en-US" sz="3600" b="1" dirty="0"/>
          </a:p>
        </p:txBody>
      </p:sp>
      <p:cxnSp>
        <p:nvCxnSpPr>
          <p:cNvPr id="47" name="直接连接符 46">
            <a:extLst>
              <a:ext uri="{FF2B5EF4-FFF2-40B4-BE49-F238E27FC236}">
                <a16:creationId xmlns:a16="http://schemas.microsoft.com/office/drawing/2014/main" id="{E9967B31-51F1-4F84-B6CA-A3F611AB23F1}"/>
              </a:ext>
            </a:extLst>
          </p:cNvPr>
          <p:cNvCxnSpPr>
            <a:cxnSpLocks/>
          </p:cNvCxnSpPr>
          <p:nvPr/>
        </p:nvCxnSpPr>
        <p:spPr>
          <a:xfrm>
            <a:off x="4179010" y="3904413"/>
            <a:ext cx="1280685" cy="8854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8" name="组合 47">
            <a:extLst>
              <a:ext uri="{FF2B5EF4-FFF2-40B4-BE49-F238E27FC236}">
                <a16:creationId xmlns:a16="http://schemas.microsoft.com/office/drawing/2014/main" id="{27C4F352-CBF8-49B0-BDC2-27F074760B7C}"/>
              </a:ext>
            </a:extLst>
          </p:cNvPr>
          <p:cNvGrpSpPr/>
          <p:nvPr/>
        </p:nvGrpSpPr>
        <p:grpSpPr>
          <a:xfrm>
            <a:off x="6290676" y="2341845"/>
            <a:ext cx="2021965" cy="2646224"/>
            <a:chOff x="509221" y="554076"/>
            <a:chExt cx="2127732" cy="3576873"/>
          </a:xfrm>
        </p:grpSpPr>
        <p:cxnSp>
          <p:nvCxnSpPr>
            <p:cNvPr id="49" name="直接箭头连接符 48">
              <a:extLst>
                <a:ext uri="{FF2B5EF4-FFF2-40B4-BE49-F238E27FC236}">
                  <a16:creationId xmlns:a16="http://schemas.microsoft.com/office/drawing/2014/main" id="{863B1C3A-D296-4ACF-8C47-C2D732B0DF02}"/>
                </a:ext>
              </a:extLst>
            </p:cNvPr>
            <p:cNvCxnSpPr>
              <a:cxnSpLocks/>
            </p:cNvCxnSpPr>
            <p:nvPr/>
          </p:nvCxnSpPr>
          <p:spPr>
            <a:xfrm flipV="1">
              <a:off x="791852" y="716442"/>
              <a:ext cx="0" cy="341450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5C56EE42-9E39-4205-A0D3-38CB1E6F3F42}"/>
                </a:ext>
              </a:extLst>
            </p:cNvPr>
            <p:cNvCxnSpPr>
              <a:cxnSpLocks/>
            </p:cNvCxnSpPr>
            <p:nvPr/>
          </p:nvCxnSpPr>
          <p:spPr>
            <a:xfrm flipV="1">
              <a:off x="791852" y="2688212"/>
              <a:ext cx="1604275" cy="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1" name="文本框 50">
              <a:extLst>
                <a:ext uri="{FF2B5EF4-FFF2-40B4-BE49-F238E27FC236}">
                  <a16:creationId xmlns:a16="http://schemas.microsoft.com/office/drawing/2014/main" id="{AC2AF10A-CB36-4020-8D0B-412DD53D058E}"/>
                </a:ext>
              </a:extLst>
            </p:cNvPr>
            <p:cNvSpPr txBox="1"/>
            <p:nvPr/>
          </p:nvSpPr>
          <p:spPr>
            <a:xfrm>
              <a:off x="2304156" y="2189208"/>
              <a:ext cx="332797" cy="499222"/>
            </a:xfrm>
            <a:prstGeom prst="rect">
              <a:avLst/>
            </a:prstGeom>
            <a:noFill/>
            <a:ln w="38100">
              <a:noFill/>
            </a:ln>
          </p:spPr>
          <p:txBody>
            <a:bodyPr wrap="square" rtlCol="0">
              <a:spAutoFit/>
            </a:bodyPr>
            <a:lstStyle/>
            <a:p>
              <a:r>
                <a:rPr lang="en-US" altLang="zh-CN" b="1" dirty="0"/>
                <a:t>t</a:t>
              </a:r>
              <a:endParaRPr lang="en-US" b="1" dirty="0"/>
            </a:p>
          </p:txBody>
        </p:sp>
        <p:sp>
          <p:nvSpPr>
            <p:cNvPr id="52" name="文本框 51">
              <a:extLst>
                <a:ext uri="{FF2B5EF4-FFF2-40B4-BE49-F238E27FC236}">
                  <a16:creationId xmlns:a16="http://schemas.microsoft.com/office/drawing/2014/main" id="{E3CD90BE-5151-41B5-923A-52B3E8C74423}"/>
                </a:ext>
              </a:extLst>
            </p:cNvPr>
            <p:cNvSpPr txBox="1"/>
            <p:nvPr/>
          </p:nvSpPr>
          <p:spPr>
            <a:xfrm>
              <a:off x="773120" y="554076"/>
              <a:ext cx="235755" cy="499222"/>
            </a:xfrm>
            <a:prstGeom prst="rect">
              <a:avLst/>
            </a:prstGeom>
            <a:noFill/>
            <a:ln w="38100">
              <a:noFill/>
            </a:ln>
          </p:spPr>
          <p:txBody>
            <a:bodyPr wrap="square" rtlCol="0">
              <a:spAutoFit/>
            </a:bodyPr>
            <a:lstStyle/>
            <a:p>
              <a:r>
                <a:rPr lang="en-US" b="1" dirty="0"/>
                <a:t>f</a:t>
              </a:r>
            </a:p>
          </p:txBody>
        </p:sp>
        <p:sp>
          <p:nvSpPr>
            <p:cNvPr id="53" name="文本框 52">
              <a:extLst>
                <a:ext uri="{FF2B5EF4-FFF2-40B4-BE49-F238E27FC236}">
                  <a16:creationId xmlns:a16="http://schemas.microsoft.com/office/drawing/2014/main" id="{7BEF9E2D-62D1-4585-B395-1DA429BFB87D}"/>
                </a:ext>
              </a:extLst>
            </p:cNvPr>
            <p:cNvSpPr txBox="1"/>
            <p:nvPr/>
          </p:nvSpPr>
          <p:spPr>
            <a:xfrm>
              <a:off x="509221" y="2451511"/>
              <a:ext cx="317467" cy="499222"/>
            </a:xfrm>
            <a:prstGeom prst="rect">
              <a:avLst/>
            </a:prstGeom>
            <a:noFill/>
            <a:ln w="38100">
              <a:noFill/>
            </a:ln>
          </p:spPr>
          <p:txBody>
            <a:bodyPr wrap="none" rtlCol="0">
              <a:spAutoFit/>
            </a:bodyPr>
            <a:lstStyle/>
            <a:p>
              <a:r>
                <a:rPr lang="en-US" b="1" dirty="0"/>
                <a:t>0</a:t>
              </a:r>
            </a:p>
          </p:txBody>
        </p:sp>
        <p:sp>
          <p:nvSpPr>
            <p:cNvPr id="54" name="文本框 53">
              <a:extLst>
                <a:ext uri="{FF2B5EF4-FFF2-40B4-BE49-F238E27FC236}">
                  <a16:creationId xmlns:a16="http://schemas.microsoft.com/office/drawing/2014/main" id="{F033FD92-43BC-48BD-9B1C-8BAE950EDA73}"/>
                </a:ext>
              </a:extLst>
            </p:cNvPr>
            <p:cNvSpPr txBox="1"/>
            <p:nvPr/>
          </p:nvSpPr>
          <p:spPr>
            <a:xfrm>
              <a:off x="509221" y="1239930"/>
              <a:ext cx="330962" cy="499222"/>
            </a:xfrm>
            <a:prstGeom prst="rect">
              <a:avLst/>
            </a:prstGeom>
            <a:noFill/>
            <a:ln w="38100">
              <a:noFill/>
            </a:ln>
          </p:spPr>
          <p:txBody>
            <a:bodyPr wrap="none" rtlCol="0">
              <a:spAutoFit/>
            </a:bodyPr>
            <a:lstStyle/>
            <a:p>
              <a:r>
                <a:rPr lang="en-US" b="1" dirty="0"/>
                <a:t>B</a:t>
              </a:r>
            </a:p>
          </p:txBody>
        </p:sp>
        <p:cxnSp>
          <p:nvCxnSpPr>
            <p:cNvPr id="55" name="直接箭头连接符 54">
              <a:extLst>
                <a:ext uri="{FF2B5EF4-FFF2-40B4-BE49-F238E27FC236}">
                  <a16:creationId xmlns:a16="http://schemas.microsoft.com/office/drawing/2014/main" id="{EBA64C68-FC8A-4143-9906-EE264692DF1D}"/>
                </a:ext>
              </a:extLst>
            </p:cNvPr>
            <p:cNvCxnSpPr>
              <a:cxnSpLocks/>
            </p:cNvCxnSpPr>
            <p:nvPr/>
          </p:nvCxnSpPr>
          <p:spPr>
            <a:xfrm flipV="1">
              <a:off x="813946" y="1476628"/>
              <a:ext cx="1522544" cy="1"/>
            </a:xfrm>
            <a:prstGeom prst="straightConnector1">
              <a:avLst/>
            </a:prstGeom>
            <a:ln w="38100">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6" name="文本框 55">
            <a:extLst>
              <a:ext uri="{FF2B5EF4-FFF2-40B4-BE49-F238E27FC236}">
                <a16:creationId xmlns:a16="http://schemas.microsoft.com/office/drawing/2014/main" id="{39B3CE39-017C-44DC-918E-041F0F62E9BA}"/>
              </a:ext>
            </a:extLst>
          </p:cNvPr>
          <p:cNvSpPr txBox="1"/>
          <p:nvPr/>
        </p:nvSpPr>
        <p:spPr>
          <a:xfrm>
            <a:off x="6010806" y="3158142"/>
            <a:ext cx="413896" cy="646331"/>
          </a:xfrm>
          <a:prstGeom prst="rect">
            <a:avLst/>
          </a:prstGeom>
          <a:noFill/>
        </p:spPr>
        <p:txBody>
          <a:bodyPr wrap="none" rtlCol="0">
            <a:spAutoFit/>
          </a:bodyPr>
          <a:lstStyle/>
          <a:p>
            <a:r>
              <a:rPr lang="en-US" altLang="zh-CN" sz="3600" b="1" dirty="0"/>
              <a:t>=</a:t>
            </a:r>
            <a:endParaRPr lang="en-US" sz="3600" b="1" dirty="0"/>
          </a:p>
        </p:txBody>
      </p:sp>
      <p:grpSp>
        <p:nvGrpSpPr>
          <p:cNvPr id="57" name="组合 56">
            <a:extLst>
              <a:ext uri="{FF2B5EF4-FFF2-40B4-BE49-F238E27FC236}">
                <a16:creationId xmlns:a16="http://schemas.microsoft.com/office/drawing/2014/main" id="{78212B96-1CF8-4165-B4EC-863B4436A6AA}"/>
              </a:ext>
            </a:extLst>
          </p:cNvPr>
          <p:cNvGrpSpPr/>
          <p:nvPr/>
        </p:nvGrpSpPr>
        <p:grpSpPr>
          <a:xfrm>
            <a:off x="6283330" y="3369420"/>
            <a:ext cx="1643927" cy="369332"/>
            <a:chOff x="6283330" y="3369420"/>
            <a:chExt cx="1643927" cy="369332"/>
          </a:xfrm>
        </p:grpSpPr>
        <p:cxnSp>
          <p:nvCxnSpPr>
            <p:cNvPr id="58" name="直接连接符 57">
              <a:extLst>
                <a:ext uri="{FF2B5EF4-FFF2-40B4-BE49-F238E27FC236}">
                  <a16:creationId xmlns:a16="http://schemas.microsoft.com/office/drawing/2014/main" id="{E529DEB0-7590-4AD7-8737-A8866D57E8CA}"/>
                </a:ext>
              </a:extLst>
            </p:cNvPr>
            <p:cNvCxnSpPr>
              <a:cxnSpLocks/>
            </p:cNvCxnSpPr>
            <p:nvPr/>
          </p:nvCxnSpPr>
          <p:spPr>
            <a:xfrm flipV="1">
              <a:off x="6566950" y="3581416"/>
              <a:ext cx="1360307" cy="2072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6F7A1EA8-BA7A-45B8-AB23-37434ACFB8BA}"/>
                </a:ext>
              </a:extLst>
            </p:cNvPr>
            <p:cNvSpPr txBox="1"/>
            <p:nvPr/>
          </p:nvSpPr>
          <p:spPr>
            <a:xfrm>
              <a:off x="6283330" y="3369420"/>
              <a:ext cx="343214"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a:t>
              </a:r>
              <a:endParaRPr lang="en-US" b="1" baseline="-25000" dirty="0">
                <a:solidFill>
                  <a:srgbClr val="FF0000"/>
                </a:solidFill>
              </a:endParaRPr>
            </a:p>
          </p:txBody>
        </p:sp>
      </p:grpSp>
      <p:sp>
        <p:nvSpPr>
          <p:cNvPr id="60" name="文本框 59">
            <a:extLst>
              <a:ext uri="{FF2B5EF4-FFF2-40B4-BE49-F238E27FC236}">
                <a16:creationId xmlns:a16="http://schemas.microsoft.com/office/drawing/2014/main" id="{9C32A7EE-7B02-496A-BFB3-4AD19FF92A0E}"/>
              </a:ext>
            </a:extLst>
          </p:cNvPr>
          <p:cNvSpPr txBox="1"/>
          <p:nvPr/>
        </p:nvSpPr>
        <p:spPr>
          <a:xfrm>
            <a:off x="6819462" y="5007824"/>
            <a:ext cx="1535677" cy="461665"/>
          </a:xfrm>
          <a:prstGeom prst="rect">
            <a:avLst/>
          </a:prstGeom>
          <a:noFill/>
        </p:spPr>
        <p:txBody>
          <a:bodyPr wrap="none" rtlCol="0">
            <a:spAutoFit/>
          </a:bodyPr>
          <a:lstStyle/>
          <a:p>
            <a:r>
              <a:rPr lang="en-US" altLang="zh-CN" sz="2400" b="1" dirty="0" err="1"/>
              <a:t>Singletone</a:t>
            </a:r>
            <a:endParaRPr lang="en-US" sz="2400" b="1" dirty="0"/>
          </a:p>
        </p:txBody>
      </p:sp>
      <p:sp>
        <p:nvSpPr>
          <p:cNvPr id="61" name="文本框 60">
            <a:extLst>
              <a:ext uri="{FF2B5EF4-FFF2-40B4-BE49-F238E27FC236}">
                <a16:creationId xmlns:a16="http://schemas.microsoft.com/office/drawing/2014/main" id="{2417F616-3CF1-44DA-9717-1A6327C91ABE}"/>
              </a:ext>
            </a:extLst>
          </p:cNvPr>
          <p:cNvSpPr txBox="1"/>
          <p:nvPr/>
        </p:nvSpPr>
        <p:spPr>
          <a:xfrm>
            <a:off x="9243125" y="5007824"/>
            <a:ext cx="1420325" cy="461665"/>
          </a:xfrm>
          <a:prstGeom prst="rect">
            <a:avLst/>
          </a:prstGeom>
          <a:noFill/>
        </p:spPr>
        <p:txBody>
          <a:bodyPr wrap="none" rtlCol="0">
            <a:spAutoFit/>
          </a:bodyPr>
          <a:lstStyle/>
          <a:p>
            <a:r>
              <a:rPr lang="en-US" altLang="zh-CN" sz="2400" b="1" dirty="0"/>
              <a:t>FFT result</a:t>
            </a:r>
            <a:endParaRPr lang="en-US" sz="2400" b="1" dirty="0"/>
          </a:p>
        </p:txBody>
      </p:sp>
      <p:cxnSp>
        <p:nvCxnSpPr>
          <p:cNvPr id="62" name="直接箭头连接符 61">
            <a:extLst>
              <a:ext uri="{FF2B5EF4-FFF2-40B4-BE49-F238E27FC236}">
                <a16:creationId xmlns:a16="http://schemas.microsoft.com/office/drawing/2014/main" id="{5C28470D-B874-45BA-988E-058721F58AC9}"/>
              </a:ext>
            </a:extLst>
          </p:cNvPr>
          <p:cNvCxnSpPr>
            <a:cxnSpLocks/>
          </p:cNvCxnSpPr>
          <p:nvPr/>
        </p:nvCxnSpPr>
        <p:spPr>
          <a:xfrm flipV="1">
            <a:off x="8371165" y="3591965"/>
            <a:ext cx="391526" cy="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891356E7-60C4-452E-AEB0-8AAE892704ED}"/>
              </a:ext>
            </a:extLst>
          </p:cNvPr>
          <p:cNvSpPr txBox="1"/>
          <p:nvPr/>
        </p:nvSpPr>
        <p:spPr>
          <a:xfrm>
            <a:off x="8237293" y="3140479"/>
            <a:ext cx="619080" cy="461665"/>
          </a:xfrm>
          <a:prstGeom prst="rect">
            <a:avLst/>
          </a:prstGeom>
          <a:noFill/>
        </p:spPr>
        <p:txBody>
          <a:bodyPr wrap="none" rtlCol="0">
            <a:spAutoFit/>
          </a:bodyPr>
          <a:lstStyle/>
          <a:p>
            <a:r>
              <a:rPr lang="en-US" altLang="zh-CN" sz="2400" b="1" dirty="0"/>
              <a:t>FFT</a:t>
            </a:r>
            <a:endParaRPr lang="en-US" sz="2400" b="1" dirty="0"/>
          </a:p>
        </p:txBody>
      </p:sp>
      <p:sp>
        <p:nvSpPr>
          <p:cNvPr id="64" name="文本框 63">
            <a:extLst>
              <a:ext uri="{FF2B5EF4-FFF2-40B4-BE49-F238E27FC236}">
                <a16:creationId xmlns:a16="http://schemas.microsoft.com/office/drawing/2014/main" id="{13C98266-D017-4A48-A029-A5DA7381C107}"/>
              </a:ext>
            </a:extLst>
          </p:cNvPr>
          <p:cNvSpPr txBox="1"/>
          <p:nvPr/>
        </p:nvSpPr>
        <p:spPr>
          <a:xfrm>
            <a:off x="9123450" y="4197477"/>
            <a:ext cx="1006981" cy="369332"/>
          </a:xfrm>
          <a:prstGeom prst="rect">
            <a:avLst/>
          </a:prstGeom>
          <a:noFill/>
          <a:ln w="38100">
            <a:noFill/>
          </a:ln>
        </p:spPr>
        <p:txBody>
          <a:bodyPr wrap="square" rtlCol="0">
            <a:spAutoFit/>
          </a:bodyPr>
          <a:lstStyle/>
          <a:p>
            <a:r>
              <a:rPr lang="en-US" b="1" dirty="0">
                <a:solidFill>
                  <a:srgbClr val="0070C0"/>
                </a:solidFill>
              </a:rPr>
              <a:t>Noise</a:t>
            </a:r>
          </a:p>
        </p:txBody>
      </p:sp>
      <p:cxnSp>
        <p:nvCxnSpPr>
          <p:cNvPr id="7" name="直接箭头连接符 6">
            <a:extLst>
              <a:ext uri="{FF2B5EF4-FFF2-40B4-BE49-F238E27FC236}">
                <a16:creationId xmlns:a16="http://schemas.microsoft.com/office/drawing/2014/main" id="{B4AF150F-4268-48FE-ABF4-5617C4A549A1}"/>
              </a:ext>
            </a:extLst>
          </p:cNvPr>
          <p:cNvCxnSpPr>
            <a:cxnSpLocks/>
            <a:endCxn id="65" idx="2"/>
          </p:cNvCxnSpPr>
          <p:nvPr/>
        </p:nvCxnSpPr>
        <p:spPr>
          <a:xfrm flipH="1" flipV="1">
            <a:off x="9254026" y="3967662"/>
            <a:ext cx="169374" cy="2838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17CBF68D-39B3-4C93-93AA-A40E136A35C7}"/>
              </a:ext>
            </a:extLst>
          </p:cNvPr>
          <p:cNvSpPr txBox="1"/>
          <p:nvPr/>
        </p:nvSpPr>
        <p:spPr>
          <a:xfrm>
            <a:off x="10023409" y="3123228"/>
            <a:ext cx="1006981" cy="369332"/>
          </a:xfrm>
          <a:prstGeom prst="rect">
            <a:avLst/>
          </a:prstGeom>
          <a:noFill/>
          <a:ln w="38100">
            <a:noFill/>
          </a:ln>
        </p:spPr>
        <p:txBody>
          <a:bodyPr wrap="square" rtlCol="0">
            <a:spAutoFit/>
          </a:bodyPr>
          <a:lstStyle/>
          <a:p>
            <a:r>
              <a:rPr lang="en-US" b="1" dirty="0">
                <a:solidFill>
                  <a:srgbClr val="FF0000"/>
                </a:solidFill>
              </a:rPr>
              <a:t>Signal</a:t>
            </a:r>
          </a:p>
        </p:txBody>
      </p:sp>
      <p:sp>
        <p:nvSpPr>
          <p:cNvPr id="67" name="文本框 66">
            <a:extLst>
              <a:ext uri="{FF2B5EF4-FFF2-40B4-BE49-F238E27FC236}">
                <a16:creationId xmlns:a16="http://schemas.microsoft.com/office/drawing/2014/main" id="{5E32D678-68CB-42E7-8629-FEBCB98596E5}"/>
              </a:ext>
            </a:extLst>
          </p:cNvPr>
          <p:cNvSpPr txBox="1"/>
          <p:nvPr/>
        </p:nvSpPr>
        <p:spPr>
          <a:xfrm>
            <a:off x="3285248" y="5508065"/>
            <a:ext cx="5799015" cy="461665"/>
          </a:xfrm>
          <a:prstGeom prst="rect">
            <a:avLst/>
          </a:prstGeom>
          <a:solidFill>
            <a:schemeClr val="accent1">
              <a:lumMod val="5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Condense energy,</a:t>
            </a:r>
            <a:r>
              <a:rPr kumimoji="0" lang="en-US" altLang="zh-CN" sz="2400" b="1" i="0" u="none" strike="noStrike" kern="1200" cap="none" spc="0" normalizeH="0" noProof="0" dirty="0">
                <a:ln>
                  <a:noFill/>
                </a:ln>
                <a:solidFill>
                  <a:schemeClr val="bg1"/>
                </a:solidFill>
                <a:effectLst/>
                <a:uLnTx/>
                <a:uFillTx/>
                <a:latin typeface="Calibri" panose="020F0502020204030204"/>
                <a:ea typeface="等线" panose="02010600030101010101" pitchFamily="2" charset="-122"/>
                <a:cs typeface="+mn-cs"/>
              </a:rPr>
              <a:t> decode weak signal</a:t>
            </a:r>
            <a:endParaRPr lang="zh-CN" altLang="en-US" b="1" dirty="0">
              <a:solidFill>
                <a:schemeClr val="bg1"/>
              </a:solidFill>
            </a:endParaRPr>
          </a:p>
        </p:txBody>
      </p:sp>
    </p:spTree>
    <p:extLst>
      <p:ext uri="{BB962C8B-B14F-4D97-AF65-F5344CB8AC3E}">
        <p14:creationId xmlns:p14="http://schemas.microsoft.com/office/powerpoint/2010/main" val="760824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2FB24-94F6-4BE8-AAA9-4A0857DB8F42}"/>
              </a:ext>
            </a:extLst>
          </p:cNvPr>
          <p:cNvSpPr>
            <a:spLocks noGrp="1"/>
          </p:cNvSpPr>
          <p:nvPr>
            <p:ph type="title"/>
          </p:nvPr>
        </p:nvSpPr>
        <p:spPr/>
        <p:txBody>
          <a:bodyPr/>
          <a:lstStyle/>
          <a:p>
            <a:r>
              <a:rPr lang="en-US" dirty="0"/>
              <a:t>Real </a:t>
            </a:r>
            <a:r>
              <a:rPr lang="en-US" dirty="0" err="1"/>
              <a:t>LoRa</a:t>
            </a:r>
            <a:r>
              <a:rPr lang="en-US" dirty="0"/>
              <a:t> symbols</a:t>
            </a:r>
          </a:p>
        </p:txBody>
      </p:sp>
      <p:sp>
        <p:nvSpPr>
          <p:cNvPr id="3" name="灯片编号占位符 2">
            <a:extLst>
              <a:ext uri="{FF2B5EF4-FFF2-40B4-BE49-F238E27FC236}">
                <a16:creationId xmlns:a16="http://schemas.microsoft.com/office/drawing/2014/main" id="{7332F784-EF9F-402D-9D27-4418EAEEB4AB}"/>
              </a:ext>
            </a:extLst>
          </p:cNvPr>
          <p:cNvSpPr>
            <a:spLocks noGrp="1"/>
          </p:cNvSpPr>
          <p:nvPr>
            <p:ph type="sldNum" sz="quarter" idx="10"/>
          </p:nvPr>
        </p:nvSpPr>
        <p:spPr/>
        <p:txBody>
          <a:bodyPr/>
          <a:lstStyle/>
          <a:p>
            <a:pPr algn="l"/>
            <a:r>
              <a:rPr lang="en-US"/>
              <a:t>page</a:t>
            </a:r>
          </a:p>
          <a:p>
            <a:pPr algn="l"/>
            <a:r>
              <a:rPr lang="en-US"/>
              <a:t>0</a:t>
            </a:r>
            <a:fld id="{37D409AB-2201-4E18-8A34-C31753AD9B06}" type="slidenum">
              <a:rPr smtClean="0"/>
              <a:pPr algn="l"/>
              <a:t>4</a:t>
            </a:fld>
            <a:endParaRPr/>
          </a:p>
        </p:txBody>
      </p:sp>
      <p:grpSp>
        <p:nvGrpSpPr>
          <p:cNvPr id="4" name="组合 3">
            <a:extLst>
              <a:ext uri="{FF2B5EF4-FFF2-40B4-BE49-F238E27FC236}">
                <a16:creationId xmlns:a16="http://schemas.microsoft.com/office/drawing/2014/main" id="{BD432C70-C8F3-4C2F-A60C-F926D8C32113}"/>
              </a:ext>
            </a:extLst>
          </p:cNvPr>
          <p:cNvGrpSpPr/>
          <p:nvPr/>
        </p:nvGrpSpPr>
        <p:grpSpPr>
          <a:xfrm>
            <a:off x="3034467" y="2099525"/>
            <a:ext cx="2021965" cy="2616268"/>
            <a:chOff x="509221" y="554076"/>
            <a:chExt cx="2127732" cy="3536383"/>
          </a:xfrm>
        </p:grpSpPr>
        <p:cxnSp>
          <p:nvCxnSpPr>
            <p:cNvPr id="5" name="直接箭头连接符 4">
              <a:extLst>
                <a:ext uri="{FF2B5EF4-FFF2-40B4-BE49-F238E27FC236}">
                  <a16:creationId xmlns:a16="http://schemas.microsoft.com/office/drawing/2014/main" id="{1B8617F4-53DB-4B1A-B4A2-916269D59342}"/>
                </a:ext>
              </a:extLst>
            </p:cNvPr>
            <p:cNvCxnSpPr>
              <a:cxnSpLocks/>
            </p:cNvCxnSpPr>
            <p:nvPr/>
          </p:nvCxnSpPr>
          <p:spPr>
            <a:xfrm flipV="1">
              <a:off x="791852" y="716442"/>
              <a:ext cx="0" cy="337401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直接箭头连接符 5">
              <a:extLst>
                <a:ext uri="{FF2B5EF4-FFF2-40B4-BE49-F238E27FC236}">
                  <a16:creationId xmlns:a16="http://schemas.microsoft.com/office/drawing/2014/main" id="{7FE1F917-B42E-4FBB-8B8F-0523A84386D7}"/>
                </a:ext>
              </a:extLst>
            </p:cNvPr>
            <p:cNvCxnSpPr>
              <a:cxnSpLocks/>
            </p:cNvCxnSpPr>
            <p:nvPr/>
          </p:nvCxnSpPr>
          <p:spPr>
            <a:xfrm flipV="1">
              <a:off x="791852" y="2688212"/>
              <a:ext cx="1604275" cy="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文本框 6">
              <a:extLst>
                <a:ext uri="{FF2B5EF4-FFF2-40B4-BE49-F238E27FC236}">
                  <a16:creationId xmlns:a16="http://schemas.microsoft.com/office/drawing/2014/main" id="{230877CD-3F19-4C62-8017-B8B097A761F0}"/>
                </a:ext>
              </a:extLst>
            </p:cNvPr>
            <p:cNvSpPr txBox="1"/>
            <p:nvPr/>
          </p:nvSpPr>
          <p:spPr>
            <a:xfrm>
              <a:off x="2304156" y="2189208"/>
              <a:ext cx="332797" cy="499222"/>
            </a:xfrm>
            <a:prstGeom prst="rect">
              <a:avLst/>
            </a:prstGeom>
            <a:noFill/>
            <a:ln w="38100">
              <a:noFill/>
            </a:ln>
          </p:spPr>
          <p:txBody>
            <a:bodyPr wrap="square" rtlCol="0">
              <a:spAutoFit/>
            </a:bodyPr>
            <a:lstStyle/>
            <a:p>
              <a:r>
                <a:rPr lang="en-US" altLang="zh-CN" b="1" dirty="0"/>
                <a:t>t</a:t>
              </a:r>
              <a:endParaRPr lang="en-US" b="1" dirty="0"/>
            </a:p>
          </p:txBody>
        </p:sp>
        <p:sp>
          <p:nvSpPr>
            <p:cNvPr id="8" name="文本框 7">
              <a:extLst>
                <a:ext uri="{FF2B5EF4-FFF2-40B4-BE49-F238E27FC236}">
                  <a16:creationId xmlns:a16="http://schemas.microsoft.com/office/drawing/2014/main" id="{11516BEA-6CC9-4339-B235-1E5110031536}"/>
                </a:ext>
              </a:extLst>
            </p:cNvPr>
            <p:cNvSpPr txBox="1"/>
            <p:nvPr/>
          </p:nvSpPr>
          <p:spPr>
            <a:xfrm>
              <a:off x="773120" y="554076"/>
              <a:ext cx="235755" cy="499222"/>
            </a:xfrm>
            <a:prstGeom prst="rect">
              <a:avLst/>
            </a:prstGeom>
            <a:noFill/>
            <a:ln w="38100">
              <a:noFill/>
            </a:ln>
          </p:spPr>
          <p:txBody>
            <a:bodyPr wrap="square" rtlCol="0">
              <a:spAutoFit/>
            </a:bodyPr>
            <a:lstStyle/>
            <a:p>
              <a:r>
                <a:rPr lang="en-US" b="1" dirty="0"/>
                <a:t>f</a:t>
              </a:r>
            </a:p>
          </p:txBody>
        </p:sp>
        <p:sp>
          <p:nvSpPr>
            <p:cNvPr id="9" name="文本框 8">
              <a:extLst>
                <a:ext uri="{FF2B5EF4-FFF2-40B4-BE49-F238E27FC236}">
                  <a16:creationId xmlns:a16="http://schemas.microsoft.com/office/drawing/2014/main" id="{9048604B-AEA6-41E0-9AB0-3E314AA66431}"/>
                </a:ext>
              </a:extLst>
            </p:cNvPr>
            <p:cNvSpPr txBox="1"/>
            <p:nvPr/>
          </p:nvSpPr>
          <p:spPr>
            <a:xfrm>
              <a:off x="509221" y="2451511"/>
              <a:ext cx="317467" cy="499222"/>
            </a:xfrm>
            <a:prstGeom prst="rect">
              <a:avLst/>
            </a:prstGeom>
            <a:noFill/>
            <a:ln w="38100">
              <a:noFill/>
            </a:ln>
          </p:spPr>
          <p:txBody>
            <a:bodyPr wrap="none" rtlCol="0">
              <a:spAutoFit/>
            </a:bodyPr>
            <a:lstStyle/>
            <a:p>
              <a:r>
                <a:rPr lang="en-US" b="1" dirty="0"/>
                <a:t>0</a:t>
              </a:r>
            </a:p>
          </p:txBody>
        </p:sp>
        <p:sp>
          <p:nvSpPr>
            <p:cNvPr id="10" name="文本框 9">
              <a:extLst>
                <a:ext uri="{FF2B5EF4-FFF2-40B4-BE49-F238E27FC236}">
                  <a16:creationId xmlns:a16="http://schemas.microsoft.com/office/drawing/2014/main" id="{178F2FEC-664B-44C0-BF71-8E58C212D07A}"/>
                </a:ext>
              </a:extLst>
            </p:cNvPr>
            <p:cNvSpPr txBox="1"/>
            <p:nvPr/>
          </p:nvSpPr>
          <p:spPr>
            <a:xfrm>
              <a:off x="509221" y="1239930"/>
              <a:ext cx="330962" cy="499222"/>
            </a:xfrm>
            <a:prstGeom prst="rect">
              <a:avLst/>
            </a:prstGeom>
            <a:noFill/>
            <a:ln w="38100">
              <a:noFill/>
            </a:ln>
          </p:spPr>
          <p:txBody>
            <a:bodyPr wrap="none" rtlCol="0">
              <a:spAutoFit/>
            </a:bodyPr>
            <a:lstStyle/>
            <a:p>
              <a:r>
                <a:rPr lang="en-US" b="1" dirty="0"/>
                <a:t>B</a:t>
              </a:r>
            </a:p>
          </p:txBody>
        </p:sp>
        <p:cxnSp>
          <p:nvCxnSpPr>
            <p:cNvPr id="11" name="直接箭头连接符 10">
              <a:extLst>
                <a:ext uri="{FF2B5EF4-FFF2-40B4-BE49-F238E27FC236}">
                  <a16:creationId xmlns:a16="http://schemas.microsoft.com/office/drawing/2014/main" id="{0238C274-2DC1-4530-8832-96960332B18D}"/>
                </a:ext>
              </a:extLst>
            </p:cNvPr>
            <p:cNvCxnSpPr>
              <a:cxnSpLocks/>
            </p:cNvCxnSpPr>
            <p:nvPr/>
          </p:nvCxnSpPr>
          <p:spPr>
            <a:xfrm flipV="1">
              <a:off x="813946" y="1476628"/>
              <a:ext cx="1522544" cy="1"/>
            </a:xfrm>
            <a:prstGeom prst="straightConnector1">
              <a:avLst/>
            </a:prstGeom>
            <a:ln w="38100">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2" name="文本框 11">
            <a:extLst>
              <a:ext uri="{FF2B5EF4-FFF2-40B4-BE49-F238E27FC236}">
                <a16:creationId xmlns:a16="http://schemas.microsoft.com/office/drawing/2014/main" id="{0F0E1BD1-A3DE-4906-AA25-7E053114490E}"/>
              </a:ext>
            </a:extLst>
          </p:cNvPr>
          <p:cNvSpPr txBox="1"/>
          <p:nvPr/>
        </p:nvSpPr>
        <p:spPr>
          <a:xfrm>
            <a:off x="2766644" y="4735548"/>
            <a:ext cx="2515882" cy="461665"/>
          </a:xfrm>
          <a:prstGeom prst="rect">
            <a:avLst/>
          </a:prstGeom>
          <a:noFill/>
        </p:spPr>
        <p:txBody>
          <a:bodyPr wrap="none" rtlCol="0">
            <a:spAutoFit/>
          </a:bodyPr>
          <a:lstStyle/>
          <a:p>
            <a:r>
              <a:rPr lang="en-US" altLang="zh-CN" sz="2400" b="1" dirty="0"/>
              <a:t>Ideal</a:t>
            </a:r>
            <a:r>
              <a:rPr lang="zh-CN" altLang="en-US" sz="2400" b="1" dirty="0"/>
              <a:t> </a:t>
            </a:r>
            <a:r>
              <a:rPr lang="en-US" altLang="zh-CN" sz="2400" b="1" dirty="0" err="1"/>
              <a:t>LoRa</a:t>
            </a:r>
            <a:r>
              <a:rPr lang="en-US" altLang="zh-CN" sz="2400" b="1" dirty="0"/>
              <a:t> Symbol</a:t>
            </a:r>
            <a:endParaRPr lang="en-US" sz="2400" b="1" dirty="0"/>
          </a:p>
        </p:txBody>
      </p:sp>
      <p:grpSp>
        <p:nvGrpSpPr>
          <p:cNvPr id="13" name="组合 12">
            <a:extLst>
              <a:ext uri="{FF2B5EF4-FFF2-40B4-BE49-F238E27FC236}">
                <a16:creationId xmlns:a16="http://schemas.microsoft.com/office/drawing/2014/main" id="{AE20865D-0249-4CE0-ADEC-69F4BA600AAE}"/>
              </a:ext>
            </a:extLst>
          </p:cNvPr>
          <p:cNvGrpSpPr/>
          <p:nvPr/>
        </p:nvGrpSpPr>
        <p:grpSpPr>
          <a:xfrm>
            <a:off x="2961381" y="2421116"/>
            <a:ext cx="1696683" cy="1035713"/>
            <a:chOff x="1208409" y="2826664"/>
            <a:chExt cx="1523324" cy="939418"/>
          </a:xfrm>
        </p:grpSpPr>
        <p:cxnSp>
          <p:nvCxnSpPr>
            <p:cNvPr id="14" name="直接连接符 13">
              <a:extLst>
                <a:ext uri="{FF2B5EF4-FFF2-40B4-BE49-F238E27FC236}">
                  <a16:creationId xmlns:a16="http://schemas.microsoft.com/office/drawing/2014/main" id="{E1C39B0C-A847-4A60-98DF-4DE56F03BF59}"/>
                </a:ext>
              </a:extLst>
            </p:cNvPr>
            <p:cNvCxnSpPr>
              <a:cxnSpLocks/>
            </p:cNvCxnSpPr>
            <p:nvPr/>
          </p:nvCxnSpPr>
          <p:spPr>
            <a:xfrm flipV="1">
              <a:off x="1530714" y="2826664"/>
              <a:ext cx="1201019" cy="8303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3DE115A8-6741-4635-866F-AAFABE64F290}"/>
                </a:ext>
              </a:extLst>
            </p:cNvPr>
            <p:cNvSpPr txBox="1"/>
            <p:nvPr/>
          </p:nvSpPr>
          <p:spPr>
            <a:xfrm>
              <a:off x="1208409" y="3396750"/>
              <a:ext cx="343214"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a:t>
              </a:r>
              <a:endParaRPr lang="en-US" b="1" baseline="-25000" dirty="0">
                <a:solidFill>
                  <a:srgbClr val="FF0000"/>
                </a:solidFill>
              </a:endParaRPr>
            </a:p>
          </p:txBody>
        </p:sp>
      </p:grpSp>
      <p:grpSp>
        <p:nvGrpSpPr>
          <p:cNvPr id="16" name="组合 15">
            <a:extLst>
              <a:ext uri="{FF2B5EF4-FFF2-40B4-BE49-F238E27FC236}">
                <a16:creationId xmlns:a16="http://schemas.microsoft.com/office/drawing/2014/main" id="{45271BC2-905F-40F6-82B4-D35E5D63357D}"/>
              </a:ext>
            </a:extLst>
          </p:cNvPr>
          <p:cNvGrpSpPr/>
          <p:nvPr/>
        </p:nvGrpSpPr>
        <p:grpSpPr>
          <a:xfrm>
            <a:off x="7142417" y="2120866"/>
            <a:ext cx="2021965" cy="2616268"/>
            <a:chOff x="509221" y="554076"/>
            <a:chExt cx="2127732" cy="3536383"/>
          </a:xfrm>
        </p:grpSpPr>
        <p:cxnSp>
          <p:nvCxnSpPr>
            <p:cNvPr id="17" name="直接箭头连接符 16">
              <a:extLst>
                <a:ext uri="{FF2B5EF4-FFF2-40B4-BE49-F238E27FC236}">
                  <a16:creationId xmlns:a16="http://schemas.microsoft.com/office/drawing/2014/main" id="{5A0988D7-559C-4D7F-99F3-E8BE25C49DC9}"/>
                </a:ext>
              </a:extLst>
            </p:cNvPr>
            <p:cNvCxnSpPr>
              <a:cxnSpLocks/>
            </p:cNvCxnSpPr>
            <p:nvPr/>
          </p:nvCxnSpPr>
          <p:spPr>
            <a:xfrm flipV="1">
              <a:off x="791852" y="716442"/>
              <a:ext cx="0" cy="337401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10E8D129-D2DB-4AE3-A73D-67053C8F0075}"/>
                </a:ext>
              </a:extLst>
            </p:cNvPr>
            <p:cNvCxnSpPr>
              <a:cxnSpLocks/>
            </p:cNvCxnSpPr>
            <p:nvPr/>
          </p:nvCxnSpPr>
          <p:spPr>
            <a:xfrm flipV="1">
              <a:off x="791852" y="2688212"/>
              <a:ext cx="1604275" cy="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CE81E570-614D-4961-A014-4819131BFF7D}"/>
                </a:ext>
              </a:extLst>
            </p:cNvPr>
            <p:cNvSpPr txBox="1"/>
            <p:nvPr/>
          </p:nvSpPr>
          <p:spPr>
            <a:xfrm>
              <a:off x="2304156" y="2189208"/>
              <a:ext cx="332797" cy="499222"/>
            </a:xfrm>
            <a:prstGeom prst="rect">
              <a:avLst/>
            </a:prstGeom>
            <a:noFill/>
            <a:ln w="38100">
              <a:noFill/>
            </a:ln>
          </p:spPr>
          <p:txBody>
            <a:bodyPr wrap="square" rtlCol="0">
              <a:spAutoFit/>
            </a:bodyPr>
            <a:lstStyle/>
            <a:p>
              <a:r>
                <a:rPr lang="en-US" altLang="zh-CN" b="1" dirty="0"/>
                <a:t>t</a:t>
              </a:r>
              <a:endParaRPr lang="en-US" b="1" dirty="0"/>
            </a:p>
          </p:txBody>
        </p:sp>
        <p:sp>
          <p:nvSpPr>
            <p:cNvPr id="20" name="文本框 19">
              <a:extLst>
                <a:ext uri="{FF2B5EF4-FFF2-40B4-BE49-F238E27FC236}">
                  <a16:creationId xmlns:a16="http://schemas.microsoft.com/office/drawing/2014/main" id="{2E8CD9C8-64EB-4189-9004-5AD04F087E8C}"/>
                </a:ext>
              </a:extLst>
            </p:cNvPr>
            <p:cNvSpPr txBox="1"/>
            <p:nvPr/>
          </p:nvSpPr>
          <p:spPr>
            <a:xfrm>
              <a:off x="773120" y="554076"/>
              <a:ext cx="235755" cy="499222"/>
            </a:xfrm>
            <a:prstGeom prst="rect">
              <a:avLst/>
            </a:prstGeom>
            <a:noFill/>
            <a:ln w="38100">
              <a:noFill/>
            </a:ln>
          </p:spPr>
          <p:txBody>
            <a:bodyPr wrap="square" rtlCol="0">
              <a:spAutoFit/>
            </a:bodyPr>
            <a:lstStyle/>
            <a:p>
              <a:r>
                <a:rPr lang="en-US" b="1" dirty="0"/>
                <a:t>f</a:t>
              </a:r>
            </a:p>
          </p:txBody>
        </p:sp>
        <p:sp>
          <p:nvSpPr>
            <p:cNvPr id="21" name="文本框 20">
              <a:extLst>
                <a:ext uri="{FF2B5EF4-FFF2-40B4-BE49-F238E27FC236}">
                  <a16:creationId xmlns:a16="http://schemas.microsoft.com/office/drawing/2014/main" id="{4FD9C2B6-0217-4081-AB6D-5818CE4B39B3}"/>
                </a:ext>
              </a:extLst>
            </p:cNvPr>
            <p:cNvSpPr txBox="1"/>
            <p:nvPr/>
          </p:nvSpPr>
          <p:spPr>
            <a:xfrm>
              <a:off x="509221" y="2451511"/>
              <a:ext cx="317467" cy="499222"/>
            </a:xfrm>
            <a:prstGeom prst="rect">
              <a:avLst/>
            </a:prstGeom>
            <a:noFill/>
            <a:ln w="38100">
              <a:noFill/>
            </a:ln>
          </p:spPr>
          <p:txBody>
            <a:bodyPr wrap="none" rtlCol="0">
              <a:spAutoFit/>
            </a:bodyPr>
            <a:lstStyle/>
            <a:p>
              <a:r>
                <a:rPr lang="en-US" b="1" dirty="0"/>
                <a:t>0</a:t>
              </a:r>
            </a:p>
          </p:txBody>
        </p:sp>
        <p:sp>
          <p:nvSpPr>
            <p:cNvPr id="22" name="文本框 21">
              <a:extLst>
                <a:ext uri="{FF2B5EF4-FFF2-40B4-BE49-F238E27FC236}">
                  <a16:creationId xmlns:a16="http://schemas.microsoft.com/office/drawing/2014/main" id="{9307DB55-832B-4FAC-B73A-9F31FA95186E}"/>
                </a:ext>
              </a:extLst>
            </p:cNvPr>
            <p:cNvSpPr txBox="1"/>
            <p:nvPr/>
          </p:nvSpPr>
          <p:spPr>
            <a:xfrm>
              <a:off x="509221" y="1239930"/>
              <a:ext cx="330962" cy="499222"/>
            </a:xfrm>
            <a:prstGeom prst="rect">
              <a:avLst/>
            </a:prstGeom>
            <a:noFill/>
            <a:ln w="38100">
              <a:noFill/>
            </a:ln>
          </p:spPr>
          <p:txBody>
            <a:bodyPr wrap="none" rtlCol="0">
              <a:spAutoFit/>
            </a:bodyPr>
            <a:lstStyle/>
            <a:p>
              <a:r>
                <a:rPr lang="en-US" b="1" dirty="0"/>
                <a:t>B</a:t>
              </a:r>
            </a:p>
          </p:txBody>
        </p:sp>
        <p:cxnSp>
          <p:nvCxnSpPr>
            <p:cNvPr id="23" name="直接箭头连接符 22">
              <a:extLst>
                <a:ext uri="{FF2B5EF4-FFF2-40B4-BE49-F238E27FC236}">
                  <a16:creationId xmlns:a16="http://schemas.microsoft.com/office/drawing/2014/main" id="{8C678A11-FF47-4FE0-A7CD-7441F7B99459}"/>
                </a:ext>
              </a:extLst>
            </p:cNvPr>
            <p:cNvCxnSpPr>
              <a:cxnSpLocks/>
            </p:cNvCxnSpPr>
            <p:nvPr/>
          </p:nvCxnSpPr>
          <p:spPr>
            <a:xfrm flipV="1">
              <a:off x="813946" y="1476628"/>
              <a:ext cx="1522544" cy="1"/>
            </a:xfrm>
            <a:prstGeom prst="straightConnector1">
              <a:avLst/>
            </a:prstGeom>
            <a:ln w="38100">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4" name="文本框 23">
            <a:extLst>
              <a:ext uri="{FF2B5EF4-FFF2-40B4-BE49-F238E27FC236}">
                <a16:creationId xmlns:a16="http://schemas.microsoft.com/office/drawing/2014/main" id="{56E3EC40-9E0D-424C-BDC3-DBBABA6A8ABB}"/>
              </a:ext>
            </a:extLst>
          </p:cNvPr>
          <p:cNvSpPr txBox="1"/>
          <p:nvPr/>
        </p:nvSpPr>
        <p:spPr>
          <a:xfrm>
            <a:off x="6874594" y="4756889"/>
            <a:ext cx="2437655" cy="461665"/>
          </a:xfrm>
          <a:prstGeom prst="rect">
            <a:avLst/>
          </a:prstGeom>
          <a:noFill/>
        </p:spPr>
        <p:txBody>
          <a:bodyPr wrap="none" rtlCol="0">
            <a:spAutoFit/>
          </a:bodyPr>
          <a:lstStyle/>
          <a:p>
            <a:r>
              <a:rPr lang="en-US" altLang="zh-CN" sz="2400" b="1" dirty="0"/>
              <a:t>Real</a:t>
            </a:r>
            <a:r>
              <a:rPr lang="zh-CN" altLang="en-US" sz="2400" b="1" dirty="0"/>
              <a:t> </a:t>
            </a:r>
            <a:r>
              <a:rPr lang="en-US" altLang="zh-CN" sz="2400" b="1" dirty="0" err="1"/>
              <a:t>LoRa</a:t>
            </a:r>
            <a:r>
              <a:rPr lang="en-US" altLang="zh-CN" sz="2400" b="1" dirty="0"/>
              <a:t> Symbol</a:t>
            </a:r>
            <a:endParaRPr lang="en-US" sz="2400" b="1" dirty="0"/>
          </a:p>
        </p:txBody>
      </p:sp>
      <p:grpSp>
        <p:nvGrpSpPr>
          <p:cNvPr id="40" name="组合 39">
            <a:extLst>
              <a:ext uri="{FF2B5EF4-FFF2-40B4-BE49-F238E27FC236}">
                <a16:creationId xmlns:a16="http://schemas.microsoft.com/office/drawing/2014/main" id="{98C553BA-83A9-41BD-B1DE-CE51433FADFA}"/>
              </a:ext>
            </a:extLst>
          </p:cNvPr>
          <p:cNvGrpSpPr/>
          <p:nvPr/>
        </p:nvGrpSpPr>
        <p:grpSpPr>
          <a:xfrm>
            <a:off x="7082765" y="2789811"/>
            <a:ext cx="2028281" cy="879098"/>
            <a:chOff x="7082765" y="2789811"/>
            <a:chExt cx="2028281" cy="879098"/>
          </a:xfrm>
        </p:grpSpPr>
        <p:grpSp>
          <p:nvGrpSpPr>
            <p:cNvPr id="25" name="组合 24">
              <a:extLst>
                <a:ext uri="{FF2B5EF4-FFF2-40B4-BE49-F238E27FC236}">
                  <a16:creationId xmlns:a16="http://schemas.microsoft.com/office/drawing/2014/main" id="{2086FB97-25C2-4A4A-8335-0916E781533F}"/>
                </a:ext>
              </a:extLst>
            </p:cNvPr>
            <p:cNvGrpSpPr/>
            <p:nvPr/>
          </p:nvGrpSpPr>
          <p:grpSpPr>
            <a:xfrm>
              <a:off x="7082765" y="2803383"/>
              <a:ext cx="1194040" cy="711764"/>
              <a:chOff x="1208409" y="3054318"/>
              <a:chExt cx="1194040" cy="711764"/>
            </a:xfrm>
          </p:grpSpPr>
          <p:cxnSp>
            <p:nvCxnSpPr>
              <p:cNvPr id="26" name="直接连接符 25">
                <a:extLst>
                  <a:ext uri="{FF2B5EF4-FFF2-40B4-BE49-F238E27FC236}">
                    <a16:creationId xmlns:a16="http://schemas.microsoft.com/office/drawing/2014/main" id="{F70BF078-3423-47BF-898C-A0CD6AACCFC7}"/>
                  </a:ext>
                </a:extLst>
              </p:cNvPr>
              <p:cNvCxnSpPr>
                <a:cxnSpLocks/>
              </p:cNvCxnSpPr>
              <p:nvPr/>
            </p:nvCxnSpPr>
            <p:spPr>
              <a:xfrm flipV="1">
                <a:off x="1530714" y="3054318"/>
                <a:ext cx="871735" cy="6026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E1B2F39A-6C7D-4EAC-872C-64C0C6D8ED6F}"/>
                  </a:ext>
                </a:extLst>
              </p:cNvPr>
              <p:cNvSpPr txBox="1"/>
              <p:nvPr/>
            </p:nvSpPr>
            <p:spPr>
              <a:xfrm>
                <a:off x="1208409" y="3396750"/>
                <a:ext cx="343214"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a:t>
                </a:r>
                <a:endParaRPr lang="en-US" b="1" baseline="-25000" dirty="0">
                  <a:solidFill>
                    <a:srgbClr val="FF0000"/>
                  </a:solidFill>
                </a:endParaRPr>
              </a:p>
            </p:txBody>
          </p:sp>
        </p:grpSp>
        <p:cxnSp>
          <p:nvCxnSpPr>
            <p:cNvPr id="28" name="直接连接符 27">
              <a:extLst>
                <a:ext uri="{FF2B5EF4-FFF2-40B4-BE49-F238E27FC236}">
                  <a16:creationId xmlns:a16="http://schemas.microsoft.com/office/drawing/2014/main" id="{DB7C5E42-4F85-4A1D-8057-DE175BC3B55B}"/>
                </a:ext>
              </a:extLst>
            </p:cNvPr>
            <p:cNvCxnSpPr>
              <a:cxnSpLocks/>
            </p:cNvCxnSpPr>
            <p:nvPr/>
          </p:nvCxnSpPr>
          <p:spPr>
            <a:xfrm flipV="1">
              <a:off x="8278344" y="3381329"/>
              <a:ext cx="446972" cy="2802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E703E732-4E0C-4752-9F18-9CC3315EB002}"/>
                </a:ext>
              </a:extLst>
            </p:cNvPr>
            <p:cNvCxnSpPr>
              <a:cxnSpLocks/>
            </p:cNvCxnSpPr>
            <p:nvPr/>
          </p:nvCxnSpPr>
          <p:spPr>
            <a:xfrm flipV="1">
              <a:off x="8292070" y="2801700"/>
              <a:ext cx="0" cy="867209"/>
            </a:xfrm>
            <a:prstGeom prst="line">
              <a:avLst/>
            </a:prstGeom>
            <a:ln w="38100">
              <a:solidFill>
                <a:srgbClr val="FF0000"/>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58D74B34-96EF-49E5-A7A9-22C7B516857E}"/>
                </a:ext>
              </a:extLst>
            </p:cNvPr>
            <p:cNvSpPr txBox="1"/>
            <p:nvPr/>
          </p:nvSpPr>
          <p:spPr>
            <a:xfrm>
              <a:off x="8291168" y="2789811"/>
              <a:ext cx="819878" cy="646331"/>
            </a:xfrm>
            <a:prstGeom prst="rect">
              <a:avLst/>
            </a:prstGeom>
            <a:noFill/>
            <a:ln w="38100">
              <a:noFill/>
            </a:ln>
          </p:spPr>
          <p:txBody>
            <a:bodyPr wrap="square" rtlCol="0">
              <a:spAutoFit/>
            </a:bodyPr>
            <a:lstStyle/>
            <a:p>
              <a:pPr algn="ctr"/>
              <a:r>
                <a:rPr lang="en-US" b="1" dirty="0">
                  <a:solidFill>
                    <a:srgbClr val="FF0000"/>
                  </a:solidFill>
                </a:rPr>
                <a:t>Freq.</a:t>
              </a:r>
            </a:p>
            <a:p>
              <a:pPr algn="ctr"/>
              <a:r>
                <a:rPr lang="en-US" b="1" dirty="0">
                  <a:solidFill>
                    <a:srgbClr val="FF0000"/>
                  </a:solidFill>
                </a:rPr>
                <a:t>Jump</a:t>
              </a:r>
            </a:p>
          </p:txBody>
        </p:sp>
      </p:grpSp>
      <p:sp>
        <p:nvSpPr>
          <p:cNvPr id="31" name="矩形 30">
            <a:extLst>
              <a:ext uri="{FF2B5EF4-FFF2-40B4-BE49-F238E27FC236}">
                <a16:creationId xmlns:a16="http://schemas.microsoft.com/office/drawing/2014/main" id="{259FAA91-3BCA-4575-AE58-28F7F45020DF}"/>
              </a:ext>
            </a:extLst>
          </p:cNvPr>
          <p:cNvSpPr/>
          <p:nvPr/>
        </p:nvSpPr>
        <p:spPr>
          <a:xfrm>
            <a:off x="4038600" y="2383971"/>
            <a:ext cx="646576" cy="405840"/>
          </a:xfrm>
          <a:prstGeom prst="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文本框 31">
            <a:extLst>
              <a:ext uri="{FF2B5EF4-FFF2-40B4-BE49-F238E27FC236}">
                <a16:creationId xmlns:a16="http://schemas.microsoft.com/office/drawing/2014/main" id="{59645A60-1B3E-4534-A453-5868456EA139}"/>
              </a:ext>
            </a:extLst>
          </p:cNvPr>
          <p:cNvSpPr txBox="1"/>
          <p:nvPr/>
        </p:nvSpPr>
        <p:spPr>
          <a:xfrm>
            <a:off x="3656709" y="1746566"/>
            <a:ext cx="1721946" cy="461665"/>
          </a:xfrm>
          <a:prstGeom prst="rect">
            <a:avLst/>
          </a:prstGeom>
          <a:noFill/>
        </p:spPr>
        <p:txBody>
          <a:bodyPr wrap="none" rtlCol="0">
            <a:spAutoFit/>
          </a:bodyPr>
          <a:lstStyle/>
          <a:p>
            <a:r>
              <a:rPr lang="en-US" altLang="zh-CN" sz="2400" b="1" dirty="0">
                <a:solidFill>
                  <a:srgbClr val="0070C0"/>
                </a:solidFill>
              </a:rPr>
              <a:t>Out of Band</a:t>
            </a:r>
            <a:endParaRPr lang="en-US" sz="2400" b="1" dirty="0">
              <a:solidFill>
                <a:srgbClr val="0070C0"/>
              </a:solidFill>
            </a:endParaRPr>
          </a:p>
        </p:txBody>
      </p:sp>
      <p:sp>
        <p:nvSpPr>
          <p:cNvPr id="33" name="文本框 32">
            <a:extLst>
              <a:ext uri="{FF2B5EF4-FFF2-40B4-BE49-F238E27FC236}">
                <a16:creationId xmlns:a16="http://schemas.microsoft.com/office/drawing/2014/main" id="{C0D98AA2-A11D-4A17-871D-FA737EEF8807}"/>
              </a:ext>
            </a:extLst>
          </p:cNvPr>
          <p:cNvSpPr txBox="1"/>
          <p:nvPr/>
        </p:nvSpPr>
        <p:spPr>
          <a:xfrm>
            <a:off x="3285248" y="5508065"/>
            <a:ext cx="5799015" cy="461665"/>
          </a:xfrm>
          <a:prstGeom prst="rect">
            <a:avLst/>
          </a:prstGeom>
          <a:solidFill>
            <a:schemeClr val="accent1">
              <a:lumMod val="5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a:ln>
                  <a:noFill/>
                </a:ln>
                <a:solidFill>
                  <a:schemeClr val="bg1"/>
                </a:solidFill>
                <a:effectLst/>
                <a:uLnTx/>
                <a:uFillTx/>
                <a:latin typeface="Calibri" panose="020F0502020204030204"/>
                <a:ea typeface="等线" panose="02010600030101010101" pitchFamily="2" charset="-122"/>
                <a:cs typeface="+mn-cs"/>
              </a:rPr>
              <a:t>Freqency</a:t>
            </a:r>
            <a:r>
              <a:rPr kumimoji="0" lang="en-US" altLang="zh-CN" sz="2400" b="1" i="0" u="none" strike="noStrike" kern="1200" cap="none" spc="0" normalizeH="0" noProof="0" dirty="0">
                <a:ln>
                  <a:noFill/>
                </a:ln>
                <a:solidFill>
                  <a:schemeClr val="bg1"/>
                </a:solidFill>
                <a:effectLst/>
                <a:uLnTx/>
                <a:uFillTx/>
                <a:latin typeface="Calibri" panose="020F0502020204030204"/>
                <a:ea typeface="等线" panose="02010600030101010101" pitchFamily="2" charset="-122"/>
                <a:cs typeface="+mn-cs"/>
              </a:rPr>
              <a:t> Jump Cause Problems!</a:t>
            </a:r>
            <a:endParaRPr lang="zh-CN" altLang="en-US" b="1" dirty="0">
              <a:solidFill>
                <a:schemeClr val="bg1"/>
              </a:solidFill>
            </a:endParaRPr>
          </a:p>
        </p:txBody>
      </p:sp>
      <p:grpSp>
        <p:nvGrpSpPr>
          <p:cNvPr id="34" name="组合 33">
            <a:extLst>
              <a:ext uri="{FF2B5EF4-FFF2-40B4-BE49-F238E27FC236}">
                <a16:creationId xmlns:a16="http://schemas.microsoft.com/office/drawing/2014/main" id="{EB3DBDAA-7D6B-40BD-9DD0-F3D844C6EA54}"/>
              </a:ext>
            </a:extLst>
          </p:cNvPr>
          <p:cNvGrpSpPr/>
          <p:nvPr/>
        </p:nvGrpSpPr>
        <p:grpSpPr>
          <a:xfrm>
            <a:off x="2948362" y="2181916"/>
            <a:ext cx="1651412" cy="1021719"/>
            <a:chOff x="1208409" y="2826664"/>
            <a:chExt cx="1523324" cy="939418"/>
          </a:xfrm>
        </p:grpSpPr>
        <p:cxnSp>
          <p:nvCxnSpPr>
            <p:cNvPr id="35" name="直接连接符 34">
              <a:extLst>
                <a:ext uri="{FF2B5EF4-FFF2-40B4-BE49-F238E27FC236}">
                  <a16:creationId xmlns:a16="http://schemas.microsoft.com/office/drawing/2014/main" id="{5C02DC80-69E4-4E7D-8077-B50728A12D59}"/>
                </a:ext>
              </a:extLst>
            </p:cNvPr>
            <p:cNvCxnSpPr>
              <a:cxnSpLocks/>
            </p:cNvCxnSpPr>
            <p:nvPr/>
          </p:nvCxnSpPr>
          <p:spPr>
            <a:xfrm flipV="1">
              <a:off x="1530714" y="2826664"/>
              <a:ext cx="1201019" cy="8303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F752F6FD-DF8A-4FBA-AB1F-7BBD59C1DB22}"/>
                </a:ext>
              </a:extLst>
            </p:cNvPr>
            <p:cNvSpPr txBox="1"/>
            <p:nvPr/>
          </p:nvSpPr>
          <p:spPr>
            <a:xfrm>
              <a:off x="1208409" y="3396750"/>
              <a:ext cx="343214"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a:t>
              </a:r>
              <a:endParaRPr lang="en-US" b="1" baseline="-25000" dirty="0">
                <a:solidFill>
                  <a:srgbClr val="FF0000"/>
                </a:solidFill>
              </a:endParaRPr>
            </a:p>
          </p:txBody>
        </p:sp>
      </p:grpSp>
      <p:grpSp>
        <p:nvGrpSpPr>
          <p:cNvPr id="37" name="组合 36">
            <a:extLst>
              <a:ext uri="{FF2B5EF4-FFF2-40B4-BE49-F238E27FC236}">
                <a16:creationId xmlns:a16="http://schemas.microsoft.com/office/drawing/2014/main" id="{3EB8F43F-710D-412C-B343-E6A1A3AE9029}"/>
              </a:ext>
            </a:extLst>
          </p:cNvPr>
          <p:cNvGrpSpPr/>
          <p:nvPr/>
        </p:nvGrpSpPr>
        <p:grpSpPr>
          <a:xfrm>
            <a:off x="2979425" y="2652537"/>
            <a:ext cx="1695954" cy="1037142"/>
            <a:chOff x="1208409" y="2728940"/>
            <a:chExt cx="1695954" cy="1037142"/>
          </a:xfrm>
        </p:grpSpPr>
        <p:cxnSp>
          <p:nvCxnSpPr>
            <p:cNvPr id="38" name="直接连接符 37">
              <a:extLst>
                <a:ext uri="{FF2B5EF4-FFF2-40B4-BE49-F238E27FC236}">
                  <a16:creationId xmlns:a16="http://schemas.microsoft.com/office/drawing/2014/main" id="{98A7DB88-4DDE-4E6A-9B8D-4FB22EE2B2DB}"/>
                </a:ext>
              </a:extLst>
            </p:cNvPr>
            <p:cNvCxnSpPr>
              <a:cxnSpLocks/>
              <a:endCxn id="64" idx="3"/>
            </p:cNvCxnSpPr>
            <p:nvPr/>
          </p:nvCxnSpPr>
          <p:spPr>
            <a:xfrm flipV="1">
              <a:off x="1547994" y="2728940"/>
              <a:ext cx="1356369" cy="92703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7219B80B-5491-4F9E-9FAE-8C4F342987D3}"/>
                </a:ext>
              </a:extLst>
            </p:cNvPr>
            <p:cNvSpPr txBox="1"/>
            <p:nvPr/>
          </p:nvSpPr>
          <p:spPr>
            <a:xfrm>
              <a:off x="1208409" y="3396750"/>
              <a:ext cx="343214"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a:t>
              </a:r>
              <a:endParaRPr lang="en-US" b="1" baseline="-25000" dirty="0">
                <a:solidFill>
                  <a:srgbClr val="FF0000"/>
                </a:solidFill>
              </a:endParaRPr>
            </a:p>
          </p:txBody>
        </p:sp>
      </p:grpSp>
      <p:grpSp>
        <p:nvGrpSpPr>
          <p:cNvPr id="41" name="组合 40">
            <a:extLst>
              <a:ext uri="{FF2B5EF4-FFF2-40B4-BE49-F238E27FC236}">
                <a16:creationId xmlns:a16="http://schemas.microsoft.com/office/drawing/2014/main" id="{B8B33C8F-432C-4901-8929-A3736952E28F}"/>
              </a:ext>
            </a:extLst>
          </p:cNvPr>
          <p:cNvGrpSpPr/>
          <p:nvPr/>
        </p:nvGrpSpPr>
        <p:grpSpPr>
          <a:xfrm>
            <a:off x="7067919" y="2795556"/>
            <a:ext cx="2353560" cy="958671"/>
            <a:chOff x="6757486" y="2789811"/>
            <a:chExt cx="2353560" cy="958671"/>
          </a:xfrm>
        </p:grpSpPr>
        <p:grpSp>
          <p:nvGrpSpPr>
            <p:cNvPr id="42" name="组合 41">
              <a:extLst>
                <a:ext uri="{FF2B5EF4-FFF2-40B4-BE49-F238E27FC236}">
                  <a16:creationId xmlns:a16="http://schemas.microsoft.com/office/drawing/2014/main" id="{AABF7361-E3C8-4F37-B171-378F42D127F9}"/>
                </a:ext>
              </a:extLst>
            </p:cNvPr>
            <p:cNvGrpSpPr/>
            <p:nvPr/>
          </p:nvGrpSpPr>
          <p:grpSpPr>
            <a:xfrm>
              <a:off x="6757486" y="2803384"/>
              <a:ext cx="1519319" cy="945098"/>
              <a:chOff x="883130" y="3054319"/>
              <a:chExt cx="1519319" cy="945098"/>
            </a:xfrm>
          </p:grpSpPr>
          <p:cxnSp>
            <p:nvCxnSpPr>
              <p:cNvPr id="46" name="直接连接符 45">
                <a:extLst>
                  <a:ext uri="{FF2B5EF4-FFF2-40B4-BE49-F238E27FC236}">
                    <a16:creationId xmlns:a16="http://schemas.microsoft.com/office/drawing/2014/main" id="{94B0BD9C-DC6F-4EDB-A2DD-38D96877E3A1}"/>
                  </a:ext>
                </a:extLst>
              </p:cNvPr>
              <p:cNvCxnSpPr>
                <a:cxnSpLocks/>
              </p:cNvCxnSpPr>
              <p:nvPr/>
            </p:nvCxnSpPr>
            <p:spPr>
              <a:xfrm flipV="1">
                <a:off x="1227113" y="3054319"/>
                <a:ext cx="1175336" cy="78064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242FF9D0-191C-49D3-B1E3-BFD15E9ED5BD}"/>
                  </a:ext>
                </a:extLst>
              </p:cNvPr>
              <p:cNvSpPr txBox="1"/>
              <p:nvPr/>
            </p:nvSpPr>
            <p:spPr>
              <a:xfrm>
                <a:off x="883130" y="3630085"/>
                <a:ext cx="343214"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a:t>
                </a:r>
                <a:endParaRPr lang="en-US" b="1" baseline="-25000" dirty="0">
                  <a:solidFill>
                    <a:srgbClr val="FF0000"/>
                  </a:solidFill>
                </a:endParaRPr>
              </a:p>
            </p:txBody>
          </p:sp>
        </p:grpSp>
        <p:cxnSp>
          <p:nvCxnSpPr>
            <p:cNvPr id="43" name="直接连接符 42">
              <a:extLst>
                <a:ext uri="{FF2B5EF4-FFF2-40B4-BE49-F238E27FC236}">
                  <a16:creationId xmlns:a16="http://schemas.microsoft.com/office/drawing/2014/main" id="{1686AB0D-D30C-415F-A6E7-E74C4C15B669}"/>
                </a:ext>
              </a:extLst>
            </p:cNvPr>
            <p:cNvCxnSpPr>
              <a:cxnSpLocks/>
            </p:cNvCxnSpPr>
            <p:nvPr/>
          </p:nvCxnSpPr>
          <p:spPr>
            <a:xfrm flipV="1">
              <a:off x="8278344" y="3569800"/>
              <a:ext cx="153056" cy="917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A0257B57-5C37-450D-B573-6364E46EABCB}"/>
                </a:ext>
              </a:extLst>
            </p:cNvPr>
            <p:cNvCxnSpPr>
              <a:cxnSpLocks/>
            </p:cNvCxnSpPr>
            <p:nvPr/>
          </p:nvCxnSpPr>
          <p:spPr>
            <a:xfrm flipV="1">
              <a:off x="8292070" y="2801700"/>
              <a:ext cx="0" cy="867209"/>
            </a:xfrm>
            <a:prstGeom prst="line">
              <a:avLst/>
            </a:prstGeom>
            <a:ln w="38100">
              <a:solidFill>
                <a:srgbClr val="FF0000"/>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591060E8-B21B-4171-83A7-B22457A9A8C3}"/>
                </a:ext>
              </a:extLst>
            </p:cNvPr>
            <p:cNvSpPr txBox="1"/>
            <p:nvPr/>
          </p:nvSpPr>
          <p:spPr>
            <a:xfrm>
              <a:off x="8291168" y="2789811"/>
              <a:ext cx="819878" cy="646331"/>
            </a:xfrm>
            <a:prstGeom prst="rect">
              <a:avLst/>
            </a:prstGeom>
            <a:noFill/>
            <a:ln w="38100">
              <a:noFill/>
            </a:ln>
          </p:spPr>
          <p:txBody>
            <a:bodyPr wrap="square" rtlCol="0">
              <a:spAutoFit/>
            </a:bodyPr>
            <a:lstStyle/>
            <a:p>
              <a:pPr algn="ctr"/>
              <a:r>
                <a:rPr lang="en-US" b="1" dirty="0">
                  <a:solidFill>
                    <a:srgbClr val="FF0000"/>
                  </a:solidFill>
                </a:rPr>
                <a:t>Freq.</a:t>
              </a:r>
            </a:p>
            <a:p>
              <a:pPr algn="ctr"/>
              <a:r>
                <a:rPr lang="en-US" b="1" dirty="0">
                  <a:solidFill>
                    <a:srgbClr val="FF0000"/>
                  </a:solidFill>
                </a:rPr>
                <a:t>Jump</a:t>
              </a:r>
            </a:p>
          </p:txBody>
        </p:sp>
      </p:grpSp>
      <p:grpSp>
        <p:nvGrpSpPr>
          <p:cNvPr id="53" name="组合 52">
            <a:extLst>
              <a:ext uri="{FF2B5EF4-FFF2-40B4-BE49-F238E27FC236}">
                <a16:creationId xmlns:a16="http://schemas.microsoft.com/office/drawing/2014/main" id="{498B5CB3-E12F-4D1A-B540-A0886EBE4616}"/>
              </a:ext>
            </a:extLst>
          </p:cNvPr>
          <p:cNvGrpSpPr/>
          <p:nvPr/>
        </p:nvGrpSpPr>
        <p:grpSpPr>
          <a:xfrm>
            <a:off x="7095589" y="2811211"/>
            <a:ext cx="1629727" cy="879098"/>
            <a:chOff x="7481319" y="2789811"/>
            <a:chExt cx="1629727" cy="879098"/>
          </a:xfrm>
        </p:grpSpPr>
        <p:grpSp>
          <p:nvGrpSpPr>
            <p:cNvPr id="54" name="组合 53">
              <a:extLst>
                <a:ext uri="{FF2B5EF4-FFF2-40B4-BE49-F238E27FC236}">
                  <a16:creationId xmlns:a16="http://schemas.microsoft.com/office/drawing/2014/main" id="{8E274959-CC59-410D-817A-9B4B798E9B9F}"/>
                </a:ext>
              </a:extLst>
            </p:cNvPr>
            <p:cNvGrpSpPr/>
            <p:nvPr/>
          </p:nvGrpSpPr>
          <p:grpSpPr>
            <a:xfrm>
              <a:off x="7481319" y="2803384"/>
              <a:ext cx="795486" cy="431189"/>
              <a:chOff x="1606963" y="3054319"/>
              <a:chExt cx="795486" cy="431189"/>
            </a:xfrm>
          </p:grpSpPr>
          <p:cxnSp>
            <p:nvCxnSpPr>
              <p:cNvPr id="58" name="直接连接符 57">
                <a:extLst>
                  <a:ext uri="{FF2B5EF4-FFF2-40B4-BE49-F238E27FC236}">
                    <a16:creationId xmlns:a16="http://schemas.microsoft.com/office/drawing/2014/main" id="{058817B2-CCEF-4741-8C98-88A733262CA0}"/>
                  </a:ext>
                </a:extLst>
              </p:cNvPr>
              <p:cNvCxnSpPr>
                <a:cxnSpLocks/>
              </p:cNvCxnSpPr>
              <p:nvPr/>
            </p:nvCxnSpPr>
            <p:spPr>
              <a:xfrm flipV="1">
                <a:off x="1936458" y="3054319"/>
                <a:ext cx="465991" cy="31603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98160A5C-5171-4A44-B421-E023A84E418D}"/>
                  </a:ext>
                </a:extLst>
              </p:cNvPr>
              <p:cNvSpPr txBox="1"/>
              <p:nvPr/>
            </p:nvSpPr>
            <p:spPr>
              <a:xfrm>
                <a:off x="1606963" y="3116176"/>
                <a:ext cx="343214"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a:t>
                </a:r>
                <a:endParaRPr lang="en-US" b="1" baseline="-25000" dirty="0">
                  <a:solidFill>
                    <a:srgbClr val="FF0000"/>
                  </a:solidFill>
                </a:endParaRPr>
              </a:p>
            </p:txBody>
          </p:sp>
        </p:grpSp>
        <p:cxnSp>
          <p:nvCxnSpPr>
            <p:cNvPr id="55" name="直接连接符 54">
              <a:extLst>
                <a:ext uri="{FF2B5EF4-FFF2-40B4-BE49-F238E27FC236}">
                  <a16:creationId xmlns:a16="http://schemas.microsoft.com/office/drawing/2014/main" id="{C954B7DA-2B40-43DE-94D0-677F90EBE843}"/>
                </a:ext>
              </a:extLst>
            </p:cNvPr>
            <p:cNvCxnSpPr>
              <a:cxnSpLocks/>
              <a:endCxn id="57" idx="3"/>
            </p:cNvCxnSpPr>
            <p:nvPr/>
          </p:nvCxnSpPr>
          <p:spPr>
            <a:xfrm flipV="1">
              <a:off x="8278344" y="3112977"/>
              <a:ext cx="832702" cy="5486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EA731E43-372B-4740-85C9-3482161406A1}"/>
                </a:ext>
              </a:extLst>
            </p:cNvPr>
            <p:cNvCxnSpPr>
              <a:cxnSpLocks/>
            </p:cNvCxnSpPr>
            <p:nvPr/>
          </p:nvCxnSpPr>
          <p:spPr>
            <a:xfrm flipV="1">
              <a:off x="8292070" y="2801700"/>
              <a:ext cx="0" cy="867209"/>
            </a:xfrm>
            <a:prstGeom prst="line">
              <a:avLst/>
            </a:prstGeom>
            <a:ln w="38100">
              <a:solidFill>
                <a:srgbClr val="FF0000"/>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F4F4E2A6-01CD-4CDE-8C1E-DCBADA830DC3}"/>
                </a:ext>
              </a:extLst>
            </p:cNvPr>
            <p:cNvSpPr txBox="1"/>
            <p:nvPr/>
          </p:nvSpPr>
          <p:spPr>
            <a:xfrm>
              <a:off x="8291168" y="2789811"/>
              <a:ext cx="819878" cy="646331"/>
            </a:xfrm>
            <a:prstGeom prst="rect">
              <a:avLst/>
            </a:prstGeom>
            <a:noFill/>
            <a:ln w="38100">
              <a:noFill/>
            </a:ln>
          </p:spPr>
          <p:txBody>
            <a:bodyPr wrap="square" rtlCol="0">
              <a:spAutoFit/>
            </a:bodyPr>
            <a:lstStyle/>
            <a:p>
              <a:pPr algn="ctr"/>
              <a:r>
                <a:rPr lang="en-US" b="1" dirty="0">
                  <a:solidFill>
                    <a:srgbClr val="FF0000"/>
                  </a:solidFill>
                </a:rPr>
                <a:t>Freq.</a:t>
              </a:r>
            </a:p>
            <a:p>
              <a:pPr algn="ctr"/>
              <a:r>
                <a:rPr lang="en-US" b="1" dirty="0">
                  <a:solidFill>
                    <a:srgbClr val="FF0000"/>
                  </a:solidFill>
                </a:rPr>
                <a:t>Jump</a:t>
              </a:r>
            </a:p>
          </p:txBody>
        </p:sp>
      </p:grpSp>
      <p:sp>
        <p:nvSpPr>
          <p:cNvPr id="63" name="矩形 62">
            <a:extLst>
              <a:ext uri="{FF2B5EF4-FFF2-40B4-BE49-F238E27FC236}">
                <a16:creationId xmlns:a16="http://schemas.microsoft.com/office/drawing/2014/main" id="{85DC7F03-7CF7-4E71-BF60-BF0E47ECF35C}"/>
              </a:ext>
            </a:extLst>
          </p:cNvPr>
          <p:cNvSpPr/>
          <p:nvPr/>
        </p:nvSpPr>
        <p:spPr>
          <a:xfrm>
            <a:off x="3738279" y="2176924"/>
            <a:ext cx="946897" cy="595241"/>
          </a:xfrm>
          <a:prstGeom prst="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矩形 63">
            <a:extLst>
              <a:ext uri="{FF2B5EF4-FFF2-40B4-BE49-F238E27FC236}">
                <a16:creationId xmlns:a16="http://schemas.microsoft.com/office/drawing/2014/main" id="{B3A9751F-F399-479C-801C-3F1EE5F23E2E}"/>
              </a:ext>
            </a:extLst>
          </p:cNvPr>
          <p:cNvSpPr/>
          <p:nvPr/>
        </p:nvSpPr>
        <p:spPr>
          <a:xfrm>
            <a:off x="4394546" y="2535345"/>
            <a:ext cx="280833" cy="234383"/>
          </a:xfrm>
          <a:prstGeom prst="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493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4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63"/>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53"/>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63" grpId="0" animBg="1"/>
      <p:bldP spid="63" grpId="1" animBg="1"/>
      <p:bldP spid="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E313B2AF-84E9-4A29-0CB2-B579AAA63994}"/>
              </a:ext>
            </a:extLst>
          </p:cNvPr>
          <p:cNvSpPr/>
          <p:nvPr/>
        </p:nvSpPr>
        <p:spPr>
          <a:xfrm>
            <a:off x="8229600" y="2438400"/>
            <a:ext cx="2201296" cy="2532213"/>
          </a:xfrm>
          <a:prstGeom prst="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矩形 74">
            <a:extLst>
              <a:ext uri="{FF2B5EF4-FFF2-40B4-BE49-F238E27FC236}">
                <a16:creationId xmlns:a16="http://schemas.microsoft.com/office/drawing/2014/main" id="{4A0783C3-CE4B-8278-1149-B543951904BA}"/>
              </a:ext>
            </a:extLst>
          </p:cNvPr>
          <p:cNvSpPr/>
          <p:nvPr/>
        </p:nvSpPr>
        <p:spPr>
          <a:xfrm>
            <a:off x="3542498" y="2487806"/>
            <a:ext cx="1941502" cy="2457696"/>
          </a:xfrm>
          <a:prstGeom prst="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a:extLst>
              <a:ext uri="{FF2B5EF4-FFF2-40B4-BE49-F238E27FC236}">
                <a16:creationId xmlns:a16="http://schemas.microsoft.com/office/drawing/2014/main" id="{7C8AA916-98F0-33C2-4FDB-48F598742FD5}"/>
              </a:ext>
            </a:extLst>
          </p:cNvPr>
          <p:cNvPicPr>
            <a:picLocks noChangeAspect="1"/>
          </p:cNvPicPr>
          <p:nvPr/>
        </p:nvPicPr>
        <p:blipFill rotWithShape="1">
          <a:blip r:embed="rId3">
            <a:extLst>
              <a:ext uri="{28A0092B-C50C-407E-A947-70E740481C1C}">
                <a14:useLocalDpi xmlns:a14="http://schemas.microsoft.com/office/drawing/2010/main" val="0"/>
              </a:ext>
            </a:extLst>
          </a:blip>
          <a:srcRect t="3752" b="11166"/>
          <a:stretch/>
        </p:blipFill>
        <p:spPr>
          <a:xfrm>
            <a:off x="1659621" y="3203828"/>
            <a:ext cx="1702897" cy="938032"/>
          </a:xfrm>
          <a:prstGeom prst="rect">
            <a:avLst/>
          </a:prstGeom>
        </p:spPr>
      </p:pic>
      <p:sp>
        <p:nvSpPr>
          <p:cNvPr id="125" name="矩形 124">
            <a:extLst>
              <a:ext uri="{FF2B5EF4-FFF2-40B4-BE49-F238E27FC236}">
                <a16:creationId xmlns:a16="http://schemas.microsoft.com/office/drawing/2014/main" id="{B9672B7E-AA0D-885C-9310-ACDE7DCB1268}"/>
              </a:ext>
            </a:extLst>
          </p:cNvPr>
          <p:cNvSpPr/>
          <p:nvPr/>
        </p:nvSpPr>
        <p:spPr>
          <a:xfrm>
            <a:off x="1671774" y="3176495"/>
            <a:ext cx="1672075" cy="938032"/>
          </a:xfrm>
          <a:prstGeom prst="rect">
            <a:avLst/>
          </a:prstGeom>
          <a:solidFill>
            <a:srgbClr val="8FAADC">
              <a:alpha val="47843"/>
            </a:srgbClr>
          </a:solid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00"/>
                </a:solidFill>
              </a:rPr>
              <a:t>FFT</a:t>
            </a:r>
          </a:p>
        </p:txBody>
      </p:sp>
      <p:sp>
        <p:nvSpPr>
          <p:cNvPr id="13" name="Title 12">
            <a:extLst>
              <a:ext uri="{FF2B5EF4-FFF2-40B4-BE49-F238E27FC236}">
                <a16:creationId xmlns:a16="http://schemas.microsoft.com/office/drawing/2014/main" id="{D5229A80-5971-DAC3-584E-BA6BF0BB9C4B}"/>
              </a:ext>
            </a:extLst>
          </p:cNvPr>
          <p:cNvSpPr>
            <a:spLocks noGrp="1"/>
          </p:cNvSpPr>
          <p:nvPr>
            <p:ph type="title"/>
          </p:nvPr>
        </p:nvSpPr>
        <p:spPr>
          <a:xfrm>
            <a:off x="614652" y="428769"/>
            <a:ext cx="7344816" cy="590931"/>
          </a:xfrm>
        </p:spPr>
        <p:txBody>
          <a:bodyPr/>
          <a:lstStyle/>
          <a:p>
            <a:pPr algn="l"/>
            <a:r>
              <a:rPr lang="en-US" altLang="zh-CN" dirty="0"/>
              <a:t>Problems of Standard Demodulation</a:t>
            </a:r>
            <a:endParaRPr lang="en-CN" dirty="0">
              <a:latin typeface="SimHei" panose="02010609060101010101" pitchFamily="49" charset="-122"/>
              <a:ea typeface="SimHei" panose="02010609060101010101" pitchFamily="49" charset="-122"/>
            </a:endParaRPr>
          </a:p>
        </p:txBody>
      </p:sp>
      <p:sp>
        <p:nvSpPr>
          <p:cNvPr id="2" name="灯片编号占位符 1">
            <a:extLst>
              <a:ext uri="{FF2B5EF4-FFF2-40B4-BE49-F238E27FC236}">
                <a16:creationId xmlns:a16="http://schemas.microsoft.com/office/drawing/2014/main" id="{EDFD0119-AA66-48A1-A03B-5153F9FCEDE8}"/>
              </a:ext>
            </a:extLst>
          </p:cNvPr>
          <p:cNvSpPr>
            <a:spLocks noGrp="1"/>
          </p:cNvSpPr>
          <p:nvPr>
            <p:ph type="sldNum" sz="quarter" idx="10"/>
          </p:nvPr>
        </p:nvSpPr>
        <p:spPr/>
        <p:txBody>
          <a:bodyPr/>
          <a:lstStyle/>
          <a:p>
            <a:pPr algn="l"/>
            <a:r>
              <a:rPr lang="en-US" dirty="0"/>
              <a:t>page</a:t>
            </a:r>
          </a:p>
          <a:p>
            <a:pPr algn="l"/>
            <a:r>
              <a:rPr lang="en-US" dirty="0"/>
              <a:t>0</a:t>
            </a:r>
            <a:fld id="{37D409AB-2201-4E18-8A34-C31753AD9B06}" type="slidenum">
              <a:rPr smtClean="0"/>
              <a:pPr algn="l"/>
              <a:t>5</a:t>
            </a:fld>
            <a:endParaRPr dirty="0"/>
          </a:p>
        </p:txBody>
      </p:sp>
      <p:pic>
        <p:nvPicPr>
          <p:cNvPr id="4" name="图片 7">
            <a:extLst>
              <a:ext uri="{FF2B5EF4-FFF2-40B4-BE49-F238E27FC236}">
                <a16:creationId xmlns:a16="http://schemas.microsoft.com/office/drawing/2014/main" id="{F45A78BB-DFD8-671C-FBDC-480D9B4C6104}"/>
              </a:ext>
            </a:extLst>
          </p:cNvPr>
          <p:cNvPicPr>
            <a:picLocks noChangeAspect="1"/>
          </p:cNvPicPr>
          <p:nvPr/>
        </p:nvPicPr>
        <p:blipFill rotWithShape="1">
          <a:blip r:embed="rId4"/>
          <a:srcRect l="14169" t="9422" r="10192" b="26443"/>
          <a:stretch/>
        </p:blipFill>
        <p:spPr>
          <a:xfrm>
            <a:off x="6206824" y="3203828"/>
            <a:ext cx="1716424" cy="938032"/>
          </a:xfrm>
          <a:prstGeom prst="rect">
            <a:avLst/>
          </a:prstGeom>
        </p:spPr>
      </p:pic>
      <p:cxnSp>
        <p:nvCxnSpPr>
          <p:cNvPr id="9" name="直接箭头连接符 80">
            <a:extLst>
              <a:ext uri="{FF2B5EF4-FFF2-40B4-BE49-F238E27FC236}">
                <a16:creationId xmlns:a16="http://schemas.microsoft.com/office/drawing/2014/main" id="{D4A27FF7-9E40-9644-6541-1CB384AC8F8D}"/>
              </a:ext>
            </a:extLst>
          </p:cNvPr>
          <p:cNvCxnSpPr>
            <a:cxnSpLocks/>
          </p:cNvCxnSpPr>
          <p:nvPr/>
        </p:nvCxnSpPr>
        <p:spPr>
          <a:xfrm flipV="1">
            <a:off x="7515010" y="3372198"/>
            <a:ext cx="0" cy="594229"/>
          </a:xfrm>
          <a:prstGeom prst="straightConnector1">
            <a:avLst/>
          </a:prstGeom>
          <a:noFill/>
          <a:ln w="76200" cap="flat" cmpd="sng" algn="ctr">
            <a:solidFill>
              <a:srgbClr val="4472C4"/>
            </a:solidFill>
            <a:prstDash val="solid"/>
            <a:miter lim="800000"/>
            <a:headEnd type="triangle" w="med" len="med"/>
            <a:tailEnd type="triangle" w="med" len="med"/>
          </a:ln>
          <a:effectLst/>
        </p:spPr>
      </p:cxnSp>
      <p:sp>
        <p:nvSpPr>
          <p:cNvPr id="14" name="文本框 13">
            <a:extLst>
              <a:ext uri="{FF2B5EF4-FFF2-40B4-BE49-F238E27FC236}">
                <a16:creationId xmlns:a16="http://schemas.microsoft.com/office/drawing/2014/main" id="{B19D6EB4-3FA0-B6AF-82EC-6BF419A2E6D4}"/>
              </a:ext>
            </a:extLst>
          </p:cNvPr>
          <p:cNvSpPr txBox="1"/>
          <p:nvPr/>
        </p:nvSpPr>
        <p:spPr>
          <a:xfrm>
            <a:off x="6746682" y="3372198"/>
            <a:ext cx="636707" cy="584775"/>
          </a:xfrm>
          <a:prstGeom prst="rect">
            <a:avLst/>
          </a:prstGeom>
          <a:solidFill>
            <a:srgbClr val="FFFFFF">
              <a:alpha val="76863"/>
            </a:srgb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4B79C5"/>
                </a:solidFill>
                <a:effectLst/>
                <a:uLnTx/>
                <a:uFillTx/>
              </a:rPr>
              <a:t>Freq.</a:t>
            </a:r>
            <a:endParaRPr kumimoji="0" lang="en-US" sz="1600" b="0" i="0" u="none" strike="noStrike" kern="0" cap="none" spc="0" normalizeH="0" baseline="0" noProof="0" dirty="0">
              <a:ln>
                <a:noFill/>
              </a:ln>
              <a:solidFill>
                <a:srgbClr val="4B79C5"/>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4B79C5"/>
                </a:solidFill>
                <a:effectLst/>
                <a:uLnTx/>
                <a:uFillTx/>
              </a:rPr>
              <a:t>Jump</a:t>
            </a:r>
          </a:p>
        </p:txBody>
      </p:sp>
      <p:sp>
        <p:nvSpPr>
          <p:cNvPr id="74" name="文本框 73">
            <a:extLst>
              <a:ext uri="{FF2B5EF4-FFF2-40B4-BE49-F238E27FC236}">
                <a16:creationId xmlns:a16="http://schemas.microsoft.com/office/drawing/2014/main" id="{6A26ECF8-AAD3-6136-9722-E91ED2816128}"/>
              </a:ext>
            </a:extLst>
          </p:cNvPr>
          <p:cNvSpPr txBox="1"/>
          <p:nvPr/>
        </p:nvSpPr>
        <p:spPr>
          <a:xfrm>
            <a:off x="1659621" y="5067371"/>
            <a:ext cx="3728072" cy="461665"/>
          </a:xfrm>
          <a:prstGeom prst="rect">
            <a:avLst/>
          </a:prstGeom>
          <a:noFill/>
        </p:spPr>
        <p:txBody>
          <a:bodyPr wrap="none" rtlCol="0">
            <a:spAutoFit/>
          </a:bodyPr>
          <a:lstStyle/>
          <a:p>
            <a:r>
              <a:rPr lang="en-US" altLang="zh-CN" sz="2400" b="1" dirty="0"/>
              <a:t>Ideal</a:t>
            </a:r>
            <a:r>
              <a:rPr lang="zh-CN" altLang="en-US" sz="2400" b="1" dirty="0"/>
              <a:t> </a:t>
            </a:r>
            <a:r>
              <a:rPr lang="en-US" altLang="zh-CN" sz="2400" b="1" dirty="0"/>
              <a:t>Symbol</a:t>
            </a:r>
            <a:r>
              <a:rPr lang="zh-CN" altLang="en-US" sz="2400" b="1" dirty="0"/>
              <a:t> </a:t>
            </a:r>
            <a:r>
              <a:rPr lang="en-US" altLang="zh-CN" sz="2400" b="1" dirty="0"/>
              <a:t>Demodulation</a:t>
            </a:r>
            <a:endParaRPr lang="en-US" sz="2400" b="1" dirty="0"/>
          </a:p>
        </p:txBody>
      </p:sp>
      <p:sp>
        <p:nvSpPr>
          <p:cNvPr id="136" name="矩形 135">
            <a:extLst>
              <a:ext uri="{FF2B5EF4-FFF2-40B4-BE49-F238E27FC236}">
                <a16:creationId xmlns:a16="http://schemas.microsoft.com/office/drawing/2014/main" id="{5970C796-2677-0417-E5A1-8BC37AE98577}"/>
              </a:ext>
            </a:extLst>
          </p:cNvPr>
          <p:cNvSpPr/>
          <p:nvPr/>
        </p:nvSpPr>
        <p:spPr>
          <a:xfrm>
            <a:off x="6236731" y="3203828"/>
            <a:ext cx="1672075" cy="938032"/>
          </a:xfrm>
          <a:prstGeom prst="rect">
            <a:avLst/>
          </a:prstGeom>
          <a:solidFill>
            <a:srgbClr val="8FAADC">
              <a:alpha val="47843"/>
            </a:srgbClr>
          </a:solid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FF00"/>
                </a:solidFill>
              </a:rPr>
              <a:t>FFT</a:t>
            </a:r>
          </a:p>
        </p:txBody>
      </p:sp>
      <p:sp>
        <p:nvSpPr>
          <p:cNvPr id="56" name="文本框 55">
            <a:extLst>
              <a:ext uri="{FF2B5EF4-FFF2-40B4-BE49-F238E27FC236}">
                <a16:creationId xmlns:a16="http://schemas.microsoft.com/office/drawing/2014/main" id="{FA1CCE2D-4555-4489-66FA-861E6B9D14C5}"/>
              </a:ext>
            </a:extLst>
          </p:cNvPr>
          <p:cNvSpPr txBox="1"/>
          <p:nvPr/>
        </p:nvSpPr>
        <p:spPr>
          <a:xfrm>
            <a:off x="6555770" y="5098326"/>
            <a:ext cx="3649845" cy="461665"/>
          </a:xfrm>
          <a:prstGeom prst="rect">
            <a:avLst/>
          </a:prstGeom>
          <a:noFill/>
        </p:spPr>
        <p:txBody>
          <a:bodyPr wrap="none" rtlCol="0">
            <a:spAutoFit/>
          </a:bodyPr>
          <a:lstStyle/>
          <a:p>
            <a:r>
              <a:rPr lang="en-US" altLang="zh-CN" sz="2400" b="1" dirty="0"/>
              <a:t>Real</a:t>
            </a:r>
            <a:r>
              <a:rPr lang="zh-CN" altLang="en-US" sz="2400" b="1" dirty="0"/>
              <a:t> </a:t>
            </a:r>
            <a:r>
              <a:rPr lang="en-US" altLang="zh-CN" sz="2400" b="1" dirty="0"/>
              <a:t>Symbol</a:t>
            </a:r>
            <a:r>
              <a:rPr lang="zh-CN" altLang="en-US" sz="2400" b="1" dirty="0"/>
              <a:t> </a:t>
            </a:r>
            <a:r>
              <a:rPr lang="en-US" altLang="zh-CN" sz="2400" b="1" dirty="0"/>
              <a:t>Demodulation</a:t>
            </a:r>
            <a:endParaRPr lang="en-US" sz="2400" b="1" dirty="0"/>
          </a:p>
        </p:txBody>
      </p:sp>
      <p:grpSp>
        <p:nvGrpSpPr>
          <p:cNvPr id="21" name="组合 20">
            <a:extLst>
              <a:ext uri="{FF2B5EF4-FFF2-40B4-BE49-F238E27FC236}">
                <a16:creationId xmlns:a16="http://schemas.microsoft.com/office/drawing/2014/main" id="{03D586F4-0665-4646-96B5-58ADC7D3E180}"/>
              </a:ext>
            </a:extLst>
          </p:cNvPr>
          <p:cNvGrpSpPr/>
          <p:nvPr/>
        </p:nvGrpSpPr>
        <p:grpSpPr>
          <a:xfrm>
            <a:off x="3488747" y="2521091"/>
            <a:ext cx="2109364" cy="2288819"/>
            <a:chOff x="509221" y="554076"/>
            <a:chExt cx="2219703" cy="3093773"/>
          </a:xfrm>
        </p:grpSpPr>
        <p:cxnSp>
          <p:nvCxnSpPr>
            <p:cNvPr id="33" name="直接箭头连接符 32">
              <a:extLst>
                <a:ext uri="{FF2B5EF4-FFF2-40B4-BE49-F238E27FC236}">
                  <a16:creationId xmlns:a16="http://schemas.microsoft.com/office/drawing/2014/main" id="{B1AFC282-2C78-4BCB-83D1-3B561C8DB9B5}"/>
                </a:ext>
              </a:extLst>
            </p:cNvPr>
            <p:cNvCxnSpPr>
              <a:cxnSpLocks/>
            </p:cNvCxnSpPr>
            <p:nvPr/>
          </p:nvCxnSpPr>
          <p:spPr>
            <a:xfrm flipV="1">
              <a:off x="791852" y="716441"/>
              <a:ext cx="0" cy="293140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E368ED0E-A3D1-4C45-9A32-62A865D05601}"/>
                </a:ext>
              </a:extLst>
            </p:cNvPr>
            <p:cNvCxnSpPr>
              <a:cxnSpLocks/>
            </p:cNvCxnSpPr>
            <p:nvPr/>
          </p:nvCxnSpPr>
          <p:spPr>
            <a:xfrm flipV="1">
              <a:off x="791852" y="2688212"/>
              <a:ext cx="1604275" cy="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5" name="文本框 34">
              <a:extLst>
                <a:ext uri="{FF2B5EF4-FFF2-40B4-BE49-F238E27FC236}">
                  <a16:creationId xmlns:a16="http://schemas.microsoft.com/office/drawing/2014/main" id="{F1E66D34-0C42-485C-A613-1DA78B39969B}"/>
                </a:ext>
              </a:extLst>
            </p:cNvPr>
            <p:cNvSpPr txBox="1"/>
            <p:nvPr/>
          </p:nvSpPr>
          <p:spPr>
            <a:xfrm>
              <a:off x="1669269" y="2189208"/>
              <a:ext cx="1059655" cy="499222"/>
            </a:xfrm>
            <a:prstGeom prst="rect">
              <a:avLst/>
            </a:prstGeom>
            <a:noFill/>
            <a:ln w="38100">
              <a:noFill/>
            </a:ln>
          </p:spPr>
          <p:txBody>
            <a:bodyPr wrap="square" rtlCol="0">
              <a:spAutoFit/>
            </a:bodyPr>
            <a:lstStyle/>
            <a:p>
              <a:r>
                <a:rPr lang="en-US" altLang="zh-CN" b="1" dirty="0"/>
                <a:t>Energy</a:t>
              </a:r>
              <a:endParaRPr lang="en-US" b="1" dirty="0"/>
            </a:p>
          </p:txBody>
        </p:sp>
        <p:sp>
          <p:nvSpPr>
            <p:cNvPr id="36" name="文本框 35">
              <a:extLst>
                <a:ext uri="{FF2B5EF4-FFF2-40B4-BE49-F238E27FC236}">
                  <a16:creationId xmlns:a16="http://schemas.microsoft.com/office/drawing/2014/main" id="{A7A9BE69-0CD8-4EC1-AAA7-22BD7C49520C}"/>
                </a:ext>
              </a:extLst>
            </p:cNvPr>
            <p:cNvSpPr txBox="1"/>
            <p:nvPr/>
          </p:nvSpPr>
          <p:spPr>
            <a:xfrm>
              <a:off x="773120" y="554076"/>
              <a:ext cx="235755" cy="499222"/>
            </a:xfrm>
            <a:prstGeom prst="rect">
              <a:avLst/>
            </a:prstGeom>
            <a:noFill/>
            <a:ln w="38100">
              <a:noFill/>
            </a:ln>
          </p:spPr>
          <p:txBody>
            <a:bodyPr wrap="square" rtlCol="0">
              <a:spAutoFit/>
            </a:bodyPr>
            <a:lstStyle/>
            <a:p>
              <a:r>
                <a:rPr lang="en-US" b="1" dirty="0"/>
                <a:t>f</a:t>
              </a:r>
            </a:p>
          </p:txBody>
        </p:sp>
        <p:sp>
          <p:nvSpPr>
            <p:cNvPr id="37" name="文本框 36">
              <a:extLst>
                <a:ext uri="{FF2B5EF4-FFF2-40B4-BE49-F238E27FC236}">
                  <a16:creationId xmlns:a16="http://schemas.microsoft.com/office/drawing/2014/main" id="{1DF53B91-2635-43F7-A45C-F4BC457EBF2D}"/>
                </a:ext>
              </a:extLst>
            </p:cNvPr>
            <p:cNvSpPr txBox="1"/>
            <p:nvPr/>
          </p:nvSpPr>
          <p:spPr>
            <a:xfrm>
              <a:off x="509221" y="2451511"/>
              <a:ext cx="317467" cy="499222"/>
            </a:xfrm>
            <a:prstGeom prst="rect">
              <a:avLst/>
            </a:prstGeom>
            <a:noFill/>
            <a:ln w="38100">
              <a:noFill/>
            </a:ln>
          </p:spPr>
          <p:txBody>
            <a:bodyPr wrap="none" rtlCol="0">
              <a:spAutoFit/>
            </a:bodyPr>
            <a:lstStyle/>
            <a:p>
              <a:r>
                <a:rPr lang="en-US" b="1" dirty="0"/>
                <a:t>0</a:t>
              </a:r>
            </a:p>
          </p:txBody>
        </p:sp>
        <p:sp>
          <p:nvSpPr>
            <p:cNvPr id="38" name="文本框 37">
              <a:extLst>
                <a:ext uri="{FF2B5EF4-FFF2-40B4-BE49-F238E27FC236}">
                  <a16:creationId xmlns:a16="http://schemas.microsoft.com/office/drawing/2014/main" id="{3B05AA44-E2F6-4381-AF33-6AC0940EA2E0}"/>
                </a:ext>
              </a:extLst>
            </p:cNvPr>
            <p:cNvSpPr txBox="1"/>
            <p:nvPr/>
          </p:nvSpPr>
          <p:spPr>
            <a:xfrm>
              <a:off x="509221" y="1239930"/>
              <a:ext cx="330962" cy="499222"/>
            </a:xfrm>
            <a:prstGeom prst="rect">
              <a:avLst/>
            </a:prstGeom>
            <a:noFill/>
            <a:ln w="38100">
              <a:noFill/>
            </a:ln>
          </p:spPr>
          <p:txBody>
            <a:bodyPr wrap="none" rtlCol="0">
              <a:spAutoFit/>
            </a:bodyPr>
            <a:lstStyle/>
            <a:p>
              <a:r>
                <a:rPr lang="en-US" b="1" dirty="0"/>
                <a:t>B</a:t>
              </a:r>
            </a:p>
          </p:txBody>
        </p:sp>
        <p:cxnSp>
          <p:nvCxnSpPr>
            <p:cNvPr id="39" name="直接箭头连接符 38">
              <a:extLst>
                <a:ext uri="{FF2B5EF4-FFF2-40B4-BE49-F238E27FC236}">
                  <a16:creationId xmlns:a16="http://schemas.microsoft.com/office/drawing/2014/main" id="{FC8BC247-DA37-4D90-B09A-600C390485BE}"/>
                </a:ext>
              </a:extLst>
            </p:cNvPr>
            <p:cNvCxnSpPr>
              <a:cxnSpLocks/>
            </p:cNvCxnSpPr>
            <p:nvPr/>
          </p:nvCxnSpPr>
          <p:spPr>
            <a:xfrm flipV="1">
              <a:off x="813946" y="1476628"/>
              <a:ext cx="1522544" cy="1"/>
            </a:xfrm>
            <a:prstGeom prst="straightConnector1">
              <a:avLst/>
            </a:prstGeom>
            <a:ln w="38100">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5" name="组合 4">
            <a:extLst>
              <a:ext uri="{FF2B5EF4-FFF2-40B4-BE49-F238E27FC236}">
                <a16:creationId xmlns:a16="http://schemas.microsoft.com/office/drawing/2014/main" id="{9EBB796D-6E3E-44E1-B01D-2410B4854A36}"/>
              </a:ext>
            </a:extLst>
          </p:cNvPr>
          <p:cNvGrpSpPr/>
          <p:nvPr/>
        </p:nvGrpSpPr>
        <p:grpSpPr>
          <a:xfrm>
            <a:off x="3459341" y="3220420"/>
            <a:ext cx="1509566" cy="868649"/>
            <a:chOff x="3459341" y="3220420"/>
            <a:chExt cx="1509566" cy="868649"/>
          </a:xfrm>
        </p:grpSpPr>
        <p:sp>
          <p:nvSpPr>
            <p:cNvPr id="20" name="任意多边形: 形状 19">
              <a:extLst>
                <a:ext uri="{FF2B5EF4-FFF2-40B4-BE49-F238E27FC236}">
                  <a16:creationId xmlns:a16="http://schemas.microsoft.com/office/drawing/2014/main" id="{AB113725-E903-4096-AEB7-37800CA769ED}"/>
                </a:ext>
              </a:extLst>
            </p:cNvPr>
            <p:cNvSpPr/>
            <p:nvPr/>
          </p:nvSpPr>
          <p:spPr>
            <a:xfrm>
              <a:off x="3789438" y="3220420"/>
              <a:ext cx="1160789" cy="868649"/>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689" h="797560">
                  <a:moveTo>
                    <a:pt x="12526" y="0"/>
                  </a:moveTo>
                  <a:cubicBezTo>
                    <a:pt x="40466" y="38523"/>
                    <a:pt x="68406" y="77047"/>
                    <a:pt x="68406" y="106680"/>
                  </a:cubicBezTo>
                  <a:cubicBezTo>
                    <a:pt x="68406" y="136313"/>
                    <a:pt x="4906" y="143933"/>
                    <a:pt x="12526" y="177800"/>
                  </a:cubicBezTo>
                  <a:cubicBezTo>
                    <a:pt x="20146" y="211667"/>
                    <a:pt x="111586" y="271780"/>
                    <a:pt x="114126" y="309880"/>
                  </a:cubicBezTo>
                  <a:cubicBezTo>
                    <a:pt x="116666" y="347980"/>
                    <a:pt x="-62827" y="381000"/>
                    <a:pt x="27766" y="406400"/>
                  </a:cubicBezTo>
                  <a:cubicBezTo>
                    <a:pt x="118359" y="431800"/>
                    <a:pt x="659379" y="440267"/>
                    <a:pt x="657686" y="462280"/>
                  </a:cubicBezTo>
                  <a:cubicBezTo>
                    <a:pt x="655993" y="484293"/>
                    <a:pt x="99733" y="511387"/>
                    <a:pt x="17606" y="538480"/>
                  </a:cubicBezTo>
                  <a:cubicBezTo>
                    <a:pt x="-64521" y="565573"/>
                    <a:pt x="167466" y="604520"/>
                    <a:pt x="164926" y="624840"/>
                  </a:cubicBezTo>
                  <a:cubicBezTo>
                    <a:pt x="162386" y="645160"/>
                    <a:pt x="9986" y="636693"/>
                    <a:pt x="2366" y="660400"/>
                  </a:cubicBezTo>
                  <a:cubicBezTo>
                    <a:pt x="-5254" y="684107"/>
                    <a:pt x="117513" y="744220"/>
                    <a:pt x="119206" y="767080"/>
                  </a:cubicBezTo>
                  <a:cubicBezTo>
                    <a:pt x="120899" y="789940"/>
                    <a:pt x="66712" y="793750"/>
                    <a:pt x="12526" y="79756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文本框 22">
              <a:extLst>
                <a:ext uri="{FF2B5EF4-FFF2-40B4-BE49-F238E27FC236}">
                  <a16:creationId xmlns:a16="http://schemas.microsoft.com/office/drawing/2014/main" id="{539ECCA3-0BD0-4994-A516-E6DDA37DC3C5}"/>
                </a:ext>
              </a:extLst>
            </p:cNvPr>
            <p:cNvSpPr txBox="1"/>
            <p:nvPr/>
          </p:nvSpPr>
          <p:spPr>
            <a:xfrm>
              <a:off x="3459341" y="3528796"/>
              <a:ext cx="392205"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a:t>
              </a:r>
              <a:endParaRPr lang="en-US" b="1" baseline="-25000" dirty="0">
                <a:solidFill>
                  <a:srgbClr val="FF0000"/>
                </a:solidFill>
              </a:endParaRPr>
            </a:p>
          </p:txBody>
        </p:sp>
        <p:sp>
          <p:nvSpPr>
            <p:cNvPr id="25" name="矩形 24">
              <a:extLst>
                <a:ext uri="{FF2B5EF4-FFF2-40B4-BE49-F238E27FC236}">
                  <a16:creationId xmlns:a16="http://schemas.microsoft.com/office/drawing/2014/main" id="{FE4FAE0A-7A56-4116-B703-9C9BB7E9460D}"/>
                </a:ext>
              </a:extLst>
            </p:cNvPr>
            <p:cNvSpPr/>
            <p:nvPr/>
          </p:nvSpPr>
          <p:spPr>
            <a:xfrm>
              <a:off x="3762726" y="3608958"/>
              <a:ext cx="1206181" cy="222051"/>
            </a:xfrm>
            <a:prstGeom prst="rect">
              <a:avLst/>
            </a:prstGeom>
            <a:solidFill>
              <a:srgbClr val="4B79C5">
                <a:alpha val="6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组合 44">
            <a:extLst>
              <a:ext uri="{FF2B5EF4-FFF2-40B4-BE49-F238E27FC236}">
                <a16:creationId xmlns:a16="http://schemas.microsoft.com/office/drawing/2014/main" id="{6CC5BD7E-93C3-48A4-9983-9F67139A0999}"/>
              </a:ext>
            </a:extLst>
          </p:cNvPr>
          <p:cNvGrpSpPr/>
          <p:nvPr/>
        </p:nvGrpSpPr>
        <p:grpSpPr>
          <a:xfrm>
            <a:off x="8496085" y="2346049"/>
            <a:ext cx="2109364" cy="2535032"/>
            <a:chOff x="509221" y="554076"/>
            <a:chExt cx="2219703" cy="3426576"/>
          </a:xfrm>
        </p:grpSpPr>
        <p:cxnSp>
          <p:nvCxnSpPr>
            <p:cNvPr id="59" name="直接箭头连接符 58">
              <a:extLst>
                <a:ext uri="{FF2B5EF4-FFF2-40B4-BE49-F238E27FC236}">
                  <a16:creationId xmlns:a16="http://schemas.microsoft.com/office/drawing/2014/main" id="{D0094E3C-A48B-4328-A75A-7252314B5B71}"/>
                </a:ext>
              </a:extLst>
            </p:cNvPr>
            <p:cNvCxnSpPr>
              <a:cxnSpLocks/>
            </p:cNvCxnSpPr>
            <p:nvPr/>
          </p:nvCxnSpPr>
          <p:spPr>
            <a:xfrm flipV="1">
              <a:off x="791852" y="716439"/>
              <a:ext cx="0" cy="3264213"/>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2F8459C2-7E97-42CD-BA66-CFB72B08BB6E}"/>
                </a:ext>
              </a:extLst>
            </p:cNvPr>
            <p:cNvCxnSpPr>
              <a:cxnSpLocks/>
            </p:cNvCxnSpPr>
            <p:nvPr/>
          </p:nvCxnSpPr>
          <p:spPr>
            <a:xfrm flipV="1">
              <a:off x="791852" y="2688211"/>
              <a:ext cx="1604275" cy="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1" name="文本框 60">
              <a:extLst>
                <a:ext uri="{FF2B5EF4-FFF2-40B4-BE49-F238E27FC236}">
                  <a16:creationId xmlns:a16="http://schemas.microsoft.com/office/drawing/2014/main" id="{CE2CB039-2AB5-4243-AE39-5C97EBFDFAF9}"/>
                </a:ext>
              </a:extLst>
            </p:cNvPr>
            <p:cNvSpPr txBox="1"/>
            <p:nvPr/>
          </p:nvSpPr>
          <p:spPr>
            <a:xfrm>
              <a:off x="1669269" y="2189208"/>
              <a:ext cx="1059655" cy="499222"/>
            </a:xfrm>
            <a:prstGeom prst="rect">
              <a:avLst/>
            </a:prstGeom>
            <a:noFill/>
            <a:ln w="38100">
              <a:noFill/>
            </a:ln>
          </p:spPr>
          <p:txBody>
            <a:bodyPr wrap="square" rtlCol="0">
              <a:spAutoFit/>
            </a:bodyPr>
            <a:lstStyle/>
            <a:p>
              <a:r>
                <a:rPr lang="en-US" altLang="zh-CN" b="1" dirty="0"/>
                <a:t>Energy</a:t>
              </a:r>
              <a:endParaRPr lang="en-US" b="1" dirty="0"/>
            </a:p>
          </p:txBody>
        </p:sp>
        <p:sp>
          <p:nvSpPr>
            <p:cNvPr id="62" name="文本框 61">
              <a:extLst>
                <a:ext uri="{FF2B5EF4-FFF2-40B4-BE49-F238E27FC236}">
                  <a16:creationId xmlns:a16="http://schemas.microsoft.com/office/drawing/2014/main" id="{3B97B79F-2455-4C19-BC42-D25039D2C89D}"/>
                </a:ext>
              </a:extLst>
            </p:cNvPr>
            <p:cNvSpPr txBox="1"/>
            <p:nvPr/>
          </p:nvSpPr>
          <p:spPr>
            <a:xfrm>
              <a:off x="773120" y="554076"/>
              <a:ext cx="235755" cy="499222"/>
            </a:xfrm>
            <a:prstGeom prst="rect">
              <a:avLst/>
            </a:prstGeom>
            <a:noFill/>
            <a:ln w="38100">
              <a:noFill/>
            </a:ln>
          </p:spPr>
          <p:txBody>
            <a:bodyPr wrap="square" rtlCol="0">
              <a:spAutoFit/>
            </a:bodyPr>
            <a:lstStyle/>
            <a:p>
              <a:r>
                <a:rPr lang="en-US" b="1" dirty="0"/>
                <a:t>f</a:t>
              </a:r>
            </a:p>
          </p:txBody>
        </p:sp>
        <p:sp>
          <p:nvSpPr>
            <p:cNvPr id="63" name="文本框 62">
              <a:extLst>
                <a:ext uri="{FF2B5EF4-FFF2-40B4-BE49-F238E27FC236}">
                  <a16:creationId xmlns:a16="http://schemas.microsoft.com/office/drawing/2014/main" id="{000CB0E9-F5B1-4EEE-B701-23C0BAFB1E7E}"/>
                </a:ext>
              </a:extLst>
            </p:cNvPr>
            <p:cNvSpPr txBox="1"/>
            <p:nvPr/>
          </p:nvSpPr>
          <p:spPr>
            <a:xfrm>
              <a:off x="509221" y="2451511"/>
              <a:ext cx="317467" cy="499222"/>
            </a:xfrm>
            <a:prstGeom prst="rect">
              <a:avLst/>
            </a:prstGeom>
            <a:noFill/>
            <a:ln w="38100">
              <a:noFill/>
            </a:ln>
          </p:spPr>
          <p:txBody>
            <a:bodyPr wrap="none" rtlCol="0">
              <a:spAutoFit/>
            </a:bodyPr>
            <a:lstStyle/>
            <a:p>
              <a:r>
                <a:rPr lang="en-US" b="1" dirty="0"/>
                <a:t>0</a:t>
              </a:r>
            </a:p>
          </p:txBody>
        </p:sp>
        <p:sp>
          <p:nvSpPr>
            <p:cNvPr id="64" name="文本框 63">
              <a:extLst>
                <a:ext uri="{FF2B5EF4-FFF2-40B4-BE49-F238E27FC236}">
                  <a16:creationId xmlns:a16="http://schemas.microsoft.com/office/drawing/2014/main" id="{4E3E1B05-6BC5-4C19-A7B8-5C2C8FF2445C}"/>
                </a:ext>
              </a:extLst>
            </p:cNvPr>
            <p:cNvSpPr txBox="1"/>
            <p:nvPr/>
          </p:nvSpPr>
          <p:spPr>
            <a:xfrm>
              <a:off x="509221" y="1239930"/>
              <a:ext cx="330962" cy="499222"/>
            </a:xfrm>
            <a:prstGeom prst="rect">
              <a:avLst/>
            </a:prstGeom>
            <a:noFill/>
            <a:ln w="38100">
              <a:noFill/>
            </a:ln>
          </p:spPr>
          <p:txBody>
            <a:bodyPr wrap="none" rtlCol="0">
              <a:spAutoFit/>
            </a:bodyPr>
            <a:lstStyle/>
            <a:p>
              <a:r>
                <a:rPr lang="en-US" b="1" dirty="0"/>
                <a:t>B</a:t>
              </a:r>
            </a:p>
          </p:txBody>
        </p:sp>
        <p:cxnSp>
          <p:nvCxnSpPr>
            <p:cNvPr id="65" name="直接箭头连接符 64">
              <a:extLst>
                <a:ext uri="{FF2B5EF4-FFF2-40B4-BE49-F238E27FC236}">
                  <a16:creationId xmlns:a16="http://schemas.microsoft.com/office/drawing/2014/main" id="{D9B9A998-87E2-4DC3-A37C-501B0A0103F2}"/>
                </a:ext>
              </a:extLst>
            </p:cNvPr>
            <p:cNvCxnSpPr>
              <a:cxnSpLocks/>
            </p:cNvCxnSpPr>
            <p:nvPr/>
          </p:nvCxnSpPr>
          <p:spPr>
            <a:xfrm flipV="1">
              <a:off x="813946" y="1476628"/>
              <a:ext cx="1522544" cy="1"/>
            </a:xfrm>
            <a:prstGeom prst="straightConnector1">
              <a:avLst/>
            </a:prstGeom>
            <a:ln w="38100">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48" name="文本框 47">
            <a:extLst>
              <a:ext uri="{FF2B5EF4-FFF2-40B4-BE49-F238E27FC236}">
                <a16:creationId xmlns:a16="http://schemas.microsoft.com/office/drawing/2014/main" id="{C507DFFD-158A-4257-8DD8-F2B2FF70EFEE}"/>
              </a:ext>
            </a:extLst>
          </p:cNvPr>
          <p:cNvSpPr txBox="1"/>
          <p:nvPr/>
        </p:nvSpPr>
        <p:spPr>
          <a:xfrm>
            <a:off x="8168886" y="4256495"/>
            <a:ext cx="689998"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 </a:t>
            </a:r>
            <a:r>
              <a:rPr lang="en-US" altLang="zh-CN" b="1" dirty="0">
                <a:solidFill>
                  <a:srgbClr val="FF0000"/>
                </a:solidFill>
              </a:rPr>
              <a:t>- B</a:t>
            </a:r>
            <a:endParaRPr lang="en-US" b="1" dirty="0">
              <a:solidFill>
                <a:srgbClr val="FF0000"/>
              </a:solidFill>
            </a:endParaRPr>
          </a:p>
        </p:txBody>
      </p:sp>
      <p:sp>
        <p:nvSpPr>
          <p:cNvPr id="46" name="任意多边形: 形状 45">
            <a:extLst>
              <a:ext uri="{FF2B5EF4-FFF2-40B4-BE49-F238E27FC236}">
                <a16:creationId xmlns:a16="http://schemas.microsoft.com/office/drawing/2014/main" id="{5D7D004D-ECDA-4ACF-9613-8185DA22DC7A}"/>
              </a:ext>
            </a:extLst>
          </p:cNvPr>
          <p:cNvSpPr/>
          <p:nvPr/>
        </p:nvSpPr>
        <p:spPr>
          <a:xfrm>
            <a:off x="8795942" y="3935802"/>
            <a:ext cx="463842" cy="868649"/>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689" h="797560">
                <a:moveTo>
                  <a:pt x="12526" y="0"/>
                </a:moveTo>
                <a:cubicBezTo>
                  <a:pt x="40466" y="38523"/>
                  <a:pt x="68406" y="77047"/>
                  <a:pt x="68406" y="106680"/>
                </a:cubicBezTo>
                <a:cubicBezTo>
                  <a:pt x="68406" y="136313"/>
                  <a:pt x="4906" y="143933"/>
                  <a:pt x="12526" y="177800"/>
                </a:cubicBezTo>
                <a:cubicBezTo>
                  <a:pt x="20146" y="211667"/>
                  <a:pt x="111586" y="271780"/>
                  <a:pt x="114126" y="309880"/>
                </a:cubicBezTo>
                <a:cubicBezTo>
                  <a:pt x="116666" y="347980"/>
                  <a:pt x="-62827" y="381000"/>
                  <a:pt x="27766" y="406400"/>
                </a:cubicBezTo>
                <a:cubicBezTo>
                  <a:pt x="118359" y="431800"/>
                  <a:pt x="659379" y="440267"/>
                  <a:pt x="657686" y="462280"/>
                </a:cubicBezTo>
                <a:cubicBezTo>
                  <a:pt x="655993" y="484293"/>
                  <a:pt x="99733" y="511387"/>
                  <a:pt x="17606" y="538480"/>
                </a:cubicBezTo>
                <a:cubicBezTo>
                  <a:pt x="-64521" y="565573"/>
                  <a:pt x="167466" y="604520"/>
                  <a:pt x="164926" y="624840"/>
                </a:cubicBezTo>
                <a:cubicBezTo>
                  <a:pt x="162386" y="645160"/>
                  <a:pt x="9986" y="636693"/>
                  <a:pt x="2366" y="660400"/>
                </a:cubicBezTo>
                <a:cubicBezTo>
                  <a:pt x="-5254" y="684107"/>
                  <a:pt x="117513" y="744220"/>
                  <a:pt x="119206" y="767080"/>
                </a:cubicBezTo>
                <a:cubicBezTo>
                  <a:pt x="120899" y="789940"/>
                  <a:pt x="66712" y="793750"/>
                  <a:pt x="12526" y="79756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B5EC8A6F-C1C5-4234-97A7-7F238509D8FE}"/>
              </a:ext>
            </a:extLst>
          </p:cNvPr>
          <p:cNvSpPr/>
          <p:nvPr/>
        </p:nvSpPr>
        <p:spPr>
          <a:xfrm>
            <a:off x="8776213" y="4339019"/>
            <a:ext cx="539458" cy="222051"/>
          </a:xfrm>
          <a:prstGeom prst="rect">
            <a:avLst/>
          </a:prstGeom>
          <a:solidFill>
            <a:srgbClr val="4B79C5">
              <a:alpha val="6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组合 50">
            <a:extLst>
              <a:ext uri="{FF2B5EF4-FFF2-40B4-BE49-F238E27FC236}">
                <a16:creationId xmlns:a16="http://schemas.microsoft.com/office/drawing/2014/main" id="{1EC1AC91-ABDE-43F5-B3C5-4E4B5922F4E5}"/>
              </a:ext>
            </a:extLst>
          </p:cNvPr>
          <p:cNvGrpSpPr/>
          <p:nvPr/>
        </p:nvGrpSpPr>
        <p:grpSpPr>
          <a:xfrm>
            <a:off x="9349239" y="4339019"/>
            <a:ext cx="222051" cy="222051"/>
            <a:chOff x="819604" y="3759994"/>
            <a:chExt cx="380513" cy="380513"/>
          </a:xfrm>
        </p:grpSpPr>
        <p:sp>
          <p:nvSpPr>
            <p:cNvPr id="55" name="椭圆 54">
              <a:extLst>
                <a:ext uri="{FF2B5EF4-FFF2-40B4-BE49-F238E27FC236}">
                  <a16:creationId xmlns:a16="http://schemas.microsoft.com/office/drawing/2014/main" id="{F8CAD199-0A46-4967-A189-144FFCBF56BA}"/>
                </a:ext>
              </a:extLst>
            </p:cNvPr>
            <p:cNvSpPr/>
            <p:nvPr/>
          </p:nvSpPr>
          <p:spPr>
            <a:xfrm>
              <a:off x="819604" y="3759994"/>
              <a:ext cx="380513" cy="380513"/>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AEC76A69-3FC4-497E-95D0-84AB1267107E}"/>
                </a:ext>
              </a:extLst>
            </p:cNvPr>
            <p:cNvCxnSpPr>
              <a:cxnSpLocks/>
              <a:endCxn id="55" idx="5"/>
            </p:cNvCxnSpPr>
            <p:nvPr/>
          </p:nvCxnSpPr>
          <p:spPr>
            <a:xfrm>
              <a:off x="985339" y="3937636"/>
              <a:ext cx="159054" cy="147148"/>
            </a:xfrm>
            <a:prstGeom prst="line">
              <a:avLst/>
            </a:prstGeom>
            <a:ln w="28575">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20F5DB26-A145-412F-9697-D6A52D372A78}"/>
              </a:ext>
            </a:extLst>
          </p:cNvPr>
          <p:cNvGrpSpPr/>
          <p:nvPr/>
        </p:nvGrpSpPr>
        <p:grpSpPr>
          <a:xfrm>
            <a:off x="8466679" y="3045378"/>
            <a:ext cx="1420199" cy="868649"/>
            <a:chOff x="8466679" y="3045378"/>
            <a:chExt cx="1420199" cy="868649"/>
          </a:xfrm>
        </p:grpSpPr>
        <p:sp>
          <p:nvSpPr>
            <p:cNvPr id="44" name="任意多边形: 形状 43">
              <a:extLst>
                <a:ext uri="{FF2B5EF4-FFF2-40B4-BE49-F238E27FC236}">
                  <a16:creationId xmlns:a16="http://schemas.microsoft.com/office/drawing/2014/main" id="{AAB8A74C-E73D-4619-A5EA-73EF86378A8F}"/>
                </a:ext>
              </a:extLst>
            </p:cNvPr>
            <p:cNvSpPr/>
            <p:nvPr/>
          </p:nvSpPr>
          <p:spPr>
            <a:xfrm>
              <a:off x="8796777" y="3045378"/>
              <a:ext cx="785030" cy="868649"/>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689" h="797560">
                  <a:moveTo>
                    <a:pt x="12526" y="0"/>
                  </a:moveTo>
                  <a:cubicBezTo>
                    <a:pt x="40466" y="38523"/>
                    <a:pt x="68406" y="77047"/>
                    <a:pt x="68406" y="106680"/>
                  </a:cubicBezTo>
                  <a:cubicBezTo>
                    <a:pt x="68406" y="136313"/>
                    <a:pt x="4906" y="143933"/>
                    <a:pt x="12526" y="177800"/>
                  </a:cubicBezTo>
                  <a:cubicBezTo>
                    <a:pt x="20146" y="211667"/>
                    <a:pt x="111586" y="271780"/>
                    <a:pt x="114126" y="309880"/>
                  </a:cubicBezTo>
                  <a:cubicBezTo>
                    <a:pt x="116666" y="347980"/>
                    <a:pt x="-62827" y="381000"/>
                    <a:pt x="27766" y="406400"/>
                  </a:cubicBezTo>
                  <a:cubicBezTo>
                    <a:pt x="118359" y="431800"/>
                    <a:pt x="659379" y="440267"/>
                    <a:pt x="657686" y="462280"/>
                  </a:cubicBezTo>
                  <a:cubicBezTo>
                    <a:pt x="655993" y="484293"/>
                    <a:pt x="99733" y="511387"/>
                    <a:pt x="17606" y="538480"/>
                  </a:cubicBezTo>
                  <a:cubicBezTo>
                    <a:pt x="-64521" y="565573"/>
                    <a:pt x="167466" y="604520"/>
                    <a:pt x="164926" y="624840"/>
                  </a:cubicBezTo>
                  <a:cubicBezTo>
                    <a:pt x="162386" y="645160"/>
                    <a:pt x="9986" y="636693"/>
                    <a:pt x="2366" y="660400"/>
                  </a:cubicBezTo>
                  <a:cubicBezTo>
                    <a:pt x="-5254" y="684107"/>
                    <a:pt x="117513" y="744220"/>
                    <a:pt x="119206" y="767080"/>
                  </a:cubicBezTo>
                  <a:cubicBezTo>
                    <a:pt x="120899" y="789940"/>
                    <a:pt x="66712" y="793750"/>
                    <a:pt x="12526" y="79756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文本框 46">
              <a:extLst>
                <a:ext uri="{FF2B5EF4-FFF2-40B4-BE49-F238E27FC236}">
                  <a16:creationId xmlns:a16="http://schemas.microsoft.com/office/drawing/2014/main" id="{AAD974DE-7A22-4242-A5CB-BF6FF6ADBAE4}"/>
                </a:ext>
              </a:extLst>
            </p:cNvPr>
            <p:cNvSpPr txBox="1"/>
            <p:nvPr/>
          </p:nvSpPr>
          <p:spPr>
            <a:xfrm>
              <a:off x="8466679" y="3353754"/>
              <a:ext cx="392205"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a:t>
              </a:r>
              <a:endParaRPr lang="en-US" b="1" baseline="-25000" dirty="0">
                <a:solidFill>
                  <a:srgbClr val="FF0000"/>
                </a:solidFill>
              </a:endParaRPr>
            </a:p>
          </p:txBody>
        </p:sp>
        <p:sp>
          <p:nvSpPr>
            <p:cNvPr id="49" name="矩形 48">
              <a:extLst>
                <a:ext uri="{FF2B5EF4-FFF2-40B4-BE49-F238E27FC236}">
                  <a16:creationId xmlns:a16="http://schemas.microsoft.com/office/drawing/2014/main" id="{3291639B-CDE4-4C1C-8D70-C124DA2597F0}"/>
                </a:ext>
              </a:extLst>
            </p:cNvPr>
            <p:cNvSpPr/>
            <p:nvPr/>
          </p:nvSpPr>
          <p:spPr>
            <a:xfrm>
              <a:off x="8770064" y="3433916"/>
              <a:ext cx="855233" cy="222051"/>
            </a:xfrm>
            <a:prstGeom prst="rect">
              <a:avLst/>
            </a:prstGeom>
            <a:solidFill>
              <a:srgbClr val="4B79C5">
                <a:alpha val="6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组合 51">
              <a:extLst>
                <a:ext uri="{FF2B5EF4-FFF2-40B4-BE49-F238E27FC236}">
                  <a16:creationId xmlns:a16="http://schemas.microsoft.com/office/drawing/2014/main" id="{740E26EA-A8CB-4106-B822-AF982CA79326}"/>
                </a:ext>
              </a:extLst>
            </p:cNvPr>
            <p:cNvGrpSpPr/>
            <p:nvPr/>
          </p:nvGrpSpPr>
          <p:grpSpPr>
            <a:xfrm>
              <a:off x="9664827" y="3412200"/>
              <a:ext cx="222051" cy="222051"/>
              <a:chOff x="1615558" y="3759994"/>
              <a:chExt cx="380513" cy="380513"/>
            </a:xfrm>
          </p:grpSpPr>
          <p:sp>
            <p:nvSpPr>
              <p:cNvPr id="53" name="椭圆 52">
                <a:extLst>
                  <a:ext uri="{FF2B5EF4-FFF2-40B4-BE49-F238E27FC236}">
                    <a16:creationId xmlns:a16="http://schemas.microsoft.com/office/drawing/2014/main" id="{535F621C-29D9-4ACA-A771-9ECE548E2888}"/>
                  </a:ext>
                </a:extLst>
              </p:cNvPr>
              <p:cNvSpPr/>
              <p:nvPr/>
            </p:nvSpPr>
            <p:spPr>
              <a:xfrm>
                <a:off x="1615558" y="3759994"/>
                <a:ext cx="380513" cy="38051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a:extLst>
                  <a:ext uri="{FF2B5EF4-FFF2-40B4-BE49-F238E27FC236}">
                    <a16:creationId xmlns:a16="http://schemas.microsoft.com/office/drawing/2014/main" id="{78EA0C2E-B760-4DAE-B29F-696D565769D2}"/>
                  </a:ext>
                </a:extLst>
              </p:cNvPr>
              <p:cNvCxnSpPr>
                <a:cxnSpLocks/>
              </p:cNvCxnSpPr>
              <p:nvPr/>
            </p:nvCxnSpPr>
            <p:spPr>
              <a:xfrm flipV="1">
                <a:off x="1778912" y="3828215"/>
                <a:ext cx="164900" cy="143345"/>
              </a:xfrm>
              <a:prstGeom prst="line">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139" name="文本框 138">
            <a:extLst>
              <a:ext uri="{FF2B5EF4-FFF2-40B4-BE49-F238E27FC236}">
                <a16:creationId xmlns:a16="http://schemas.microsoft.com/office/drawing/2014/main" id="{E1195DDD-E846-5200-22E1-777697FDB7FE}"/>
              </a:ext>
            </a:extLst>
          </p:cNvPr>
          <p:cNvSpPr txBox="1"/>
          <p:nvPr/>
        </p:nvSpPr>
        <p:spPr>
          <a:xfrm>
            <a:off x="8016939" y="3271772"/>
            <a:ext cx="2664599" cy="830997"/>
          </a:xfrm>
          <a:prstGeom prst="rect">
            <a:avLst/>
          </a:prstGeom>
          <a:solidFill>
            <a:srgbClr val="C000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Destructive Add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Energy Loss</a:t>
            </a:r>
            <a:endParaRPr lang="zh-CN" altLang="en-US" b="1" dirty="0">
              <a:solidFill>
                <a:schemeClr val="bg1"/>
              </a:solidFill>
            </a:endParaRPr>
          </a:p>
        </p:txBody>
      </p:sp>
      <p:sp>
        <p:nvSpPr>
          <p:cNvPr id="72" name="文本框 71">
            <a:extLst>
              <a:ext uri="{FF2B5EF4-FFF2-40B4-BE49-F238E27FC236}">
                <a16:creationId xmlns:a16="http://schemas.microsoft.com/office/drawing/2014/main" id="{A1595A50-9F2F-4D08-BF00-B360048E9A53}"/>
              </a:ext>
            </a:extLst>
          </p:cNvPr>
          <p:cNvSpPr txBox="1"/>
          <p:nvPr/>
        </p:nvSpPr>
        <p:spPr>
          <a:xfrm>
            <a:off x="5823896" y="1674381"/>
            <a:ext cx="2664599" cy="461665"/>
          </a:xfrm>
          <a:prstGeom prst="rect">
            <a:avLst/>
          </a:prstGeom>
          <a:solidFill>
            <a:srgbClr val="C000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Out</a:t>
            </a:r>
            <a:r>
              <a:rPr kumimoji="0" lang="en-US" altLang="zh-CN" sz="2400" b="1" i="0" u="none" strike="noStrike" kern="1200" cap="none" spc="0" normalizeH="0" noProof="0" dirty="0">
                <a:ln>
                  <a:noFill/>
                </a:ln>
                <a:solidFill>
                  <a:schemeClr val="bg1"/>
                </a:solidFill>
                <a:effectLst/>
                <a:uLnTx/>
                <a:uFillTx/>
                <a:latin typeface="Calibri" panose="020F0502020204030204"/>
                <a:ea typeface="等线" panose="02010600030101010101" pitchFamily="2" charset="-122"/>
                <a:cs typeface="+mn-cs"/>
              </a:rPr>
              <a:t> of </a:t>
            </a:r>
            <a:r>
              <a:rPr lang="en-US" altLang="zh-CN" sz="2400" b="1" dirty="0">
                <a:solidFill>
                  <a:schemeClr val="bg1"/>
                </a:solidFill>
                <a:latin typeface="Calibri" panose="020F0502020204030204"/>
                <a:ea typeface="等线" panose="02010600030101010101" pitchFamily="2" charset="-122"/>
              </a:rPr>
              <a:t>B</a:t>
            </a:r>
            <a:r>
              <a:rPr kumimoji="0" lang="en-US" altLang="zh-CN" sz="2400" b="1" i="0" u="none" strike="noStrike" kern="1200" cap="none" spc="0" normalizeH="0" noProof="0" dirty="0">
                <a:ln>
                  <a:noFill/>
                </a:ln>
                <a:solidFill>
                  <a:schemeClr val="bg1"/>
                </a:solidFill>
                <a:effectLst/>
                <a:uLnTx/>
                <a:uFillTx/>
                <a:latin typeface="Calibri" panose="020F0502020204030204"/>
                <a:ea typeface="等线" panose="02010600030101010101" pitchFamily="2" charset="-122"/>
                <a:cs typeface="+mn-cs"/>
              </a:rPr>
              <a:t>a</a:t>
            </a:r>
            <a:r>
              <a:rPr lang="en-US" altLang="zh-CN" sz="2400" b="1" dirty="0" err="1">
                <a:solidFill>
                  <a:schemeClr val="bg1"/>
                </a:solidFill>
                <a:latin typeface="Calibri" panose="020F0502020204030204"/>
                <a:ea typeface="等线" panose="02010600030101010101" pitchFamily="2" charset="-122"/>
              </a:rPr>
              <a:t>nd</a:t>
            </a:r>
            <a:r>
              <a:rPr lang="en-US" altLang="zh-CN" sz="2400" b="1" dirty="0">
                <a:solidFill>
                  <a:schemeClr val="bg1"/>
                </a:solidFill>
                <a:latin typeface="Calibri" panose="020F0502020204030204"/>
                <a:ea typeface="等线" panose="02010600030101010101" pitchFamily="2" charset="-122"/>
              </a:rPr>
              <a:t> Noise</a:t>
            </a:r>
            <a:endParaRPr lang="zh-CN" altLang="en-US" b="1" dirty="0">
              <a:solidFill>
                <a:schemeClr val="bg1"/>
              </a:solidFill>
            </a:endParaRPr>
          </a:p>
        </p:txBody>
      </p:sp>
      <p:grpSp>
        <p:nvGrpSpPr>
          <p:cNvPr id="3" name="组合 2">
            <a:extLst>
              <a:ext uri="{FF2B5EF4-FFF2-40B4-BE49-F238E27FC236}">
                <a16:creationId xmlns:a16="http://schemas.microsoft.com/office/drawing/2014/main" id="{51C3A7AB-ECED-49F7-8CE2-77EC3FF914FD}"/>
              </a:ext>
            </a:extLst>
          </p:cNvPr>
          <p:cNvGrpSpPr/>
          <p:nvPr/>
        </p:nvGrpSpPr>
        <p:grpSpPr>
          <a:xfrm>
            <a:off x="6231582" y="2212909"/>
            <a:ext cx="1670513" cy="2862809"/>
            <a:chOff x="6231582" y="2212909"/>
            <a:chExt cx="1670513" cy="2862809"/>
          </a:xfrm>
        </p:grpSpPr>
        <p:sp>
          <p:nvSpPr>
            <p:cNvPr id="71" name="平行四边形 70">
              <a:extLst>
                <a:ext uri="{FF2B5EF4-FFF2-40B4-BE49-F238E27FC236}">
                  <a16:creationId xmlns:a16="http://schemas.microsoft.com/office/drawing/2014/main" id="{42D79086-1327-4F99-BE0F-B7E47B063DE1}"/>
                </a:ext>
              </a:extLst>
            </p:cNvPr>
            <p:cNvSpPr/>
            <p:nvPr/>
          </p:nvSpPr>
          <p:spPr>
            <a:xfrm rot="5400000" flipV="1">
              <a:off x="5635434" y="2809057"/>
              <a:ext cx="2862809" cy="1670513"/>
            </a:xfrm>
            <a:prstGeom prst="parallelogram">
              <a:avLst>
                <a:gd name="adj" fmla="val 55063"/>
              </a:avLst>
            </a:prstGeom>
            <a:solidFill>
              <a:srgbClr val="6699FF">
                <a:alpha val="56078"/>
              </a:srgbClr>
            </a:solid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文本框 72">
              <a:extLst>
                <a:ext uri="{FF2B5EF4-FFF2-40B4-BE49-F238E27FC236}">
                  <a16:creationId xmlns:a16="http://schemas.microsoft.com/office/drawing/2014/main" id="{B5590B26-84D2-42E9-8B6F-27FF274024A1}"/>
                </a:ext>
              </a:extLst>
            </p:cNvPr>
            <p:cNvSpPr txBox="1"/>
            <p:nvPr/>
          </p:nvSpPr>
          <p:spPr>
            <a:xfrm>
              <a:off x="6598149" y="3452011"/>
              <a:ext cx="925128" cy="46166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00"/>
                  </a:solidFill>
                  <a:effectLst/>
                  <a:uLnTx/>
                  <a:uFillTx/>
                  <a:latin typeface="Calibri" panose="020F0502020204030204"/>
                  <a:ea typeface="等线" panose="02010600030101010101" pitchFamily="2" charset="-122"/>
                  <a:cs typeface="+mn-cs"/>
                </a:rPr>
                <a:t>FFT</a:t>
              </a:r>
              <a:endParaRPr kumimoji="0" lang="en-US" altLang="zh-CN" sz="24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grpSp>
      <p:sp>
        <p:nvSpPr>
          <p:cNvPr id="76" name="文本框 75">
            <a:extLst>
              <a:ext uri="{FF2B5EF4-FFF2-40B4-BE49-F238E27FC236}">
                <a16:creationId xmlns:a16="http://schemas.microsoft.com/office/drawing/2014/main" id="{566BC7A4-6E38-4433-80AC-A945FCABB090}"/>
              </a:ext>
            </a:extLst>
          </p:cNvPr>
          <p:cNvSpPr txBox="1"/>
          <p:nvPr/>
        </p:nvSpPr>
        <p:spPr>
          <a:xfrm>
            <a:off x="8439669" y="4659941"/>
            <a:ext cx="385042" cy="369332"/>
          </a:xfrm>
          <a:prstGeom prst="rect">
            <a:avLst/>
          </a:prstGeom>
          <a:noFill/>
          <a:ln w="38100">
            <a:noFill/>
          </a:ln>
        </p:spPr>
        <p:txBody>
          <a:bodyPr wrap="none" rtlCol="0">
            <a:spAutoFit/>
          </a:bodyPr>
          <a:lstStyle/>
          <a:p>
            <a:r>
              <a:rPr lang="en-US" b="1" dirty="0"/>
              <a:t>-B</a:t>
            </a:r>
          </a:p>
        </p:txBody>
      </p:sp>
    </p:spTree>
    <p:extLst>
      <p:ext uri="{BB962C8B-B14F-4D97-AF65-F5344CB8AC3E}">
        <p14:creationId xmlns:p14="http://schemas.microsoft.com/office/powerpoint/2010/main" val="191458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randombar(horizontal)">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04167E-6 -1.48148E-6 L 0.16823 0.00903 " pathEditMode="relative" rAng="0" ptsTypes="AA">
                                      <p:cBhvr>
                                        <p:cTn id="11" dur="1000" fill="hold"/>
                                        <p:tgtEl>
                                          <p:spTgt spid="125"/>
                                        </p:tgtEl>
                                        <p:attrNameLst>
                                          <p:attrName>ppt_x</p:attrName>
                                          <p:attrName>ppt_y</p:attrName>
                                        </p:attrNameLst>
                                      </p:cBhvr>
                                      <p:rCtr x="8411" y="440"/>
                                    </p:animMotion>
                                  </p:childTnLst>
                                </p:cTn>
                              </p:par>
                            </p:childTnLst>
                          </p:cTn>
                        </p:par>
                        <p:par>
                          <p:cTn id="12" fill="hold">
                            <p:stCondLst>
                              <p:cond delay="1000"/>
                            </p:stCondLst>
                            <p:childTnLst>
                              <p:par>
                                <p:cTn id="13" presetID="10" presetClass="exit" presetSubtype="0" fill="hold" grpId="2" nodeType="afterEffect">
                                  <p:stCondLst>
                                    <p:cond delay="0"/>
                                  </p:stCondLst>
                                  <p:childTnLst>
                                    <p:animEffect transition="out" filter="fade">
                                      <p:cBhvr>
                                        <p:cTn id="14" dur="200"/>
                                        <p:tgtEl>
                                          <p:spTgt spid="125"/>
                                        </p:tgtEl>
                                      </p:cBhvr>
                                    </p:animEffect>
                                    <p:set>
                                      <p:cBhvr>
                                        <p:cTn id="15" dur="1" fill="hold">
                                          <p:stCondLst>
                                            <p:cond delay="199"/>
                                          </p:stCondLst>
                                        </p:cTn>
                                        <p:tgtEl>
                                          <p:spTgt spid="125"/>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14"/>
                                        </p:tgtEl>
                                      </p:cBhvr>
                                    </p:animEffect>
                                    <p:animScale>
                                      <p:cBhvr>
                                        <p:cTn id="22" dur="250" autoRev="1" fill="hold"/>
                                        <p:tgtEl>
                                          <p:spTgt spid="14"/>
                                        </p:tgtEl>
                                      </p:cBhvr>
                                      <p:by x="105000" y="105000"/>
                                    </p:animScale>
                                  </p:childTnLst>
                                </p:cTn>
                              </p:par>
                              <p:par>
                                <p:cTn id="23" presetID="26" presetClass="emph" presetSubtype="0" fill="hold" nodeType="withEffect">
                                  <p:stCondLst>
                                    <p:cond delay="0"/>
                                  </p:stCondLst>
                                  <p:childTnLst>
                                    <p:animEffect transition="out" filter="fade">
                                      <p:cBhvr>
                                        <p:cTn id="24" dur="500" tmFilter="0, 0; .2, .5; .8, .5; 1, 0"/>
                                        <p:tgtEl>
                                          <p:spTgt spid="9"/>
                                        </p:tgtEl>
                                      </p:cBhvr>
                                    </p:animEffect>
                                    <p:animScale>
                                      <p:cBhvr>
                                        <p:cTn id="25" dur="250" autoRev="1" fill="hold"/>
                                        <p:tgtEl>
                                          <p:spTgt spid="9"/>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36"/>
                                        </p:tgtEl>
                                        <p:attrNameLst>
                                          <p:attrName>style.visibility</p:attrName>
                                        </p:attrNameLst>
                                      </p:cBhvr>
                                      <p:to>
                                        <p:strVal val="visible"/>
                                      </p:to>
                                    </p:set>
                                    <p:animEffect transition="in" filter="randombar(horizontal)">
                                      <p:cBhvr>
                                        <p:cTn id="30" dur="500"/>
                                        <p:tgtEl>
                                          <p:spTgt spid="136"/>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1.875E-6 3.33333E-6 L 0.20716 -0.02315 " pathEditMode="relative" rAng="0" ptsTypes="AA">
                                      <p:cBhvr>
                                        <p:cTn id="34" dur="1000" fill="hold"/>
                                        <p:tgtEl>
                                          <p:spTgt spid="136"/>
                                        </p:tgtEl>
                                        <p:attrNameLst>
                                          <p:attrName>ppt_x</p:attrName>
                                          <p:attrName>ppt_y</p:attrName>
                                        </p:attrNameLst>
                                      </p:cBhvr>
                                      <p:rCtr x="10352" y="-1157"/>
                                    </p:animMotion>
                                  </p:childTnLst>
                                </p:cTn>
                              </p:par>
                            </p:childTnLst>
                          </p:cTn>
                        </p:par>
                        <p:par>
                          <p:cTn id="35" fill="hold">
                            <p:stCondLst>
                              <p:cond delay="1000"/>
                            </p:stCondLst>
                            <p:childTnLst>
                              <p:par>
                                <p:cTn id="36" presetID="10" presetClass="exit" presetSubtype="0" fill="hold" grpId="2" nodeType="afterEffect">
                                  <p:stCondLst>
                                    <p:cond delay="0"/>
                                  </p:stCondLst>
                                  <p:childTnLst>
                                    <p:animEffect transition="out" filter="fade">
                                      <p:cBhvr>
                                        <p:cTn id="37" dur="200"/>
                                        <p:tgtEl>
                                          <p:spTgt spid="136"/>
                                        </p:tgtEl>
                                      </p:cBhvr>
                                    </p:animEffect>
                                    <p:set>
                                      <p:cBhvr>
                                        <p:cTn id="38" dur="1" fill="hold">
                                          <p:stCondLst>
                                            <p:cond delay="199"/>
                                          </p:stCondLst>
                                        </p:cTn>
                                        <p:tgtEl>
                                          <p:spTgt spid="13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48"/>
                                        </p:tgtEl>
                                      </p:cBhvr>
                                    </p:animEffect>
                                    <p:set>
                                      <p:cBhvr>
                                        <p:cTn id="61" dur="1" fill="hold">
                                          <p:stCondLst>
                                            <p:cond delay="499"/>
                                          </p:stCondLst>
                                        </p:cTn>
                                        <p:tgtEl>
                                          <p:spTgt spid="48"/>
                                        </p:tgtEl>
                                        <p:attrNameLst>
                                          <p:attrName>style.visibility</p:attrName>
                                        </p:attrNameLst>
                                      </p:cBhvr>
                                      <p:to>
                                        <p:strVal val="hidden"/>
                                      </p:to>
                                    </p:set>
                                  </p:childTnLst>
                                </p:cTn>
                              </p:par>
                              <p:par>
                                <p:cTn id="62" presetID="42" presetClass="path" presetSubtype="0" accel="50000" decel="50000" fill="hold" grpId="1" nodeType="withEffect">
                                  <p:stCondLst>
                                    <p:cond delay="0"/>
                                  </p:stCondLst>
                                  <p:childTnLst>
                                    <p:animMotion origin="layout" path="M 2.91667E-6 -2.59259E-6 L -0.00104 -0.13032 " pathEditMode="relative" rAng="0" ptsTypes="AA">
                                      <p:cBhvr>
                                        <p:cTn id="63" dur="1500" fill="hold"/>
                                        <p:tgtEl>
                                          <p:spTgt spid="50"/>
                                        </p:tgtEl>
                                        <p:attrNameLst>
                                          <p:attrName>ppt_x</p:attrName>
                                          <p:attrName>ppt_y</p:attrName>
                                        </p:attrNameLst>
                                      </p:cBhvr>
                                      <p:rCtr x="-52" y="-6528"/>
                                    </p:animMotion>
                                  </p:childTnLst>
                                </p:cTn>
                              </p:par>
                              <p:par>
                                <p:cTn id="64" presetID="42" presetClass="path" presetSubtype="0" accel="50000" decel="50000" fill="hold" grpId="1" nodeType="withEffect">
                                  <p:stCondLst>
                                    <p:cond delay="0"/>
                                  </p:stCondLst>
                                  <p:childTnLst>
                                    <p:animMotion origin="layout" path="M -4.79167E-6 2.96296E-6 L 0.0004 -0.1338 " pathEditMode="relative" rAng="0" ptsTypes="AA">
                                      <p:cBhvr>
                                        <p:cTn id="65" dur="1500" fill="hold"/>
                                        <p:tgtEl>
                                          <p:spTgt spid="46"/>
                                        </p:tgtEl>
                                        <p:attrNameLst>
                                          <p:attrName>ppt_x</p:attrName>
                                          <p:attrName>ppt_y</p:attrName>
                                        </p:attrNameLst>
                                      </p:cBhvr>
                                      <p:rCtr x="13" y="-6690"/>
                                    </p:animMotion>
                                  </p:childTnLst>
                                </p:cTn>
                              </p:par>
                              <p:par>
                                <p:cTn id="66" presetID="42" presetClass="path" presetSubtype="0" accel="50000" decel="50000" fill="hold" nodeType="withEffect">
                                  <p:stCondLst>
                                    <p:cond delay="0"/>
                                  </p:stCondLst>
                                  <p:childTnLst>
                                    <p:animMotion origin="layout" path="M -1.45833E-6 -2.59259E-6 L 0.02604 -0.13518 " pathEditMode="relative" rAng="0" ptsTypes="AA">
                                      <p:cBhvr>
                                        <p:cTn id="67" dur="1500" fill="hold"/>
                                        <p:tgtEl>
                                          <p:spTgt spid="51"/>
                                        </p:tgtEl>
                                        <p:attrNameLst>
                                          <p:attrName>ppt_x</p:attrName>
                                          <p:attrName>ppt_y</p:attrName>
                                        </p:attrNameLst>
                                      </p:cBhvr>
                                      <p:rCtr x="1302" y="-6759"/>
                                    </p:animMotion>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5" grpId="1" animBg="1"/>
      <p:bldP spid="125" grpId="2" animBg="1"/>
      <p:bldP spid="14" grpId="0" animBg="1"/>
      <p:bldP spid="136" grpId="0" animBg="1"/>
      <p:bldP spid="136" grpId="1" animBg="1"/>
      <p:bldP spid="136" grpId="2" animBg="1"/>
      <p:bldP spid="48" grpId="0"/>
      <p:bldP spid="48" grpId="1"/>
      <p:bldP spid="46" grpId="0" animBg="1"/>
      <p:bldP spid="46" grpId="1" animBg="1"/>
      <p:bldP spid="50" grpId="0" animBg="1"/>
      <p:bldP spid="50" grpId="1" animBg="1"/>
      <p:bldP spid="139" grpId="0" animBg="1"/>
      <p:bldP spid="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E313B2AF-84E9-4A29-0CB2-B579AAA63994}"/>
              </a:ext>
            </a:extLst>
          </p:cNvPr>
          <p:cNvSpPr/>
          <p:nvPr/>
        </p:nvSpPr>
        <p:spPr>
          <a:xfrm>
            <a:off x="2438400" y="2218781"/>
            <a:ext cx="2201296" cy="2532213"/>
          </a:xfrm>
          <a:prstGeom prst="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D5229A80-5971-DAC3-584E-BA6BF0BB9C4B}"/>
              </a:ext>
            </a:extLst>
          </p:cNvPr>
          <p:cNvSpPr>
            <a:spLocks noGrp="1"/>
          </p:cNvSpPr>
          <p:nvPr>
            <p:ph type="title"/>
          </p:nvPr>
        </p:nvSpPr>
        <p:spPr>
          <a:xfrm>
            <a:off x="614652" y="428769"/>
            <a:ext cx="7344816" cy="590931"/>
          </a:xfrm>
        </p:spPr>
        <p:txBody>
          <a:bodyPr/>
          <a:lstStyle/>
          <a:p>
            <a:pPr algn="l"/>
            <a:r>
              <a:rPr lang="en-US" altLang="zh-CN" dirty="0"/>
              <a:t>Key Designs</a:t>
            </a:r>
            <a:endParaRPr lang="en-CN" dirty="0">
              <a:latin typeface="SimHei" panose="02010609060101010101" pitchFamily="49" charset="-122"/>
              <a:ea typeface="SimHei" panose="02010609060101010101" pitchFamily="49" charset="-122"/>
            </a:endParaRPr>
          </a:p>
        </p:txBody>
      </p:sp>
      <p:sp>
        <p:nvSpPr>
          <p:cNvPr id="2" name="灯片编号占位符 1">
            <a:extLst>
              <a:ext uri="{FF2B5EF4-FFF2-40B4-BE49-F238E27FC236}">
                <a16:creationId xmlns:a16="http://schemas.microsoft.com/office/drawing/2014/main" id="{08581C08-CC7D-4444-BF8A-2A7101CB444C}"/>
              </a:ext>
            </a:extLst>
          </p:cNvPr>
          <p:cNvSpPr>
            <a:spLocks noGrp="1"/>
          </p:cNvSpPr>
          <p:nvPr>
            <p:ph type="sldNum" sz="quarter" idx="10"/>
          </p:nvPr>
        </p:nvSpPr>
        <p:spPr/>
        <p:txBody>
          <a:bodyPr/>
          <a:lstStyle/>
          <a:p>
            <a:pPr algn="l"/>
            <a:r>
              <a:rPr lang="en-US"/>
              <a:t>page</a:t>
            </a:r>
          </a:p>
          <a:p>
            <a:pPr algn="l"/>
            <a:r>
              <a:rPr lang="en-US"/>
              <a:t>0</a:t>
            </a:r>
            <a:fld id="{37D409AB-2201-4E18-8A34-C31753AD9B06}" type="slidenum">
              <a:rPr smtClean="0"/>
              <a:pPr algn="l"/>
              <a:t>6</a:t>
            </a:fld>
            <a:endParaRPr/>
          </a:p>
        </p:txBody>
      </p:sp>
      <p:pic>
        <p:nvPicPr>
          <p:cNvPr id="4" name="图片 7">
            <a:extLst>
              <a:ext uri="{FF2B5EF4-FFF2-40B4-BE49-F238E27FC236}">
                <a16:creationId xmlns:a16="http://schemas.microsoft.com/office/drawing/2014/main" id="{F45A78BB-DFD8-671C-FBDC-480D9B4C6104}"/>
              </a:ext>
            </a:extLst>
          </p:cNvPr>
          <p:cNvPicPr>
            <a:picLocks noChangeAspect="1"/>
          </p:cNvPicPr>
          <p:nvPr/>
        </p:nvPicPr>
        <p:blipFill rotWithShape="1">
          <a:blip r:embed="rId3"/>
          <a:srcRect l="14169" t="9422" r="10192" b="26443"/>
          <a:stretch/>
        </p:blipFill>
        <p:spPr>
          <a:xfrm>
            <a:off x="415624" y="2984209"/>
            <a:ext cx="1716424" cy="938032"/>
          </a:xfrm>
          <a:prstGeom prst="rect">
            <a:avLst/>
          </a:prstGeom>
        </p:spPr>
      </p:pic>
      <p:cxnSp>
        <p:nvCxnSpPr>
          <p:cNvPr id="9" name="直接箭头连接符 80">
            <a:extLst>
              <a:ext uri="{FF2B5EF4-FFF2-40B4-BE49-F238E27FC236}">
                <a16:creationId xmlns:a16="http://schemas.microsoft.com/office/drawing/2014/main" id="{D4A27FF7-9E40-9644-6541-1CB384AC8F8D}"/>
              </a:ext>
            </a:extLst>
          </p:cNvPr>
          <p:cNvCxnSpPr>
            <a:cxnSpLocks/>
          </p:cNvCxnSpPr>
          <p:nvPr/>
        </p:nvCxnSpPr>
        <p:spPr>
          <a:xfrm flipV="1">
            <a:off x="1723810" y="3152579"/>
            <a:ext cx="0" cy="594229"/>
          </a:xfrm>
          <a:prstGeom prst="straightConnector1">
            <a:avLst/>
          </a:prstGeom>
          <a:noFill/>
          <a:ln w="76200" cap="flat" cmpd="sng" algn="ctr">
            <a:solidFill>
              <a:srgbClr val="4472C4"/>
            </a:solidFill>
            <a:prstDash val="solid"/>
            <a:miter lim="800000"/>
            <a:headEnd type="triangle" w="med" len="med"/>
            <a:tailEnd type="triangle" w="med" len="med"/>
          </a:ln>
          <a:effectLst/>
        </p:spPr>
      </p:cxnSp>
      <p:sp>
        <p:nvSpPr>
          <p:cNvPr id="14" name="文本框 13">
            <a:extLst>
              <a:ext uri="{FF2B5EF4-FFF2-40B4-BE49-F238E27FC236}">
                <a16:creationId xmlns:a16="http://schemas.microsoft.com/office/drawing/2014/main" id="{B19D6EB4-3FA0-B6AF-82EC-6BF419A2E6D4}"/>
              </a:ext>
            </a:extLst>
          </p:cNvPr>
          <p:cNvSpPr txBox="1"/>
          <p:nvPr/>
        </p:nvSpPr>
        <p:spPr>
          <a:xfrm>
            <a:off x="955482" y="3152579"/>
            <a:ext cx="636707" cy="584775"/>
          </a:xfrm>
          <a:prstGeom prst="rect">
            <a:avLst/>
          </a:prstGeom>
          <a:solidFill>
            <a:srgbClr val="FFFFFF">
              <a:alpha val="76863"/>
            </a:srgbClr>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4B79C5"/>
                </a:solidFill>
                <a:effectLst/>
                <a:uLnTx/>
                <a:uFillTx/>
              </a:rPr>
              <a:t>Freq.</a:t>
            </a:r>
            <a:endParaRPr kumimoji="0" lang="en-US" sz="1600" b="0" i="0" u="none" strike="noStrike" kern="0" cap="none" spc="0" normalizeH="0" baseline="0" noProof="0" dirty="0">
              <a:ln>
                <a:noFill/>
              </a:ln>
              <a:solidFill>
                <a:srgbClr val="4B79C5"/>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4B79C5"/>
                </a:solidFill>
                <a:effectLst/>
                <a:uLnTx/>
                <a:uFillTx/>
              </a:rPr>
              <a:t>Jump</a:t>
            </a:r>
          </a:p>
        </p:txBody>
      </p:sp>
      <p:sp>
        <p:nvSpPr>
          <p:cNvPr id="56" name="文本框 55">
            <a:extLst>
              <a:ext uri="{FF2B5EF4-FFF2-40B4-BE49-F238E27FC236}">
                <a16:creationId xmlns:a16="http://schemas.microsoft.com/office/drawing/2014/main" id="{FA1CCE2D-4555-4489-66FA-861E6B9D14C5}"/>
              </a:ext>
            </a:extLst>
          </p:cNvPr>
          <p:cNvSpPr txBox="1"/>
          <p:nvPr/>
        </p:nvSpPr>
        <p:spPr>
          <a:xfrm>
            <a:off x="955482" y="1232817"/>
            <a:ext cx="3152229" cy="461665"/>
          </a:xfrm>
          <a:prstGeom prst="rect">
            <a:avLst/>
          </a:prstGeom>
          <a:noFill/>
        </p:spPr>
        <p:txBody>
          <a:bodyPr wrap="square" rtlCol="0">
            <a:spAutoFit/>
          </a:bodyPr>
          <a:lstStyle/>
          <a:p>
            <a:r>
              <a:rPr lang="en-US" altLang="zh-CN" sz="2400" b="1" dirty="0"/>
              <a:t>Original</a:t>
            </a:r>
            <a:r>
              <a:rPr lang="zh-CN" altLang="en-US" sz="2400" b="1" dirty="0"/>
              <a:t> </a:t>
            </a:r>
            <a:r>
              <a:rPr lang="en-US" altLang="zh-CN" sz="2400" b="1" dirty="0"/>
              <a:t>Demodulation</a:t>
            </a:r>
            <a:endParaRPr lang="en-US" sz="2400" b="1" dirty="0"/>
          </a:p>
        </p:txBody>
      </p:sp>
      <p:pic>
        <p:nvPicPr>
          <p:cNvPr id="5" name="图片 7">
            <a:extLst>
              <a:ext uri="{FF2B5EF4-FFF2-40B4-BE49-F238E27FC236}">
                <a16:creationId xmlns:a16="http://schemas.microsoft.com/office/drawing/2014/main" id="{B1F8932E-652D-4F4E-C80A-FA0FCF40AE05}"/>
              </a:ext>
            </a:extLst>
          </p:cNvPr>
          <p:cNvPicPr>
            <a:picLocks noChangeAspect="1"/>
          </p:cNvPicPr>
          <p:nvPr/>
        </p:nvPicPr>
        <p:blipFill rotWithShape="1">
          <a:blip r:embed="rId3"/>
          <a:srcRect l="14169" t="9422" r="10192" b="26443"/>
          <a:stretch/>
        </p:blipFill>
        <p:spPr>
          <a:xfrm>
            <a:off x="6428499" y="3028751"/>
            <a:ext cx="1716424" cy="938032"/>
          </a:xfrm>
          <a:prstGeom prst="rect">
            <a:avLst/>
          </a:prstGeom>
        </p:spPr>
      </p:pic>
      <p:sp>
        <p:nvSpPr>
          <p:cNvPr id="7" name="文本框 6">
            <a:extLst>
              <a:ext uri="{FF2B5EF4-FFF2-40B4-BE49-F238E27FC236}">
                <a16:creationId xmlns:a16="http://schemas.microsoft.com/office/drawing/2014/main" id="{E998F084-DF5B-2325-922A-E00308483237}"/>
              </a:ext>
            </a:extLst>
          </p:cNvPr>
          <p:cNvSpPr txBox="1"/>
          <p:nvPr/>
        </p:nvSpPr>
        <p:spPr>
          <a:xfrm>
            <a:off x="8072302" y="1283913"/>
            <a:ext cx="2037154" cy="461665"/>
          </a:xfrm>
          <a:prstGeom prst="rect">
            <a:avLst/>
          </a:prstGeom>
          <a:noFill/>
        </p:spPr>
        <p:txBody>
          <a:bodyPr wrap="square" rtlCol="0">
            <a:spAutoFit/>
          </a:bodyPr>
          <a:lstStyle/>
          <a:p>
            <a:r>
              <a:rPr lang="en-US" altLang="zh-CN" sz="2400" b="1" dirty="0" err="1"/>
              <a:t>LoRaTrimmer</a:t>
            </a:r>
            <a:endParaRPr lang="en-US" sz="2400" b="1" dirty="0"/>
          </a:p>
        </p:txBody>
      </p:sp>
      <p:pic>
        <p:nvPicPr>
          <p:cNvPr id="76" name="图片 75" descr="形状&#10;&#10;低可信度描述已自动生成">
            <a:extLst>
              <a:ext uri="{FF2B5EF4-FFF2-40B4-BE49-F238E27FC236}">
                <a16:creationId xmlns:a16="http://schemas.microsoft.com/office/drawing/2014/main" id="{DF98ED18-7A48-24AE-6DB8-6571D6B973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04287" y="1918204"/>
            <a:ext cx="2016237" cy="1818382"/>
          </a:xfrm>
          <a:prstGeom prst="rect">
            <a:avLst/>
          </a:prstGeom>
        </p:spPr>
      </p:pic>
      <p:pic>
        <p:nvPicPr>
          <p:cNvPr id="77" name="图片 76" descr="形状&#10;&#10;低可信度描述已自动生成">
            <a:extLst>
              <a:ext uri="{FF2B5EF4-FFF2-40B4-BE49-F238E27FC236}">
                <a16:creationId xmlns:a16="http://schemas.microsoft.com/office/drawing/2014/main" id="{EA65BC96-D4BC-070B-6034-4E86FF5931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14947" y="3308828"/>
            <a:ext cx="2016237" cy="1818382"/>
          </a:xfrm>
          <a:prstGeom prst="rect">
            <a:avLst/>
          </a:prstGeom>
        </p:spPr>
      </p:pic>
      <p:sp>
        <p:nvSpPr>
          <p:cNvPr id="92" name="文本框 91">
            <a:extLst>
              <a:ext uri="{FF2B5EF4-FFF2-40B4-BE49-F238E27FC236}">
                <a16:creationId xmlns:a16="http://schemas.microsoft.com/office/drawing/2014/main" id="{145FF358-1202-DA82-4C88-6B9B8B2D4603}"/>
              </a:ext>
            </a:extLst>
          </p:cNvPr>
          <p:cNvSpPr txBox="1"/>
          <p:nvPr/>
        </p:nvSpPr>
        <p:spPr>
          <a:xfrm>
            <a:off x="7490516" y="5230448"/>
            <a:ext cx="2664599" cy="1200329"/>
          </a:xfrm>
          <a:prstGeom prst="rect">
            <a:avLst/>
          </a:prstGeom>
          <a:solidFill>
            <a:schemeClr val="accent1">
              <a:lumMod val="5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Use</a:t>
            </a:r>
            <a:r>
              <a:rPr kumimoji="0" lang="en-US" altLang="zh-CN" sz="2400" b="1" i="0" u="none" strike="noStrike" kern="1200" cap="none" spc="0" normalizeH="0" noProof="0" dirty="0">
                <a:ln>
                  <a:noFill/>
                </a:ln>
                <a:solidFill>
                  <a:schemeClr val="bg1"/>
                </a:solidFill>
                <a:effectLst/>
                <a:uLnTx/>
                <a:uFillTx/>
                <a:latin typeface="Calibri" panose="020F0502020204030204"/>
                <a:ea typeface="等线" panose="02010600030101010101" pitchFamily="2" charset="-122"/>
                <a:cs typeface="+mn-cs"/>
              </a:rPr>
              <a:t> Prob. Model</a:t>
            </a:r>
            <a:endParaRPr kumimoji="0" lang="en-US" altLang="zh-CN" sz="2400" b="1"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Constructive Add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No</a:t>
            </a:r>
            <a:r>
              <a:rPr kumimoji="0" lang="zh-CN" altLang="en-US" sz="2400" b="1"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 </a:t>
            </a:r>
            <a:r>
              <a:rPr kumimoji="0" lang="en-US" altLang="zh-CN" sz="2400" b="1"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Energy Loss</a:t>
            </a:r>
            <a:endParaRPr lang="zh-CN" altLang="en-US" b="1" dirty="0">
              <a:solidFill>
                <a:schemeClr val="bg1"/>
              </a:solidFill>
            </a:endParaRPr>
          </a:p>
        </p:txBody>
      </p:sp>
      <p:sp>
        <p:nvSpPr>
          <p:cNvPr id="93" name="矩形 92">
            <a:extLst>
              <a:ext uri="{FF2B5EF4-FFF2-40B4-BE49-F238E27FC236}">
                <a16:creationId xmlns:a16="http://schemas.microsoft.com/office/drawing/2014/main" id="{CEA8DFD1-F507-8410-45D5-1A3B573A7BBF}"/>
              </a:ext>
            </a:extLst>
          </p:cNvPr>
          <p:cNvSpPr/>
          <p:nvPr/>
        </p:nvSpPr>
        <p:spPr>
          <a:xfrm>
            <a:off x="8822417" y="1818405"/>
            <a:ext cx="2201296" cy="3210795"/>
          </a:xfrm>
          <a:prstGeom prst="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组合 10">
            <a:extLst>
              <a:ext uri="{FF2B5EF4-FFF2-40B4-BE49-F238E27FC236}">
                <a16:creationId xmlns:a16="http://schemas.microsoft.com/office/drawing/2014/main" id="{32373BE7-4EB7-4DF5-9ED0-0504F975638E}"/>
              </a:ext>
            </a:extLst>
          </p:cNvPr>
          <p:cNvGrpSpPr/>
          <p:nvPr/>
        </p:nvGrpSpPr>
        <p:grpSpPr>
          <a:xfrm>
            <a:off x="2414302" y="2189237"/>
            <a:ext cx="2436563" cy="2535032"/>
            <a:chOff x="4227705" y="1870041"/>
            <a:chExt cx="2436563" cy="2535032"/>
          </a:xfrm>
        </p:grpSpPr>
        <p:sp>
          <p:nvSpPr>
            <p:cNvPr id="8" name="任意多边形: 形状 7">
              <a:extLst>
                <a:ext uri="{FF2B5EF4-FFF2-40B4-BE49-F238E27FC236}">
                  <a16:creationId xmlns:a16="http://schemas.microsoft.com/office/drawing/2014/main" id="{8CDB9363-4D96-48FF-BB2F-93252FE73E22}"/>
                </a:ext>
              </a:extLst>
            </p:cNvPr>
            <p:cNvSpPr/>
            <p:nvPr/>
          </p:nvSpPr>
          <p:spPr>
            <a:xfrm>
              <a:off x="4855596" y="2569370"/>
              <a:ext cx="785030" cy="868649"/>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689" h="797560">
                  <a:moveTo>
                    <a:pt x="12526" y="0"/>
                  </a:moveTo>
                  <a:cubicBezTo>
                    <a:pt x="40466" y="38523"/>
                    <a:pt x="68406" y="77047"/>
                    <a:pt x="68406" y="106680"/>
                  </a:cubicBezTo>
                  <a:cubicBezTo>
                    <a:pt x="68406" y="136313"/>
                    <a:pt x="4906" y="143933"/>
                    <a:pt x="12526" y="177800"/>
                  </a:cubicBezTo>
                  <a:cubicBezTo>
                    <a:pt x="20146" y="211667"/>
                    <a:pt x="111586" y="271780"/>
                    <a:pt x="114126" y="309880"/>
                  </a:cubicBezTo>
                  <a:cubicBezTo>
                    <a:pt x="116666" y="347980"/>
                    <a:pt x="-62827" y="381000"/>
                    <a:pt x="27766" y="406400"/>
                  </a:cubicBezTo>
                  <a:cubicBezTo>
                    <a:pt x="118359" y="431800"/>
                    <a:pt x="659379" y="440267"/>
                    <a:pt x="657686" y="462280"/>
                  </a:cubicBezTo>
                  <a:cubicBezTo>
                    <a:pt x="655993" y="484293"/>
                    <a:pt x="99733" y="511387"/>
                    <a:pt x="17606" y="538480"/>
                  </a:cubicBezTo>
                  <a:cubicBezTo>
                    <a:pt x="-64521" y="565573"/>
                    <a:pt x="167466" y="604520"/>
                    <a:pt x="164926" y="624840"/>
                  </a:cubicBezTo>
                  <a:cubicBezTo>
                    <a:pt x="162386" y="645160"/>
                    <a:pt x="9986" y="636693"/>
                    <a:pt x="2366" y="660400"/>
                  </a:cubicBezTo>
                  <a:cubicBezTo>
                    <a:pt x="-5254" y="684107"/>
                    <a:pt x="117513" y="744220"/>
                    <a:pt x="119206" y="767080"/>
                  </a:cubicBezTo>
                  <a:cubicBezTo>
                    <a:pt x="120899" y="789940"/>
                    <a:pt x="66712" y="793750"/>
                    <a:pt x="12526" y="79756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组合 40">
              <a:extLst>
                <a:ext uri="{FF2B5EF4-FFF2-40B4-BE49-F238E27FC236}">
                  <a16:creationId xmlns:a16="http://schemas.microsoft.com/office/drawing/2014/main" id="{0BCB1A9D-055B-48C0-B1AB-97E2A81D9B71}"/>
                </a:ext>
              </a:extLst>
            </p:cNvPr>
            <p:cNvGrpSpPr/>
            <p:nvPr/>
          </p:nvGrpSpPr>
          <p:grpSpPr>
            <a:xfrm>
              <a:off x="4554904" y="1870041"/>
              <a:ext cx="2109364" cy="2535032"/>
              <a:chOff x="509221" y="554076"/>
              <a:chExt cx="2219703" cy="3426576"/>
            </a:xfrm>
          </p:grpSpPr>
          <p:cxnSp>
            <p:nvCxnSpPr>
              <p:cNvPr id="42" name="直接箭头连接符 41">
                <a:extLst>
                  <a:ext uri="{FF2B5EF4-FFF2-40B4-BE49-F238E27FC236}">
                    <a16:creationId xmlns:a16="http://schemas.microsoft.com/office/drawing/2014/main" id="{A43D7597-6C0B-4984-A6D9-2C30F815DEE7}"/>
                  </a:ext>
                </a:extLst>
              </p:cNvPr>
              <p:cNvCxnSpPr>
                <a:cxnSpLocks/>
              </p:cNvCxnSpPr>
              <p:nvPr/>
            </p:nvCxnSpPr>
            <p:spPr>
              <a:xfrm flipV="1">
                <a:off x="791852" y="716439"/>
                <a:ext cx="0" cy="3264213"/>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E25CD4CA-FC61-4A8D-9208-FC7E0A20BDC8}"/>
                  </a:ext>
                </a:extLst>
              </p:cNvPr>
              <p:cNvCxnSpPr>
                <a:cxnSpLocks/>
              </p:cNvCxnSpPr>
              <p:nvPr/>
            </p:nvCxnSpPr>
            <p:spPr>
              <a:xfrm flipV="1">
                <a:off x="791852" y="2688211"/>
                <a:ext cx="1604275" cy="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64EC5A59-D708-407F-BF2D-677163973941}"/>
                  </a:ext>
                </a:extLst>
              </p:cNvPr>
              <p:cNvSpPr txBox="1"/>
              <p:nvPr/>
            </p:nvSpPr>
            <p:spPr>
              <a:xfrm>
                <a:off x="1669269" y="2189208"/>
                <a:ext cx="1059655" cy="499222"/>
              </a:xfrm>
              <a:prstGeom prst="rect">
                <a:avLst/>
              </a:prstGeom>
              <a:noFill/>
              <a:ln w="38100">
                <a:noFill/>
              </a:ln>
            </p:spPr>
            <p:txBody>
              <a:bodyPr wrap="square" rtlCol="0">
                <a:spAutoFit/>
              </a:bodyPr>
              <a:lstStyle/>
              <a:p>
                <a:r>
                  <a:rPr lang="en-US" altLang="zh-CN" b="1" dirty="0"/>
                  <a:t>Energy</a:t>
                </a:r>
                <a:endParaRPr lang="en-US" b="1" dirty="0"/>
              </a:p>
            </p:txBody>
          </p:sp>
          <p:sp>
            <p:nvSpPr>
              <p:cNvPr id="45" name="文本框 44">
                <a:extLst>
                  <a:ext uri="{FF2B5EF4-FFF2-40B4-BE49-F238E27FC236}">
                    <a16:creationId xmlns:a16="http://schemas.microsoft.com/office/drawing/2014/main" id="{2178F005-1D4B-48A3-BAE7-32E1F07085A1}"/>
                  </a:ext>
                </a:extLst>
              </p:cNvPr>
              <p:cNvSpPr txBox="1"/>
              <p:nvPr/>
            </p:nvSpPr>
            <p:spPr>
              <a:xfrm>
                <a:off x="773120" y="554076"/>
                <a:ext cx="235755" cy="499222"/>
              </a:xfrm>
              <a:prstGeom prst="rect">
                <a:avLst/>
              </a:prstGeom>
              <a:noFill/>
              <a:ln w="38100">
                <a:noFill/>
              </a:ln>
            </p:spPr>
            <p:txBody>
              <a:bodyPr wrap="square" rtlCol="0">
                <a:spAutoFit/>
              </a:bodyPr>
              <a:lstStyle/>
              <a:p>
                <a:r>
                  <a:rPr lang="en-US" b="1" dirty="0"/>
                  <a:t>f</a:t>
                </a:r>
              </a:p>
            </p:txBody>
          </p:sp>
          <p:sp>
            <p:nvSpPr>
              <p:cNvPr id="46" name="文本框 45">
                <a:extLst>
                  <a:ext uri="{FF2B5EF4-FFF2-40B4-BE49-F238E27FC236}">
                    <a16:creationId xmlns:a16="http://schemas.microsoft.com/office/drawing/2014/main" id="{625A5932-3EE9-4664-AB00-29CF49687620}"/>
                  </a:ext>
                </a:extLst>
              </p:cNvPr>
              <p:cNvSpPr txBox="1"/>
              <p:nvPr/>
            </p:nvSpPr>
            <p:spPr>
              <a:xfrm>
                <a:off x="509221" y="2451511"/>
                <a:ext cx="317467" cy="499222"/>
              </a:xfrm>
              <a:prstGeom prst="rect">
                <a:avLst/>
              </a:prstGeom>
              <a:noFill/>
              <a:ln w="38100">
                <a:noFill/>
              </a:ln>
            </p:spPr>
            <p:txBody>
              <a:bodyPr wrap="none" rtlCol="0">
                <a:spAutoFit/>
              </a:bodyPr>
              <a:lstStyle/>
              <a:p>
                <a:r>
                  <a:rPr lang="en-US" b="1" dirty="0"/>
                  <a:t>0</a:t>
                </a:r>
              </a:p>
            </p:txBody>
          </p:sp>
          <p:sp>
            <p:nvSpPr>
              <p:cNvPr id="47" name="文本框 46">
                <a:extLst>
                  <a:ext uri="{FF2B5EF4-FFF2-40B4-BE49-F238E27FC236}">
                    <a16:creationId xmlns:a16="http://schemas.microsoft.com/office/drawing/2014/main" id="{6BD83801-94C3-41F6-9417-25F92075A2B7}"/>
                  </a:ext>
                </a:extLst>
              </p:cNvPr>
              <p:cNvSpPr txBox="1"/>
              <p:nvPr/>
            </p:nvSpPr>
            <p:spPr>
              <a:xfrm>
                <a:off x="509221" y="1239930"/>
                <a:ext cx="330962" cy="499222"/>
              </a:xfrm>
              <a:prstGeom prst="rect">
                <a:avLst/>
              </a:prstGeom>
              <a:noFill/>
              <a:ln w="38100">
                <a:noFill/>
              </a:ln>
            </p:spPr>
            <p:txBody>
              <a:bodyPr wrap="none" rtlCol="0">
                <a:spAutoFit/>
              </a:bodyPr>
              <a:lstStyle/>
              <a:p>
                <a:r>
                  <a:rPr lang="en-US" b="1" dirty="0"/>
                  <a:t>B</a:t>
                </a:r>
              </a:p>
            </p:txBody>
          </p:sp>
          <p:cxnSp>
            <p:nvCxnSpPr>
              <p:cNvPr id="48" name="直接箭头连接符 47">
                <a:extLst>
                  <a:ext uri="{FF2B5EF4-FFF2-40B4-BE49-F238E27FC236}">
                    <a16:creationId xmlns:a16="http://schemas.microsoft.com/office/drawing/2014/main" id="{F2600F45-00C3-47CB-97AF-B02CE0BF7C69}"/>
                  </a:ext>
                </a:extLst>
              </p:cNvPr>
              <p:cNvCxnSpPr>
                <a:cxnSpLocks/>
              </p:cNvCxnSpPr>
              <p:nvPr/>
            </p:nvCxnSpPr>
            <p:spPr>
              <a:xfrm flipV="1">
                <a:off x="813946" y="1476628"/>
                <a:ext cx="1522544" cy="1"/>
              </a:xfrm>
              <a:prstGeom prst="straightConnector1">
                <a:avLst/>
              </a:prstGeom>
              <a:ln w="38100">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49" name="任意多边形: 形状 48">
              <a:extLst>
                <a:ext uri="{FF2B5EF4-FFF2-40B4-BE49-F238E27FC236}">
                  <a16:creationId xmlns:a16="http://schemas.microsoft.com/office/drawing/2014/main" id="{DC3DE2FB-123F-4EEA-A21F-A2F6FC79975A}"/>
                </a:ext>
              </a:extLst>
            </p:cNvPr>
            <p:cNvSpPr/>
            <p:nvPr/>
          </p:nvSpPr>
          <p:spPr>
            <a:xfrm>
              <a:off x="4854761" y="3459794"/>
              <a:ext cx="463842" cy="868649"/>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689" h="797560">
                  <a:moveTo>
                    <a:pt x="12526" y="0"/>
                  </a:moveTo>
                  <a:cubicBezTo>
                    <a:pt x="40466" y="38523"/>
                    <a:pt x="68406" y="77047"/>
                    <a:pt x="68406" y="106680"/>
                  </a:cubicBezTo>
                  <a:cubicBezTo>
                    <a:pt x="68406" y="136313"/>
                    <a:pt x="4906" y="143933"/>
                    <a:pt x="12526" y="177800"/>
                  </a:cubicBezTo>
                  <a:cubicBezTo>
                    <a:pt x="20146" y="211667"/>
                    <a:pt x="111586" y="271780"/>
                    <a:pt x="114126" y="309880"/>
                  </a:cubicBezTo>
                  <a:cubicBezTo>
                    <a:pt x="116666" y="347980"/>
                    <a:pt x="-62827" y="381000"/>
                    <a:pt x="27766" y="406400"/>
                  </a:cubicBezTo>
                  <a:cubicBezTo>
                    <a:pt x="118359" y="431800"/>
                    <a:pt x="659379" y="440267"/>
                    <a:pt x="657686" y="462280"/>
                  </a:cubicBezTo>
                  <a:cubicBezTo>
                    <a:pt x="655993" y="484293"/>
                    <a:pt x="99733" y="511387"/>
                    <a:pt x="17606" y="538480"/>
                  </a:cubicBezTo>
                  <a:cubicBezTo>
                    <a:pt x="-64521" y="565573"/>
                    <a:pt x="167466" y="604520"/>
                    <a:pt x="164926" y="624840"/>
                  </a:cubicBezTo>
                  <a:cubicBezTo>
                    <a:pt x="162386" y="645160"/>
                    <a:pt x="9986" y="636693"/>
                    <a:pt x="2366" y="660400"/>
                  </a:cubicBezTo>
                  <a:cubicBezTo>
                    <a:pt x="-5254" y="684107"/>
                    <a:pt x="117513" y="744220"/>
                    <a:pt x="119206" y="767080"/>
                  </a:cubicBezTo>
                  <a:cubicBezTo>
                    <a:pt x="120899" y="789940"/>
                    <a:pt x="66712" y="793750"/>
                    <a:pt x="12526" y="79756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文本框 49">
              <a:extLst>
                <a:ext uri="{FF2B5EF4-FFF2-40B4-BE49-F238E27FC236}">
                  <a16:creationId xmlns:a16="http://schemas.microsoft.com/office/drawing/2014/main" id="{7AACFB3E-2A38-40DE-8C56-1B60B7FA6193}"/>
                </a:ext>
              </a:extLst>
            </p:cNvPr>
            <p:cNvSpPr txBox="1"/>
            <p:nvPr/>
          </p:nvSpPr>
          <p:spPr>
            <a:xfrm>
              <a:off x="4525498" y="2877746"/>
              <a:ext cx="392205"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a:t>
              </a:r>
              <a:endParaRPr lang="en-US" b="1" baseline="-25000" dirty="0">
                <a:solidFill>
                  <a:srgbClr val="FF0000"/>
                </a:solidFill>
              </a:endParaRPr>
            </a:p>
          </p:txBody>
        </p:sp>
        <p:sp>
          <p:nvSpPr>
            <p:cNvPr id="51" name="文本框 50">
              <a:extLst>
                <a:ext uri="{FF2B5EF4-FFF2-40B4-BE49-F238E27FC236}">
                  <a16:creationId xmlns:a16="http://schemas.microsoft.com/office/drawing/2014/main" id="{EDBE6184-CA49-4420-BE98-4ADB13D2C15F}"/>
                </a:ext>
              </a:extLst>
            </p:cNvPr>
            <p:cNvSpPr txBox="1"/>
            <p:nvPr/>
          </p:nvSpPr>
          <p:spPr>
            <a:xfrm>
              <a:off x="4227705" y="3780487"/>
              <a:ext cx="689998"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 </a:t>
              </a:r>
              <a:r>
                <a:rPr lang="en-US" altLang="zh-CN" b="1" dirty="0">
                  <a:solidFill>
                    <a:srgbClr val="FF0000"/>
                  </a:solidFill>
                </a:rPr>
                <a:t>- B</a:t>
              </a:r>
              <a:endParaRPr lang="en-US" b="1" dirty="0">
                <a:solidFill>
                  <a:srgbClr val="FF0000"/>
                </a:solidFill>
              </a:endParaRPr>
            </a:p>
          </p:txBody>
        </p:sp>
        <p:sp>
          <p:nvSpPr>
            <p:cNvPr id="52" name="矩形 51">
              <a:extLst>
                <a:ext uri="{FF2B5EF4-FFF2-40B4-BE49-F238E27FC236}">
                  <a16:creationId xmlns:a16="http://schemas.microsoft.com/office/drawing/2014/main" id="{4AA2335A-0DCF-4F79-9D08-33D2649B41D7}"/>
                </a:ext>
              </a:extLst>
            </p:cNvPr>
            <p:cNvSpPr/>
            <p:nvPr/>
          </p:nvSpPr>
          <p:spPr>
            <a:xfrm>
              <a:off x="4828883" y="2957908"/>
              <a:ext cx="855233" cy="222051"/>
            </a:xfrm>
            <a:prstGeom prst="rect">
              <a:avLst/>
            </a:prstGeom>
            <a:solidFill>
              <a:srgbClr val="4B79C5">
                <a:alpha val="6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矩形 52">
              <a:extLst>
                <a:ext uri="{FF2B5EF4-FFF2-40B4-BE49-F238E27FC236}">
                  <a16:creationId xmlns:a16="http://schemas.microsoft.com/office/drawing/2014/main" id="{878E872A-FB67-40C1-98E1-AEEE4F8C45E3}"/>
                </a:ext>
              </a:extLst>
            </p:cNvPr>
            <p:cNvSpPr/>
            <p:nvPr/>
          </p:nvSpPr>
          <p:spPr>
            <a:xfrm>
              <a:off x="4835032" y="3863011"/>
              <a:ext cx="539458" cy="222051"/>
            </a:xfrm>
            <a:prstGeom prst="rect">
              <a:avLst/>
            </a:prstGeom>
            <a:solidFill>
              <a:srgbClr val="4B79C5">
                <a:alpha val="6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组合 53">
              <a:extLst>
                <a:ext uri="{FF2B5EF4-FFF2-40B4-BE49-F238E27FC236}">
                  <a16:creationId xmlns:a16="http://schemas.microsoft.com/office/drawing/2014/main" id="{E7E26396-E3CD-42DA-9C62-B2F94F6ED0A3}"/>
                </a:ext>
              </a:extLst>
            </p:cNvPr>
            <p:cNvGrpSpPr/>
            <p:nvPr/>
          </p:nvGrpSpPr>
          <p:grpSpPr>
            <a:xfrm>
              <a:off x="5408058" y="3863011"/>
              <a:ext cx="222051" cy="222051"/>
              <a:chOff x="819604" y="3759994"/>
              <a:chExt cx="380513" cy="380513"/>
            </a:xfrm>
          </p:grpSpPr>
          <p:sp>
            <p:nvSpPr>
              <p:cNvPr id="55" name="椭圆 54">
                <a:extLst>
                  <a:ext uri="{FF2B5EF4-FFF2-40B4-BE49-F238E27FC236}">
                    <a16:creationId xmlns:a16="http://schemas.microsoft.com/office/drawing/2014/main" id="{8E3FABDF-3931-42C1-8C06-2CFB17922D08}"/>
                  </a:ext>
                </a:extLst>
              </p:cNvPr>
              <p:cNvSpPr/>
              <p:nvPr/>
            </p:nvSpPr>
            <p:spPr>
              <a:xfrm>
                <a:off x="819604" y="3759994"/>
                <a:ext cx="380513" cy="380513"/>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7155D9A1-D8E8-4916-AF85-834C3960A7BA}"/>
                  </a:ext>
                </a:extLst>
              </p:cNvPr>
              <p:cNvCxnSpPr>
                <a:cxnSpLocks/>
                <a:endCxn id="55" idx="5"/>
              </p:cNvCxnSpPr>
              <p:nvPr/>
            </p:nvCxnSpPr>
            <p:spPr>
              <a:xfrm>
                <a:off x="985339" y="3937636"/>
                <a:ext cx="159054" cy="147148"/>
              </a:xfrm>
              <a:prstGeom prst="line">
                <a:avLst/>
              </a:prstGeom>
              <a:ln w="28575">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6AA37AB3-B8C5-44BA-8BC7-A39897BDF6F4}"/>
                </a:ext>
              </a:extLst>
            </p:cNvPr>
            <p:cNvGrpSpPr/>
            <p:nvPr/>
          </p:nvGrpSpPr>
          <p:grpSpPr>
            <a:xfrm>
              <a:off x="5723646" y="2936192"/>
              <a:ext cx="222051" cy="222051"/>
              <a:chOff x="1615558" y="3759994"/>
              <a:chExt cx="380513" cy="380513"/>
            </a:xfrm>
          </p:grpSpPr>
          <p:sp>
            <p:nvSpPr>
              <p:cNvPr id="60" name="椭圆 59">
                <a:extLst>
                  <a:ext uri="{FF2B5EF4-FFF2-40B4-BE49-F238E27FC236}">
                    <a16:creationId xmlns:a16="http://schemas.microsoft.com/office/drawing/2014/main" id="{B0AC16D5-B946-4538-9350-5D926A2B2FC0}"/>
                  </a:ext>
                </a:extLst>
              </p:cNvPr>
              <p:cNvSpPr/>
              <p:nvPr/>
            </p:nvSpPr>
            <p:spPr>
              <a:xfrm>
                <a:off x="1615558" y="3759994"/>
                <a:ext cx="380513" cy="38051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a:extLst>
                  <a:ext uri="{FF2B5EF4-FFF2-40B4-BE49-F238E27FC236}">
                    <a16:creationId xmlns:a16="http://schemas.microsoft.com/office/drawing/2014/main" id="{26726FA3-51A0-4B2C-8E23-1D428F1F9BE6}"/>
                  </a:ext>
                </a:extLst>
              </p:cNvPr>
              <p:cNvCxnSpPr>
                <a:cxnSpLocks/>
              </p:cNvCxnSpPr>
              <p:nvPr/>
            </p:nvCxnSpPr>
            <p:spPr>
              <a:xfrm flipV="1">
                <a:off x="1778912" y="3828215"/>
                <a:ext cx="164900" cy="143345"/>
              </a:xfrm>
              <a:prstGeom prst="line">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5" name="组合 14">
            <a:extLst>
              <a:ext uri="{FF2B5EF4-FFF2-40B4-BE49-F238E27FC236}">
                <a16:creationId xmlns:a16="http://schemas.microsoft.com/office/drawing/2014/main" id="{C327E881-9300-4E3F-B098-4D8C7991DF8E}"/>
              </a:ext>
            </a:extLst>
          </p:cNvPr>
          <p:cNvGrpSpPr/>
          <p:nvPr/>
        </p:nvGrpSpPr>
        <p:grpSpPr>
          <a:xfrm>
            <a:off x="6428497" y="2024660"/>
            <a:ext cx="1723600" cy="1904945"/>
            <a:chOff x="5421704" y="1786971"/>
            <a:chExt cx="1723600" cy="1904945"/>
          </a:xfrm>
          <a:solidFill>
            <a:srgbClr val="6699FF">
              <a:alpha val="27059"/>
            </a:srgbClr>
          </a:solidFill>
        </p:grpSpPr>
        <p:sp>
          <p:nvSpPr>
            <p:cNvPr id="12" name="平行四边形 11">
              <a:extLst>
                <a:ext uri="{FF2B5EF4-FFF2-40B4-BE49-F238E27FC236}">
                  <a16:creationId xmlns:a16="http://schemas.microsoft.com/office/drawing/2014/main" id="{7C494758-336C-46E2-A08C-FEF9CC2FDF6F}"/>
                </a:ext>
              </a:extLst>
            </p:cNvPr>
            <p:cNvSpPr/>
            <p:nvPr/>
          </p:nvSpPr>
          <p:spPr>
            <a:xfrm rot="5400000" flipV="1">
              <a:off x="5331032" y="1877645"/>
              <a:ext cx="1904945" cy="1723598"/>
            </a:xfrm>
            <a:prstGeom prst="parallelogram">
              <a:avLst>
                <a:gd name="adj" fmla="val 55063"/>
              </a:avLst>
            </a:prstGeom>
            <a:solidFill>
              <a:srgbClr val="6699FF">
                <a:alpha val="56078"/>
              </a:srgbClr>
            </a:solid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文本框 35">
              <a:extLst>
                <a:ext uri="{FF2B5EF4-FFF2-40B4-BE49-F238E27FC236}">
                  <a16:creationId xmlns:a16="http://schemas.microsoft.com/office/drawing/2014/main" id="{66CB177B-F1D9-2C45-BBCE-9AE7AA497877}"/>
                </a:ext>
              </a:extLst>
            </p:cNvPr>
            <p:cNvSpPr txBox="1"/>
            <p:nvPr/>
          </p:nvSpPr>
          <p:spPr>
            <a:xfrm>
              <a:off x="5421704" y="2790902"/>
              <a:ext cx="954526" cy="46166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00"/>
                  </a:solidFill>
                  <a:effectLst/>
                  <a:uLnTx/>
                  <a:uFillTx/>
                  <a:latin typeface="Calibri" panose="020F0502020204030204"/>
                  <a:ea typeface="等线" panose="02010600030101010101" pitchFamily="2" charset="-122"/>
                  <a:cs typeface="+mn-cs"/>
                </a:rPr>
                <a:t>FFT1</a:t>
              </a:r>
              <a:endParaRPr kumimoji="0" lang="en-US" altLang="zh-CN" sz="24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grpSp>
      <p:grpSp>
        <p:nvGrpSpPr>
          <p:cNvPr id="16" name="组合 15">
            <a:extLst>
              <a:ext uri="{FF2B5EF4-FFF2-40B4-BE49-F238E27FC236}">
                <a16:creationId xmlns:a16="http://schemas.microsoft.com/office/drawing/2014/main" id="{7B7BE78D-D5D5-4298-83E4-9C1B0CDAC4B0}"/>
              </a:ext>
            </a:extLst>
          </p:cNvPr>
          <p:cNvGrpSpPr/>
          <p:nvPr/>
        </p:nvGrpSpPr>
        <p:grpSpPr>
          <a:xfrm>
            <a:off x="6422632" y="3036142"/>
            <a:ext cx="1723598" cy="1904945"/>
            <a:chOff x="6422632" y="3036142"/>
            <a:chExt cx="1723598" cy="1904945"/>
          </a:xfrm>
        </p:grpSpPr>
        <p:sp>
          <p:nvSpPr>
            <p:cNvPr id="62" name="平行四边形 61">
              <a:extLst>
                <a:ext uri="{FF2B5EF4-FFF2-40B4-BE49-F238E27FC236}">
                  <a16:creationId xmlns:a16="http://schemas.microsoft.com/office/drawing/2014/main" id="{419AC9FE-2C31-4953-93AB-63DA47CC084A}"/>
                </a:ext>
              </a:extLst>
            </p:cNvPr>
            <p:cNvSpPr/>
            <p:nvPr/>
          </p:nvSpPr>
          <p:spPr>
            <a:xfrm rot="5400000" flipV="1">
              <a:off x="6331958" y="3126816"/>
              <a:ext cx="1904945" cy="1723598"/>
            </a:xfrm>
            <a:prstGeom prst="parallelogram">
              <a:avLst>
                <a:gd name="adj" fmla="val 55063"/>
              </a:avLst>
            </a:prstGeom>
            <a:solidFill>
              <a:srgbClr val="6699FF">
                <a:alpha val="56078"/>
              </a:srgbClr>
            </a:solid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文本框 62">
              <a:extLst>
                <a:ext uri="{FF2B5EF4-FFF2-40B4-BE49-F238E27FC236}">
                  <a16:creationId xmlns:a16="http://schemas.microsoft.com/office/drawing/2014/main" id="{258400D2-4A01-4EDD-A30C-6F6F48647C9D}"/>
                </a:ext>
              </a:extLst>
            </p:cNvPr>
            <p:cNvSpPr txBox="1"/>
            <p:nvPr/>
          </p:nvSpPr>
          <p:spPr>
            <a:xfrm>
              <a:off x="7039403" y="3503139"/>
              <a:ext cx="954526" cy="46166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FF00"/>
                  </a:solidFill>
                  <a:effectLst/>
                  <a:uLnTx/>
                  <a:uFillTx/>
                  <a:latin typeface="Calibri" panose="020F0502020204030204"/>
                  <a:ea typeface="等线" panose="02010600030101010101" pitchFamily="2" charset="-122"/>
                  <a:cs typeface="+mn-cs"/>
                </a:rPr>
                <a:t>FFT2</a:t>
              </a:r>
              <a:endParaRPr kumimoji="0" lang="en-US" altLang="zh-CN" sz="2400" b="1"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p:grpSp>
      <p:sp>
        <p:nvSpPr>
          <p:cNvPr id="65" name="任意多边形: 形状 64">
            <a:extLst>
              <a:ext uri="{FF2B5EF4-FFF2-40B4-BE49-F238E27FC236}">
                <a16:creationId xmlns:a16="http://schemas.microsoft.com/office/drawing/2014/main" id="{66B396AC-F4A8-4570-B0D1-B1110003DA92}"/>
              </a:ext>
            </a:extLst>
          </p:cNvPr>
          <p:cNvSpPr/>
          <p:nvPr/>
        </p:nvSpPr>
        <p:spPr>
          <a:xfrm>
            <a:off x="9261290" y="2351998"/>
            <a:ext cx="785030" cy="868649"/>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689" h="797560">
                <a:moveTo>
                  <a:pt x="12526" y="0"/>
                </a:moveTo>
                <a:cubicBezTo>
                  <a:pt x="40466" y="38523"/>
                  <a:pt x="68406" y="77047"/>
                  <a:pt x="68406" y="106680"/>
                </a:cubicBezTo>
                <a:cubicBezTo>
                  <a:pt x="68406" y="136313"/>
                  <a:pt x="4906" y="143933"/>
                  <a:pt x="12526" y="177800"/>
                </a:cubicBezTo>
                <a:cubicBezTo>
                  <a:pt x="20146" y="211667"/>
                  <a:pt x="111586" y="271780"/>
                  <a:pt x="114126" y="309880"/>
                </a:cubicBezTo>
                <a:cubicBezTo>
                  <a:pt x="116666" y="347980"/>
                  <a:pt x="-62827" y="381000"/>
                  <a:pt x="27766" y="406400"/>
                </a:cubicBezTo>
                <a:cubicBezTo>
                  <a:pt x="118359" y="431800"/>
                  <a:pt x="659379" y="440267"/>
                  <a:pt x="657686" y="462280"/>
                </a:cubicBezTo>
                <a:cubicBezTo>
                  <a:pt x="655993" y="484293"/>
                  <a:pt x="99733" y="511387"/>
                  <a:pt x="17606" y="538480"/>
                </a:cubicBezTo>
                <a:cubicBezTo>
                  <a:pt x="-64521" y="565573"/>
                  <a:pt x="167466" y="604520"/>
                  <a:pt x="164926" y="624840"/>
                </a:cubicBezTo>
                <a:cubicBezTo>
                  <a:pt x="162386" y="645160"/>
                  <a:pt x="9986" y="636693"/>
                  <a:pt x="2366" y="660400"/>
                </a:cubicBezTo>
                <a:cubicBezTo>
                  <a:pt x="-5254" y="684107"/>
                  <a:pt x="117513" y="744220"/>
                  <a:pt x="119206" y="767080"/>
                </a:cubicBezTo>
                <a:cubicBezTo>
                  <a:pt x="120899" y="789940"/>
                  <a:pt x="66712" y="793750"/>
                  <a:pt x="12526" y="79756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任意多边形: 形状 65">
            <a:extLst>
              <a:ext uri="{FF2B5EF4-FFF2-40B4-BE49-F238E27FC236}">
                <a16:creationId xmlns:a16="http://schemas.microsoft.com/office/drawing/2014/main" id="{024A0253-6062-4896-98CA-D63FEBC9CC44}"/>
              </a:ext>
            </a:extLst>
          </p:cNvPr>
          <p:cNvSpPr/>
          <p:nvPr/>
        </p:nvSpPr>
        <p:spPr>
          <a:xfrm>
            <a:off x="9299243" y="3757215"/>
            <a:ext cx="478455" cy="868649"/>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689" h="797560">
                <a:moveTo>
                  <a:pt x="12526" y="0"/>
                </a:moveTo>
                <a:cubicBezTo>
                  <a:pt x="40466" y="38523"/>
                  <a:pt x="68406" y="77047"/>
                  <a:pt x="68406" y="106680"/>
                </a:cubicBezTo>
                <a:cubicBezTo>
                  <a:pt x="68406" y="136313"/>
                  <a:pt x="4906" y="143933"/>
                  <a:pt x="12526" y="177800"/>
                </a:cubicBezTo>
                <a:cubicBezTo>
                  <a:pt x="20146" y="211667"/>
                  <a:pt x="111586" y="271780"/>
                  <a:pt x="114126" y="309880"/>
                </a:cubicBezTo>
                <a:cubicBezTo>
                  <a:pt x="116666" y="347980"/>
                  <a:pt x="-62827" y="381000"/>
                  <a:pt x="27766" y="406400"/>
                </a:cubicBezTo>
                <a:cubicBezTo>
                  <a:pt x="118359" y="431800"/>
                  <a:pt x="659379" y="440267"/>
                  <a:pt x="657686" y="462280"/>
                </a:cubicBezTo>
                <a:cubicBezTo>
                  <a:pt x="655993" y="484293"/>
                  <a:pt x="99733" y="511387"/>
                  <a:pt x="17606" y="538480"/>
                </a:cubicBezTo>
                <a:cubicBezTo>
                  <a:pt x="-64521" y="565573"/>
                  <a:pt x="167466" y="604520"/>
                  <a:pt x="164926" y="624840"/>
                </a:cubicBezTo>
                <a:cubicBezTo>
                  <a:pt x="162386" y="645160"/>
                  <a:pt x="9986" y="636693"/>
                  <a:pt x="2366" y="660400"/>
                </a:cubicBezTo>
                <a:cubicBezTo>
                  <a:pt x="-5254" y="684107"/>
                  <a:pt x="117513" y="744220"/>
                  <a:pt x="119206" y="767080"/>
                </a:cubicBezTo>
                <a:cubicBezTo>
                  <a:pt x="120899" y="789940"/>
                  <a:pt x="66712" y="793750"/>
                  <a:pt x="12526" y="79756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组合 9">
            <a:extLst>
              <a:ext uri="{FF2B5EF4-FFF2-40B4-BE49-F238E27FC236}">
                <a16:creationId xmlns:a16="http://schemas.microsoft.com/office/drawing/2014/main" id="{F0B63ADE-EB5B-4375-A315-58C86F6D38AA}"/>
              </a:ext>
            </a:extLst>
          </p:cNvPr>
          <p:cNvGrpSpPr/>
          <p:nvPr/>
        </p:nvGrpSpPr>
        <p:grpSpPr>
          <a:xfrm>
            <a:off x="6179509" y="2018313"/>
            <a:ext cx="1965414" cy="2982932"/>
            <a:chOff x="6305260" y="2007187"/>
            <a:chExt cx="1965414" cy="2982932"/>
          </a:xfrm>
        </p:grpSpPr>
        <p:sp>
          <p:nvSpPr>
            <p:cNvPr id="6" name="矩形 5">
              <a:extLst>
                <a:ext uri="{FF2B5EF4-FFF2-40B4-BE49-F238E27FC236}">
                  <a16:creationId xmlns:a16="http://schemas.microsoft.com/office/drawing/2014/main" id="{1E3FE978-0706-4389-98FD-A072784AFF55}"/>
                </a:ext>
              </a:extLst>
            </p:cNvPr>
            <p:cNvSpPr/>
            <p:nvPr/>
          </p:nvSpPr>
          <p:spPr>
            <a:xfrm>
              <a:off x="6305260" y="3974174"/>
              <a:ext cx="1958340" cy="1015945"/>
            </a:xfrm>
            <a:prstGeom prst="rect">
              <a:avLst/>
            </a:prstGeom>
            <a:solidFill>
              <a:srgbClr val="FFFFFF">
                <a:alpha val="8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矩形 63">
              <a:extLst>
                <a:ext uri="{FF2B5EF4-FFF2-40B4-BE49-F238E27FC236}">
                  <a16:creationId xmlns:a16="http://schemas.microsoft.com/office/drawing/2014/main" id="{0A6830B1-DC1B-419C-A92D-87F958CCE378}"/>
                </a:ext>
              </a:extLst>
            </p:cNvPr>
            <p:cNvSpPr/>
            <p:nvPr/>
          </p:nvSpPr>
          <p:spPr>
            <a:xfrm>
              <a:off x="6312334" y="2007187"/>
              <a:ext cx="1958340" cy="1015945"/>
            </a:xfrm>
            <a:prstGeom prst="rect">
              <a:avLst/>
            </a:prstGeom>
            <a:solidFill>
              <a:srgbClr val="FFFFFF">
                <a:alpha val="8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文本框 66">
              <a:extLst>
                <a:ext uri="{FF2B5EF4-FFF2-40B4-BE49-F238E27FC236}">
                  <a16:creationId xmlns:a16="http://schemas.microsoft.com/office/drawing/2014/main" id="{C3DEBF7D-B7DC-4E88-A469-4E999358BFE3}"/>
                </a:ext>
              </a:extLst>
            </p:cNvPr>
            <p:cNvSpPr txBox="1"/>
            <p:nvPr/>
          </p:nvSpPr>
          <p:spPr>
            <a:xfrm>
              <a:off x="6964445" y="2604309"/>
              <a:ext cx="954526" cy="46166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70C0"/>
                  </a:solidFill>
                  <a:effectLst/>
                  <a:uLnTx/>
                  <a:uFillTx/>
                  <a:latin typeface="Calibri" panose="020F0502020204030204"/>
                  <a:ea typeface="等线" panose="02010600030101010101" pitchFamily="2" charset="-122"/>
                  <a:cs typeface="+mn-cs"/>
                </a:rPr>
                <a:t>Trim</a:t>
              </a:r>
              <a:endParaRPr kumimoji="0" lang="en-US" altLang="zh-CN" sz="2400" b="1" i="0" u="none" strike="noStrike" kern="1200" cap="none" spc="0" normalizeH="0" baseline="0" noProof="0" dirty="0">
                <a:ln>
                  <a:noFill/>
                </a:ln>
                <a:solidFill>
                  <a:srgbClr val="0070C0"/>
                </a:solidFill>
                <a:effectLst/>
                <a:uLnTx/>
                <a:uFillTx/>
                <a:latin typeface="Calibri" panose="020F0502020204030204"/>
                <a:cs typeface="+mn-cs"/>
              </a:endParaRPr>
            </a:p>
          </p:txBody>
        </p:sp>
        <p:sp>
          <p:nvSpPr>
            <p:cNvPr id="68" name="文本框 67">
              <a:extLst>
                <a:ext uri="{FF2B5EF4-FFF2-40B4-BE49-F238E27FC236}">
                  <a16:creationId xmlns:a16="http://schemas.microsoft.com/office/drawing/2014/main" id="{C674DC0F-151A-4A77-A6AA-BBED6513134D}"/>
                </a:ext>
              </a:extLst>
            </p:cNvPr>
            <p:cNvSpPr txBox="1"/>
            <p:nvPr/>
          </p:nvSpPr>
          <p:spPr>
            <a:xfrm>
              <a:off x="6515875" y="3927421"/>
              <a:ext cx="954526" cy="46166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70C0"/>
                  </a:solidFill>
                  <a:effectLst/>
                  <a:uLnTx/>
                  <a:uFillTx/>
                  <a:latin typeface="Calibri" panose="020F0502020204030204"/>
                  <a:ea typeface="等线" panose="02010600030101010101" pitchFamily="2" charset="-122"/>
                  <a:cs typeface="+mn-cs"/>
                </a:rPr>
                <a:t>Trim</a:t>
              </a:r>
              <a:endParaRPr kumimoji="0" lang="en-US" altLang="zh-CN" sz="2400" b="1" i="0" u="none" strike="noStrike" kern="1200" cap="none" spc="0" normalizeH="0" baseline="0" noProof="0" dirty="0">
                <a:ln>
                  <a:noFill/>
                </a:ln>
                <a:solidFill>
                  <a:srgbClr val="0070C0"/>
                </a:solidFill>
                <a:effectLst/>
                <a:uLnTx/>
                <a:uFillTx/>
                <a:latin typeface="Calibri" panose="020F0502020204030204"/>
                <a:cs typeface="+mn-cs"/>
              </a:endParaRPr>
            </a:p>
          </p:txBody>
        </p:sp>
      </p:grpSp>
      <p:sp>
        <p:nvSpPr>
          <p:cNvPr id="69" name="文本框 68">
            <a:extLst>
              <a:ext uri="{FF2B5EF4-FFF2-40B4-BE49-F238E27FC236}">
                <a16:creationId xmlns:a16="http://schemas.microsoft.com/office/drawing/2014/main" id="{E7AB6DEF-4D5F-44B1-A8C4-7F1B61227E4B}"/>
              </a:ext>
            </a:extLst>
          </p:cNvPr>
          <p:cNvSpPr txBox="1"/>
          <p:nvPr/>
        </p:nvSpPr>
        <p:spPr>
          <a:xfrm>
            <a:off x="4952065" y="1638644"/>
            <a:ext cx="3078018" cy="830997"/>
          </a:xfrm>
          <a:prstGeom prst="rect">
            <a:avLst/>
          </a:prstGeom>
          <a:noFill/>
        </p:spPr>
        <p:txBody>
          <a:bodyPr wrap="square" rtlCol="0">
            <a:spAutoFit/>
          </a:bodyPr>
          <a:lstStyle/>
          <a:p>
            <a:r>
              <a:rPr lang="en-US" altLang="zh-CN" sz="2400" b="1" dirty="0"/>
              <a:t>Divide into 2 parts</a:t>
            </a:r>
          </a:p>
          <a:p>
            <a:r>
              <a:rPr lang="en-US" sz="2400" b="1" dirty="0"/>
              <a:t>before and after jump</a:t>
            </a:r>
          </a:p>
        </p:txBody>
      </p:sp>
    </p:spTree>
    <p:extLst>
      <p:ext uri="{BB962C8B-B14F-4D97-AF65-F5344CB8AC3E}">
        <p14:creationId xmlns:p14="http://schemas.microsoft.com/office/powerpoint/2010/main" val="99174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3.33333E-6 2.22222E-6 L 0.22929 -0.04259 " pathEditMode="relative" rAng="0" ptsTypes="AA">
                                      <p:cBhvr>
                                        <p:cTn id="31" dur="2000" fill="hold"/>
                                        <p:tgtEl>
                                          <p:spTgt spid="15"/>
                                        </p:tgtEl>
                                        <p:attrNameLst>
                                          <p:attrName>ppt_x</p:attrName>
                                          <p:attrName>ppt_y</p:attrName>
                                        </p:attrNameLst>
                                      </p:cBhvr>
                                      <p:rCtr x="11458" y="-2130"/>
                                    </p:animMotion>
                                  </p:childTnLst>
                                </p:cTn>
                              </p:par>
                              <p:par>
                                <p:cTn id="32" presetID="42" presetClass="path" presetSubtype="0" accel="50000" decel="50000" fill="hold" nodeType="withEffect">
                                  <p:stCondLst>
                                    <p:cond delay="0"/>
                                  </p:stCondLst>
                                  <p:childTnLst>
                                    <p:animMotion origin="layout" path="M 4.16667E-6 -1.48148E-6 L 0.23177 0.02269 " pathEditMode="relative" rAng="0" ptsTypes="AA">
                                      <p:cBhvr>
                                        <p:cTn id="33" dur="2000" fill="hold"/>
                                        <p:tgtEl>
                                          <p:spTgt spid="16"/>
                                        </p:tgtEl>
                                        <p:attrNameLst>
                                          <p:attrName>ppt_x</p:attrName>
                                          <p:attrName>ppt_y</p:attrName>
                                        </p:attrNameLst>
                                      </p:cBhvr>
                                      <p:rCtr x="11589" y="1134"/>
                                    </p:animMotion>
                                  </p:childTnLst>
                                </p:cTn>
                              </p:par>
                            </p:childTnLst>
                          </p:cTn>
                        </p:par>
                        <p:par>
                          <p:cTn id="34" fill="hold">
                            <p:stCondLst>
                              <p:cond delay="2000"/>
                            </p:stCondLst>
                            <p:childTnLst>
                              <p:par>
                                <p:cTn id="35" presetID="1" presetClass="exit" presetSubtype="0" fill="hold" nodeType="after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par>
                          <p:cTn id="39" fill="hold">
                            <p:stCondLst>
                              <p:cond delay="2000"/>
                            </p:stCondLst>
                            <p:childTnLst>
                              <p:par>
                                <p:cTn id="40" presetID="10" presetClass="entr" presetSubtype="0" fill="hold" grpId="1" nodeType="after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animEffect transition="in" filter="fade">
                                      <p:cBhvr>
                                        <p:cTn id="45" dur="500"/>
                                        <p:tgtEl>
                                          <p:spTgt spid="65"/>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0" nodeType="clickEffect">
                                  <p:stCondLst>
                                    <p:cond delay="0"/>
                                  </p:stCondLst>
                                  <p:childTnLst>
                                    <p:animMotion origin="layout" path="M -1.66667E-6 -1.11111E-6 L 0.05521 -0.2 " pathEditMode="relative" rAng="0" ptsTypes="AA">
                                      <p:cBhvr>
                                        <p:cTn id="49" dur="2000" fill="hold"/>
                                        <p:tgtEl>
                                          <p:spTgt spid="66"/>
                                        </p:tgtEl>
                                        <p:attrNameLst>
                                          <p:attrName>ppt_x</p:attrName>
                                          <p:attrName>ppt_y</p:attrName>
                                        </p:attrNameLst>
                                      </p:cBhvr>
                                      <p:rCtr x="2760" y="-10000"/>
                                    </p:animMotion>
                                  </p:childTnLst>
                                </p:cTn>
                              </p:par>
                              <p:par>
                                <p:cTn id="50" presetID="1" presetClass="entr" presetSubtype="0" fill="hold" grpId="0" nodeType="withEffect">
                                  <p:stCondLst>
                                    <p:cond delay="0"/>
                                  </p:stCondLst>
                                  <p:childTnLst>
                                    <p:set>
                                      <p:cBhvr>
                                        <p:cTn id="51"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2" grpId="0" animBg="1"/>
      <p:bldP spid="93" grpId="0" animBg="1"/>
      <p:bldP spid="65" grpId="0" animBg="1"/>
      <p:bldP spid="66" grpId="0" animBg="1"/>
      <p:bldP spid="66" grpId="1" animBg="1"/>
      <p:bldP spid="6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组合 98">
            <a:extLst>
              <a:ext uri="{FF2B5EF4-FFF2-40B4-BE49-F238E27FC236}">
                <a16:creationId xmlns:a16="http://schemas.microsoft.com/office/drawing/2014/main" id="{170DCB2F-C72A-6347-0667-D57C2FDBD1FD}"/>
              </a:ext>
            </a:extLst>
          </p:cNvPr>
          <p:cNvGrpSpPr/>
          <p:nvPr/>
        </p:nvGrpSpPr>
        <p:grpSpPr>
          <a:xfrm>
            <a:off x="5012308" y="3841713"/>
            <a:ext cx="2639067" cy="2098439"/>
            <a:chOff x="480065" y="557616"/>
            <a:chExt cx="2639067" cy="2098439"/>
          </a:xfrm>
        </p:grpSpPr>
        <p:cxnSp>
          <p:nvCxnSpPr>
            <p:cNvPr id="100" name="直接箭头连接符 178">
              <a:extLst>
                <a:ext uri="{FF2B5EF4-FFF2-40B4-BE49-F238E27FC236}">
                  <a16:creationId xmlns:a16="http://schemas.microsoft.com/office/drawing/2014/main" id="{DFC59D4E-0C30-F64A-CD3C-DBB28B9C4B18}"/>
                </a:ext>
              </a:extLst>
            </p:cNvPr>
            <p:cNvCxnSpPr>
              <a:cxnSpLocks/>
            </p:cNvCxnSpPr>
            <p:nvPr/>
          </p:nvCxnSpPr>
          <p:spPr>
            <a:xfrm flipV="1">
              <a:off x="791852" y="788449"/>
              <a:ext cx="0" cy="1444507"/>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1" name="直接箭头连接符 179">
              <a:extLst>
                <a:ext uri="{FF2B5EF4-FFF2-40B4-BE49-F238E27FC236}">
                  <a16:creationId xmlns:a16="http://schemas.microsoft.com/office/drawing/2014/main" id="{43E61DE1-A9C5-B166-8DD2-903CD6567C45}"/>
                </a:ext>
              </a:extLst>
            </p:cNvPr>
            <p:cNvCxnSpPr>
              <a:cxnSpLocks/>
            </p:cNvCxnSpPr>
            <p:nvPr/>
          </p:nvCxnSpPr>
          <p:spPr>
            <a:xfrm flipV="1">
              <a:off x="792636" y="2194390"/>
              <a:ext cx="2044046" cy="1"/>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2" name="文本框 101">
              <a:extLst>
                <a:ext uri="{FF2B5EF4-FFF2-40B4-BE49-F238E27FC236}">
                  <a16:creationId xmlns:a16="http://schemas.microsoft.com/office/drawing/2014/main" id="{EDE62313-9025-8C3E-5BD3-0DFCD7177755}"/>
                </a:ext>
              </a:extLst>
            </p:cNvPr>
            <p:cNvSpPr txBox="1"/>
            <p:nvPr/>
          </p:nvSpPr>
          <p:spPr>
            <a:xfrm>
              <a:off x="2836682" y="2194390"/>
              <a:ext cx="282450" cy="461665"/>
            </a:xfrm>
            <a:prstGeom prst="rect">
              <a:avLst/>
            </a:prstGeom>
            <a:noFill/>
          </p:spPr>
          <p:txBody>
            <a:bodyPr wrap="none" rtlCol="0">
              <a:spAutoFit/>
            </a:bodyPr>
            <a:lstStyle/>
            <a:p>
              <a:r>
                <a:rPr lang="en-US" altLang="zh-CN" sz="2400" b="1" dirty="0"/>
                <a:t>f</a:t>
              </a:r>
              <a:endParaRPr lang="en-US" sz="2400" b="1" dirty="0"/>
            </a:p>
          </p:txBody>
        </p:sp>
        <p:sp>
          <p:nvSpPr>
            <p:cNvPr id="104" name="文本框 103">
              <a:extLst>
                <a:ext uri="{FF2B5EF4-FFF2-40B4-BE49-F238E27FC236}">
                  <a16:creationId xmlns:a16="http://schemas.microsoft.com/office/drawing/2014/main" id="{D7871E20-EF84-FD29-2008-6A1DF6416EB5}"/>
                </a:ext>
              </a:extLst>
            </p:cNvPr>
            <p:cNvSpPr txBox="1"/>
            <p:nvPr/>
          </p:nvSpPr>
          <p:spPr>
            <a:xfrm>
              <a:off x="480065" y="1942395"/>
              <a:ext cx="340158" cy="461665"/>
            </a:xfrm>
            <a:prstGeom prst="rect">
              <a:avLst/>
            </a:prstGeom>
            <a:noFill/>
          </p:spPr>
          <p:txBody>
            <a:bodyPr wrap="none" rtlCol="0">
              <a:spAutoFit/>
            </a:bodyPr>
            <a:lstStyle/>
            <a:p>
              <a:r>
                <a:rPr lang="en-US" sz="2400" b="1" dirty="0"/>
                <a:t>0</a:t>
              </a:r>
            </a:p>
          </p:txBody>
        </p:sp>
        <p:sp>
          <p:nvSpPr>
            <p:cNvPr id="105" name="文本框 104">
              <a:extLst>
                <a:ext uri="{FF2B5EF4-FFF2-40B4-BE49-F238E27FC236}">
                  <a16:creationId xmlns:a16="http://schemas.microsoft.com/office/drawing/2014/main" id="{A8604571-F471-1191-84CB-F8413B1CDDE4}"/>
                </a:ext>
              </a:extLst>
            </p:cNvPr>
            <p:cNvSpPr txBox="1"/>
            <p:nvPr/>
          </p:nvSpPr>
          <p:spPr>
            <a:xfrm>
              <a:off x="827290" y="557616"/>
              <a:ext cx="1053109" cy="461665"/>
            </a:xfrm>
            <a:prstGeom prst="rect">
              <a:avLst/>
            </a:prstGeom>
            <a:noFill/>
          </p:spPr>
          <p:txBody>
            <a:bodyPr wrap="none" rtlCol="0">
              <a:spAutoFit/>
            </a:bodyPr>
            <a:lstStyle/>
            <a:p>
              <a:r>
                <a:rPr lang="en-US" sz="2400" b="1" dirty="0"/>
                <a:t>Energy</a:t>
              </a:r>
            </a:p>
          </p:txBody>
        </p:sp>
      </p:grpSp>
      <p:sp>
        <p:nvSpPr>
          <p:cNvPr id="109" name="文本框 108">
            <a:extLst>
              <a:ext uri="{FF2B5EF4-FFF2-40B4-BE49-F238E27FC236}">
                <a16:creationId xmlns:a16="http://schemas.microsoft.com/office/drawing/2014/main" id="{016A2FB7-710C-0BE0-CB8C-7169D8B79205}"/>
              </a:ext>
            </a:extLst>
          </p:cNvPr>
          <p:cNvSpPr txBox="1"/>
          <p:nvPr/>
        </p:nvSpPr>
        <p:spPr>
          <a:xfrm>
            <a:off x="6070422" y="5444525"/>
            <a:ext cx="426626"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Calibri" panose="020F0502020204030204"/>
                <a:ea typeface="+mn-ea"/>
                <a:cs typeface="+mn-cs"/>
              </a:rPr>
              <a:t>f</a:t>
            </a:r>
            <a:r>
              <a:rPr kumimoji="0" lang="en-US" altLang="zh-CN" sz="2400" b="1" i="0" u="none" strike="noStrike" kern="1200" cap="none" spc="0" normalizeH="0" baseline="-25000" noProof="0" dirty="0">
                <a:ln>
                  <a:noFill/>
                </a:ln>
                <a:solidFill>
                  <a:srgbClr val="FF0000"/>
                </a:solidFill>
                <a:effectLst/>
                <a:uLnTx/>
                <a:uFillTx/>
                <a:latin typeface="Calibri" panose="020F0502020204030204"/>
                <a:ea typeface="+mn-ea"/>
                <a:cs typeface="+mn-cs"/>
              </a:rPr>
              <a:t>0</a:t>
            </a:r>
          </a:p>
        </p:txBody>
      </p:sp>
      <p:sp>
        <p:nvSpPr>
          <p:cNvPr id="110" name="文本框 109">
            <a:extLst>
              <a:ext uri="{FF2B5EF4-FFF2-40B4-BE49-F238E27FC236}">
                <a16:creationId xmlns:a16="http://schemas.microsoft.com/office/drawing/2014/main" id="{FAE1271F-0E0F-C8F3-5987-A114673EAA69}"/>
              </a:ext>
            </a:extLst>
          </p:cNvPr>
          <p:cNvSpPr txBox="1"/>
          <p:nvPr/>
        </p:nvSpPr>
        <p:spPr>
          <a:xfrm flipH="1">
            <a:off x="5737901" y="5430501"/>
            <a:ext cx="473834"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Calibri" panose="020F0502020204030204"/>
                <a:ea typeface="+mn-ea"/>
                <a:cs typeface="+mn-cs"/>
              </a:rPr>
              <a:t>f</a:t>
            </a:r>
            <a:r>
              <a:rPr kumimoji="0" lang="en-US" altLang="zh-CN" sz="2400" b="1" i="0" u="none" strike="noStrike" kern="1200" cap="none" spc="0" normalizeH="0" baseline="-25000" noProof="0" dirty="0">
                <a:ln>
                  <a:noFill/>
                </a:ln>
                <a:solidFill>
                  <a:srgbClr val="FF0000"/>
                </a:solidFill>
                <a:effectLst/>
                <a:uLnTx/>
                <a:uFillTx/>
                <a:latin typeface="Calibri" panose="020F0502020204030204"/>
                <a:ea typeface="+mn-ea"/>
                <a:cs typeface="+mn-cs"/>
              </a:rPr>
              <a:t>2</a:t>
            </a:r>
          </a:p>
        </p:txBody>
      </p:sp>
      <p:sp>
        <p:nvSpPr>
          <p:cNvPr id="111" name="文本框 110">
            <a:extLst>
              <a:ext uri="{FF2B5EF4-FFF2-40B4-BE49-F238E27FC236}">
                <a16:creationId xmlns:a16="http://schemas.microsoft.com/office/drawing/2014/main" id="{982AD69D-5CC4-9E79-59D8-A05BF743DF14}"/>
              </a:ext>
            </a:extLst>
          </p:cNvPr>
          <p:cNvSpPr txBox="1"/>
          <p:nvPr/>
        </p:nvSpPr>
        <p:spPr>
          <a:xfrm>
            <a:off x="6597170" y="5444525"/>
            <a:ext cx="426626"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Calibri" panose="020F0502020204030204"/>
                <a:ea typeface="+mn-ea"/>
                <a:cs typeface="+mn-cs"/>
              </a:rPr>
              <a:t>f</a:t>
            </a:r>
            <a:r>
              <a:rPr kumimoji="0" lang="en-US" altLang="zh-CN" sz="2400" b="1" i="0" u="none" strike="noStrike" kern="1200" cap="none" spc="0" normalizeH="0" baseline="-25000" noProof="0" dirty="0">
                <a:ln>
                  <a:noFill/>
                </a:ln>
                <a:solidFill>
                  <a:srgbClr val="FF0000"/>
                </a:solidFill>
                <a:effectLst/>
                <a:uLnTx/>
                <a:uFillTx/>
                <a:latin typeface="Calibri" panose="020F0502020204030204"/>
                <a:ea typeface="+mn-ea"/>
                <a:cs typeface="+mn-cs"/>
              </a:rPr>
              <a:t>1</a:t>
            </a:r>
          </a:p>
        </p:txBody>
      </p:sp>
      <p:sp>
        <p:nvSpPr>
          <p:cNvPr id="112" name="椭圆 111">
            <a:extLst>
              <a:ext uri="{FF2B5EF4-FFF2-40B4-BE49-F238E27FC236}">
                <a16:creationId xmlns:a16="http://schemas.microsoft.com/office/drawing/2014/main" id="{0BD1DA99-B047-296A-5983-E367B9A9E63C}"/>
              </a:ext>
            </a:extLst>
          </p:cNvPr>
          <p:cNvSpPr/>
          <p:nvPr/>
        </p:nvSpPr>
        <p:spPr>
          <a:xfrm>
            <a:off x="6139735" y="4566638"/>
            <a:ext cx="144000" cy="144000"/>
          </a:xfrm>
          <a:prstGeom prst="ellipse">
            <a:avLst/>
          </a:prstGeom>
          <a:solidFill>
            <a:srgbClr val="92AE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椭圆 112">
            <a:extLst>
              <a:ext uri="{FF2B5EF4-FFF2-40B4-BE49-F238E27FC236}">
                <a16:creationId xmlns:a16="http://schemas.microsoft.com/office/drawing/2014/main" id="{E37D0A64-6322-09C0-265A-382BBF8146A0}"/>
              </a:ext>
            </a:extLst>
          </p:cNvPr>
          <p:cNvSpPr/>
          <p:nvPr/>
        </p:nvSpPr>
        <p:spPr>
          <a:xfrm>
            <a:off x="6741968" y="5192310"/>
            <a:ext cx="144000" cy="144000"/>
          </a:xfrm>
          <a:prstGeom prst="ellipse">
            <a:avLst/>
          </a:prstGeom>
          <a:solidFill>
            <a:srgbClr val="92AE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椭圆 113">
            <a:extLst>
              <a:ext uri="{FF2B5EF4-FFF2-40B4-BE49-F238E27FC236}">
                <a16:creationId xmlns:a16="http://schemas.microsoft.com/office/drawing/2014/main" id="{96EE57EF-477D-CC44-7930-134555683087}"/>
              </a:ext>
            </a:extLst>
          </p:cNvPr>
          <p:cNvSpPr/>
          <p:nvPr/>
        </p:nvSpPr>
        <p:spPr>
          <a:xfrm>
            <a:off x="5841096" y="5218497"/>
            <a:ext cx="144000" cy="144000"/>
          </a:xfrm>
          <a:prstGeom prst="ellipse">
            <a:avLst/>
          </a:prstGeom>
          <a:solidFill>
            <a:srgbClr val="92AE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7">
            <a:extLst>
              <a:ext uri="{FF2B5EF4-FFF2-40B4-BE49-F238E27FC236}">
                <a16:creationId xmlns:a16="http://schemas.microsoft.com/office/drawing/2014/main" id="{B1F8932E-652D-4F4E-C80A-FA0FCF40AE05}"/>
              </a:ext>
            </a:extLst>
          </p:cNvPr>
          <p:cNvPicPr>
            <a:picLocks noChangeAspect="1"/>
          </p:cNvPicPr>
          <p:nvPr/>
        </p:nvPicPr>
        <p:blipFill rotWithShape="1">
          <a:blip r:embed="rId3"/>
          <a:srcRect l="14169" t="9422" r="10192" b="26443"/>
          <a:stretch/>
        </p:blipFill>
        <p:spPr>
          <a:xfrm>
            <a:off x="1519509" y="2586114"/>
            <a:ext cx="1716424" cy="938032"/>
          </a:xfrm>
          <a:prstGeom prst="rect">
            <a:avLst/>
          </a:prstGeom>
        </p:spPr>
      </p:pic>
      <p:sp>
        <p:nvSpPr>
          <p:cNvPr id="6" name="平行四边形 5">
            <a:extLst>
              <a:ext uri="{FF2B5EF4-FFF2-40B4-BE49-F238E27FC236}">
                <a16:creationId xmlns:a16="http://schemas.microsoft.com/office/drawing/2014/main" id="{CF479879-830A-11DC-FC83-E7DC931521F1}"/>
              </a:ext>
            </a:extLst>
          </p:cNvPr>
          <p:cNvSpPr/>
          <p:nvPr/>
        </p:nvSpPr>
        <p:spPr>
          <a:xfrm rot="16200000" flipH="1">
            <a:off x="1792701" y="1951172"/>
            <a:ext cx="1170041" cy="1716423"/>
          </a:xfrm>
          <a:prstGeom prst="parallelogram">
            <a:avLst>
              <a:gd name="adj" fmla="val 75519"/>
            </a:avLst>
          </a:prstGeom>
          <a:solidFill>
            <a:srgbClr val="8FAADC">
              <a:alpha val="20000"/>
            </a:srgbClr>
          </a:solidFill>
          <a:ln w="5715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 name="平行四边形 22">
            <a:extLst>
              <a:ext uri="{FF2B5EF4-FFF2-40B4-BE49-F238E27FC236}">
                <a16:creationId xmlns:a16="http://schemas.microsoft.com/office/drawing/2014/main" id="{0185EFA3-EC44-D356-850F-A74DD5E46BF0}"/>
              </a:ext>
            </a:extLst>
          </p:cNvPr>
          <p:cNvSpPr/>
          <p:nvPr/>
        </p:nvSpPr>
        <p:spPr>
          <a:xfrm rot="16200000" flipH="1">
            <a:off x="1763656" y="2944441"/>
            <a:ext cx="1170041" cy="1716423"/>
          </a:xfrm>
          <a:prstGeom prst="parallelogram">
            <a:avLst>
              <a:gd name="adj" fmla="val 75519"/>
            </a:avLst>
          </a:prstGeom>
          <a:solidFill>
            <a:srgbClr val="8FAADC">
              <a:alpha val="20000"/>
            </a:srgbClr>
          </a:solidFill>
          <a:ln w="5715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 name="Title 12">
            <a:extLst>
              <a:ext uri="{FF2B5EF4-FFF2-40B4-BE49-F238E27FC236}">
                <a16:creationId xmlns:a16="http://schemas.microsoft.com/office/drawing/2014/main" id="{D5229A80-5971-DAC3-584E-BA6BF0BB9C4B}"/>
              </a:ext>
            </a:extLst>
          </p:cNvPr>
          <p:cNvSpPr>
            <a:spLocks noGrp="1"/>
          </p:cNvSpPr>
          <p:nvPr>
            <p:ph type="title"/>
          </p:nvPr>
        </p:nvSpPr>
        <p:spPr>
          <a:xfrm>
            <a:off x="614652" y="428769"/>
            <a:ext cx="7344816" cy="590931"/>
          </a:xfrm>
        </p:spPr>
        <p:txBody>
          <a:bodyPr/>
          <a:lstStyle/>
          <a:p>
            <a:pPr algn="l"/>
            <a:r>
              <a:rPr lang="en-US" altLang="zh-CN" dirty="0"/>
              <a:t>Design 1:Trimming perception range</a:t>
            </a:r>
            <a:endParaRPr lang="en-CN" dirty="0">
              <a:latin typeface="SimHei" panose="02010609060101010101" pitchFamily="49" charset="-122"/>
              <a:ea typeface="SimHei" panose="02010609060101010101" pitchFamily="49" charset="-122"/>
            </a:endParaRPr>
          </a:p>
        </p:txBody>
      </p:sp>
      <p:sp>
        <p:nvSpPr>
          <p:cNvPr id="3" name="灯片编号占位符 2">
            <a:extLst>
              <a:ext uri="{FF2B5EF4-FFF2-40B4-BE49-F238E27FC236}">
                <a16:creationId xmlns:a16="http://schemas.microsoft.com/office/drawing/2014/main" id="{4E197F5F-D69B-456D-8F50-3C110C703811}"/>
              </a:ext>
            </a:extLst>
          </p:cNvPr>
          <p:cNvSpPr>
            <a:spLocks noGrp="1"/>
          </p:cNvSpPr>
          <p:nvPr>
            <p:ph type="sldNum" sz="quarter" idx="10"/>
          </p:nvPr>
        </p:nvSpPr>
        <p:spPr>
          <a:xfrm>
            <a:off x="11277601" y="6048457"/>
            <a:ext cx="1155700" cy="523220"/>
          </a:xfrm>
        </p:spPr>
        <p:txBody>
          <a:bodyPr/>
          <a:lstStyle/>
          <a:p>
            <a:pPr algn="l"/>
            <a:r>
              <a:rPr lang="en-US"/>
              <a:t>page</a:t>
            </a:r>
          </a:p>
          <a:p>
            <a:pPr algn="l"/>
            <a:r>
              <a:rPr lang="en-US"/>
              <a:t>0</a:t>
            </a:r>
            <a:fld id="{37D409AB-2201-4E18-8A34-C31753AD9B06}" type="slidenum">
              <a:rPr smtClean="0"/>
              <a:pPr algn="l"/>
              <a:t>7</a:t>
            </a:fld>
            <a:endParaRPr/>
          </a:p>
        </p:txBody>
      </p:sp>
      <p:pic>
        <p:nvPicPr>
          <p:cNvPr id="42" name="图片 7">
            <a:extLst>
              <a:ext uri="{FF2B5EF4-FFF2-40B4-BE49-F238E27FC236}">
                <a16:creationId xmlns:a16="http://schemas.microsoft.com/office/drawing/2014/main" id="{A5F619F8-8B1C-FCA3-C406-6589B66DD556}"/>
              </a:ext>
            </a:extLst>
          </p:cNvPr>
          <p:cNvPicPr>
            <a:picLocks noChangeAspect="1"/>
          </p:cNvPicPr>
          <p:nvPr/>
        </p:nvPicPr>
        <p:blipFill rotWithShape="1">
          <a:blip r:embed="rId3"/>
          <a:srcRect l="14169" t="9422" r="10192" b="26443"/>
          <a:stretch/>
        </p:blipFill>
        <p:spPr>
          <a:xfrm>
            <a:off x="5378364" y="2593594"/>
            <a:ext cx="1716424" cy="938032"/>
          </a:xfrm>
          <a:prstGeom prst="rect">
            <a:avLst/>
          </a:prstGeom>
        </p:spPr>
      </p:pic>
      <p:sp>
        <p:nvSpPr>
          <p:cNvPr id="44" name="文本框 43">
            <a:extLst>
              <a:ext uri="{FF2B5EF4-FFF2-40B4-BE49-F238E27FC236}">
                <a16:creationId xmlns:a16="http://schemas.microsoft.com/office/drawing/2014/main" id="{CEDBA7C4-F06D-F5F4-4AE9-997E2BDE1350}"/>
              </a:ext>
            </a:extLst>
          </p:cNvPr>
          <p:cNvSpPr txBox="1"/>
          <p:nvPr/>
        </p:nvSpPr>
        <p:spPr>
          <a:xfrm>
            <a:off x="4996184" y="3016621"/>
            <a:ext cx="386644" cy="461665"/>
          </a:xfrm>
          <a:prstGeom prst="rect">
            <a:avLst/>
          </a:prstGeom>
          <a:noFill/>
        </p:spPr>
        <p:txBody>
          <a:bodyPr wrap="none" rtlCol="0">
            <a:spAutoFit/>
          </a:bodyPr>
          <a:lstStyle/>
          <a:p>
            <a:r>
              <a:rPr lang="en-US" altLang="zh-CN" sz="2400" b="1" dirty="0">
                <a:solidFill>
                  <a:srgbClr val="FF0000"/>
                </a:solidFill>
              </a:rPr>
              <a:t>f</a:t>
            </a:r>
            <a:r>
              <a:rPr lang="en-US" altLang="zh-CN" sz="2400" b="1" baseline="-25000" dirty="0">
                <a:solidFill>
                  <a:srgbClr val="FF0000"/>
                </a:solidFill>
              </a:rPr>
              <a:t>0</a:t>
            </a:r>
          </a:p>
        </p:txBody>
      </p:sp>
      <p:cxnSp>
        <p:nvCxnSpPr>
          <p:cNvPr id="53" name="直接连接符 206">
            <a:extLst>
              <a:ext uri="{FF2B5EF4-FFF2-40B4-BE49-F238E27FC236}">
                <a16:creationId xmlns:a16="http://schemas.microsoft.com/office/drawing/2014/main" id="{5CEEB31E-288F-2EF8-777F-4D643638A8B2}"/>
              </a:ext>
            </a:extLst>
          </p:cNvPr>
          <p:cNvCxnSpPr>
            <a:cxnSpLocks/>
          </p:cNvCxnSpPr>
          <p:nvPr/>
        </p:nvCxnSpPr>
        <p:spPr>
          <a:xfrm flipH="1">
            <a:off x="5405316" y="2324848"/>
            <a:ext cx="1730256" cy="922606"/>
          </a:xfrm>
          <a:prstGeom prst="line">
            <a:avLst/>
          </a:prstGeom>
          <a:ln w="76200">
            <a:solidFill>
              <a:srgbClr val="92AEDC"/>
            </a:solidFill>
            <a:prstDash val="sysDot"/>
          </a:ln>
        </p:spPr>
        <p:style>
          <a:lnRef idx="1">
            <a:schemeClr val="accent2"/>
          </a:lnRef>
          <a:fillRef idx="0">
            <a:schemeClr val="accent2"/>
          </a:fillRef>
          <a:effectRef idx="0">
            <a:schemeClr val="accent2"/>
          </a:effectRef>
          <a:fontRef idx="minor">
            <a:schemeClr val="tx1"/>
          </a:fontRef>
        </p:style>
      </p:cxnSp>
      <p:sp>
        <p:nvSpPr>
          <p:cNvPr id="67" name="文本框 66">
            <a:extLst>
              <a:ext uri="{FF2B5EF4-FFF2-40B4-BE49-F238E27FC236}">
                <a16:creationId xmlns:a16="http://schemas.microsoft.com/office/drawing/2014/main" id="{AB065BAC-D0FD-EF06-C0E2-98289E5D4815}"/>
              </a:ext>
            </a:extLst>
          </p:cNvPr>
          <p:cNvSpPr txBox="1"/>
          <p:nvPr/>
        </p:nvSpPr>
        <p:spPr>
          <a:xfrm>
            <a:off x="5001849" y="2653194"/>
            <a:ext cx="386644" cy="461665"/>
          </a:xfrm>
          <a:prstGeom prst="rect">
            <a:avLst/>
          </a:prstGeom>
          <a:noFill/>
        </p:spPr>
        <p:txBody>
          <a:bodyPr wrap="none" rtlCol="0">
            <a:spAutoFit/>
          </a:bodyPr>
          <a:lstStyle/>
          <a:p>
            <a:r>
              <a:rPr lang="en-US" sz="2400" b="1" dirty="0">
                <a:solidFill>
                  <a:srgbClr val="FF0000"/>
                </a:solidFill>
              </a:rPr>
              <a:t>f</a:t>
            </a:r>
            <a:r>
              <a:rPr lang="en-US" altLang="zh-CN" sz="2400" b="1" baseline="-25000" dirty="0">
                <a:solidFill>
                  <a:srgbClr val="FF0000"/>
                </a:solidFill>
              </a:rPr>
              <a:t>1</a:t>
            </a:r>
            <a:endParaRPr lang="en-US" sz="2400" b="1" baseline="-25000" dirty="0">
              <a:solidFill>
                <a:srgbClr val="FF0000"/>
              </a:solidFill>
            </a:endParaRPr>
          </a:p>
        </p:txBody>
      </p:sp>
      <p:cxnSp>
        <p:nvCxnSpPr>
          <p:cNvPr id="69" name="直接连接符 206">
            <a:extLst>
              <a:ext uri="{FF2B5EF4-FFF2-40B4-BE49-F238E27FC236}">
                <a16:creationId xmlns:a16="http://schemas.microsoft.com/office/drawing/2014/main" id="{65950139-B35A-A868-ADA1-500374D5070E}"/>
              </a:ext>
            </a:extLst>
          </p:cNvPr>
          <p:cNvCxnSpPr>
            <a:cxnSpLocks/>
          </p:cNvCxnSpPr>
          <p:nvPr/>
        </p:nvCxnSpPr>
        <p:spPr>
          <a:xfrm flipH="1">
            <a:off x="5386262" y="2011828"/>
            <a:ext cx="1708526" cy="869585"/>
          </a:xfrm>
          <a:prstGeom prst="line">
            <a:avLst/>
          </a:prstGeom>
          <a:ln w="76200">
            <a:solidFill>
              <a:srgbClr val="92AEDC"/>
            </a:solidFill>
            <a:prstDash val="sysDot"/>
          </a:ln>
        </p:spPr>
        <p:style>
          <a:lnRef idx="1">
            <a:schemeClr val="accent2"/>
          </a:lnRef>
          <a:fillRef idx="0">
            <a:schemeClr val="accent2"/>
          </a:fillRef>
          <a:effectRef idx="0">
            <a:schemeClr val="accent2"/>
          </a:effectRef>
          <a:fontRef idx="minor">
            <a:schemeClr val="tx1"/>
          </a:fontRef>
        </p:style>
      </p:cxnSp>
      <p:sp>
        <p:nvSpPr>
          <p:cNvPr id="72" name="文本框 71">
            <a:extLst>
              <a:ext uri="{FF2B5EF4-FFF2-40B4-BE49-F238E27FC236}">
                <a16:creationId xmlns:a16="http://schemas.microsoft.com/office/drawing/2014/main" id="{CF7FEC6D-D29E-1D47-5809-1CFB77DCA276}"/>
              </a:ext>
            </a:extLst>
          </p:cNvPr>
          <p:cNvSpPr txBox="1"/>
          <p:nvPr/>
        </p:nvSpPr>
        <p:spPr>
          <a:xfrm>
            <a:off x="4981975" y="3265516"/>
            <a:ext cx="386644" cy="461665"/>
          </a:xfrm>
          <a:prstGeom prst="rect">
            <a:avLst/>
          </a:prstGeom>
          <a:noFill/>
        </p:spPr>
        <p:txBody>
          <a:bodyPr wrap="none" rtlCol="0">
            <a:spAutoFit/>
          </a:bodyPr>
          <a:lstStyle/>
          <a:p>
            <a:r>
              <a:rPr lang="en-US" sz="2400" b="1" dirty="0">
                <a:solidFill>
                  <a:srgbClr val="FF0000"/>
                </a:solidFill>
              </a:rPr>
              <a:t>f</a:t>
            </a:r>
            <a:r>
              <a:rPr lang="en-US" altLang="zh-CN" sz="2400" b="1" baseline="-25000" dirty="0">
                <a:solidFill>
                  <a:srgbClr val="FF0000"/>
                </a:solidFill>
              </a:rPr>
              <a:t>2</a:t>
            </a:r>
            <a:endParaRPr lang="en-US" sz="2400" b="1" baseline="-25000" dirty="0">
              <a:solidFill>
                <a:srgbClr val="FF0000"/>
              </a:solidFill>
            </a:endParaRPr>
          </a:p>
        </p:txBody>
      </p:sp>
      <p:cxnSp>
        <p:nvCxnSpPr>
          <p:cNvPr id="74" name="直接连接符 206">
            <a:extLst>
              <a:ext uri="{FF2B5EF4-FFF2-40B4-BE49-F238E27FC236}">
                <a16:creationId xmlns:a16="http://schemas.microsoft.com/office/drawing/2014/main" id="{D586EC96-866E-43CE-2BAC-36B813E63B93}"/>
              </a:ext>
            </a:extLst>
          </p:cNvPr>
          <p:cNvCxnSpPr>
            <a:cxnSpLocks/>
          </p:cNvCxnSpPr>
          <p:nvPr/>
        </p:nvCxnSpPr>
        <p:spPr>
          <a:xfrm flipH="1">
            <a:off x="5397037" y="2534715"/>
            <a:ext cx="1746042" cy="929085"/>
          </a:xfrm>
          <a:prstGeom prst="line">
            <a:avLst/>
          </a:prstGeom>
          <a:ln w="76200">
            <a:solidFill>
              <a:srgbClr val="92AEDC"/>
            </a:solidFill>
            <a:prstDash val="sysDot"/>
          </a:ln>
        </p:spPr>
        <p:style>
          <a:lnRef idx="1">
            <a:schemeClr val="accent2"/>
          </a:lnRef>
          <a:fillRef idx="0">
            <a:schemeClr val="accent2"/>
          </a:fillRef>
          <a:effectRef idx="0">
            <a:schemeClr val="accent2"/>
          </a:effectRef>
          <a:fontRef idx="minor">
            <a:schemeClr val="tx1"/>
          </a:fontRef>
        </p:style>
      </p:cxnSp>
      <p:sp>
        <p:nvSpPr>
          <p:cNvPr id="63" name="任意多边形: 形状 62">
            <a:extLst>
              <a:ext uri="{FF2B5EF4-FFF2-40B4-BE49-F238E27FC236}">
                <a16:creationId xmlns:a16="http://schemas.microsoft.com/office/drawing/2014/main" id="{AB80F34F-85A2-40AA-9B73-683101DCA788}"/>
              </a:ext>
            </a:extLst>
          </p:cNvPr>
          <p:cNvSpPr/>
          <p:nvPr/>
        </p:nvSpPr>
        <p:spPr>
          <a:xfrm rot="16200000">
            <a:off x="5699480" y="4270089"/>
            <a:ext cx="785030" cy="1535794"/>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689" h="797560">
                <a:moveTo>
                  <a:pt x="12526" y="0"/>
                </a:moveTo>
                <a:cubicBezTo>
                  <a:pt x="40466" y="38523"/>
                  <a:pt x="68406" y="77047"/>
                  <a:pt x="68406" y="106680"/>
                </a:cubicBezTo>
                <a:cubicBezTo>
                  <a:pt x="68406" y="136313"/>
                  <a:pt x="4906" y="143933"/>
                  <a:pt x="12526" y="177800"/>
                </a:cubicBezTo>
                <a:cubicBezTo>
                  <a:pt x="20146" y="211667"/>
                  <a:pt x="111586" y="271780"/>
                  <a:pt x="114126" y="309880"/>
                </a:cubicBezTo>
                <a:cubicBezTo>
                  <a:pt x="116666" y="347980"/>
                  <a:pt x="-62827" y="381000"/>
                  <a:pt x="27766" y="406400"/>
                </a:cubicBezTo>
                <a:cubicBezTo>
                  <a:pt x="118359" y="431800"/>
                  <a:pt x="659379" y="440267"/>
                  <a:pt x="657686" y="462280"/>
                </a:cubicBezTo>
                <a:cubicBezTo>
                  <a:pt x="655993" y="484293"/>
                  <a:pt x="99733" y="511387"/>
                  <a:pt x="17606" y="538480"/>
                </a:cubicBezTo>
                <a:cubicBezTo>
                  <a:pt x="-64521" y="565573"/>
                  <a:pt x="167466" y="604520"/>
                  <a:pt x="164926" y="624840"/>
                </a:cubicBezTo>
                <a:cubicBezTo>
                  <a:pt x="162386" y="645160"/>
                  <a:pt x="9986" y="636693"/>
                  <a:pt x="2366" y="660400"/>
                </a:cubicBezTo>
                <a:cubicBezTo>
                  <a:pt x="-5254" y="684107"/>
                  <a:pt x="117513" y="744220"/>
                  <a:pt x="119206" y="767080"/>
                </a:cubicBezTo>
                <a:cubicBezTo>
                  <a:pt x="120899" y="789940"/>
                  <a:pt x="66712" y="793750"/>
                  <a:pt x="12526" y="79756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组合 27">
            <a:extLst>
              <a:ext uri="{FF2B5EF4-FFF2-40B4-BE49-F238E27FC236}">
                <a16:creationId xmlns:a16="http://schemas.microsoft.com/office/drawing/2014/main" id="{9EBEDD55-EEFA-43A4-A715-5985AC567A51}"/>
              </a:ext>
            </a:extLst>
          </p:cNvPr>
          <p:cNvGrpSpPr/>
          <p:nvPr/>
        </p:nvGrpSpPr>
        <p:grpSpPr>
          <a:xfrm>
            <a:off x="750013" y="3463597"/>
            <a:ext cx="3672682" cy="3192770"/>
            <a:chOff x="839636" y="3498217"/>
            <a:chExt cx="3672682" cy="3192770"/>
          </a:xfrm>
        </p:grpSpPr>
        <p:grpSp>
          <p:nvGrpSpPr>
            <p:cNvPr id="31" name="组合 30">
              <a:extLst>
                <a:ext uri="{FF2B5EF4-FFF2-40B4-BE49-F238E27FC236}">
                  <a16:creationId xmlns:a16="http://schemas.microsoft.com/office/drawing/2014/main" id="{FA84DA63-9313-46CA-AB42-B1DA579D5550}"/>
                </a:ext>
              </a:extLst>
            </p:cNvPr>
            <p:cNvGrpSpPr/>
            <p:nvPr/>
          </p:nvGrpSpPr>
          <p:grpSpPr>
            <a:xfrm>
              <a:off x="846060" y="3498217"/>
              <a:ext cx="3666258" cy="3192770"/>
              <a:chOff x="846060" y="3498217"/>
              <a:chExt cx="3666258" cy="3192770"/>
            </a:xfrm>
          </p:grpSpPr>
          <p:grpSp>
            <p:nvGrpSpPr>
              <p:cNvPr id="7" name="组合 6">
                <a:extLst>
                  <a:ext uri="{FF2B5EF4-FFF2-40B4-BE49-F238E27FC236}">
                    <a16:creationId xmlns:a16="http://schemas.microsoft.com/office/drawing/2014/main" id="{B44BC69D-CAD8-420C-82A6-24CC21F19CDF}"/>
                  </a:ext>
                </a:extLst>
              </p:cNvPr>
              <p:cNvGrpSpPr/>
              <p:nvPr/>
            </p:nvGrpSpPr>
            <p:grpSpPr>
              <a:xfrm>
                <a:off x="846060" y="4696721"/>
                <a:ext cx="3666258" cy="938032"/>
                <a:chOff x="846060" y="5277746"/>
                <a:chExt cx="3666258" cy="938032"/>
              </a:xfrm>
            </p:grpSpPr>
            <p:pic>
              <p:nvPicPr>
                <p:cNvPr id="57" name="图片 7">
                  <a:extLst>
                    <a:ext uri="{FF2B5EF4-FFF2-40B4-BE49-F238E27FC236}">
                      <a16:creationId xmlns:a16="http://schemas.microsoft.com/office/drawing/2014/main" id="{631B2A3A-BD4C-41F9-8670-C694405DDADF}"/>
                    </a:ext>
                  </a:extLst>
                </p:cNvPr>
                <p:cNvPicPr>
                  <a:picLocks noChangeAspect="1"/>
                </p:cNvPicPr>
                <p:nvPr/>
              </p:nvPicPr>
              <p:blipFill rotWithShape="1">
                <a:blip r:embed="rId3"/>
                <a:srcRect l="14169" t="9422" r="10192" b="26443"/>
                <a:stretch/>
              </p:blipFill>
              <p:spPr>
                <a:xfrm>
                  <a:off x="846060" y="5277746"/>
                  <a:ext cx="1716424" cy="938032"/>
                </a:xfrm>
                <a:prstGeom prst="rect">
                  <a:avLst/>
                </a:prstGeom>
              </p:spPr>
            </p:pic>
            <p:pic>
              <p:nvPicPr>
                <p:cNvPr id="59" name="图片 7">
                  <a:extLst>
                    <a:ext uri="{FF2B5EF4-FFF2-40B4-BE49-F238E27FC236}">
                      <a16:creationId xmlns:a16="http://schemas.microsoft.com/office/drawing/2014/main" id="{9EF3709D-EE30-4494-B491-9206FE2F853F}"/>
                    </a:ext>
                  </a:extLst>
                </p:cNvPr>
                <p:cNvPicPr>
                  <a:picLocks noChangeAspect="1"/>
                </p:cNvPicPr>
                <p:nvPr/>
              </p:nvPicPr>
              <p:blipFill rotWithShape="1">
                <a:blip r:embed="rId3"/>
                <a:srcRect l="14169" t="9422" r="10192" b="26443"/>
                <a:stretch/>
              </p:blipFill>
              <p:spPr>
                <a:xfrm>
                  <a:off x="2795894" y="5277746"/>
                  <a:ext cx="1716424" cy="938032"/>
                </a:xfrm>
                <a:prstGeom prst="rect">
                  <a:avLst/>
                </a:prstGeom>
              </p:spPr>
            </p:pic>
          </p:grpSp>
          <p:cxnSp>
            <p:nvCxnSpPr>
              <p:cNvPr id="10" name="直接箭头连接符 9">
                <a:extLst>
                  <a:ext uri="{FF2B5EF4-FFF2-40B4-BE49-F238E27FC236}">
                    <a16:creationId xmlns:a16="http://schemas.microsoft.com/office/drawing/2014/main" id="{5171CDB6-344B-4B81-AB3E-DAC8B3C484E9}"/>
                  </a:ext>
                </a:extLst>
              </p:cNvPr>
              <p:cNvCxnSpPr>
                <a:cxnSpLocks/>
              </p:cNvCxnSpPr>
              <p:nvPr/>
            </p:nvCxnSpPr>
            <p:spPr>
              <a:xfrm flipH="1">
                <a:off x="1248855" y="3593613"/>
                <a:ext cx="688497" cy="1037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4C801C8A-B71C-4953-879A-1C36068C183B}"/>
                  </a:ext>
                </a:extLst>
              </p:cNvPr>
              <p:cNvCxnSpPr>
                <a:cxnSpLocks/>
              </p:cNvCxnSpPr>
              <p:nvPr/>
            </p:nvCxnSpPr>
            <p:spPr>
              <a:xfrm>
                <a:off x="3029593" y="3498217"/>
                <a:ext cx="731654" cy="11985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20865ADF-C0FC-4259-BC4A-581C75901186}"/>
                  </a:ext>
                </a:extLst>
              </p:cNvPr>
              <p:cNvCxnSpPr>
                <a:cxnSpLocks/>
                <a:endCxn id="76" idx="0"/>
              </p:cNvCxnSpPr>
              <p:nvPr/>
            </p:nvCxnSpPr>
            <p:spPr>
              <a:xfrm flipH="1">
                <a:off x="1762273" y="5629250"/>
                <a:ext cx="54890" cy="6000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29D3BB2C-3C50-43A0-97C7-EAA7D995D5DC}"/>
                  </a:ext>
                </a:extLst>
              </p:cNvPr>
              <p:cNvCxnSpPr>
                <a:cxnSpLocks/>
                <a:endCxn id="78" idx="0"/>
              </p:cNvCxnSpPr>
              <p:nvPr/>
            </p:nvCxnSpPr>
            <p:spPr>
              <a:xfrm>
                <a:off x="3654106" y="5612368"/>
                <a:ext cx="54890" cy="6169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A8866DE8-2398-4FC6-9522-75379F80E9B7}"/>
                  </a:ext>
                </a:extLst>
              </p:cNvPr>
              <p:cNvSpPr txBox="1"/>
              <p:nvPr/>
            </p:nvSpPr>
            <p:spPr>
              <a:xfrm>
                <a:off x="1248855" y="6229322"/>
                <a:ext cx="1026835" cy="461665"/>
              </a:xfrm>
              <a:prstGeom prst="rect">
                <a:avLst/>
              </a:prstGeom>
              <a:solidFill>
                <a:schemeClr val="accent1">
                  <a:lumMod val="5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peak1</a:t>
                </a:r>
                <a:endParaRPr lang="zh-CN" altLang="en-US" b="1" dirty="0">
                  <a:solidFill>
                    <a:schemeClr val="bg1"/>
                  </a:solidFill>
                </a:endParaRPr>
              </a:p>
            </p:txBody>
          </p:sp>
          <p:sp>
            <p:nvSpPr>
              <p:cNvPr id="78" name="文本框 77">
                <a:extLst>
                  <a:ext uri="{FF2B5EF4-FFF2-40B4-BE49-F238E27FC236}">
                    <a16:creationId xmlns:a16="http://schemas.microsoft.com/office/drawing/2014/main" id="{F23F017A-692D-4662-9A4B-65770ACE0A09}"/>
                  </a:ext>
                </a:extLst>
              </p:cNvPr>
              <p:cNvSpPr txBox="1"/>
              <p:nvPr/>
            </p:nvSpPr>
            <p:spPr>
              <a:xfrm>
                <a:off x="3195579" y="6229322"/>
                <a:ext cx="1026834" cy="461665"/>
              </a:xfrm>
              <a:prstGeom prst="rect">
                <a:avLst/>
              </a:prstGeom>
              <a:solidFill>
                <a:schemeClr val="accent1">
                  <a:lumMod val="5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Calibri" panose="020F0502020204030204"/>
                    <a:ea typeface="等线" panose="02010600030101010101" pitchFamily="2" charset="-122"/>
                  </a:rPr>
                  <a:t>peak</a:t>
                </a:r>
                <a:r>
                  <a:rPr kumimoji="0" lang="en-US" altLang="zh-CN" sz="2400" b="1"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2</a:t>
                </a:r>
                <a:endParaRPr lang="zh-CN" altLang="en-US" b="1" dirty="0">
                  <a:solidFill>
                    <a:schemeClr val="bg1"/>
                  </a:solidFill>
                </a:endParaRPr>
              </a:p>
            </p:txBody>
          </p:sp>
        </p:grpSp>
        <p:sp>
          <p:nvSpPr>
            <p:cNvPr id="77" name="平行四边形 76">
              <a:extLst>
                <a:ext uri="{FF2B5EF4-FFF2-40B4-BE49-F238E27FC236}">
                  <a16:creationId xmlns:a16="http://schemas.microsoft.com/office/drawing/2014/main" id="{77768E57-B78A-486D-8DA2-56902F06CCAD}"/>
                </a:ext>
              </a:extLst>
            </p:cNvPr>
            <p:cNvSpPr/>
            <p:nvPr/>
          </p:nvSpPr>
          <p:spPr>
            <a:xfrm rot="16200000" flipH="1">
              <a:off x="1112827" y="4091519"/>
              <a:ext cx="1170041" cy="1716423"/>
            </a:xfrm>
            <a:prstGeom prst="parallelogram">
              <a:avLst>
                <a:gd name="adj" fmla="val 75519"/>
              </a:avLst>
            </a:prstGeom>
            <a:solidFill>
              <a:srgbClr val="8FAADC">
                <a:alpha val="20000"/>
              </a:srgbClr>
            </a:solidFill>
            <a:ln w="5715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平行四边形 78">
              <a:extLst>
                <a:ext uri="{FF2B5EF4-FFF2-40B4-BE49-F238E27FC236}">
                  <a16:creationId xmlns:a16="http://schemas.microsoft.com/office/drawing/2014/main" id="{FE986AC6-47E5-4390-804B-D55539EF3FF8}"/>
                </a:ext>
              </a:extLst>
            </p:cNvPr>
            <p:cNvSpPr/>
            <p:nvPr/>
          </p:nvSpPr>
          <p:spPr>
            <a:xfrm rot="16200000" flipH="1">
              <a:off x="3019024" y="4998458"/>
              <a:ext cx="1170041" cy="1716423"/>
            </a:xfrm>
            <a:prstGeom prst="parallelogram">
              <a:avLst>
                <a:gd name="adj" fmla="val 75519"/>
              </a:avLst>
            </a:prstGeom>
            <a:solidFill>
              <a:srgbClr val="8FAADC">
                <a:alpha val="20000"/>
              </a:srgbClr>
            </a:solidFill>
            <a:ln w="5715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80" name="矩形 79">
            <a:extLst>
              <a:ext uri="{FF2B5EF4-FFF2-40B4-BE49-F238E27FC236}">
                <a16:creationId xmlns:a16="http://schemas.microsoft.com/office/drawing/2014/main" id="{04716F32-7D11-4405-93D3-74CC8DBB76D3}"/>
              </a:ext>
            </a:extLst>
          </p:cNvPr>
          <p:cNvSpPr/>
          <p:nvPr/>
        </p:nvSpPr>
        <p:spPr>
          <a:xfrm>
            <a:off x="8727552" y="2793255"/>
            <a:ext cx="1450191" cy="2972077"/>
          </a:xfrm>
          <a:prstGeom prst="rect">
            <a:avLst/>
          </a:pr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平行四边形 80">
            <a:extLst>
              <a:ext uri="{FF2B5EF4-FFF2-40B4-BE49-F238E27FC236}">
                <a16:creationId xmlns:a16="http://schemas.microsoft.com/office/drawing/2014/main" id="{DCFFFF2C-5903-49EE-8014-68ABB7732250}"/>
              </a:ext>
            </a:extLst>
          </p:cNvPr>
          <p:cNvSpPr/>
          <p:nvPr/>
        </p:nvSpPr>
        <p:spPr>
          <a:xfrm rot="16200000" flipH="1">
            <a:off x="8652373" y="3026612"/>
            <a:ext cx="1617578" cy="1447482"/>
          </a:xfrm>
          <a:prstGeom prst="parallelogram">
            <a:avLst>
              <a:gd name="adj" fmla="val 9256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组合 81">
            <a:extLst>
              <a:ext uri="{FF2B5EF4-FFF2-40B4-BE49-F238E27FC236}">
                <a16:creationId xmlns:a16="http://schemas.microsoft.com/office/drawing/2014/main" id="{715C2903-35D1-42B6-AAA0-59D95084CF99}"/>
              </a:ext>
            </a:extLst>
          </p:cNvPr>
          <p:cNvGrpSpPr/>
          <p:nvPr/>
        </p:nvGrpSpPr>
        <p:grpSpPr>
          <a:xfrm>
            <a:off x="8357743" y="2567632"/>
            <a:ext cx="1991979" cy="3248372"/>
            <a:chOff x="441748" y="428082"/>
            <a:chExt cx="1991979" cy="3248372"/>
          </a:xfrm>
        </p:grpSpPr>
        <p:cxnSp>
          <p:nvCxnSpPr>
            <p:cNvPr id="83" name="直接箭头连接符 82">
              <a:extLst>
                <a:ext uri="{FF2B5EF4-FFF2-40B4-BE49-F238E27FC236}">
                  <a16:creationId xmlns:a16="http://schemas.microsoft.com/office/drawing/2014/main" id="{85FF3976-8B7B-4D56-87D4-238B410E65E2}"/>
                </a:ext>
              </a:extLst>
            </p:cNvPr>
            <p:cNvCxnSpPr>
              <a:cxnSpLocks/>
            </p:cNvCxnSpPr>
            <p:nvPr/>
          </p:nvCxnSpPr>
          <p:spPr>
            <a:xfrm flipV="1">
              <a:off x="791852" y="2688211"/>
              <a:ext cx="1604275" cy="1"/>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DBFF0AF4-E59B-463F-A843-931D42BCFF9D}"/>
                </a:ext>
              </a:extLst>
            </p:cNvPr>
            <p:cNvSpPr txBox="1"/>
            <p:nvPr/>
          </p:nvSpPr>
          <p:spPr>
            <a:xfrm>
              <a:off x="2141659" y="2203155"/>
              <a:ext cx="292068" cy="461665"/>
            </a:xfrm>
            <a:prstGeom prst="rect">
              <a:avLst/>
            </a:prstGeom>
            <a:noFill/>
          </p:spPr>
          <p:txBody>
            <a:bodyPr wrap="square" rtlCol="0">
              <a:spAutoFit/>
            </a:bodyPr>
            <a:lstStyle/>
            <a:p>
              <a:r>
                <a:rPr lang="en-US" sz="2400" b="1" dirty="0"/>
                <a:t>t</a:t>
              </a:r>
            </a:p>
          </p:txBody>
        </p:sp>
        <p:sp>
          <p:nvSpPr>
            <p:cNvPr id="85" name="文本框 84">
              <a:extLst>
                <a:ext uri="{FF2B5EF4-FFF2-40B4-BE49-F238E27FC236}">
                  <a16:creationId xmlns:a16="http://schemas.microsoft.com/office/drawing/2014/main" id="{D3A370C4-9074-404C-A7C0-53B91CA30469}"/>
                </a:ext>
              </a:extLst>
            </p:cNvPr>
            <p:cNvSpPr txBox="1"/>
            <p:nvPr/>
          </p:nvSpPr>
          <p:spPr>
            <a:xfrm>
              <a:off x="791852" y="428082"/>
              <a:ext cx="292068" cy="461665"/>
            </a:xfrm>
            <a:prstGeom prst="rect">
              <a:avLst/>
            </a:prstGeom>
            <a:noFill/>
          </p:spPr>
          <p:txBody>
            <a:bodyPr wrap="none" rtlCol="0">
              <a:spAutoFit/>
            </a:bodyPr>
            <a:lstStyle/>
            <a:p>
              <a:r>
                <a:rPr lang="en-US" sz="2400" b="1" dirty="0"/>
                <a:t>f</a:t>
              </a:r>
            </a:p>
          </p:txBody>
        </p:sp>
        <p:sp>
          <p:nvSpPr>
            <p:cNvPr id="86" name="文本框 85">
              <a:extLst>
                <a:ext uri="{FF2B5EF4-FFF2-40B4-BE49-F238E27FC236}">
                  <a16:creationId xmlns:a16="http://schemas.microsoft.com/office/drawing/2014/main" id="{5460D0C5-DE8F-426E-99CF-E13A68EFAA20}"/>
                </a:ext>
              </a:extLst>
            </p:cNvPr>
            <p:cNvSpPr txBox="1"/>
            <p:nvPr/>
          </p:nvSpPr>
          <p:spPr>
            <a:xfrm>
              <a:off x="441748" y="2457377"/>
              <a:ext cx="340158" cy="461665"/>
            </a:xfrm>
            <a:prstGeom prst="rect">
              <a:avLst/>
            </a:prstGeom>
            <a:noFill/>
          </p:spPr>
          <p:txBody>
            <a:bodyPr wrap="none" rtlCol="0">
              <a:spAutoFit/>
            </a:bodyPr>
            <a:lstStyle/>
            <a:p>
              <a:r>
                <a:rPr lang="en-US" sz="2400" b="1" dirty="0"/>
                <a:t>0</a:t>
              </a:r>
            </a:p>
          </p:txBody>
        </p:sp>
        <p:sp>
          <p:nvSpPr>
            <p:cNvPr id="87" name="文本框 86">
              <a:extLst>
                <a:ext uri="{FF2B5EF4-FFF2-40B4-BE49-F238E27FC236}">
                  <a16:creationId xmlns:a16="http://schemas.microsoft.com/office/drawing/2014/main" id="{2F2050B6-C265-40CB-884E-4E18FC1D2E7E}"/>
                </a:ext>
              </a:extLst>
            </p:cNvPr>
            <p:cNvSpPr txBox="1"/>
            <p:nvPr/>
          </p:nvSpPr>
          <p:spPr>
            <a:xfrm>
              <a:off x="441748" y="1245796"/>
              <a:ext cx="357790" cy="461665"/>
            </a:xfrm>
            <a:prstGeom prst="rect">
              <a:avLst/>
            </a:prstGeom>
            <a:noFill/>
          </p:spPr>
          <p:txBody>
            <a:bodyPr wrap="none" rtlCol="0">
              <a:spAutoFit/>
            </a:bodyPr>
            <a:lstStyle/>
            <a:p>
              <a:r>
                <a:rPr lang="en-US" sz="2400" b="1" dirty="0"/>
                <a:t>B</a:t>
              </a:r>
            </a:p>
          </p:txBody>
        </p:sp>
        <p:cxnSp>
          <p:nvCxnSpPr>
            <p:cNvPr id="88" name="直接箭头连接符 87">
              <a:extLst>
                <a:ext uri="{FF2B5EF4-FFF2-40B4-BE49-F238E27FC236}">
                  <a16:creationId xmlns:a16="http://schemas.microsoft.com/office/drawing/2014/main" id="{A77CE984-405A-451A-BEA7-B92DAFB7845E}"/>
                </a:ext>
              </a:extLst>
            </p:cNvPr>
            <p:cNvCxnSpPr>
              <a:cxnSpLocks/>
            </p:cNvCxnSpPr>
            <p:nvPr/>
          </p:nvCxnSpPr>
          <p:spPr>
            <a:xfrm flipV="1">
              <a:off x="813946" y="1476628"/>
              <a:ext cx="1522544" cy="1"/>
            </a:xfrm>
            <a:prstGeom prst="straightConnector1">
              <a:avLst/>
            </a:prstGeom>
            <a:ln w="76200">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直接箭头连接符 88">
              <a:extLst>
                <a:ext uri="{FF2B5EF4-FFF2-40B4-BE49-F238E27FC236}">
                  <a16:creationId xmlns:a16="http://schemas.microsoft.com/office/drawing/2014/main" id="{4CCED39B-651E-4819-A4AB-602911311694}"/>
                </a:ext>
              </a:extLst>
            </p:cNvPr>
            <p:cNvCxnSpPr/>
            <p:nvPr/>
          </p:nvCxnSpPr>
          <p:spPr>
            <a:xfrm flipV="1">
              <a:off x="791852" y="716437"/>
              <a:ext cx="0" cy="2960017"/>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90" name="组合 89">
            <a:extLst>
              <a:ext uri="{FF2B5EF4-FFF2-40B4-BE49-F238E27FC236}">
                <a16:creationId xmlns:a16="http://schemas.microsoft.com/office/drawing/2014/main" id="{F5228DD6-BF69-4192-B78D-8C72DB4CA13A}"/>
              </a:ext>
            </a:extLst>
          </p:cNvPr>
          <p:cNvGrpSpPr/>
          <p:nvPr/>
        </p:nvGrpSpPr>
        <p:grpSpPr>
          <a:xfrm>
            <a:off x="8357743" y="3546737"/>
            <a:ext cx="1353472" cy="1068343"/>
            <a:chOff x="434061" y="1441843"/>
            <a:chExt cx="1353472" cy="1068343"/>
          </a:xfrm>
        </p:grpSpPr>
        <p:cxnSp>
          <p:nvCxnSpPr>
            <p:cNvPr id="91" name="直接连接符 90">
              <a:extLst>
                <a:ext uri="{FF2B5EF4-FFF2-40B4-BE49-F238E27FC236}">
                  <a16:creationId xmlns:a16="http://schemas.microsoft.com/office/drawing/2014/main" id="{9BE314BF-EE48-4B8D-95CD-B7F7CB0CCAA1}"/>
                </a:ext>
              </a:extLst>
            </p:cNvPr>
            <p:cNvCxnSpPr>
              <a:cxnSpLocks/>
            </p:cNvCxnSpPr>
            <p:nvPr/>
          </p:nvCxnSpPr>
          <p:spPr>
            <a:xfrm flipV="1">
              <a:off x="791852" y="1441843"/>
              <a:ext cx="995681" cy="890319"/>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sp>
          <p:nvSpPr>
            <p:cNvPr id="93" name="文本框 92">
              <a:extLst>
                <a:ext uri="{FF2B5EF4-FFF2-40B4-BE49-F238E27FC236}">
                  <a16:creationId xmlns:a16="http://schemas.microsoft.com/office/drawing/2014/main" id="{8720DEB9-B10E-4DD2-8B5E-003C0C655194}"/>
                </a:ext>
              </a:extLst>
            </p:cNvPr>
            <p:cNvSpPr txBox="1"/>
            <p:nvPr/>
          </p:nvSpPr>
          <p:spPr>
            <a:xfrm>
              <a:off x="434061" y="2048521"/>
              <a:ext cx="386644" cy="461665"/>
            </a:xfrm>
            <a:prstGeom prst="rect">
              <a:avLst/>
            </a:prstGeom>
            <a:noFill/>
          </p:spPr>
          <p:txBody>
            <a:bodyPr wrap="none" rtlCol="0">
              <a:spAutoFit/>
            </a:bodyPr>
            <a:lstStyle/>
            <a:p>
              <a:r>
                <a:rPr lang="en-US" sz="2400" b="1" dirty="0">
                  <a:solidFill>
                    <a:srgbClr val="FF0000"/>
                  </a:solidFill>
                </a:rPr>
                <a:t>f</a:t>
              </a:r>
              <a:r>
                <a:rPr lang="en-US" sz="2400" b="1" baseline="-25000" dirty="0">
                  <a:solidFill>
                    <a:srgbClr val="FF0000"/>
                  </a:solidFill>
                </a:rPr>
                <a:t>0</a:t>
              </a:r>
            </a:p>
          </p:txBody>
        </p:sp>
      </p:grpSp>
      <p:sp>
        <p:nvSpPr>
          <p:cNvPr id="94" name="平行四边形 93">
            <a:extLst>
              <a:ext uri="{FF2B5EF4-FFF2-40B4-BE49-F238E27FC236}">
                <a16:creationId xmlns:a16="http://schemas.microsoft.com/office/drawing/2014/main" id="{B3A50EE9-E2C3-4A1B-9685-44AE5E5F56A2}"/>
              </a:ext>
            </a:extLst>
          </p:cNvPr>
          <p:cNvSpPr/>
          <p:nvPr/>
        </p:nvSpPr>
        <p:spPr>
          <a:xfrm rot="16200000" flipH="1">
            <a:off x="8686581" y="4326294"/>
            <a:ext cx="1617578" cy="1447482"/>
          </a:xfrm>
          <a:prstGeom prst="parallelogram">
            <a:avLst>
              <a:gd name="adj" fmla="val 9256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5" name="直接连接符 94">
            <a:extLst>
              <a:ext uri="{FF2B5EF4-FFF2-40B4-BE49-F238E27FC236}">
                <a16:creationId xmlns:a16="http://schemas.microsoft.com/office/drawing/2014/main" id="{DD0730B3-3EEB-4225-A990-540554795A90}"/>
              </a:ext>
            </a:extLst>
          </p:cNvPr>
          <p:cNvCxnSpPr>
            <a:cxnSpLocks/>
          </p:cNvCxnSpPr>
          <p:nvPr/>
        </p:nvCxnSpPr>
        <p:spPr>
          <a:xfrm flipV="1">
            <a:off x="9720628" y="4392150"/>
            <a:ext cx="493233" cy="441039"/>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6" name="直接箭头连接符 95">
            <a:extLst>
              <a:ext uri="{FF2B5EF4-FFF2-40B4-BE49-F238E27FC236}">
                <a16:creationId xmlns:a16="http://schemas.microsoft.com/office/drawing/2014/main" id="{05ADCEFC-2EE9-47C2-869D-4624583A4EC1}"/>
              </a:ext>
            </a:extLst>
          </p:cNvPr>
          <p:cNvCxnSpPr>
            <a:cxnSpLocks/>
          </p:cNvCxnSpPr>
          <p:nvPr/>
        </p:nvCxnSpPr>
        <p:spPr>
          <a:xfrm flipV="1">
            <a:off x="9706156" y="3558993"/>
            <a:ext cx="0" cy="1264698"/>
          </a:xfrm>
          <a:prstGeom prst="straightConnector1">
            <a:avLst/>
          </a:prstGeom>
          <a:ln w="28575">
            <a:solidFill>
              <a:srgbClr val="FF0000"/>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97" name="文本框 96">
            <a:extLst>
              <a:ext uri="{FF2B5EF4-FFF2-40B4-BE49-F238E27FC236}">
                <a16:creationId xmlns:a16="http://schemas.microsoft.com/office/drawing/2014/main" id="{1B6ADB87-46F1-4F37-9998-85C339F62A0F}"/>
              </a:ext>
            </a:extLst>
          </p:cNvPr>
          <p:cNvSpPr txBox="1"/>
          <p:nvPr/>
        </p:nvSpPr>
        <p:spPr>
          <a:xfrm>
            <a:off x="9720427" y="3764908"/>
            <a:ext cx="952505" cy="461665"/>
          </a:xfrm>
          <a:prstGeom prst="rect">
            <a:avLst/>
          </a:prstGeom>
          <a:solidFill>
            <a:srgbClr val="FFFFFF">
              <a:alpha val="76863"/>
            </a:srgbClr>
          </a:solidFill>
        </p:spPr>
        <p:txBody>
          <a:bodyPr wrap="none" rtlCol="0">
            <a:spAutoFit/>
          </a:bodyPr>
          <a:lstStyle/>
          <a:p>
            <a:r>
              <a:rPr lang="en-US" sz="2400" dirty="0">
                <a:solidFill>
                  <a:srgbClr val="FF0000"/>
                </a:solidFill>
              </a:rPr>
              <a:t>Jump!</a:t>
            </a:r>
          </a:p>
        </p:txBody>
      </p:sp>
      <p:cxnSp>
        <p:nvCxnSpPr>
          <p:cNvPr id="106" name="直接连接符 105">
            <a:extLst>
              <a:ext uri="{FF2B5EF4-FFF2-40B4-BE49-F238E27FC236}">
                <a16:creationId xmlns:a16="http://schemas.microsoft.com/office/drawing/2014/main" id="{97B8A77B-A214-48CA-9BA3-2D145BAD2281}"/>
              </a:ext>
            </a:extLst>
          </p:cNvPr>
          <p:cNvCxnSpPr>
            <a:cxnSpLocks/>
          </p:cNvCxnSpPr>
          <p:nvPr/>
        </p:nvCxnSpPr>
        <p:spPr>
          <a:xfrm>
            <a:off x="8279122" y="4941920"/>
            <a:ext cx="2199006" cy="0"/>
          </a:xfrm>
          <a:prstGeom prst="line">
            <a:avLst/>
          </a:prstGeom>
          <a:ln w="76200">
            <a:solidFill>
              <a:srgbClr val="FF0000"/>
            </a:solidFill>
            <a:prstDash val="sysDot"/>
          </a:ln>
        </p:spPr>
        <p:style>
          <a:lnRef idx="1">
            <a:schemeClr val="accent2"/>
          </a:lnRef>
          <a:fillRef idx="0">
            <a:schemeClr val="accent2"/>
          </a:fillRef>
          <a:effectRef idx="0">
            <a:schemeClr val="accent2"/>
          </a:effectRef>
          <a:fontRef idx="minor">
            <a:schemeClr val="tx1"/>
          </a:fontRef>
        </p:style>
      </p:cxnSp>
      <p:cxnSp>
        <p:nvCxnSpPr>
          <p:cNvPr id="107" name="直接连接符 106">
            <a:extLst>
              <a:ext uri="{FF2B5EF4-FFF2-40B4-BE49-F238E27FC236}">
                <a16:creationId xmlns:a16="http://schemas.microsoft.com/office/drawing/2014/main" id="{38F4FA9F-58AC-447A-88F5-535680D9444F}"/>
              </a:ext>
            </a:extLst>
          </p:cNvPr>
          <p:cNvCxnSpPr>
            <a:cxnSpLocks/>
          </p:cNvCxnSpPr>
          <p:nvPr/>
        </p:nvCxnSpPr>
        <p:spPr>
          <a:xfrm>
            <a:off x="8272681" y="3524566"/>
            <a:ext cx="2199006" cy="0"/>
          </a:xfrm>
          <a:prstGeom prst="line">
            <a:avLst/>
          </a:prstGeom>
          <a:ln w="76200">
            <a:solidFill>
              <a:srgbClr val="FF0000"/>
            </a:solidFill>
            <a:prstDash val="sysDot"/>
          </a:ln>
        </p:spPr>
        <p:style>
          <a:lnRef idx="1">
            <a:schemeClr val="accent2"/>
          </a:lnRef>
          <a:fillRef idx="0">
            <a:schemeClr val="accent2"/>
          </a:fillRef>
          <a:effectRef idx="0">
            <a:schemeClr val="accent2"/>
          </a:effectRef>
          <a:fontRef idx="minor">
            <a:schemeClr val="tx1"/>
          </a:fontRef>
        </p:style>
      </p:cxnSp>
      <p:grpSp>
        <p:nvGrpSpPr>
          <p:cNvPr id="127" name="组合 126">
            <a:extLst>
              <a:ext uri="{FF2B5EF4-FFF2-40B4-BE49-F238E27FC236}">
                <a16:creationId xmlns:a16="http://schemas.microsoft.com/office/drawing/2014/main" id="{5230E5D9-5559-4959-B5F1-0D294C5DCCB7}"/>
              </a:ext>
            </a:extLst>
          </p:cNvPr>
          <p:cNvGrpSpPr/>
          <p:nvPr/>
        </p:nvGrpSpPr>
        <p:grpSpPr>
          <a:xfrm>
            <a:off x="8775184" y="2890338"/>
            <a:ext cx="1598793" cy="2900205"/>
            <a:chOff x="6417128" y="2219387"/>
            <a:chExt cx="1598793" cy="2900205"/>
          </a:xfrm>
        </p:grpSpPr>
        <p:sp>
          <p:nvSpPr>
            <p:cNvPr id="128" name="矩形 127">
              <a:extLst>
                <a:ext uri="{FF2B5EF4-FFF2-40B4-BE49-F238E27FC236}">
                  <a16:creationId xmlns:a16="http://schemas.microsoft.com/office/drawing/2014/main" id="{0F85D68B-2549-42F8-8200-99E3EF6B514B}"/>
                </a:ext>
              </a:extLst>
            </p:cNvPr>
            <p:cNvSpPr/>
            <p:nvPr/>
          </p:nvSpPr>
          <p:spPr>
            <a:xfrm>
              <a:off x="6417128" y="4177524"/>
              <a:ext cx="945978" cy="942068"/>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矩形 128">
              <a:extLst>
                <a:ext uri="{FF2B5EF4-FFF2-40B4-BE49-F238E27FC236}">
                  <a16:creationId xmlns:a16="http://schemas.microsoft.com/office/drawing/2014/main" id="{3D6109BD-17A2-4B09-9FE5-ADCE0438BD43}"/>
                </a:ext>
              </a:extLst>
            </p:cNvPr>
            <p:cNvSpPr/>
            <p:nvPr/>
          </p:nvSpPr>
          <p:spPr>
            <a:xfrm>
              <a:off x="7365632" y="2219387"/>
              <a:ext cx="650289" cy="64760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任意多边形: 形状 107">
            <a:extLst>
              <a:ext uri="{FF2B5EF4-FFF2-40B4-BE49-F238E27FC236}">
                <a16:creationId xmlns:a16="http://schemas.microsoft.com/office/drawing/2014/main" id="{A7625B1A-BF82-4981-B139-FBA8B33A3F89}"/>
              </a:ext>
            </a:extLst>
          </p:cNvPr>
          <p:cNvSpPr/>
          <p:nvPr/>
        </p:nvSpPr>
        <p:spPr>
          <a:xfrm rot="16200000">
            <a:off x="9151710" y="1632843"/>
            <a:ext cx="785030" cy="1535794"/>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689" h="797560">
                <a:moveTo>
                  <a:pt x="12526" y="0"/>
                </a:moveTo>
                <a:cubicBezTo>
                  <a:pt x="40466" y="38523"/>
                  <a:pt x="68406" y="77047"/>
                  <a:pt x="68406" y="106680"/>
                </a:cubicBezTo>
                <a:cubicBezTo>
                  <a:pt x="68406" y="136313"/>
                  <a:pt x="4906" y="143933"/>
                  <a:pt x="12526" y="177800"/>
                </a:cubicBezTo>
                <a:cubicBezTo>
                  <a:pt x="20146" y="211667"/>
                  <a:pt x="111586" y="271780"/>
                  <a:pt x="114126" y="309880"/>
                </a:cubicBezTo>
                <a:cubicBezTo>
                  <a:pt x="116666" y="347980"/>
                  <a:pt x="-62827" y="381000"/>
                  <a:pt x="27766" y="406400"/>
                </a:cubicBezTo>
                <a:cubicBezTo>
                  <a:pt x="118359" y="431800"/>
                  <a:pt x="659379" y="440267"/>
                  <a:pt x="657686" y="462280"/>
                </a:cubicBezTo>
                <a:cubicBezTo>
                  <a:pt x="655993" y="484293"/>
                  <a:pt x="99733" y="511387"/>
                  <a:pt x="17606" y="538480"/>
                </a:cubicBezTo>
                <a:cubicBezTo>
                  <a:pt x="-64521" y="565573"/>
                  <a:pt x="167466" y="604520"/>
                  <a:pt x="164926" y="624840"/>
                </a:cubicBezTo>
                <a:cubicBezTo>
                  <a:pt x="162386" y="645160"/>
                  <a:pt x="9986" y="636693"/>
                  <a:pt x="2366" y="660400"/>
                </a:cubicBezTo>
                <a:cubicBezTo>
                  <a:pt x="-5254" y="684107"/>
                  <a:pt x="117513" y="744220"/>
                  <a:pt x="119206" y="767080"/>
                </a:cubicBezTo>
                <a:cubicBezTo>
                  <a:pt x="120899" y="789940"/>
                  <a:pt x="66712" y="793750"/>
                  <a:pt x="12526" y="79756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5A7666DB-86FF-4DB5-BC40-FA40C29D8770}"/>
              </a:ext>
            </a:extLst>
          </p:cNvPr>
          <p:cNvSpPr/>
          <p:nvPr/>
        </p:nvSpPr>
        <p:spPr>
          <a:xfrm>
            <a:off x="8748632" y="2006831"/>
            <a:ext cx="1575350" cy="8428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矩形 124">
            <a:extLst>
              <a:ext uri="{FF2B5EF4-FFF2-40B4-BE49-F238E27FC236}">
                <a16:creationId xmlns:a16="http://schemas.microsoft.com/office/drawing/2014/main" id="{3BCF6218-7483-4A70-BF20-A0A130F0636D}"/>
              </a:ext>
            </a:extLst>
          </p:cNvPr>
          <p:cNvSpPr/>
          <p:nvPr/>
        </p:nvSpPr>
        <p:spPr>
          <a:xfrm>
            <a:off x="8357743" y="2567632"/>
            <a:ext cx="1971133" cy="3248372"/>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任意多边形: 形状 121">
            <a:extLst>
              <a:ext uri="{FF2B5EF4-FFF2-40B4-BE49-F238E27FC236}">
                <a16:creationId xmlns:a16="http://schemas.microsoft.com/office/drawing/2014/main" id="{12324AA9-E27B-464F-86BC-18BBDBE0AC1D}"/>
              </a:ext>
            </a:extLst>
          </p:cNvPr>
          <p:cNvSpPr/>
          <p:nvPr/>
        </p:nvSpPr>
        <p:spPr>
          <a:xfrm rot="5400000" flipV="1">
            <a:off x="9096328" y="5374667"/>
            <a:ext cx="785030" cy="1535794"/>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689" h="797560">
                <a:moveTo>
                  <a:pt x="12526" y="0"/>
                </a:moveTo>
                <a:cubicBezTo>
                  <a:pt x="40466" y="38523"/>
                  <a:pt x="68406" y="77047"/>
                  <a:pt x="68406" y="106680"/>
                </a:cubicBezTo>
                <a:cubicBezTo>
                  <a:pt x="68406" y="136313"/>
                  <a:pt x="4906" y="143933"/>
                  <a:pt x="12526" y="177800"/>
                </a:cubicBezTo>
                <a:cubicBezTo>
                  <a:pt x="20146" y="211667"/>
                  <a:pt x="111586" y="271780"/>
                  <a:pt x="114126" y="309880"/>
                </a:cubicBezTo>
                <a:cubicBezTo>
                  <a:pt x="116666" y="347980"/>
                  <a:pt x="-62827" y="381000"/>
                  <a:pt x="27766" y="406400"/>
                </a:cubicBezTo>
                <a:cubicBezTo>
                  <a:pt x="118359" y="431800"/>
                  <a:pt x="659379" y="440267"/>
                  <a:pt x="657686" y="462280"/>
                </a:cubicBezTo>
                <a:cubicBezTo>
                  <a:pt x="655993" y="484293"/>
                  <a:pt x="99733" y="511387"/>
                  <a:pt x="17606" y="538480"/>
                </a:cubicBezTo>
                <a:cubicBezTo>
                  <a:pt x="-64521" y="565573"/>
                  <a:pt x="167466" y="604520"/>
                  <a:pt x="164926" y="624840"/>
                </a:cubicBezTo>
                <a:cubicBezTo>
                  <a:pt x="162386" y="645160"/>
                  <a:pt x="9986" y="636693"/>
                  <a:pt x="2366" y="660400"/>
                </a:cubicBezTo>
                <a:cubicBezTo>
                  <a:pt x="-5254" y="684107"/>
                  <a:pt x="117513" y="744220"/>
                  <a:pt x="119206" y="767080"/>
                </a:cubicBezTo>
                <a:cubicBezTo>
                  <a:pt x="120899" y="789940"/>
                  <a:pt x="66712" y="793750"/>
                  <a:pt x="12526" y="79756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矩形 120">
            <a:extLst>
              <a:ext uri="{FF2B5EF4-FFF2-40B4-BE49-F238E27FC236}">
                <a16:creationId xmlns:a16="http://schemas.microsoft.com/office/drawing/2014/main" id="{319ACA3B-E283-430D-9A05-30EB12342588}"/>
              </a:ext>
            </a:extLst>
          </p:cNvPr>
          <p:cNvSpPr/>
          <p:nvPr/>
        </p:nvSpPr>
        <p:spPr>
          <a:xfrm>
            <a:off x="8780768" y="5709091"/>
            <a:ext cx="1575350" cy="8428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文本框 161">
            <a:extLst>
              <a:ext uri="{FF2B5EF4-FFF2-40B4-BE49-F238E27FC236}">
                <a16:creationId xmlns:a16="http://schemas.microsoft.com/office/drawing/2014/main" id="{CE25AEA9-C54B-4B81-8E10-70715CBAA378}"/>
              </a:ext>
            </a:extLst>
          </p:cNvPr>
          <p:cNvSpPr txBox="1"/>
          <p:nvPr/>
        </p:nvSpPr>
        <p:spPr>
          <a:xfrm>
            <a:off x="8003832" y="1187238"/>
            <a:ext cx="2826711" cy="830997"/>
          </a:xfrm>
          <a:prstGeom prst="rect">
            <a:avLst/>
          </a:prstGeom>
          <a:noFill/>
        </p:spPr>
        <p:txBody>
          <a:bodyPr wrap="square" rtlCol="0">
            <a:spAutoFit/>
          </a:bodyPr>
          <a:lstStyle/>
          <a:p>
            <a:pPr algn="ctr"/>
            <a:r>
              <a:rPr lang="en-US" altLang="zh-CN" sz="2400" b="1" dirty="0">
                <a:solidFill>
                  <a:schemeClr val="accent1">
                    <a:lumMod val="50000"/>
                  </a:schemeClr>
                </a:solidFill>
              </a:rPr>
              <a:t>Induces</a:t>
            </a:r>
          </a:p>
          <a:p>
            <a:pPr algn="ctr"/>
            <a:r>
              <a:rPr lang="en-US" altLang="zh-CN" sz="2400" b="1" dirty="0">
                <a:solidFill>
                  <a:schemeClr val="accent1">
                    <a:lumMod val="50000"/>
                  </a:schemeClr>
                </a:solidFill>
              </a:rPr>
              <a:t> out of band noise</a:t>
            </a:r>
            <a:endParaRPr lang="en-US" sz="2400" b="1" dirty="0">
              <a:solidFill>
                <a:schemeClr val="accent1">
                  <a:lumMod val="50000"/>
                </a:schemeClr>
              </a:solidFill>
            </a:endParaRPr>
          </a:p>
        </p:txBody>
      </p:sp>
      <p:sp>
        <p:nvSpPr>
          <p:cNvPr id="164" name="文本框 163">
            <a:extLst>
              <a:ext uri="{FF2B5EF4-FFF2-40B4-BE49-F238E27FC236}">
                <a16:creationId xmlns:a16="http://schemas.microsoft.com/office/drawing/2014/main" id="{A9ABAB0D-71FA-4FAA-BF12-A18775177EC0}"/>
              </a:ext>
            </a:extLst>
          </p:cNvPr>
          <p:cNvSpPr txBox="1"/>
          <p:nvPr/>
        </p:nvSpPr>
        <p:spPr>
          <a:xfrm>
            <a:off x="2466436" y="1310653"/>
            <a:ext cx="3949492" cy="830997"/>
          </a:xfrm>
          <a:prstGeom prst="rect">
            <a:avLst/>
          </a:prstGeom>
          <a:noFill/>
        </p:spPr>
        <p:txBody>
          <a:bodyPr wrap="square" rtlCol="0">
            <a:spAutoFit/>
          </a:bodyPr>
          <a:lstStyle/>
          <a:p>
            <a:pPr algn="ctr"/>
            <a:r>
              <a:rPr lang="en-US" altLang="zh-CN" sz="2400" b="1" dirty="0">
                <a:solidFill>
                  <a:schemeClr val="accent1">
                    <a:lumMod val="50000"/>
                  </a:schemeClr>
                </a:solidFill>
              </a:rPr>
              <a:t>The original FFT performed on full signal</a:t>
            </a:r>
            <a:endParaRPr lang="en-US" sz="2400" b="1" dirty="0">
              <a:solidFill>
                <a:schemeClr val="accent1">
                  <a:lumMod val="50000"/>
                </a:schemeClr>
              </a:solidFill>
            </a:endParaRPr>
          </a:p>
        </p:txBody>
      </p:sp>
      <p:sp>
        <p:nvSpPr>
          <p:cNvPr id="165" name="文本框 164">
            <a:extLst>
              <a:ext uri="{FF2B5EF4-FFF2-40B4-BE49-F238E27FC236}">
                <a16:creationId xmlns:a16="http://schemas.microsoft.com/office/drawing/2014/main" id="{131CC745-449F-4981-94BB-32A9FE74388F}"/>
              </a:ext>
            </a:extLst>
          </p:cNvPr>
          <p:cNvSpPr txBox="1"/>
          <p:nvPr/>
        </p:nvSpPr>
        <p:spPr>
          <a:xfrm>
            <a:off x="873021" y="2762857"/>
            <a:ext cx="2987864" cy="461665"/>
          </a:xfrm>
          <a:prstGeom prst="rect">
            <a:avLst/>
          </a:prstGeom>
          <a:solidFill>
            <a:srgbClr val="C000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rPr>
              <a:t>Full</a:t>
            </a:r>
            <a:r>
              <a:rPr lang="zh-CN" altLang="en-US" sz="2400" b="1" dirty="0">
                <a:solidFill>
                  <a:schemeClr val="bg1"/>
                </a:solidFill>
              </a:rPr>
              <a:t> </a:t>
            </a:r>
            <a:r>
              <a:rPr lang="en-US" altLang="zh-CN" sz="2400" b="1" dirty="0">
                <a:solidFill>
                  <a:schemeClr val="bg1"/>
                </a:solidFill>
              </a:rPr>
              <a:t>FFT</a:t>
            </a:r>
            <a:r>
              <a:rPr lang="zh-CN" altLang="en-US" sz="2400" b="1" dirty="0">
                <a:solidFill>
                  <a:schemeClr val="bg1"/>
                </a:solidFill>
              </a:rPr>
              <a:t> </a:t>
            </a:r>
            <a:r>
              <a:rPr lang="en-US" altLang="zh-CN" sz="2400" b="1" dirty="0">
                <a:solidFill>
                  <a:schemeClr val="bg1"/>
                </a:solidFill>
              </a:rPr>
              <a:t>Induce</a:t>
            </a:r>
            <a:r>
              <a:rPr lang="zh-CN" altLang="en-US" sz="2400" b="1" dirty="0">
                <a:solidFill>
                  <a:schemeClr val="bg1"/>
                </a:solidFill>
              </a:rPr>
              <a:t> </a:t>
            </a:r>
            <a:r>
              <a:rPr lang="en-US" altLang="zh-CN" sz="2400" b="1" dirty="0">
                <a:solidFill>
                  <a:schemeClr val="bg1"/>
                </a:solidFill>
              </a:rPr>
              <a:t>Noise</a:t>
            </a:r>
            <a:endParaRPr lang="zh-CN" altLang="en-US" sz="2400" b="1" dirty="0">
              <a:solidFill>
                <a:schemeClr val="bg1"/>
              </a:solidFill>
            </a:endParaRPr>
          </a:p>
        </p:txBody>
      </p:sp>
      <p:sp>
        <p:nvSpPr>
          <p:cNvPr id="166" name="矩形 165">
            <a:extLst>
              <a:ext uri="{FF2B5EF4-FFF2-40B4-BE49-F238E27FC236}">
                <a16:creationId xmlns:a16="http://schemas.microsoft.com/office/drawing/2014/main" id="{E98E3338-90A6-47D6-A77E-A00EEFEAAFF3}"/>
              </a:ext>
            </a:extLst>
          </p:cNvPr>
          <p:cNvSpPr/>
          <p:nvPr/>
        </p:nvSpPr>
        <p:spPr>
          <a:xfrm>
            <a:off x="1525373" y="3515397"/>
            <a:ext cx="989932" cy="815853"/>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矩形 166">
            <a:extLst>
              <a:ext uri="{FF2B5EF4-FFF2-40B4-BE49-F238E27FC236}">
                <a16:creationId xmlns:a16="http://schemas.microsoft.com/office/drawing/2014/main" id="{29285431-CB87-4BAE-B866-837053A2F193}"/>
              </a:ext>
            </a:extLst>
          </p:cNvPr>
          <p:cNvSpPr/>
          <p:nvPr/>
        </p:nvSpPr>
        <p:spPr>
          <a:xfrm>
            <a:off x="2557029" y="2098111"/>
            <a:ext cx="672274" cy="461664"/>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548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108"/>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0" nodeType="clickEffect">
                                  <p:stCondLst>
                                    <p:cond delay="0"/>
                                  </p:stCondLst>
                                  <p:childTnLst>
                                    <p:animMotion origin="layout" path="M -1.45833E-6 0.0588 L -1.45833E-6 -0.1125 " pathEditMode="relative" rAng="0" ptsTypes="AA">
                                      <p:cBhvr>
                                        <p:cTn id="74" dur="2000" fill="hold"/>
                                        <p:tgtEl>
                                          <p:spTgt spid="81"/>
                                        </p:tgtEl>
                                        <p:attrNameLst>
                                          <p:attrName>ppt_x</p:attrName>
                                          <p:attrName>ppt_y</p:attrName>
                                        </p:attrNameLst>
                                      </p:cBhvr>
                                      <p:rCtr x="0" y="-8565"/>
                                    </p:animMotion>
                                  </p:childTnLst>
                                </p:cTn>
                              </p:par>
                              <p:par>
                                <p:cTn id="75" presetID="42" presetClass="path" presetSubtype="0" accel="50000" decel="50000" fill="hold" grpId="0" nodeType="withEffect">
                                  <p:stCondLst>
                                    <p:cond delay="0"/>
                                  </p:stCondLst>
                                  <p:childTnLst>
                                    <p:animMotion origin="layout" path="M 3.95833E-6 0.0588 L 3.95833E-6 -0.1125 " pathEditMode="relative" rAng="0" ptsTypes="AA">
                                      <p:cBhvr>
                                        <p:cTn id="76" dur="2000" fill="hold"/>
                                        <p:tgtEl>
                                          <p:spTgt spid="94"/>
                                        </p:tgtEl>
                                        <p:attrNameLst>
                                          <p:attrName>ppt_x</p:attrName>
                                          <p:attrName>ppt_y</p:attrName>
                                        </p:attrNameLst>
                                      </p:cBhvr>
                                      <p:rCtr x="0" y="-8565"/>
                                    </p:animMotion>
                                  </p:childTnLst>
                                </p:cTn>
                              </p:par>
                              <p:par>
                                <p:cTn id="77" presetID="1" presetClass="entr" presetSubtype="0" fill="hold" grpId="0" nodeType="with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
                                        </p:tgtEl>
                                        <p:attrNameLst>
                                          <p:attrName>style.visibility</p:attrName>
                                        </p:attrNameLst>
                                      </p:cBhvr>
                                      <p:to>
                                        <p:strVal val="visible"/>
                                      </p:to>
                                    </p:set>
                                  </p:childTnLst>
                                </p:cTn>
                              </p:par>
                              <p:par>
                                <p:cTn id="81" presetID="42" presetClass="path" presetSubtype="0" accel="50000" decel="50000" fill="hold" grpId="1" nodeType="withEffect">
                                  <p:stCondLst>
                                    <p:cond delay="0"/>
                                  </p:stCondLst>
                                  <p:childTnLst>
                                    <p:animMotion origin="layout" path="M -1.45833E-6 4.81481E-6 L -0.12917 0.00578 " pathEditMode="relative" rAng="0" ptsTypes="AA">
                                      <p:cBhvr>
                                        <p:cTn id="82" dur="2000" fill="hold"/>
                                        <p:tgtEl>
                                          <p:spTgt spid="9"/>
                                        </p:tgtEl>
                                        <p:attrNameLst>
                                          <p:attrName>ppt_x</p:attrName>
                                          <p:attrName>ppt_y</p:attrName>
                                        </p:attrNameLst>
                                      </p:cBhvr>
                                      <p:rCtr x="-6458" y="278"/>
                                    </p:animMotion>
                                  </p:childTnLst>
                                </p:cTn>
                              </p:par>
                              <p:par>
                                <p:cTn id="83" presetID="1" presetClass="entr" presetSubtype="0" fill="hold" grpId="0" nodeType="withEffect">
                                  <p:stCondLst>
                                    <p:cond delay="0"/>
                                  </p:stCondLst>
                                  <p:childTnLst>
                                    <p:set>
                                      <p:cBhvr>
                                        <p:cTn id="84" dur="1" fill="hold">
                                          <p:stCondLst>
                                            <p:cond delay="0"/>
                                          </p:stCondLst>
                                        </p:cTn>
                                        <p:tgtEl>
                                          <p:spTgt spid="121"/>
                                        </p:tgtEl>
                                        <p:attrNameLst>
                                          <p:attrName>style.visibility</p:attrName>
                                        </p:attrNameLst>
                                      </p:cBhvr>
                                      <p:to>
                                        <p:strVal val="visible"/>
                                      </p:to>
                                    </p:set>
                                  </p:childTnLst>
                                </p:cTn>
                              </p:par>
                              <p:par>
                                <p:cTn id="85" presetID="42" presetClass="path" presetSubtype="0" accel="50000" decel="50000" fill="hold" grpId="1" nodeType="withEffect">
                                  <p:stCondLst>
                                    <p:cond delay="0"/>
                                  </p:stCondLst>
                                  <p:childTnLst>
                                    <p:animMotion origin="layout" path="M 4.375E-6 1.11022E-16 L -0.12917 0.00579 " pathEditMode="relative" rAng="0" ptsTypes="AA">
                                      <p:cBhvr>
                                        <p:cTn id="86" dur="2000" fill="hold"/>
                                        <p:tgtEl>
                                          <p:spTgt spid="121"/>
                                        </p:tgtEl>
                                        <p:attrNameLst>
                                          <p:attrName>ppt_x</p:attrName>
                                          <p:attrName>ppt_y</p:attrName>
                                        </p:attrNameLst>
                                      </p:cBhvr>
                                      <p:rCtr x="-6458" y="278"/>
                                    </p:animMotion>
                                  </p:childTnLst>
                                </p:cTn>
                              </p:par>
                              <p:par>
                                <p:cTn id="87" presetID="1" presetClass="entr" presetSubtype="0" fill="hold" grpId="0" nodeType="withEffect">
                                  <p:stCondLst>
                                    <p:cond delay="0"/>
                                  </p:stCondLst>
                                  <p:childTnLst>
                                    <p:set>
                                      <p:cBhvr>
                                        <p:cTn id="88" dur="1" fill="hold">
                                          <p:stCondLst>
                                            <p:cond delay="0"/>
                                          </p:stCondLst>
                                        </p:cTn>
                                        <p:tgtEl>
                                          <p:spTgt spid="12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6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p:bldP spid="111" grpId="0"/>
      <p:bldP spid="112" grpId="0" animBg="1"/>
      <p:bldP spid="113" grpId="0" animBg="1"/>
      <p:bldP spid="114" grpId="0" animBg="1"/>
      <p:bldP spid="44" grpId="0"/>
      <p:bldP spid="67" grpId="0"/>
      <p:bldP spid="72" grpId="0"/>
      <p:bldP spid="63" grpId="0" animBg="1"/>
      <p:bldP spid="80" grpId="0" animBg="1"/>
      <p:bldP spid="81" grpId="0" animBg="1"/>
      <p:bldP spid="81" grpId="1" animBg="1"/>
      <p:bldP spid="94" grpId="0" animBg="1"/>
      <p:bldP spid="94" grpId="1" animBg="1"/>
      <p:bldP spid="97" grpId="0" animBg="1"/>
      <p:bldP spid="108" grpId="0" animBg="1"/>
      <p:bldP spid="108" grpId="1" animBg="1"/>
      <p:bldP spid="9" grpId="0" animBg="1"/>
      <p:bldP spid="9" grpId="1" animBg="1"/>
      <p:bldP spid="9" grpId="2" animBg="1"/>
      <p:bldP spid="125" grpId="0" animBg="1"/>
      <p:bldP spid="122" grpId="0" animBg="1"/>
      <p:bldP spid="121" grpId="0" animBg="1"/>
      <p:bldP spid="121" grpId="1" animBg="1"/>
      <p:bldP spid="162" grpId="0"/>
      <p:bldP spid="165" grpId="0" animBg="1"/>
      <p:bldP spid="166" grpId="0" animBg="1"/>
      <p:bldP spid="1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02CEF60A-604A-120F-8BE5-716A80A53AF6}"/>
              </a:ext>
            </a:extLst>
          </p:cNvPr>
          <p:cNvSpPr txBox="1"/>
          <p:nvPr/>
        </p:nvSpPr>
        <p:spPr>
          <a:xfrm>
            <a:off x="5005678" y="1099107"/>
            <a:ext cx="6698642" cy="461665"/>
          </a:xfrm>
          <a:prstGeom prst="rect">
            <a:avLst/>
          </a:prstGeom>
          <a:noFill/>
        </p:spPr>
        <p:txBody>
          <a:bodyPr wrap="square" rtlCol="0">
            <a:spAutoFit/>
          </a:bodyPr>
          <a:lstStyle/>
          <a:p>
            <a:r>
              <a:rPr lang="en-US" altLang="zh-CN" sz="2400" b="1" dirty="0">
                <a:solidFill>
                  <a:srgbClr val="C00000"/>
                </a:solidFill>
              </a:rPr>
              <a:t>Where</a:t>
            </a:r>
            <a:r>
              <a:rPr lang="zh-CN" altLang="en-US" sz="2400" b="1" dirty="0">
                <a:solidFill>
                  <a:srgbClr val="C00000"/>
                </a:solidFill>
              </a:rPr>
              <a:t> </a:t>
            </a:r>
            <a:r>
              <a:rPr lang="en-US" altLang="zh-CN" sz="2400" b="1" dirty="0">
                <a:solidFill>
                  <a:srgbClr val="C00000"/>
                </a:solidFill>
              </a:rPr>
              <a:t>to</a:t>
            </a:r>
            <a:r>
              <a:rPr lang="zh-CN" altLang="en-US" sz="2400" b="1" dirty="0">
                <a:solidFill>
                  <a:srgbClr val="C00000"/>
                </a:solidFill>
              </a:rPr>
              <a:t> </a:t>
            </a:r>
            <a:r>
              <a:rPr lang="en-US" altLang="zh-CN" sz="2400" b="1" dirty="0">
                <a:solidFill>
                  <a:srgbClr val="C00000"/>
                </a:solidFill>
              </a:rPr>
              <a:t>trim? </a:t>
            </a:r>
            <a:r>
              <a:rPr lang="en-US" altLang="zh-CN" sz="2400" b="1" dirty="0">
                <a:solidFill>
                  <a:schemeClr val="accent1">
                    <a:lumMod val="50000"/>
                  </a:schemeClr>
                </a:solidFill>
              </a:rPr>
              <a:t>Jump location corresponds to </a:t>
            </a:r>
            <a:r>
              <a:rPr lang="en-US" altLang="zh-CN" sz="2400" b="1" dirty="0" err="1">
                <a:solidFill>
                  <a:schemeClr val="accent1">
                    <a:lumMod val="50000"/>
                  </a:schemeClr>
                </a:solidFill>
              </a:rPr>
              <a:t>freq</a:t>
            </a:r>
            <a:r>
              <a:rPr lang="en-US" altLang="zh-CN" sz="2400" b="1" dirty="0">
                <a:solidFill>
                  <a:schemeClr val="accent1">
                    <a:lumMod val="50000"/>
                  </a:schemeClr>
                </a:solidFill>
              </a:rPr>
              <a:t>!</a:t>
            </a:r>
            <a:endParaRPr lang="en-US" sz="2400" b="1" dirty="0">
              <a:solidFill>
                <a:srgbClr val="C00000"/>
              </a:solidFill>
            </a:endParaRPr>
          </a:p>
        </p:txBody>
      </p:sp>
      <p:grpSp>
        <p:nvGrpSpPr>
          <p:cNvPr id="99" name="组合 98">
            <a:extLst>
              <a:ext uri="{FF2B5EF4-FFF2-40B4-BE49-F238E27FC236}">
                <a16:creationId xmlns:a16="http://schemas.microsoft.com/office/drawing/2014/main" id="{170DCB2F-C72A-6347-0667-D57C2FDBD1FD}"/>
              </a:ext>
            </a:extLst>
          </p:cNvPr>
          <p:cNvGrpSpPr/>
          <p:nvPr/>
        </p:nvGrpSpPr>
        <p:grpSpPr>
          <a:xfrm>
            <a:off x="5005678" y="3818125"/>
            <a:ext cx="2639067" cy="2098439"/>
            <a:chOff x="480065" y="557616"/>
            <a:chExt cx="2639067" cy="2098439"/>
          </a:xfrm>
        </p:grpSpPr>
        <p:cxnSp>
          <p:nvCxnSpPr>
            <p:cNvPr id="100" name="直接箭头连接符 178">
              <a:extLst>
                <a:ext uri="{FF2B5EF4-FFF2-40B4-BE49-F238E27FC236}">
                  <a16:creationId xmlns:a16="http://schemas.microsoft.com/office/drawing/2014/main" id="{DFC59D4E-0C30-F64A-CD3C-DBB28B9C4B18}"/>
                </a:ext>
              </a:extLst>
            </p:cNvPr>
            <p:cNvCxnSpPr>
              <a:cxnSpLocks/>
            </p:cNvCxnSpPr>
            <p:nvPr/>
          </p:nvCxnSpPr>
          <p:spPr>
            <a:xfrm flipV="1">
              <a:off x="791852" y="788449"/>
              <a:ext cx="0" cy="1444507"/>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1" name="直接箭头连接符 179">
              <a:extLst>
                <a:ext uri="{FF2B5EF4-FFF2-40B4-BE49-F238E27FC236}">
                  <a16:creationId xmlns:a16="http://schemas.microsoft.com/office/drawing/2014/main" id="{43E61DE1-A9C5-B166-8DD2-903CD6567C45}"/>
                </a:ext>
              </a:extLst>
            </p:cNvPr>
            <p:cNvCxnSpPr>
              <a:cxnSpLocks/>
            </p:cNvCxnSpPr>
            <p:nvPr/>
          </p:nvCxnSpPr>
          <p:spPr>
            <a:xfrm flipV="1">
              <a:off x="792636" y="2194390"/>
              <a:ext cx="2044046" cy="1"/>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2" name="文本框 101">
              <a:extLst>
                <a:ext uri="{FF2B5EF4-FFF2-40B4-BE49-F238E27FC236}">
                  <a16:creationId xmlns:a16="http://schemas.microsoft.com/office/drawing/2014/main" id="{EDE62313-9025-8C3E-5BD3-0DFCD7177755}"/>
                </a:ext>
              </a:extLst>
            </p:cNvPr>
            <p:cNvSpPr txBox="1"/>
            <p:nvPr/>
          </p:nvSpPr>
          <p:spPr>
            <a:xfrm>
              <a:off x="2836682" y="2194390"/>
              <a:ext cx="282450" cy="461665"/>
            </a:xfrm>
            <a:prstGeom prst="rect">
              <a:avLst/>
            </a:prstGeom>
            <a:noFill/>
          </p:spPr>
          <p:txBody>
            <a:bodyPr wrap="none" rtlCol="0">
              <a:spAutoFit/>
            </a:bodyPr>
            <a:lstStyle/>
            <a:p>
              <a:r>
                <a:rPr lang="en-US" altLang="zh-CN" sz="2400" b="1" dirty="0"/>
                <a:t>f</a:t>
              </a:r>
              <a:endParaRPr lang="en-US" sz="2400" b="1" dirty="0"/>
            </a:p>
          </p:txBody>
        </p:sp>
        <p:sp>
          <p:nvSpPr>
            <p:cNvPr id="104" name="文本框 103">
              <a:extLst>
                <a:ext uri="{FF2B5EF4-FFF2-40B4-BE49-F238E27FC236}">
                  <a16:creationId xmlns:a16="http://schemas.microsoft.com/office/drawing/2014/main" id="{D7871E20-EF84-FD29-2008-6A1DF6416EB5}"/>
                </a:ext>
              </a:extLst>
            </p:cNvPr>
            <p:cNvSpPr txBox="1"/>
            <p:nvPr/>
          </p:nvSpPr>
          <p:spPr>
            <a:xfrm>
              <a:off x="480065" y="1942395"/>
              <a:ext cx="340158" cy="461665"/>
            </a:xfrm>
            <a:prstGeom prst="rect">
              <a:avLst/>
            </a:prstGeom>
            <a:noFill/>
          </p:spPr>
          <p:txBody>
            <a:bodyPr wrap="none" rtlCol="0">
              <a:spAutoFit/>
            </a:bodyPr>
            <a:lstStyle/>
            <a:p>
              <a:r>
                <a:rPr lang="en-US" sz="2400" b="1" dirty="0"/>
                <a:t>0</a:t>
              </a:r>
            </a:p>
          </p:txBody>
        </p:sp>
        <p:sp>
          <p:nvSpPr>
            <p:cNvPr id="105" name="文本框 104">
              <a:extLst>
                <a:ext uri="{FF2B5EF4-FFF2-40B4-BE49-F238E27FC236}">
                  <a16:creationId xmlns:a16="http://schemas.microsoft.com/office/drawing/2014/main" id="{A8604571-F471-1191-84CB-F8413B1CDDE4}"/>
                </a:ext>
              </a:extLst>
            </p:cNvPr>
            <p:cNvSpPr txBox="1"/>
            <p:nvPr/>
          </p:nvSpPr>
          <p:spPr>
            <a:xfrm>
              <a:off x="827290" y="557616"/>
              <a:ext cx="1053109" cy="461665"/>
            </a:xfrm>
            <a:prstGeom prst="rect">
              <a:avLst/>
            </a:prstGeom>
            <a:noFill/>
          </p:spPr>
          <p:txBody>
            <a:bodyPr wrap="none" rtlCol="0">
              <a:spAutoFit/>
            </a:bodyPr>
            <a:lstStyle/>
            <a:p>
              <a:r>
                <a:rPr lang="en-US" sz="2400" b="1" dirty="0"/>
                <a:t>Energy</a:t>
              </a:r>
            </a:p>
          </p:txBody>
        </p:sp>
      </p:grpSp>
      <p:sp>
        <p:nvSpPr>
          <p:cNvPr id="109" name="文本框 108">
            <a:extLst>
              <a:ext uri="{FF2B5EF4-FFF2-40B4-BE49-F238E27FC236}">
                <a16:creationId xmlns:a16="http://schemas.microsoft.com/office/drawing/2014/main" id="{016A2FB7-710C-0BE0-CB8C-7169D8B79205}"/>
              </a:ext>
            </a:extLst>
          </p:cNvPr>
          <p:cNvSpPr txBox="1"/>
          <p:nvPr/>
        </p:nvSpPr>
        <p:spPr>
          <a:xfrm>
            <a:off x="6063792" y="5420937"/>
            <a:ext cx="426626"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Calibri" panose="020F0502020204030204"/>
                <a:ea typeface="+mn-ea"/>
                <a:cs typeface="+mn-cs"/>
              </a:rPr>
              <a:t>f</a:t>
            </a:r>
            <a:r>
              <a:rPr kumimoji="0" lang="en-US" altLang="zh-CN" sz="2400" b="1" i="0" u="none" strike="noStrike" kern="1200" cap="none" spc="0" normalizeH="0" baseline="-25000" noProof="0" dirty="0">
                <a:ln>
                  <a:noFill/>
                </a:ln>
                <a:solidFill>
                  <a:srgbClr val="FF0000"/>
                </a:solidFill>
                <a:effectLst/>
                <a:uLnTx/>
                <a:uFillTx/>
                <a:latin typeface="Calibri" panose="020F0502020204030204"/>
                <a:ea typeface="+mn-ea"/>
                <a:cs typeface="+mn-cs"/>
              </a:rPr>
              <a:t>0</a:t>
            </a:r>
          </a:p>
        </p:txBody>
      </p:sp>
      <p:sp>
        <p:nvSpPr>
          <p:cNvPr id="110" name="文本框 109">
            <a:extLst>
              <a:ext uri="{FF2B5EF4-FFF2-40B4-BE49-F238E27FC236}">
                <a16:creationId xmlns:a16="http://schemas.microsoft.com/office/drawing/2014/main" id="{FAE1271F-0E0F-C8F3-5987-A114673EAA69}"/>
              </a:ext>
            </a:extLst>
          </p:cNvPr>
          <p:cNvSpPr txBox="1"/>
          <p:nvPr/>
        </p:nvSpPr>
        <p:spPr>
          <a:xfrm flipH="1">
            <a:off x="5731271" y="5406913"/>
            <a:ext cx="473834"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Calibri" panose="020F0502020204030204"/>
                <a:ea typeface="+mn-ea"/>
                <a:cs typeface="+mn-cs"/>
              </a:rPr>
              <a:t>f</a:t>
            </a:r>
            <a:r>
              <a:rPr kumimoji="0" lang="en-US" altLang="zh-CN" sz="2400" b="1" i="0" u="none" strike="noStrike" kern="1200" cap="none" spc="0" normalizeH="0" baseline="-25000" noProof="0" dirty="0">
                <a:ln>
                  <a:noFill/>
                </a:ln>
                <a:solidFill>
                  <a:srgbClr val="FF0000"/>
                </a:solidFill>
                <a:effectLst/>
                <a:uLnTx/>
                <a:uFillTx/>
                <a:latin typeface="Calibri" panose="020F0502020204030204"/>
                <a:ea typeface="+mn-ea"/>
                <a:cs typeface="+mn-cs"/>
              </a:rPr>
              <a:t>2</a:t>
            </a:r>
          </a:p>
        </p:txBody>
      </p:sp>
      <p:sp>
        <p:nvSpPr>
          <p:cNvPr id="111" name="文本框 110">
            <a:extLst>
              <a:ext uri="{FF2B5EF4-FFF2-40B4-BE49-F238E27FC236}">
                <a16:creationId xmlns:a16="http://schemas.microsoft.com/office/drawing/2014/main" id="{982AD69D-5CC4-9E79-59D8-A05BF743DF14}"/>
              </a:ext>
            </a:extLst>
          </p:cNvPr>
          <p:cNvSpPr txBox="1"/>
          <p:nvPr/>
        </p:nvSpPr>
        <p:spPr>
          <a:xfrm>
            <a:off x="6590540" y="5420937"/>
            <a:ext cx="426626"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Calibri" panose="020F0502020204030204"/>
                <a:ea typeface="+mn-ea"/>
                <a:cs typeface="+mn-cs"/>
              </a:rPr>
              <a:t>f</a:t>
            </a:r>
            <a:r>
              <a:rPr kumimoji="0" lang="en-US" altLang="zh-CN" sz="2400" b="1" i="0" u="none" strike="noStrike" kern="1200" cap="none" spc="0" normalizeH="0" baseline="-25000" noProof="0" dirty="0">
                <a:ln>
                  <a:noFill/>
                </a:ln>
                <a:solidFill>
                  <a:srgbClr val="FF0000"/>
                </a:solidFill>
                <a:effectLst/>
                <a:uLnTx/>
                <a:uFillTx/>
                <a:latin typeface="Calibri" panose="020F0502020204030204"/>
                <a:ea typeface="+mn-ea"/>
                <a:cs typeface="+mn-cs"/>
              </a:rPr>
              <a:t>1</a:t>
            </a:r>
          </a:p>
        </p:txBody>
      </p:sp>
      <p:sp>
        <p:nvSpPr>
          <p:cNvPr id="112" name="椭圆 111">
            <a:extLst>
              <a:ext uri="{FF2B5EF4-FFF2-40B4-BE49-F238E27FC236}">
                <a16:creationId xmlns:a16="http://schemas.microsoft.com/office/drawing/2014/main" id="{0BD1DA99-B047-296A-5983-E367B9A9E63C}"/>
              </a:ext>
            </a:extLst>
          </p:cNvPr>
          <p:cNvSpPr/>
          <p:nvPr/>
        </p:nvSpPr>
        <p:spPr>
          <a:xfrm>
            <a:off x="6133105" y="4543050"/>
            <a:ext cx="144000" cy="144000"/>
          </a:xfrm>
          <a:prstGeom prst="ellipse">
            <a:avLst/>
          </a:prstGeom>
          <a:solidFill>
            <a:srgbClr val="92AE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3" name="椭圆 112">
            <a:extLst>
              <a:ext uri="{FF2B5EF4-FFF2-40B4-BE49-F238E27FC236}">
                <a16:creationId xmlns:a16="http://schemas.microsoft.com/office/drawing/2014/main" id="{E37D0A64-6322-09C0-265A-382BBF8146A0}"/>
              </a:ext>
            </a:extLst>
          </p:cNvPr>
          <p:cNvSpPr/>
          <p:nvPr/>
        </p:nvSpPr>
        <p:spPr>
          <a:xfrm>
            <a:off x="6735338" y="5168722"/>
            <a:ext cx="144000" cy="144000"/>
          </a:xfrm>
          <a:prstGeom prst="ellipse">
            <a:avLst/>
          </a:prstGeom>
          <a:solidFill>
            <a:srgbClr val="92AE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椭圆 113">
            <a:extLst>
              <a:ext uri="{FF2B5EF4-FFF2-40B4-BE49-F238E27FC236}">
                <a16:creationId xmlns:a16="http://schemas.microsoft.com/office/drawing/2014/main" id="{96EE57EF-477D-CC44-7930-134555683087}"/>
              </a:ext>
            </a:extLst>
          </p:cNvPr>
          <p:cNvSpPr/>
          <p:nvPr/>
        </p:nvSpPr>
        <p:spPr>
          <a:xfrm>
            <a:off x="5834466" y="5194909"/>
            <a:ext cx="144000" cy="144000"/>
          </a:xfrm>
          <a:prstGeom prst="ellipse">
            <a:avLst/>
          </a:prstGeom>
          <a:solidFill>
            <a:srgbClr val="92AE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7">
            <a:extLst>
              <a:ext uri="{FF2B5EF4-FFF2-40B4-BE49-F238E27FC236}">
                <a16:creationId xmlns:a16="http://schemas.microsoft.com/office/drawing/2014/main" id="{B1F8932E-652D-4F4E-C80A-FA0FCF40AE05}"/>
              </a:ext>
            </a:extLst>
          </p:cNvPr>
          <p:cNvPicPr>
            <a:picLocks noChangeAspect="1"/>
          </p:cNvPicPr>
          <p:nvPr/>
        </p:nvPicPr>
        <p:blipFill rotWithShape="1">
          <a:blip r:embed="rId3"/>
          <a:srcRect l="14169" t="9422" r="10192" b="26443"/>
          <a:stretch/>
        </p:blipFill>
        <p:spPr>
          <a:xfrm>
            <a:off x="1512879" y="2562526"/>
            <a:ext cx="1716424" cy="938032"/>
          </a:xfrm>
          <a:prstGeom prst="rect">
            <a:avLst/>
          </a:prstGeom>
        </p:spPr>
      </p:pic>
      <p:sp>
        <p:nvSpPr>
          <p:cNvPr id="6" name="平行四边形 5">
            <a:extLst>
              <a:ext uri="{FF2B5EF4-FFF2-40B4-BE49-F238E27FC236}">
                <a16:creationId xmlns:a16="http://schemas.microsoft.com/office/drawing/2014/main" id="{CF479879-830A-11DC-FC83-E7DC931521F1}"/>
              </a:ext>
            </a:extLst>
          </p:cNvPr>
          <p:cNvSpPr/>
          <p:nvPr/>
        </p:nvSpPr>
        <p:spPr>
          <a:xfrm rot="16200000" flipH="1">
            <a:off x="1786071" y="1927584"/>
            <a:ext cx="1170041" cy="1716423"/>
          </a:xfrm>
          <a:prstGeom prst="parallelogram">
            <a:avLst>
              <a:gd name="adj" fmla="val 75519"/>
            </a:avLst>
          </a:prstGeom>
          <a:solidFill>
            <a:srgbClr val="8FAADC">
              <a:alpha val="20000"/>
            </a:srgbClr>
          </a:solidFill>
          <a:ln w="5715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3" name="平行四边形 22">
            <a:extLst>
              <a:ext uri="{FF2B5EF4-FFF2-40B4-BE49-F238E27FC236}">
                <a16:creationId xmlns:a16="http://schemas.microsoft.com/office/drawing/2014/main" id="{0185EFA3-EC44-D356-850F-A74DD5E46BF0}"/>
              </a:ext>
            </a:extLst>
          </p:cNvPr>
          <p:cNvSpPr/>
          <p:nvPr/>
        </p:nvSpPr>
        <p:spPr>
          <a:xfrm rot="16200000" flipH="1">
            <a:off x="1757026" y="2920853"/>
            <a:ext cx="1170041" cy="1716423"/>
          </a:xfrm>
          <a:prstGeom prst="parallelogram">
            <a:avLst>
              <a:gd name="adj" fmla="val 75519"/>
            </a:avLst>
          </a:prstGeom>
          <a:solidFill>
            <a:srgbClr val="8FAADC">
              <a:alpha val="20000"/>
            </a:srgbClr>
          </a:solidFill>
          <a:ln w="5715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 name="矩形 34">
            <a:extLst>
              <a:ext uri="{FF2B5EF4-FFF2-40B4-BE49-F238E27FC236}">
                <a16:creationId xmlns:a16="http://schemas.microsoft.com/office/drawing/2014/main" id="{8A94B7CF-F6F7-7329-2128-D0640541640B}"/>
              </a:ext>
            </a:extLst>
          </p:cNvPr>
          <p:cNvSpPr/>
          <p:nvPr/>
        </p:nvSpPr>
        <p:spPr>
          <a:xfrm>
            <a:off x="1361929" y="1797338"/>
            <a:ext cx="2133600" cy="7951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a:extLst>
              <a:ext uri="{FF2B5EF4-FFF2-40B4-BE49-F238E27FC236}">
                <a16:creationId xmlns:a16="http://schemas.microsoft.com/office/drawing/2014/main" id="{41A58E97-2EA8-F9E8-44D2-C99340604F3D}"/>
              </a:ext>
            </a:extLst>
          </p:cNvPr>
          <p:cNvSpPr/>
          <p:nvPr/>
        </p:nvSpPr>
        <p:spPr>
          <a:xfrm>
            <a:off x="1408922" y="3564551"/>
            <a:ext cx="2133600" cy="9324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2" name="直接连接符 206">
            <a:extLst>
              <a:ext uri="{FF2B5EF4-FFF2-40B4-BE49-F238E27FC236}">
                <a16:creationId xmlns:a16="http://schemas.microsoft.com/office/drawing/2014/main" id="{845713DB-1795-8A17-CC1A-C473BEF12B42}"/>
              </a:ext>
            </a:extLst>
          </p:cNvPr>
          <p:cNvCxnSpPr>
            <a:cxnSpLocks/>
          </p:cNvCxnSpPr>
          <p:nvPr/>
        </p:nvCxnSpPr>
        <p:spPr>
          <a:xfrm>
            <a:off x="1152602" y="2570006"/>
            <a:ext cx="2560986" cy="0"/>
          </a:xfrm>
          <a:prstGeom prst="line">
            <a:avLst/>
          </a:prstGeom>
          <a:ln w="76200">
            <a:solidFill>
              <a:srgbClr val="FF0000"/>
            </a:solidFill>
            <a:prstDash val="sysDot"/>
          </a:ln>
        </p:spPr>
        <p:style>
          <a:lnRef idx="1">
            <a:schemeClr val="accent2"/>
          </a:lnRef>
          <a:fillRef idx="0">
            <a:schemeClr val="accent2"/>
          </a:fillRef>
          <a:effectRef idx="0">
            <a:schemeClr val="accent2"/>
          </a:effectRef>
          <a:fontRef idx="minor">
            <a:schemeClr val="tx1"/>
          </a:fontRef>
        </p:style>
      </p:cxnSp>
      <p:cxnSp>
        <p:nvCxnSpPr>
          <p:cNvPr id="34" name="直接连接符 206">
            <a:extLst>
              <a:ext uri="{FF2B5EF4-FFF2-40B4-BE49-F238E27FC236}">
                <a16:creationId xmlns:a16="http://schemas.microsoft.com/office/drawing/2014/main" id="{896D5724-F405-AEE3-FF39-C87630769521}"/>
              </a:ext>
            </a:extLst>
          </p:cNvPr>
          <p:cNvCxnSpPr>
            <a:cxnSpLocks/>
          </p:cNvCxnSpPr>
          <p:nvPr/>
        </p:nvCxnSpPr>
        <p:spPr>
          <a:xfrm>
            <a:off x="1160499" y="3511411"/>
            <a:ext cx="2560986" cy="0"/>
          </a:xfrm>
          <a:prstGeom prst="line">
            <a:avLst/>
          </a:prstGeom>
          <a:ln w="76200">
            <a:solidFill>
              <a:srgbClr val="FF0000"/>
            </a:solidFill>
            <a:prstDash val="sysDot"/>
          </a:ln>
        </p:spPr>
        <p:style>
          <a:lnRef idx="1">
            <a:schemeClr val="accent2"/>
          </a:lnRef>
          <a:fillRef idx="0">
            <a:schemeClr val="accent2"/>
          </a:fillRef>
          <a:effectRef idx="0">
            <a:schemeClr val="accent2"/>
          </a:effectRef>
          <a:fontRef idx="minor">
            <a:schemeClr val="tx1"/>
          </a:fontRef>
        </p:style>
      </p:cxnSp>
      <p:cxnSp>
        <p:nvCxnSpPr>
          <p:cNvPr id="45" name="直接连接符 206">
            <a:extLst>
              <a:ext uri="{FF2B5EF4-FFF2-40B4-BE49-F238E27FC236}">
                <a16:creationId xmlns:a16="http://schemas.microsoft.com/office/drawing/2014/main" id="{DAECC98F-9D71-02DA-62B1-E5F3BAC7C594}"/>
              </a:ext>
            </a:extLst>
          </p:cNvPr>
          <p:cNvCxnSpPr>
            <a:cxnSpLocks/>
          </p:cNvCxnSpPr>
          <p:nvPr/>
        </p:nvCxnSpPr>
        <p:spPr>
          <a:xfrm>
            <a:off x="2845241" y="2257080"/>
            <a:ext cx="0" cy="1548924"/>
          </a:xfrm>
          <a:prstGeom prst="line">
            <a:avLst/>
          </a:prstGeom>
          <a:ln w="76200">
            <a:solidFill>
              <a:srgbClr val="FF0000"/>
            </a:solidFill>
            <a:prstDash val="sysDot"/>
          </a:ln>
        </p:spPr>
        <p:style>
          <a:lnRef idx="1">
            <a:schemeClr val="accent2"/>
          </a:lnRef>
          <a:fillRef idx="0">
            <a:schemeClr val="accent2"/>
          </a:fillRef>
          <a:effectRef idx="0">
            <a:schemeClr val="accent2"/>
          </a:effectRef>
          <a:fontRef idx="minor">
            <a:schemeClr val="tx1"/>
          </a:fontRef>
        </p:style>
      </p:cxnSp>
      <p:grpSp>
        <p:nvGrpSpPr>
          <p:cNvPr id="11" name="组合 10">
            <a:extLst>
              <a:ext uri="{FF2B5EF4-FFF2-40B4-BE49-F238E27FC236}">
                <a16:creationId xmlns:a16="http://schemas.microsoft.com/office/drawing/2014/main" id="{367CB1B3-9BAD-E2AE-6A65-5D3A933E65BE}"/>
              </a:ext>
            </a:extLst>
          </p:cNvPr>
          <p:cNvGrpSpPr/>
          <p:nvPr/>
        </p:nvGrpSpPr>
        <p:grpSpPr>
          <a:xfrm flipH="1">
            <a:off x="2719995" y="3320999"/>
            <a:ext cx="323990" cy="405698"/>
            <a:chOff x="5597076" y="2648471"/>
            <a:chExt cx="323990" cy="405698"/>
          </a:xfrm>
        </p:grpSpPr>
        <p:cxnSp>
          <p:nvCxnSpPr>
            <p:cNvPr id="19" name="直接连接符 20">
              <a:extLst>
                <a:ext uri="{FF2B5EF4-FFF2-40B4-BE49-F238E27FC236}">
                  <a16:creationId xmlns:a16="http://schemas.microsoft.com/office/drawing/2014/main" id="{91A1CBB5-076F-B659-066C-0442C3F3030C}"/>
                </a:ext>
              </a:extLst>
            </p:cNvPr>
            <p:cNvCxnSpPr>
              <a:cxnSpLocks/>
              <a:stCxn id="21" idx="5"/>
            </p:cNvCxnSpPr>
            <p:nvPr/>
          </p:nvCxnSpPr>
          <p:spPr>
            <a:xfrm>
              <a:off x="5763055" y="2800233"/>
              <a:ext cx="158011" cy="1401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208">
              <a:extLst>
                <a:ext uri="{FF2B5EF4-FFF2-40B4-BE49-F238E27FC236}">
                  <a16:creationId xmlns:a16="http://schemas.microsoft.com/office/drawing/2014/main" id="{A6AD800F-FC3F-3182-A300-7B67A87DDC51}"/>
                </a:ext>
              </a:extLst>
            </p:cNvPr>
            <p:cNvCxnSpPr>
              <a:cxnSpLocks/>
              <a:endCxn id="22" idx="7"/>
            </p:cNvCxnSpPr>
            <p:nvPr/>
          </p:nvCxnSpPr>
          <p:spPr>
            <a:xfrm flipH="1">
              <a:off x="5758781" y="2736240"/>
              <a:ext cx="158662" cy="1661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BC9E2343-AF2A-3677-B67C-264D7035E291}"/>
                </a:ext>
              </a:extLst>
            </p:cNvPr>
            <p:cNvSpPr/>
            <p:nvPr/>
          </p:nvSpPr>
          <p:spPr>
            <a:xfrm>
              <a:off x="5601350" y="2648471"/>
              <a:ext cx="189449" cy="177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椭圆 21">
              <a:extLst>
                <a:ext uri="{FF2B5EF4-FFF2-40B4-BE49-F238E27FC236}">
                  <a16:creationId xmlns:a16="http://schemas.microsoft.com/office/drawing/2014/main" id="{405714D9-560B-2059-E40E-8EFEE8DF309A}"/>
                </a:ext>
              </a:extLst>
            </p:cNvPr>
            <p:cNvSpPr/>
            <p:nvPr/>
          </p:nvSpPr>
          <p:spPr>
            <a:xfrm>
              <a:off x="5597076" y="2876369"/>
              <a:ext cx="189449" cy="177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组合 11">
            <a:extLst>
              <a:ext uri="{FF2B5EF4-FFF2-40B4-BE49-F238E27FC236}">
                <a16:creationId xmlns:a16="http://schemas.microsoft.com/office/drawing/2014/main" id="{D998158A-4B51-A33D-2D30-EC43812919AD}"/>
              </a:ext>
            </a:extLst>
          </p:cNvPr>
          <p:cNvGrpSpPr/>
          <p:nvPr/>
        </p:nvGrpSpPr>
        <p:grpSpPr>
          <a:xfrm>
            <a:off x="2380435" y="2366330"/>
            <a:ext cx="323990" cy="405698"/>
            <a:chOff x="5597076" y="2648471"/>
            <a:chExt cx="323990" cy="405698"/>
          </a:xfrm>
        </p:grpSpPr>
        <p:cxnSp>
          <p:nvCxnSpPr>
            <p:cNvPr id="15" name="直接连接符 211">
              <a:extLst>
                <a:ext uri="{FF2B5EF4-FFF2-40B4-BE49-F238E27FC236}">
                  <a16:creationId xmlns:a16="http://schemas.microsoft.com/office/drawing/2014/main" id="{AE2263CC-EBE0-C8A9-59BB-C59E3861A571}"/>
                </a:ext>
              </a:extLst>
            </p:cNvPr>
            <p:cNvCxnSpPr>
              <a:cxnSpLocks/>
              <a:stCxn id="17" idx="5"/>
            </p:cNvCxnSpPr>
            <p:nvPr/>
          </p:nvCxnSpPr>
          <p:spPr>
            <a:xfrm>
              <a:off x="5763055" y="2800233"/>
              <a:ext cx="158011" cy="1401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212">
              <a:extLst>
                <a:ext uri="{FF2B5EF4-FFF2-40B4-BE49-F238E27FC236}">
                  <a16:creationId xmlns:a16="http://schemas.microsoft.com/office/drawing/2014/main" id="{4E6C29E3-CA4C-5BF2-3270-9C227F4BF77F}"/>
                </a:ext>
              </a:extLst>
            </p:cNvPr>
            <p:cNvCxnSpPr>
              <a:cxnSpLocks/>
              <a:endCxn id="18" idx="7"/>
            </p:cNvCxnSpPr>
            <p:nvPr/>
          </p:nvCxnSpPr>
          <p:spPr>
            <a:xfrm flipH="1">
              <a:off x="5758781" y="2736240"/>
              <a:ext cx="158662" cy="1661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4561AA68-BE31-DF50-D4FC-6989BF74D970}"/>
                </a:ext>
              </a:extLst>
            </p:cNvPr>
            <p:cNvSpPr/>
            <p:nvPr/>
          </p:nvSpPr>
          <p:spPr>
            <a:xfrm>
              <a:off x="5601350" y="2648471"/>
              <a:ext cx="189449" cy="177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椭圆 17">
              <a:extLst>
                <a:ext uri="{FF2B5EF4-FFF2-40B4-BE49-F238E27FC236}">
                  <a16:creationId xmlns:a16="http://schemas.microsoft.com/office/drawing/2014/main" id="{AC27C988-F8EF-9749-1CE2-9176601627C6}"/>
                </a:ext>
              </a:extLst>
            </p:cNvPr>
            <p:cNvSpPr/>
            <p:nvPr/>
          </p:nvSpPr>
          <p:spPr>
            <a:xfrm>
              <a:off x="5597076" y="2876369"/>
              <a:ext cx="189449" cy="177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itle 12">
            <a:extLst>
              <a:ext uri="{FF2B5EF4-FFF2-40B4-BE49-F238E27FC236}">
                <a16:creationId xmlns:a16="http://schemas.microsoft.com/office/drawing/2014/main" id="{D5229A80-5971-DAC3-584E-BA6BF0BB9C4B}"/>
              </a:ext>
            </a:extLst>
          </p:cNvPr>
          <p:cNvSpPr>
            <a:spLocks noGrp="1"/>
          </p:cNvSpPr>
          <p:nvPr>
            <p:ph type="title"/>
          </p:nvPr>
        </p:nvSpPr>
        <p:spPr>
          <a:xfrm>
            <a:off x="614652" y="428769"/>
            <a:ext cx="7344816" cy="590931"/>
          </a:xfrm>
        </p:spPr>
        <p:txBody>
          <a:bodyPr/>
          <a:lstStyle/>
          <a:p>
            <a:pPr algn="l"/>
            <a:r>
              <a:rPr lang="en-US" altLang="zh-CN" dirty="0"/>
              <a:t>Design 1:Trimming perception range</a:t>
            </a:r>
            <a:endParaRPr lang="en-CN" dirty="0">
              <a:latin typeface="SimHei" panose="02010609060101010101" pitchFamily="49" charset="-122"/>
              <a:ea typeface="SimHei" panose="02010609060101010101" pitchFamily="49" charset="-122"/>
            </a:endParaRPr>
          </a:p>
        </p:txBody>
      </p:sp>
      <p:sp>
        <p:nvSpPr>
          <p:cNvPr id="3" name="灯片编号占位符 2">
            <a:extLst>
              <a:ext uri="{FF2B5EF4-FFF2-40B4-BE49-F238E27FC236}">
                <a16:creationId xmlns:a16="http://schemas.microsoft.com/office/drawing/2014/main" id="{4E197F5F-D69B-456D-8F50-3C110C703811}"/>
              </a:ext>
            </a:extLst>
          </p:cNvPr>
          <p:cNvSpPr>
            <a:spLocks noGrp="1"/>
          </p:cNvSpPr>
          <p:nvPr>
            <p:ph type="sldNum" sz="quarter" idx="10"/>
          </p:nvPr>
        </p:nvSpPr>
        <p:spPr>
          <a:xfrm>
            <a:off x="11181348" y="5355438"/>
            <a:ext cx="1155700" cy="523220"/>
          </a:xfrm>
        </p:spPr>
        <p:txBody>
          <a:bodyPr/>
          <a:lstStyle/>
          <a:p>
            <a:pPr algn="l"/>
            <a:r>
              <a:rPr lang="en-US"/>
              <a:t>page</a:t>
            </a:r>
          </a:p>
          <a:p>
            <a:pPr algn="l"/>
            <a:r>
              <a:rPr lang="en-US"/>
              <a:t>0</a:t>
            </a:r>
            <a:fld id="{37D409AB-2201-4E18-8A34-C31753AD9B06}" type="slidenum">
              <a:rPr smtClean="0"/>
              <a:pPr algn="l"/>
              <a:t>8</a:t>
            </a:fld>
            <a:endParaRPr/>
          </a:p>
        </p:txBody>
      </p:sp>
      <p:pic>
        <p:nvPicPr>
          <p:cNvPr id="42" name="图片 7">
            <a:extLst>
              <a:ext uri="{FF2B5EF4-FFF2-40B4-BE49-F238E27FC236}">
                <a16:creationId xmlns:a16="http://schemas.microsoft.com/office/drawing/2014/main" id="{A5F619F8-8B1C-FCA3-C406-6589B66DD556}"/>
              </a:ext>
            </a:extLst>
          </p:cNvPr>
          <p:cNvPicPr>
            <a:picLocks noChangeAspect="1"/>
          </p:cNvPicPr>
          <p:nvPr/>
        </p:nvPicPr>
        <p:blipFill rotWithShape="1">
          <a:blip r:embed="rId3"/>
          <a:srcRect l="14169" t="9422" r="10192" b="26443"/>
          <a:stretch/>
        </p:blipFill>
        <p:spPr>
          <a:xfrm>
            <a:off x="5371734" y="2570006"/>
            <a:ext cx="1716424" cy="938032"/>
          </a:xfrm>
          <a:prstGeom prst="rect">
            <a:avLst/>
          </a:prstGeom>
        </p:spPr>
      </p:pic>
      <p:sp>
        <p:nvSpPr>
          <p:cNvPr id="44" name="文本框 43">
            <a:extLst>
              <a:ext uri="{FF2B5EF4-FFF2-40B4-BE49-F238E27FC236}">
                <a16:creationId xmlns:a16="http://schemas.microsoft.com/office/drawing/2014/main" id="{CEDBA7C4-F06D-F5F4-4AE9-997E2BDE1350}"/>
              </a:ext>
            </a:extLst>
          </p:cNvPr>
          <p:cNvSpPr txBox="1"/>
          <p:nvPr/>
        </p:nvSpPr>
        <p:spPr>
          <a:xfrm>
            <a:off x="4989554" y="2993033"/>
            <a:ext cx="386644" cy="461665"/>
          </a:xfrm>
          <a:prstGeom prst="rect">
            <a:avLst/>
          </a:prstGeom>
          <a:noFill/>
        </p:spPr>
        <p:txBody>
          <a:bodyPr wrap="none" rtlCol="0">
            <a:spAutoFit/>
          </a:bodyPr>
          <a:lstStyle/>
          <a:p>
            <a:r>
              <a:rPr lang="en-US" altLang="zh-CN" sz="2400" b="1" dirty="0">
                <a:solidFill>
                  <a:srgbClr val="FF0000"/>
                </a:solidFill>
              </a:rPr>
              <a:t>f</a:t>
            </a:r>
            <a:r>
              <a:rPr lang="en-US" altLang="zh-CN" sz="2400" b="1" baseline="-25000" dirty="0">
                <a:solidFill>
                  <a:srgbClr val="FF0000"/>
                </a:solidFill>
              </a:rPr>
              <a:t>0</a:t>
            </a:r>
          </a:p>
        </p:txBody>
      </p:sp>
      <p:sp>
        <p:nvSpPr>
          <p:cNvPr id="48" name="文本框 47">
            <a:extLst>
              <a:ext uri="{FF2B5EF4-FFF2-40B4-BE49-F238E27FC236}">
                <a16:creationId xmlns:a16="http://schemas.microsoft.com/office/drawing/2014/main" id="{C2CD35D8-89F5-14F8-3444-609F958D8141}"/>
              </a:ext>
            </a:extLst>
          </p:cNvPr>
          <p:cNvSpPr txBox="1"/>
          <p:nvPr/>
        </p:nvSpPr>
        <p:spPr>
          <a:xfrm>
            <a:off x="6550285" y="3441221"/>
            <a:ext cx="448169" cy="461665"/>
          </a:xfrm>
          <a:prstGeom prst="rect">
            <a:avLst/>
          </a:prstGeom>
          <a:noFill/>
        </p:spPr>
        <p:txBody>
          <a:bodyPr wrap="square" rtlCol="0">
            <a:spAutoFit/>
          </a:bodyPr>
          <a:lstStyle/>
          <a:p>
            <a:r>
              <a:rPr lang="en-US" altLang="zh-CN" sz="2400" b="1" dirty="0">
                <a:solidFill>
                  <a:srgbClr val="FF0000"/>
                </a:solidFill>
              </a:rPr>
              <a:t>L</a:t>
            </a:r>
            <a:r>
              <a:rPr lang="en-US" altLang="zh-CN" sz="2400" b="1" baseline="-25000" dirty="0">
                <a:solidFill>
                  <a:srgbClr val="FF0000"/>
                </a:solidFill>
              </a:rPr>
              <a:t>0</a:t>
            </a:r>
            <a:endParaRPr lang="en-US" sz="2400" b="1" baseline="-25000" dirty="0">
              <a:solidFill>
                <a:srgbClr val="FF0000"/>
              </a:solidFill>
            </a:endParaRPr>
          </a:p>
        </p:txBody>
      </p:sp>
      <p:cxnSp>
        <p:nvCxnSpPr>
          <p:cNvPr id="53" name="直接连接符 206">
            <a:extLst>
              <a:ext uri="{FF2B5EF4-FFF2-40B4-BE49-F238E27FC236}">
                <a16:creationId xmlns:a16="http://schemas.microsoft.com/office/drawing/2014/main" id="{5CEEB31E-288F-2EF8-777F-4D643638A8B2}"/>
              </a:ext>
            </a:extLst>
          </p:cNvPr>
          <p:cNvCxnSpPr>
            <a:cxnSpLocks/>
          </p:cNvCxnSpPr>
          <p:nvPr/>
        </p:nvCxnSpPr>
        <p:spPr>
          <a:xfrm flipH="1">
            <a:off x="5398684" y="2588190"/>
            <a:ext cx="1248951" cy="635676"/>
          </a:xfrm>
          <a:prstGeom prst="line">
            <a:avLst/>
          </a:prstGeom>
          <a:ln w="76200">
            <a:solidFill>
              <a:srgbClr val="92AEDC"/>
            </a:solidFill>
            <a:prstDash val="sysDot"/>
          </a:ln>
        </p:spPr>
        <p:style>
          <a:lnRef idx="1">
            <a:schemeClr val="accent2"/>
          </a:lnRef>
          <a:fillRef idx="0">
            <a:schemeClr val="accent2"/>
          </a:fillRef>
          <a:effectRef idx="0">
            <a:schemeClr val="accent2"/>
          </a:effectRef>
          <a:fontRef idx="minor">
            <a:schemeClr val="tx1"/>
          </a:fontRef>
        </p:style>
      </p:cxnSp>
      <p:cxnSp>
        <p:nvCxnSpPr>
          <p:cNvPr id="58" name="直接连接符 206">
            <a:extLst>
              <a:ext uri="{FF2B5EF4-FFF2-40B4-BE49-F238E27FC236}">
                <a16:creationId xmlns:a16="http://schemas.microsoft.com/office/drawing/2014/main" id="{F30D582E-A76F-74FA-3BB2-5E63D7119758}"/>
              </a:ext>
            </a:extLst>
          </p:cNvPr>
          <p:cNvCxnSpPr>
            <a:cxnSpLocks/>
          </p:cNvCxnSpPr>
          <p:nvPr/>
        </p:nvCxnSpPr>
        <p:spPr>
          <a:xfrm>
            <a:off x="6647635" y="2664324"/>
            <a:ext cx="0" cy="878533"/>
          </a:xfrm>
          <a:prstGeom prst="line">
            <a:avLst/>
          </a:prstGeom>
          <a:ln w="76200">
            <a:solidFill>
              <a:srgbClr val="92AEDC"/>
            </a:solidFill>
            <a:prstDash val="sysDot"/>
          </a:ln>
        </p:spPr>
        <p:style>
          <a:lnRef idx="1">
            <a:schemeClr val="accent2"/>
          </a:lnRef>
          <a:fillRef idx="0">
            <a:schemeClr val="accent2"/>
          </a:fillRef>
          <a:effectRef idx="0">
            <a:schemeClr val="accent2"/>
          </a:effectRef>
          <a:fontRef idx="minor">
            <a:schemeClr val="tx1"/>
          </a:fontRef>
        </p:style>
      </p:cxnSp>
      <p:sp>
        <p:nvSpPr>
          <p:cNvPr id="67" name="文本框 66">
            <a:extLst>
              <a:ext uri="{FF2B5EF4-FFF2-40B4-BE49-F238E27FC236}">
                <a16:creationId xmlns:a16="http://schemas.microsoft.com/office/drawing/2014/main" id="{AB065BAC-D0FD-EF06-C0E2-98289E5D4815}"/>
              </a:ext>
            </a:extLst>
          </p:cNvPr>
          <p:cNvSpPr txBox="1"/>
          <p:nvPr/>
        </p:nvSpPr>
        <p:spPr>
          <a:xfrm>
            <a:off x="4995219" y="2629606"/>
            <a:ext cx="386644" cy="461665"/>
          </a:xfrm>
          <a:prstGeom prst="rect">
            <a:avLst/>
          </a:prstGeom>
          <a:noFill/>
        </p:spPr>
        <p:txBody>
          <a:bodyPr wrap="none" rtlCol="0">
            <a:spAutoFit/>
          </a:bodyPr>
          <a:lstStyle/>
          <a:p>
            <a:r>
              <a:rPr lang="en-US" sz="2400" b="1" dirty="0">
                <a:solidFill>
                  <a:srgbClr val="FF0000"/>
                </a:solidFill>
              </a:rPr>
              <a:t>f</a:t>
            </a:r>
            <a:r>
              <a:rPr lang="en-US" altLang="zh-CN" sz="2400" b="1" baseline="-25000" dirty="0">
                <a:solidFill>
                  <a:srgbClr val="FF0000"/>
                </a:solidFill>
              </a:rPr>
              <a:t>1</a:t>
            </a:r>
            <a:endParaRPr lang="en-US" sz="2400" b="1" baseline="-25000" dirty="0">
              <a:solidFill>
                <a:srgbClr val="FF0000"/>
              </a:solidFill>
            </a:endParaRPr>
          </a:p>
        </p:txBody>
      </p:sp>
      <p:sp>
        <p:nvSpPr>
          <p:cNvPr id="68" name="文本框 67">
            <a:extLst>
              <a:ext uri="{FF2B5EF4-FFF2-40B4-BE49-F238E27FC236}">
                <a16:creationId xmlns:a16="http://schemas.microsoft.com/office/drawing/2014/main" id="{5DE02A78-6E1C-14D0-E6A1-95C1F500640E}"/>
              </a:ext>
            </a:extLst>
          </p:cNvPr>
          <p:cNvSpPr txBox="1"/>
          <p:nvPr/>
        </p:nvSpPr>
        <p:spPr>
          <a:xfrm>
            <a:off x="5735293" y="3440212"/>
            <a:ext cx="448169" cy="461665"/>
          </a:xfrm>
          <a:prstGeom prst="rect">
            <a:avLst/>
          </a:prstGeom>
          <a:noFill/>
        </p:spPr>
        <p:txBody>
          <a:bodyPr wrap="square" rtlCol="0">
            <a:spAutoFit/>
          </a:bodyPr>
          <a:lstStyle/>
          <a:p>
            <a:r>
              <a:rPr lang="en-US" altLang="zh-CN" sz="2400" b="1" dirty="0">
                <a:solidFill>
                  <a:srgbClr val="FF0000"/>
                </a:solidFill>
              </a:rPr>
              <a:t>L</a:t>
            </a:r>
            <a:r>
              <a:rPr lang="en-US" altLang="zh-CN" sz="2400" b="1" baseline="-25000" dirty="0">
                <a:solidFill>
                  <a:srgbClr val="FF0000"/>
                </a:solidFill>
              </a:rPr>
              <a:t>1</a:t>
            </a:r>
            <a:endParaRPr lang="en-US" sz="2400" b="1" baseline="-25000" dirty="0">
              <a:solidFill>
                <a:srgbClr val="FF0000"/>
              </a:solidFill>
            </a:endParaRPr>
          </a:p>
        </p:txBody>
      </p:sp>
      <p:cxnSp>
        <p:nvCxnSpPr>
          <p:cNvPr id="69" name="直接连接符 206">
            <a:extLst>
              <a:ext uri="{FF2B5EF4-FFF2-40B4-BE49-F238E27FC236}">
                <a16:creationId xmlns:a16="http://schemas.microsoft.com/office/drawing/2014/main" id="{65950139-B35A-A868-ADA1-500374D5070E}"/>
              </a:ext>
            </a:extLst>
          </p:cNvPr>
          <p:cNvCxnSpPr>
            <a:cxnSpLocks/>
          </p:cNvCxnSpPr>
          <p:nvPr/>
        </p:nvCxnSpPr>
        <p:spPr>
          <a:xfrm flipH="1">
            <a:off x="5379631" y="2600576"/>
            <a:ext cx="505433" cy="257249"/>
          </a:xfrm>
          <a:prstGeom prst="line">
            <a:avLst/>
          </a:prstGeom>
          <a:ln w="76200">
            <a:solidFill>
              <a:srgbClr val="92AEDC"/>
            </a:solidFill>
            <a:prstDash val="sysDot"/>
          </a:ln>
        </p:spPr>
        <p:style>
          <a:lnRef idx="1">
            <a:schemeClr val="accent2"/>
          </a:lnRef>
          <a:fillRef idx="0">
            <a:schemeClr val="accent2"/>
          </a:fillRef>
          <a:effectRef idx="0">
            <a:schemeClr val="accent2"/>
          </a:effectRef>
          <a:fontRef idx="minor">
            <a:schemeClr val="tx1"/>
          </a:fontRef>
        </p:style>
      </p:cxnSp>
      <p:cxnSp>
        <p:nvCxnSpPr>
          <p:cNvPr id="70" name="直接连接符 206">
            <a:extLst>
              <a:ext uri="{FF2B5EF4-FFF2-40B4-BE49-F238E27FC236}">
                <a16:creationId xmlns:a16="http://schemas.microsoft.com/office/drawing/2014/main" id="{AD9978CA-8CC2-ABFD-97A6-E6D1862DC44F}"/>
              </a:ext>
            </a:extLst>
          </p:cNvPr>
          <p:cNvCxnSpPr>
            <a:cxnSpLocks/>
          </p:cNvCxnSpPr>
          <p:nvPr/>
        </p:nvCxnSpPr>
        <p:spPr>
          <a:xfrm>
            <a:off x="5899307" y="2664324"/>
            <a:ext cx="0" cy="878533"/>
          </a:xfrm>
          <a:prstGeom prst="line">
            <a:avLst/>
          </a:prstGeom>
          <a:ln w="76200">
            <a:solidFill>
              <a:srgbClr val="92AEDC"/>
            </a:solidFill>
            <a:prstDash val="sysDot"/>
          </a:ln>
        </p:spPr>
        <p:style>
          <a:lnRef idx="1">
            <a:schemeClr val="accent2"/>
          </a:lnRef>
          <a:fillRef idx="0">
            <a:schemeClr val="accent2"/>
          </a:fillRef>
          <a:effectRef idx="0">
            <a:schemeClr val="accent2"/>
          </a:effectRef>
          <a:fontRef idx="minor">
            <a:schemeClr val="tx1"/>
          </a:fontRef>
        </p:style>
      </p:cxnSp>
      <p:sp>
        <p:nvSpPr>
          <p:cNvPr id="72" name="文本框 71">
            <a:extLst>
              <a:ext uri="{FF2B5EF4-FFF2-40B4-BE49-F238E27FC236}">
                <a16:creationId xmlns:a16="http://schemas.microsoft.com/office/drawing/2014/main" id="{CF7FEC6D-D29E-1D47-5809-1CFB77DCA276}"/>
              </a:ext>
            </a:extLst>
          </p:cNvPr>
          <p:cNvSpPr txBox="1"/>
          <p:nvPr/>
        </p:nvSpPr>
        <p:spPr>
          <a:xfrm>
            <a:off x="4975345" y="3241928"/>
            <a:ext cx="386644" cy="461665"/>
          </a:xfrm>
          <a:prstGeom prst="rect">
            <a:avLst/>
          </a:prstGeom>
          <a:noFill/>
        </p:spPr>
        <p:txBody>
          <a:bodyPr wrap="none" rtlCol="0">
            <a:spAutoFit/>
          </a:bodyPr>
          <a:lstStyle/>
          <a:p>
            <a:r>
              <a:rPr lang="en-US" sz="2400" b="1" dirty="0">
                <a:solidFill>
                  <a:srgbClr val="FF0000"/>
                </a:solidFill>
              </a:rPr>
              <a:t>f</a:t>
            </a:r>
            <a:r>
              <a:rPr lang="en-US" altLang="zh-CN" sz="2400" b="1" baseline="-25000" dirty="0">
                <a:solidFill>
                  <a:srgbClr val="FF0000"/>
                </a:solidFill>
              </a:rPr>
              <a:t>2</a:t>
            </a:r>
            <a:endParaRPr lang="en-US" sz="2400" b="1" baseline="-25000" dirty="0">
              <a:solidFill>
                <a:srgbClr val="FF0000"/>
              </a:solidFill>
            </a:endParaRPr>
          </a:p>
        </p:txBody>
      </p:sp>
      <p:sp>
        <p:nvSpPr>
          <p:cNvPr id="73" name="文本框 72">
            <a:extLst>
              <a:ext uri="{FF2B5EF4-FFF2-40B4-BE49-F238E27FC236}">
                <a16:creationId xmlns:a16="http://schemas.microsoft.com/office/drawing/2014/main" id="{247DBBC8-F2CE-BCCF-9D0C-4678C602839A}"/>
              </a:ext>
            </a:extLst>
          </p:cNvPr>
          <p:cNvSpPr txBox="1"/>
          <p:nvPr/>
        </p:nvSpPr>
        <p:spPr>
          <a:xfrm>
            <a:off x="6871719" y="3444257"/>
            <a:ext cx="448169" cy="461665"/>
          </a:xfrm>
          <a:prstGeom prst="rect">
            <a:avLst/>
          </a:prstGeom>
          <a:noFill/>
        </p:spPr>
        <p:txBody>
          <a:bodyPr wrap="square" rtlCol="0">
            <a:spAutoFit/>
          </a:bodyPr>
          <a:lstStyle/>
          <a:p>
            <a:r>
              <a:rPr lang="en-US" altLang="zh-CN" sz="2400" b="1" dirty="0">
                <a:solidFill>
                  <a:srgbClr val="FF0000"/>
                </a:solidFill>
              </a:rPr>
              <a:t>L</a:t>
            </a:r>
            <a:r>
              <a:rPr lang="en-US" altLang="zh-CN" sz="2400" b="1" baseline="-25000" dirty="0">
                <a:solidFill>
                  <a:srgbClr val="FF0000"/>
                </a:solidFill>
              </a:rPr>
              <a:t>2</a:t>
            </a:r>
            <a:endParaRPr lang="en-US" sz="2400" b="1" baseline="-25000" dirty="0">
              <a:solidFill>
                <a:srgbClr val="FF0000"/>
              </a:solidFill>
            </a:endParaRPr>
          </a:p>
        </p:txBody>
      </p:sp>
      <p:cxnSp>
        <p:nvCxnSpPr>
          <p:cNvPr id="74" name="直接连接符 206">
            <a:extLst>
              <a:ext uri="{FF2B5EF4-FFF2-40B4-BE49-F238E27FC236}">
                <a16:creationId xmlns:a16="http://schemas.microsoft.com/office/drawing/2014/main" id="{D586EC96-866E-43CE-2BAC-36B813E63B93}"/>
              </a:ext>
            </a:extLst>
          </p:cNvPr>
          <p:cNvCxnSpPr>
            <a:cxnSpLocks/>
          </p:cNvCxnSpPr>
          <p:nvPr/>
        </p:nvCxnSpPr>
        <p:spPr>
          <a:xfrm flipH="1">
            <a:off x="5390407" y="2594930"/>
            <a:ext cx="1616324" cy="845282"/>
          </a:xfrm>
          <a:prstGeom prst="line">
            <a:avLst/>
          </a:prstGeom>
          <a:ln w="76200">
            <a:solidFill>
              <a:srgbClr val="92AEDC"/>
            </a:solidFill>
            <a:prstDash val="sysDot"/>
          </a:ln>
        </p:spPr>
        <p:style>
          <a:lnRef idx="1">
            <a:schemeClr val="accent2"/>
          </a:lnRef>
          <a:fillRef idx="0">
            <a:schemeClr val="accent2"/>
          </a:fillRef>
          <a:effectRef idx="0">
            <a:schemeClr val="accent2"/>
          </a:effectRef>
          <a:fontRef idx="minor">
            <a:schemeClr val="tx1"/>
          </a:fontRef>
        </p:style>
      </p:cxnSp>
      <p:cxnSp>
        <p:nvCxnSpPr>
          <p:cNvPr id="75" name="直接连接符 206">
            <a:extLst>
              <a:ext uri="{FF2B5EF4-FFF2-40B4-BE49-F238E27FC236}">
                <a16:creationId xmlns:a16="http://schemas.microsoft.com/office/drawing/2014/main" id="{F0A003AE-8C9A-4DCE-8AEF-DE1464E5BFDC}"/>
              </a:ext>
            </a:extLst>
          </p:cNvPr>
          <p:cNvCxnSpPr>
            <a:cxnSpLocks/>
          </p:cNvCxnSpPr>
          <p:nvPr/>
        </p:nvCxnSpPr>
        <p:spPr>
          <a:xfrm>
            <a:off x="6998454" y="2664325"/>
            <a:ext cx="0" cy="878533"/>
          </a:xfrm>
          <a:prstGeom prst="line">
            <a:avLst/>
          </a:prstGeom>
          <a:ln w="76200">
            <a:solidFill>
              <a:srgbClr val="92AEDC"/>
            </a:solidFill>
            <a:prstDash val="sysDot"/>
          </a:ln>
        </p:spPr>
        <p:style>
          <a:lnRef idx="1">
            <a:schemeClr val="accent2"/>
          </a:lnRef>
          <a:fillRef idx="0">
            <a:schemeClr val="accent2"/>
          </a:fillRef>
          <a:effectRef idx="0">
            <a:schemeClr val="accent2"/>
          </a:effectRef>
          <a:fontRef idx="minor">
            <a:schemeClr val="tx1"/>
          </a:fontRef>
        </p:style>
      </p:cxnSp>
      <p:cxnSp>
        <p:nvCxnSpPr>
          <p:cNvPr id="2" name="直接箭头连接符 101">
            <a:extLst>
              <a:ext uri="{FF2B5EF4-FFF2-40B4-BE49-F238E27FC236}">
                <a16:creationId xmlns:a16="http://schemas.microsoft.com/office/drawing/2014/main" id="{E024E2C8-27D0-048A-01B5-7C3C8F7078DC}"/>
              </a:ext>
            </a:extLst>
          </p:cNvPr>
          <p:cNvCxnSpPr>
            <a:cxnSpLocks/>
          </p:cNvCxnSpPr>
          <p:nvPr/>
        </p:nvCxnSpPr>
        <p:spPr>
          <a:xfrm flipV="1">
            <a:off x="5276035" y="2570006"/>
            <a:ext cx="0" cy="954667"/>
          </a:xfrm>
          <a:prstGeom prst="straightConnector1">
            <a:avLst/>
          </a:prstGeom>
          <a:ln w="50800">
            <a:solidFill>
              <a:srgbClr val="FF0000"/>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6" name="直接连接符 206">
            <a:extLst>
              <a:ext uri="{FF2B5EF4-FFF2-40B4-BE49-F238E27FC236}">
                <a16:creationId xmlns:a16="http://schemas.microsoft.com/office/drawing/2014/main" id="{95170413-A9F0-4B6C-95E8-ABD4A16A3FF9}"/>
              </a:ext>
            </a:extLst>
          </p:cNvPr>
          <p:cNvCxnSpPr>
            <a:cxnSpLocks/>
          </p:cNvCxnSpPr>
          <p:nvPr/>
        </p:nvCxnSpPr>
        <p:spPr>
          <a:xfrm flipH="1">
            <a:off x="5532031" y="2752976"/>
            <a:ext cx="505433" cy="257249"/>
          </a:xfrm>
          <a:prstGeom prst="line">
            <a:avLst/>
          </a:prstGeom>
          <a:ln w="76200">
            <a:solidFill>
              <a:srgbClr val="92AEDC"/>
            </a:solidFill>
            <a:prstDash val="sysDot"/>
          </a:ln>
        </p:spPr>
        <p:style>
          <a:lnRef idx="1">
            <a:schemeClr val="accent2"/>
          </a:lnRef>
          <a:fillRef idx="0">
            <a:schemeClr val="accent2"/>
          </a:fillRef>
          <a:effectRef idx="0">
            <a:schemeClr val="accent2"/>
          </a:effectRef>
          <a:fontRef idx="minor">
            <a:schemeClr val="tx1"/>
          </a:fontRef>
        </p:style>
      </p:cxnSp>
      <p:sp>
        <p:nvSpPr>
          <p:cNvPr id="63" name="任意多边形: 形状 62">
            <a:extLst>
              <a:ext uri="{FF2B5EF4-FFF2-40B4-BE49-F238E27FC236}">
                <a16:creationId xmlns:a16="http://schemas.microsoft.com/office/drawing/2014/main" id="{AB80F34F-85A2-40AA-9B73-683101DCA788}"/>
              </a:ext>
            </a:extLst>
          </p:cNvPr>
          <p:cNvSpPr/>
          <p:nvPr/>
        </p:nvSpPr>
        <p:spPr>
          <a:xfrm rot="16200000">
            <a:off x="5692850" y="4246501"/>
            <a:ext cx="785030" cy="1535794"/>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689" h="797560">
                <a:moveTo>
                  <a:pt x="12526" y="0"/>
                </a:moveTo>
                <a:cubicBezTo>
                  <a:pt x="40466" y="38523"/>
                  <a:pt x="68406" y="77047"/>
                  <a:pt x="68406" y="106680"/>
                </a:cubicBezTo>
                <a:cubicBezTo>
                  <a:pt x="68406" y="136313"/>
                  <a:pt x="4906" y="143933"/>
                  <a:pt x="12526" y="177800"/>
                </a:cubicBezTo>
                <a:cubicBezTo>
                  <a:pt x="20146" y="211667"/>
                  <a:pt x="111586" y="271780"/>
                  <a:pt x="114126" y="309880"/>
                </a:cubicBezTo>
                <a:cubicBezTo>
                  <a:pt x="116666" y="347980"/>
                  <a:pt x="-62827" y="381000"/>
                  <a:pt x="27766" y="406400"/>
                </a:cubicBezTo>
                <a:cubicBezTo>
                  <a:pt x="118359" y="431800"/>
                  <a:pt x="659379" y="440267"/>
                  <a:pt x="657686" y="462280"/>
                </a:cubicBezTo>
                <a:cubicBezTo>
                  <a:pt x="655993" y="484293"/>
                  <a:pt x="99733" y="511387"/>
                  <a:pt x="17606" y="538480"/>
                </a:cubicBezTo>
                <a:cubicBezTo>
                  <a:pt x="-64521" y="565573"/>
                  <a:pt x="167466" y="604520"/>
                  <a:pt x="164926" y="624840"/>
                </a:cubicBezTo>
                <a:cubicBezTo>
                  <a:pt x="162386" y="645160"/>
                  <a:pt x="9986" y="636693"/>
                  <a:pt x="2366" y="660400"/>
                </a:cubicBezTo>
                <a:cubicBezTo>
                  <a:pt x="-5254" y="684107"/>
                  <a:pt x="117513" y="744220"/>
                  <a:pt x="119206" y="767080"/>
                </a:cubicBezTo>
                <a:cubicBezTo>
                  <a:pt x="120899" y="789940"/>
                  <a:pt x="66712" y="793750"/>
                  <a:pt x="12526" y="79756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组合 27">
            <a:extLst>
              <a:ext uri="{FF2B5EF4-FFF2-40B4-BE49-F238E27FC236}">
                <a16:creationId xmlns:a16="http://schemas.microsoft.com/office/drawing/2014/main" id="{9EBEDD55-EEFA-43A4-A715-5985AC567A51}"/>
              </a:ext>
            </a:extLst>
          </p:cNvPr>
          <p:cNvGrpSpPr/>
          <p:nvPr/>
        </p:nvGrpSpPr>
        <p:grpSpPr>
          <a:xfrm>
            <a:off x="743383" y="3535405"/>
            <a:ext cx="3672682" cy="3120962"/>
            <a:chOff x="839636" y="3570025"/>
            <a:chExt cx="3672682" cy="3120962"/>
          </a:xfrm>
        </p:grpSpPr>
        <p:grpSp>
          <p:nvGrpSpPr>
            <p:cNvPr id="31" name="组合 30">
              <a:extLst>
                <a:ext uri="{FF2B5EF4-FFF2-40B4-BE49-F238E27FC236}">
                  <a16:creationId xmlns:a16="http://schemas.microsoft.com/office/drawing/2014/main" id="{FA84DA63-9313-46CA-AB42-B1DA579D5550}"/>
                </a:ext>
              </a:extLst>
            </p:cNvPr>
            <p:cNvGrpSpPr/>
            <p:nvPr/>
          </p:nvGrpSpPr>
          <p:grpSpPr>
            <a:xfrm>
              <a:off x="846060" y="3570025"/>
              <a:ext cx="3666258" cy="3120962"/>
              <a:chOff x="846060" y="3570025"/>
              <a:chExt cx="3666258" cy="3120962"/>
            </a:xfrm>
          </p:grpSpPr>
          <p:grpSp>
            <p:nvGrpSpPr>
              <p:cNvPr id="7" name="组合 6">
                <a:extLst>
                  <a:ext uri="{FF2B5EF4-FFF2-40B4-BE49-F238E27FC236}">
                    <a16:creationId xmlns:a16="http://schemas.microsoft.com/office/drawing/2014/main" id="{B44BC69D-CAD8-420C-82A6-24CC21F19CDF}"/>
                  </a:ext>
                </a:extLst>
              </p:cNvPr>
              <p:cNvGrpSpPr/>
              <p:nvPr/>
            </p:nvGrpSpPr>
            <p:grpSpPr>
              <a:xfrm>
                <a:off x="846060" y="4691218"/>
                <a:ext cx="3666258" cy="943535"/>
                <a:chOff x="846060" y="5272243"/>
                <a:chExt cx="3666258" cy="943535"/>
              </a:xfrm>
            </p:grpSpPr>
            <p:pic>
              <p:nvPicPr>
                <p:cNvPr id="57" name="图片 7">
                  <a:extLst>
                    <a:ext uri="{FF2B5EF4-FFF2-40B4-BE49-F238E27FC236}">
                      <a16:creationId xmlns:a16="http://schemas.microsoft.com/office/drawing/2014/main" id="{631B2A3A-BD4C-41F9-8670-C694405DDADF}"/>
                    </a:ext>
                  </a:extLst>
                </p:cNvPr>
                <p:cNvPicPr>
                  <a:picLocks noChangeAspect="1"/>
                </p:cNvPicPr>
                <p:nvPr/>
              </p:nvPicPr>
              <p:blipFill rotWithShape="1">
                <a:blip r:embed="rId3"/>
                <a:srcRect l="14169" t="9422" r="10192" b="26443"/>
                <a:stretch/>
              </p:blipFill>
              <p:spPr>
                <a:xfrm>
                  <a:off x="846060" y="5277746"/>
                  <a:ext cx="1716424" cy="938032"/>
                </a:xfrm>
                <a:prstGeom prst="rect">
                  <a:avLst/>
                </a:prstGeom>
              </p:spPr>
            </p:pic>
            <p:pic>
              <p:nvPicPr>
                <p:cNvPr id="59" name="图片 7">
                  <a:extLst>
                    <a:ext uri="{FF2B5EF4-FFF2-40B4-BE49-F238E27FC236}">
                      <a16:creationId xmlns:a16="http://schemas.microsoft.com/office/drawing/2014/main" id="{9EF3709D-EE30-4494-B491-9206FE2F853F}"/>
                    </a:ext>
                  </a:extLst>
                </p:cNvPr>
                <p:cNvPicPr>
                  <a:picLocks noChangeAspect="1"/>
                </p:cNvPicPr>
                <p:nvPr/>
              </p:nvPicPr>
              <p:blipFill rotWithShape="1">
                <a:blip r:embed="rId3"/>
                <a:srcRect l="14169" t="9422" r="10192" b="26443"/>
                <a:stretch/>
              </p:blipFill>
              <p:spPr>
                <a:xfrm>
                  <a:off x="2795894" y="5277746"/>
                  <a:ext cx="1716424" cy="938032"/>
                </a:xfrm>
                <a:prstGeom prst="rect">
                  <a:avLst/>
                </a:prstGeom>
              </p:spPr>
            </p:pic>
            <p:sp>
              <p:nvSpPr>
                <p:cNvPr id="4" name="矩形 3">
                  <a:extLst>
                    <a:ext uri="{FF2B5EF4-FFF2-40B4-BE49-F238E27FC236}">
                      <a16:creationId xmlns:a16="http://schemas.microsoft.com/office/drawing/2014/main" id="{9845BE96-9863-4390-9C2E-9538B2907FC2}"/>
                    </a:ext>
                  </a:extLst>
                </p:cNvPr>
                <p:cNvSpPr/>
                <p:nvPr/>
              </p:nvSpPr>
              <p:spPr>
                <a:xfrm>
                  <a:off x="2147736" y="5277746"/>
                  <a:ext cx="414747" cy="93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矩形 59">
                  <a:extLst>
                    <a:ext uri="{FF2B5EF4-FFF2-40B4-BE49-F238E27FC236}">
                      <a16:creationId xmlns:a16="http://schemas.microsoft.com/office/drawing/2014/main" id="{49146ABD-CE73-47D2-9716-A566BAABF83F}"/>
                    </a:ext>
                  </a:extLst>
                </p:cNvPr>
                <p:cNvSpPr/>
                <p:nvPr/>
              </p:nvSpPr>
              <p:spPr>
                <a:xfrm>
                  <a:off x="2795893" y="5272243"/>
                  <a:ext cx="1334259" cy="93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直接箭头连接符 9">
                <a:extLst>
                  <a:ext uri="{FF2B5EF4-FFF2-40B4-BE49-F238E27FC236}">
                    <a16:creationId xmlns:a16="http://schemas.microsoft.com/office/drawing/2014/main" id="{5171CDB6-344B-4B81-AB3E-DAC8B3C484E9}"/>
                  </a:ext>
                </a:extLst>
              </p:cNvPr>
              <p:cNvCxnSpPr>
                <a:cxnSpLocks/>
              </p:cNvCxnSpPr>
              <p:nvPr/>
            </p:nvCxnSpPr>
            <p:spPr>
              <a:xfrm flipH="1">
                <a:off x="1358636" y="3570025"/>
                <a:ext cx="572086" cy="11516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4C801C8A-B71C-4953-879A-1C36068C183B}"/>
                  </a:ext>
                </a:extLst>
              </p:cNvPr>
              <p:cNvCxnSpPr>
                <a:cxnSpLocks/>
                <a:stCxn id="22" idx="0"/>
              </p:cNvCxnSpPr>
              <p:nvPr/>
            </p:nvCxnSpPr>
            <p:spPr>
              <a:xfrm>
                <a:off x="3045513" y="3583517"/>
                <a:ext cx="715734" cy="11132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20865ADF-C0FC-4259-BC4A-581C75901186}"/>
                  </a:ext>
                </a:extLst>
              </p:cNvPr>
              <p:cNvCxnSpPr>
                <a:cxnSpLocks/>
                <a:endCxn id="76" idx="0"/>
              </p:cNvCxnSpPr>
              <p:nvPr/>
            </p:nvCxnSpPr>
            <p:spPr>
              <a:xfrm>
                <a:off x="1817163" y="5629250"/>
                <a:ext cx="0" cy="6000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29D3BB2C-3C50-43A0-97C7-EAA7D995D5DC}"/>
                  </a:ext>
                </a:extLst>
              </p:cNvPr>
              <p:cNvCxnSpPr>
                <a:cxnSpLocks/>
                <a:endCxn id="78" idx="0"/>
              </p:cNvCxnSpPr>
              <p:nvPr/>
            </p:nvCxnSpPr>
            <p:spPr>
              <a:xfrm>
                <a:off x="3654106" y="5612368"/>
                <a:ext cx="0" cy="6169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A8866DE8-2398-4FC6-9522-75379F80E9B7}"/>
                  </a:ext>
                </a:extLst>
              </p:cNvPr>
              <p:cNvSpPr txBox="1"/>
              <p:nvPr/>
            </p:nvSpPr>
            <p:spPr>
              <a:xfrm>
                <a:off x="1358636" y="6229322"/>
                <a:ext cx="917054" cy="461665"/>
              </a:xfrm>
              <a:prstGeom prst="rect">
                <a:avLst/>
              </a:prstGeom>
              <a:solidFill>
                <a:schemeClr val="accent1">
                  <a:lumMod val="5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FFT1</a:t>
                </a:r>
                <a:endParaRPr lang="zh-CN" altLang="en-US" b="1" dirty="0">
                  <a:solidFill>
                    <a:schemeClr val="bg1"/>
                  </a:solidFill>
                </a:endParaRPr>
              </a:p>
            </p:txBody>
          </p:sp>
          <p:sp>
            <p:nvSpPr>
              <p:cNvPr id="78" name="文本框 77">
                <a:extLst>
                  <a:ext uri="{FF2B5EF4-FFF2-40B4-BE49-F238E27FC236}">
                    <a16:creationId xmlns:a16="http://schemas.microsoft.com/office/drawing/2014/main" id="{F23F017A-692D-4662-9A4B-65770ACE0A09}"/>
                  </a:ext>
                </a:extLst>
              </p:cNvPr>
              <p:cNvSpPr txBox="1"/>
              <p:nvPr/>
            </p:nvSpPr>
            <p:spPr>
              <a:xfrm>
                <a:off x="3195579" y="6229322"/>
                <a:ext cx="917054" cy="461665"/>
              </a:xfrm>
              <a:prstGeom prst="rect">
                <a:avLst/>
              </a:prstGeom>
              <a:solidFill>
                <a:schemeClr val="accent1">
                  <a:lumMod val="5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FFT2</a:t>
                </a:r>
                <a:endParaRPr lang="zh-CN" altLang="en-US" b="1" dirty="0">
                  <a:solidFill>
                    <a:schemeClr val="bg1"/>
                  </a:solidFill>
                </a:endParaRPr>
              </a:p>
            </p:txBody>
          </p:sp>
        </p:grpSp>
        <p:sp>
          <p:nvSpPr>
            <p:cNvPr id="77" name="平行四边形 76">
              <a:extLst>
                <a:ext uri="{FF2B5EF4-FFF2-40B4-BE49-F238E27FC236}">
                  <a16:creationId xmlns:a16="http://schemas.microsoft.com/office/drawing/2014/main" id="{77768E57-B78A-486D-8DA2-56902F06CCAD}"/>
                </a:ext>
              </a:extLst>
            </p:cNvPr>
            <p:cNvSpPr/>
            <p:nvPr/>
          </p:nvSpPr>
          <p:spPr>
            <a:xfrm rot="16200000" flipH="1">
              <a:off x="1112827" y="4091519"/>
              <a:ext cx="1170041" cy="1716423"/>
            </a:xfrm>
            <a:prstGeom prst="parallelogram">
              <a:avLst>
                <a:gd name="adj" fmla="val 75519"/>
              </a:avLst>
            </a:prstGeom>
            <a:solidFill>
              <a:srgbClr val="8FAADC">
                <a:alpha val="20000"/>
              </a:srgbClr>
            </a:solidFill>
            <a:ln w="5715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平行四边形 78">
              <a:extLst>
                <a:ext uri="{FF2B5EF4-FFF2-40B4-BE49-F238E27FC236}">
                  <a16:creationId xmlns:a16="http://schemas.microsoft.com/office/drawing/2014/main" id="{FE986AC6-47E5-4390-804B-D55539EF3FF8}"/>
                </a:ext>
              </a:extLst>
            </p:cNvPr>
            <p:cNvSpPr/>
            <p:nvPr/>
          </p:nvSpPr>
          <p:spPr>
            <a:xfrm rot="16200000" flipH="1">
              <a:off x="3019024" y="4998458"/>
              <a:ext cx="1170041" cy="1716423"/>
            </a:xfrm>
            <a:prstGeom prst="parallelogram">
              <a:avLst>
                <a:gd name="adj" fmla="val 75519"/>
              </a:avLst>
            </a:prstGeom>
            <a:solidFill>
              <a:srgbClr val="8FAADC">
                <a:alpha val="20000"/>
              </a:srgbClr>
            </a:solidFill>
            <a:ln w="57150" cap="flat" cmpd="sng" algn="ctr">
              <a:solidFill>
                <a:srgbClr val="4472C4">
                  <a:shade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80" name="矩形 79">
            <a:extLst>
              <a:ext uri="{FF2B5EF4-FFF2-40B4-BE49-F238E27FC236}">
                <a16:creationId xmlns:a16="http://schemas.microsoft.com/office/drawing/2014/main" id="{04716F32-7D11-4405-93D3-74CC8DBB76D3}"/>
              </a:ext>
            </a:extLst>
          </p:cNvPr>
          <p:cNvSpPr/>
          <p:nvPr/>
        </p:nvSpPr>
        <p:spPr>
          <a:xfrm>
            <a:off x="8673606" y="2776924"/>
            <a:ext cx="1450191" cy="2972077"/>
          </a:xfrm>
          <a:prstGeom prst="rect">
            <a:avLst/>
          </a:pr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平行四边形 80">
            <a:extLst>
              <a:ext uri="{FF2B5EF4-FFF2-40B4-BE49-F238E27FC236}">
                <a16:creationId xmlns:a16="http://schemas.microsoft.com/office/drawing/2014/main" id="{DCFFFF2C-5903-49EE-8014-68ABB7732250}"/>
              </a:ext>
            </a:extLst>
          </p:cNvPr>
          <p:cNvSpPr/>
          <p:nvPr/>
        </p:nvSpPr>
        <p:spPr>
          <a:xfrm rot="16200000" flipH="1">
            <a:off x="8592365" y="2913079"/>
            <a:ext cx="1617578" cy="1447482"/>
          </a:xfrm>
          <a:prstGeom prst="parallelogram">
            <a:avLst>
              <a:gd name="adj" fmla="val 9256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组合 81">
            <a:extLst>
              <a:ext uri="{FF2B5EF4-FFF2-40B4-BE49-F238E27FC236}">
                <a16:creationId xmlns:a16="http://schemas.microsoft.com/office/drawing/2014/main" id="{715C2903-35D1-42B6-AAA0-59D95084CF99}"/>
              </a:ext>
            </a:extLst>
          </p:cNvPr>
          <p:cNvGrpSpPr/>
          <p:nvPr/>
        </p:nvGrpSpPr>
        <p:grpSpPr>
          <a:xfrm>
            <a:off x="8297735" y="2454099"/>
            <a:ext cx="1991979" cy="3248372"/>
            <a:chOff x="441748" y="428082"/>
            <a:chExt cx="1991979" cy="3248372"/>
          </a:xfrm>
        </p:grpSpPr>
        <p:cxnSp>
          <p:nvCxnSpPr>
            <p:cNvPr id="83" name="直接箭头连接符 82">
              <a:extLst>
                <a:ext uri="{FF2B5EF4-FFF2-40B4-BE49-F238E27FC236}">
                  <a16:creationId xmlns:a16="http://schemas.microsoft.com/office/drawing/2014/main" id="{85FF3976-8B7B-4D56-87D4-238B410E65E2}"/>
                </a:ext>
              </a:extLst>
            </p:cNvPr>
            <p:cNvCxnSpPr>
              <a:cxnSpLocks/>
            </p:cNvCxnSpPr>
            <p:nvPr/>
          </p:nvCxnSpPr>
          <p:spPr>
            <a:xfrm flipV="1">
              <a:off x="791852" y="2688211"/>
              <a:ext cx="1604275" cy="1"/>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4" name="文本框 83">
              <a:extLst>
                <a:ext uri="{FF2B5EF4-FFF2-40B4-BE49-F238E27FC236}">
                  <a16:creationId xmlns:a16="http://schemas.microsoft.com/office/drawing/2014/main" id="{DBFF0AF4-E59B-463F-A843-931D42BCFF9D}"/>
                </a:ext>
              </a:extLst>
            </p:cNvPr>
            <p:cNvSpPr txBox="1"/>
            <p:nvPr/>
          </p:nvSpPr>
          <p:spPr>
            <a:xfrm>
              <a:off x="2141659" y="2203155"/>
              <a:ext cx="292068" cy="461665"/>
            </a:xfrm>
            <a:prstGeom prst="rect">
              <a:avLst/>
            </a:prstGeom>
            <a:noFill/>
          </p:spPr>
          <p:txBody>
            <a:bodyPr wrap="square" rtlCol="0">
              <a:spAutoFit/>
            </a:bodyPr>
            <a:lstStyle/>
            <a:p>
              <a:r>
                <a:rPr lang="en-US" sz="2400" b="1" dirty="0"/>
                <a:t>t</a:t>
              </a:r>
            </a:p>
          </p:txBody>
        </p:sp>
        <p:sp>
          <p:nvSpPr>
            <p:cNvPr id="85" name="文本框 84">
              <a:extLst>
                <a:ext uri="{FF2B5EF4-FFF2-40B4-BE49-F238E27FC236}">
                  <a16:creationId xmlns:a16="http://schemas.microsoft.com/office/drawing/2014/main" id="{D3A370C4-9074-404C-A7C0-53B91CA30469}"/>
                </a:ext>
              </a:extLst>
            </p:cNvPr>
            <p:cNvSpPr txBox="1"/>
            <p:nvPr/>
          </p:nvSpPr>
          <p:spPr>
            <a:xfrm>
              <a:off x="791852" y="428082"/>
              <a:ext cx="292068" cy="461665"/>
            </a:xfrm>
            <a:prstGeom prst="rect">
              <a:avLst/>
            </a:prstGeom>
            <a:noFill/>
          </p:spPr>
          <p:txBody>
            <a:bodyPr wrap="none" rtlCol="0">
              <a:spAutoFit/>
            </a:bodyPr>
            <a:lstStyle/>
            <a:p>
              <a:r>
                <a:rPr lang="en-US" sz="2400" b="1" dirty="0"/>
                <a:t>f</a:t>
              </a:r>
            </a:p>
          </p:txBody>
        </p:sp>
        <p:sp>
          <p:nvSpPr>
            <p:cNvPr id="86" name="文本框 85">
              <a:extLst>
                <a:ext uri="{FF2B5EF4-FFF2-40B4-BE49-F238E27FC236}">
                  <a16:creationId xmlns:a16="http://schemas.microsoft.com/office/drawing/2014/main" id="{5460D0C5-DE8F-426E-99CF-E13A68EFAA20}"/>
                </a:ext>
              </a:extLst>
            </p:cNvPr>
            <p:cNvSpPr txBox="1"/>
            <p:nvPr/>
          </p:nvSpPr>
          <p:spPr>
            <a:xfrm>
              <a:off x="441748" y="2457377"/>
              <a:ext cx="340158" cy="461665"/>
            </a:xfrm>
            <a:prstGeom prst="rect">
              <a:avLst/>
            </a:prstGeom>
            <a:noFill/>
          </p:spPr>
          <p:txBody>
            <a:bodyPr wrap="none" rtlCol="0">
              <a:spAutoFit/>
            </a:bodyPr>
            <a:lstStyle/>
            <a:p>
              <a:r>
                <a:rPr lang="en-US" sz="2400" b="1" dirty="0"/>
                <a:t>0</a:t>
              </a:r>
            </a:p>
          </p:txBody>
        </p:sp>
        <p:sp>
          <p:nvSpPr>
            <p:cNvPr id="87" name="文本框 86">
              <a:extLst>
                <a:ext uri="{FF2B5EF4-FFF2-40B4-BE49-F238E27FC236}">
                  <a16:creationId xmlns:a16="http://schemas.microsoft.com/office/drawing/2014/main" id="{2F2050B6-C265-40CB-884E-4E18FC1D2E7E}"/>
                </a:ext>
              </a:extLst>
            </p:cNvPr>
            <p:cNvSpPr txBox="1"/>
            <p:nvPr/>
          </p:nvSpPr>
          <p:spPr>
            <a:xfrm>
              <a:off x="441748" y="1245796"/>
              <a:ext cx="357790" cy="461665"/>
            </a:xfrm>
            <a:prstGeom prst="rect">
              <a:avLst/>
            </a:prstGeom>
            <a:noFill/>
          </p:spPr>
          <p:txBody>
            <a:bodyPr wrap="none" rtlCol="0">
              <a:spAutoFit/>
            </a:bodyPr>
            <a:lstStyle/>
            <a:p>
              <a:r>
                <a:rPr lang="en-US" sz="2400" b="1" dirty="0"/>
                <a:t>B</a:t>
              </a:r>
            </a:p>
          </p:txBody>
        </p:sp>
        <p:cxnSp>
          <p:nvCxnSpPr>
            <p:cNvPr id="88" name="直接箭头连接符 87">
              <a:extLst>
                <a:ext uri="{FF2B5EF4-FFF2-40B4-BE49-F238E27FC236}">
                  <a16:creationId xmlns:a16="http://schemas.microsoft.com/office/drawing/2014/main" id="{A77CE984-405A-451A-BEA7-B92DAFB7845E}"/>
                </a:ext>
              </a:extLst>
            </p:cNvPr>
            <p:cNvCxnSpPr>
              <a:cxnSpLocks/>
            </p:cNvCxnSpPr>
            <p:nvPr/>
          </p:nvCxnSpPr>
          <p:spPr>
            <a:xfrm flipV="1">
              <a:off x="813946" y="1476628"/>
              <a:ext cx="1522544" cy="1"/>
            </a:xfrm>
            <a:prstGeom prst="straightConnector1">
              <a:avLst/>
            </a:prstGeom>
            <a:ln w="76200">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直接箭头连接符 88">
              <a:extLst>
                <a:ext uri="{FF2B5EF4-FFF2-40B4-BE49-F238E27FC236}">
                  <a16:creationId xmlns:a16="http://schemas.microsoft.com/office/drawing/2014/main" id="{4CCED39B-651E-4819-A4AB-602911311694}"/>
                </a:ext>
              </a:extLst>
            </p:cNvPr>
            <p:cNvCxnSpPr/>
            <p:nvPr/>
          </p:nvCxnSpPr>
          <p:spPr>
            <a:xfrm flipV="1">
              <a:off x="791852" y="716437"/>
              <a:ext cx="0" cy="2960017"/>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90" name="组合 89">
            <a:extLst>
              <a:ext uri="{FF2B5EF4-FFF2-40B4-BE49-F238E27FC236}">
                <a16:creationId xmlns:a16="http://schemas.microsoft.com/office/drawing/2014/main" id="{F5228DD6-BF69-4192-B78D-8C72DB4CA13A}"/>
              </a:ext>
            </a:extLst>
          </p:cNvPr>
          <p:cNvGrpSpPr/>
          <p:nvPr/>
        </p:nvGrpSpPr>
        <p:grpSpPr>
          <a:xfrm>
            <a:off x="8297735" y="3433204"/>
            <a:ext cx="1353472" cy="1068343"/>
            <a:chOff x="434061" y="1441843"/>
            <a:chExt cx="1353472" cy="1068343"/>
          </a:xfrm>
        </p:grpSpPr>
        <p:cxnSp>
          <p:nvCxnSpPr>
            <p:cNvPr id="91" name="直接连接符 90">
              <a:extLst>
                <a:ext uri="{FF2B5EF4-FFF2-40B4-BE49-F238E27FC236}">
                  <a16:creationId xmlns:a16="http://schemas.microsoft.com/office/drawing/2014/main" id="{9BE314BF-EE48-4B8D-95CD-B7F7CB0CCAA1}"/>
                </a:ext>
              </a:extLst>
            </p:cNvPr>
            <p:cNvCxnSpPr>
              <a:cxnSpLocks/>
            </p:cNvCxnSpPr>
            <p:nvPr/>
          </p:nvCxnSpPr>
          <p:spPr>
            <a:xfrm flipV="1">
              <a:off x="791852" y="1441843"/>
              <a:ext cx="995681" cy="890319"/>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sp>
          <p:nvSpPr>
            <p:cNvPr id="93" name="文本框 92">
              <a:extLst>
                <a:ext uri="{FF2B5EF4-FFF2-40B4-BE49-F238E27FC236}">
                  <a16:creationId xmlns:a16="http://schemas.microsoft.com/office/drawing/2014/main" id="{8720DEB9-B10E-4DD2-8B5E-003C0C655194}"/>
                </a:ext>
              </a:extLst>
            </p:cNvPr>
            <p:cNvSpPr txBox="1"/>
            <p:nvPr/>
          </p:nvSpPr>
          <p:spPr>
            <a:xfrm>
              <a:off x="434061" y="2048521"/>
              <a:ext cx="386644" cy="461665"/>
            </a:xfrm>
            <a:prstGeom prst="rect">
              <a:avLst/>
            </a:prstGeom>
            <a:noFill/>
          </p:spPr>
          <p:txBody>
            <a:bodyPr wrap="none" rtlCol="0">
              <a:spAutoFit/>
            </a:bodyPr>
            <a:lstStyle/>
            <a:p>
              <a:r>
                <a:rPr lang="en-US" sz="2400" b="1" dirty="0">
                  <a:solidFill>
                    <a:srgbClr val="FF0000"/>
                  </a:solidFill>
                </a:rPr>
                <a:t>f</a:t>
              </a:r>
              <a:r>
                <a:rPr lang="en-US" sz="2400" b="1" baseline="-25000" dirty="0">
                  <a:solidFill>
                    <a:srgbClr val="FF0000"/>
                  </a:solidFill>
                </a:rPr>
                <a:t>0</a:t>
              </a:r>
            </a:p>
          </p:txBody>
        </p:sp>
      </p:grpSp>
      <p:sp>
        <p:nvSpPr>
          <p:cNvPr id="94" name="平行四边形 93">
            <a:extLst>
              <a:ext uri="{FF2B5EF4-FFF2-40B4-BE49-F238E27FC236}">
                <a16:creationId xmlns:a16="http://schemas.microsoft.com/office/drawing/2014/main" id="{B3A50EE9-E2C3-4A1B-9685-44AE5E5F56A2}"/>
              </a:ext>
            </a:extLst>
          </p:cNvPr>
          <p:cNvSpPr/>
          <p:nvPr/>
        </p:nvSpPr>
        <p:spPr>
          <a:xfrm rot="16200000" flipH="1">
            <a:off x="8626573" y="4212761"/>
            <a:ext cx="1617578" cy="1447482"/>
          </a:xfrm>
          <a:prstGeom prst="parallelogram">
            <a:avLst>
              <a:gd name="adj" fmla="val 92560"/>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5" name="直接连接符 94">
            <a:extLst>
              <a:ext uri="{FF2B5EF4-FFF2-40B4-BE49-F238E27FC236}">
                <a16:creationId xmlns:a16="http://schemas.microsoft.com/office/drawing/2014/main" id="{DD0730B3-3EEB-4225-A990-540554795A90}"/>
              </a:ext>
            </a:extLst>
          </p:cNvPr>
          <p:cNvCxnSpPr>
            <a:cxnSpLocks/>
          </p:cNvCxnSpPr>
          <p:nvPr/>
        </p:nvCxnSpPr>
        <p:spPr>
          <a:xfrm flipV="1">
            <a:off x="9660620" y="4278617"/>
            <a:ext cx="493233" cy="441039"/>
          </a:xfrm>
          <a:prstGeom prst="line">
            <a:avLst/>
          </a:prstGeom>
          <a:ln w="762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96" name="直接箭头连接符 95">
            <a:extLst>
              <a:ext uri="{FF2B5EF4-FFF2-40B4-BE49-F238E27FC236}">
                <a16:creationId xmlns:a16="http://schemas.microsoft.com/office/drawing/2014/main" id="{05ADCEFC-2EE9-47C2-869D-4624583A4EC1}"/>
              </a:ext>
            </a:extLst>
          </p:cNvPr>
          <p:cNvCxnSpPr>
            <a:cxnSpLocks/>
          </p:cNvCxnSpPr>
          <p:nvPr/>
        </p:nvCxnSpPr>
        <p:spPr>
          <a:xfrm flipV="1">
            <a:off x="9646148" y="3445460"/>
            <a:ext cx="0" cy="1264698"/>
          </a:xfrm>
          <a:prstGeom prst="straightConnector1">
            <a:avLst/>
          </a:prstGeom>
          <a:ln w="28575">
            <a:solidFill>
              <a:srgbClr val="FF0000"/>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97" name="文本框 96">
            <a:extLst>
              <a:ext uri="{FF2B5EF4-FFF2-40B4-BE49-F238E27FC236}">
                <a16:creationId xmlns:a16="http://schemas.microsoft.com/office/drawing/2014/main" id="{1B6ADB87-46F1-4F37-9998-85C339F62A0F}"/>
              </a:ext>
            </a:extLst>
          </p:cNvPr>
          <p:cNvSpPr txBox="1"/>
          <p:nvPr/>
        </p:nvSpPr>
        <p:spPr>
          <a:xfrm>
            <a:off x="9660419" y="3651375"/>
            <a:ext cx="952505" cy="461665"/>
          </a:xfrm>
          <a:prstGeom prst="rect">
            <a:avLst/>
          </a:prstGeom>
          <a:solidFill>
            <a:srgbClr val="FFFFFF">
              <a:alpha val="76863"/>
            </a:srgbClr>
          </a:solidFill>
        </p:spPr>
        <p:txBody>
          <a:bodyPr wrap="none" rtlCol="0">
            <a:spAutoFit/>
          </a:bodyPr>
          <a:lstStyle/>
          <a:p>
            <a:r>
              <a:rPr lang="en-US" sz="2400" dirty="0">
                <a:solidFill>
                  <a:srgbClr val="FF0000"/>
                </a:solidFill>
              </a:rPr>
              <a:t>Jump!</a:t>
            </a:r>
          </a:p>
        </p:txBody>
      </p:sp>
      <p:sp>
        <p:nvSpPr>
          <p:cNvPr id="98" name="矩形 97">
            <a:extLst>
              <a:ext uri="{FF2B5EF4-FFF2-40B4-BE49-F238E27FC236}">
                <a16:creationId xmlns:a16="http://schemas.microsoft.com/office/drawing/2014/main" id="{4693B2FB-A288-4E54-92C2-A8824A5984DA}"/>
              </a:ext>
            </a:extLst>
          </p:cNvPr>
          <p:cNvSpPr/>
          <p:nvPr/>
        </p:nvSpPr>
        <p:spPr>
          <a:xfrm>
            <a:off x="8688063" y="1953947"/>
            <a:ext cx="1465790" cy="1505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矩形 102">
            <a:extLst>
              <a:ext uri="{FF2B5EF4-FFF2-40B4-BE49-F238E27FC236}">
                <a16:creationId xmlns:a16="http://schemas.microsoft.com/office/drawing/2014/main" id="{4F543DF2-FBD0-4C2A-828B-F021C8C737FB}"/>
              </a:ext>
            </a:extLst>
          </p:cNvPr>
          <p:cNvSpPr/>
          <p:nvPr/>
        </p:nvSpPr>
        <p:spPr>
          <a:xfrm>
            <a:off x="8672508" y="4764262"/>
            <a:ext cx="1505502" cy="15212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直接连接符 105">
            <a:extLst>
              <a:ext uri="{FF2B5EF4-FFF2-40B4-BE49-F238E27FC236}">
                <a16:creationId xmlns:a16="http://schemas.microsoft.com/office/drawing/2014/main" id="{97B8A77B-A214-48CA-9BA3-2D145BAD2281}"/>
              </a:ext>
            </a:extLst>
          </p:cNvPr>
          <p:cNvCxnSpPr>
            <a:cxnSpLocks/>
          </p:cNvCxnSpPr>
          <p:nvPr/>
        </p:nvCxnSpPr>
        <p:spPr>
          <a:xfrm>
            <a:off x="8219114" y="4828387"/>
            <a:ext cx="2199006" cy="0"/>
          </a:xfrm>
          <a:prstGeom prst="line">
            <a:avLst/>
          </a:prstGeom>
          <a:ln w="76200">
            <a:solidFill>
              <a:srgbClr val="FF0000"/>
            </a:solidFill>
            <a:prstDash val="sysDot"/>
          </a:ln>
        </p:spPr>
        <p:style>
          <a:lnRef idx="1">
            <a:schemeClr val="accent2"/>
          </a:lnRef>
          <a:fillRef idx="0">
            <a:schemeClr val="accent2"/>
          </a:fillRef>
          <a:effectRef idx="0">
            <a:schemeClr val="accent2"/>
          </a:effectRef>
          <a:fontRef idx="minor">
            <a:schemeClr val="tx1"/>
          </a:fontRef>
        </p:style>
      </p:cxnSp>
      <p:cxnSp>
        <p:nvCxnSpPr>
          <p:cNvPr id="107" name="直接连接符 106">
            <a:extLst>
              <a:ext uri="{FF2B5EF4-FFF2-40B4-BE49-F238E27FC236}">
                <a16:creationId xmlns:a16="http://schemas.microsoft.com/office/drawing/2014/main" id="{38F4FA9F-58AC-447A-88F5-535680D9444F}"/>
              </a:ext>
            </a:extLst>
          </p:cNvPr>
          <p:cNvCxnSpPr>
            <a:cxnSpLocks/>
          </p:cNvCxnSpPr>
          <p:nvPr/>
        </p:nvCxnSpPr>
        <p:spPr>
          <a:xfrm>
            <a:off x="8212673" y="3411033"/>
            <a:ext cx="2199006" cy="0"/>
          </a:xfrm>
          <a:prstGeom prst="line">
            <a:avLst/>
          </a:prstGeom>
          <a:ln w="76200">
            <a:solidFill>
              <a:srgbClr val="FF0000"/>
            </a:solidFill>
            <a:prstDash val="sysDot"/>
          </a:ln>
        </p:spPr>
        <p:style>
          <a:lnRef idx="1">
            <a:schemeClr val="accent2"/>
          </a:lnRef>
          <a:fillRef idx="0">
            <a:schemeClr val="accent2"/>
          </a:fillRef>
          <a:effectRef idx="0">
            <a:schemeClr val="accent2"/>
          </a:effectRef>
          <a:fontRef idx="minor">
            <a:schemeClr val="tx1"/>
          </a:fontRef>
        </p:style>
      </p:cxnSp>
      <p:grpSp>
        <p:nvGrpSpPr>
          <p:cNvPr id="127" name="组合 126">
            <a:extLst>
              <a:ext uri="{FF2B5EF4-FFF2-40B4-BE49-F238E27FC236}">
                <a16:creationId xmlns:a16="http://schemas.microsoft.com/office/drawing/2014/main" id="{5230E5D9-5559-4959-B5F1-0D294C5DCCB7}"/>
              </a:ext>
            </a:extLst>
          </p:cNvPr>
          <p:cNvGrpSpPr/>
          <p:nvPr/>
        </p:nvGrpSpPr>
        <p:grpSpPr>
          <a:xfrm>
            <a:off x="8715176" y="2776805"/>
            <a:ext cx="1598793" cy="2900205"/>
            <a:chOff x="6417128" y="2219387"/>
            <a:chExt cx="1598793" cy="2900205"/>
          </a:xfrm>
        </p:grpSpPr>
        <p:sp>
          <p:nvSpPr>
            <p:cNvPr id="128" name="矩形 127">
              <a:extLst>
                <a:ext uri="{FF2B5EF4-FFF2-40B4-BE49-F238E27FC236}">
                  <a16:creationId xmlns:a16="http://schemas.microsoft.com/office/drawing/2014/main" id="{0F85D68B-2549-42F8-8200-99E3EF6B514B}"/>
                </a:ext>
              </a:extLst>
            </p:cNvPr>
            <p:cNvSpPr/>
            <p:nvPr/>
          </p:nvSpPr>
          <p:spPr>
            <a:xfrm>
              <a:off x="6417128" y="4177524"/>
              <a:ext cx="945978" cy="942068"/>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矩形 128">
              <a:extLst>
                <a:ext uri="{FF2B5EF4-FFF2-40B4-BE49-F238E27FC236}">
                  <a16:creationId xmlns:a16="http://schemas.microsoft.com/office/drawing/2014/main" id="{3D6109BD-17A2-4B09-9FE5-ADCE0438BD43}"/>
                </a:ext>
              </a:extLst>
            </p:cNvPr>
            <p:cNvSpPr/>
            <p:nvPr/>
          </p:nvSpPr>
          <p:spPr>
            <a:xfrm>
              <a:off x="7365632" y="2219387"/>
              <a:ext cx="650289" cy="64760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8" name="任意多边形: 形状 107">
            <a:extLst>
              <a:ext uri="{FF2B5EF4-FFF2-40B4-BE49-F238E27FC236}">
                <a16:creationId xmlns:a16="http://schemas.microsoft.com/office/drawing/2014/main" id="{A7625B1A-BF82-4981-B139-FBA8B33A3F89}"/>
              </a:ext>
            </a:extLst>
          </p:cNvPr>
          <p:cNvSpPr/>
          <p:nvPr/>
        </p:nvSpPr>
        <p:spPr>
          <a:xfrm rot="16200000">
            <a:off x="9099317" y="2171499"/>
            <a:ext cx="785030" cy="1535794"/>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689" h="797560">
                <a:moveTo>
                  <a:pt x="12526" y="0"/>
                </a:moveTo>
                <a:cubicBezTo>
                  <a:pt x="40466" y="38523"/>
                  <a:pt x="68406" y="77047"/>
                  <a:pt x="68406" y="106680"/>
                </a:cubicBezTo>
                <a:cubicBezTo>
                  <a:pt x="68406" y="136313"/>
                  <a:pt x="4906" y="143933"/>
                  <a:pt x="12526" y="177800"/>
                </a:cubicBezTo>
                <a:cubicBezTo>
                  <a:pt x="20146" y="211667"/>
                  <a:pt x="111586" y="271780"/>
                  <a:pt x="114126" y="309880"/>
                </a:cubicBezTo>
                <a:cubicBezTo>
                  <a:pt x="116666" y="347980"/>
                  <a:pt x="-62827" y="381000"/>
                  <a:pt x="27766" y="406400"/>
                </a:cubicBezTo>
                <a:cubicBezTo>
                  <a:pt x="118359" y="431800"/>
                  <a:pt x="659379" y="440267"/>
                  <a:pt x="657686" y="462280"/>
                </a:cubicBezTo>
                <a:cubicBezTo>
                  <a:pt x="655993" y="484293"/>
                  <a:pt x="99733" y="511387"/>
                  <a:pt x="17606" y="538480"/>
                </a:cubicBezTo>
                <a:cubicBezTo>
                  <a:pt x="-64521" y="565573"/>
                  <a:pt x="167466" y="604520"/>
                  <a:pt x="164926" y="624840"/>
                </a:cubicBezTo>
                <a:cubicBezTo>
                  <a:pt x="162386" y="645160"/>
                  <a:pt x="9986" y="636693"/>
                  <a:pt x="2366" y="660400"/>
                </a:cubicBezTo>
                <a:cubicBezTo>
                  <a:pt x="-5254" y="684107"/>
                  <a:pt x="117513" y="744220"/>
                  <a:pt x="119206" y="767080"/>
                </a:cubicBezTo>
                <a:cubicBezTo>
                  <a:pt x="120899" y="789940"/>
                  <a:pt x="66712" y="793750"/>
                  <a:pt x="12526" y="79756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5A7666DB-86FF-4DB5-BC40-FA40C29D8770}"/>
              </a:ext>
            </a:extLst>
          </p:cNvPr>
          <p:cNvSpPr/>
          <p:nvPr/>
        </p:nvSpPr>
        <p:spPr>
          <a:xfrm>
            <a:off x="8739159" y="2544130"/>
            <a:ext cx="1575350" cy="8428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矩形 124">
            <a:extLst>
              <a:ext uri="{FF2B5EF4-FFF2-40B4-BE49-F238E27FC236}">
                <a16:creationId xmlns:a16="http://schemas.microsoft.com/office/drawing/2014/main" id="{3BCF6218-7483-4A70-BF20-A0A130F0636D}"/>
              </a:ext>
            </a:extLst>
          </p:cNvPr>
          <p:cNvSpPr/>
          <p:nvPr/>
        </p:nvSpPr>
        <p:spPr>
          <a:xfrm>
            <a:off x="8297735" y="2454099"/>
            <a:ext cx="1971133" cy="3248372"/>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组合 115">
            <a:extLst>
              <a:ext uri="{FF2B5EF4-FFF2-40B4-BE49-F238E27FC236}">
                <a16:creationId xmlns:a16="http://schemas.microsoft.com/office/drawing/2014/main" id="{C3863288-DB35-4C38-A3D9-746749D28E57}"/>
              </a:ext>
            </a:extLst>
          </p:cNvPr>
          <p:cNvGrpSpPr/>
          <p:nvPr/>
        </p:nvGrpSpPr>
        <p:grpSpPr>
          <a:xfrm rot="5400000">
            <a:off x="9484362" y="3041868"/>
            <a:ext cx="323990" cy="405698"/>
            <a:chOff x="5597076" y="2648471"/>
            <a:chExt cx="323990" cy="405698"/>
          </a:xfrm>
        </p:grpSpPr>
        <p:cxnSp>
          <p:nvCxnSpPr>
            <p:cNvPr id="117" name="直接连接符 116">
              <a:extLst>
                <a:ext uri="{FF2B5EF4-FFF2-40B4-BE49-F238E27FC236}">
                  <a16:creationId xmlns:a16="http://schemas.microsoft.com/office/drawing/2014/main" id="{97DA344D-787D-4743-8A4C-CCFA87F2EFCC}"/>
                </a:ext>
              </a:extLst>
            </p:cNvPr>
            <p:cNvCxnSpPr>
              <a:cxnSpLocks/>
              <a:stCxn id="119" idx="5"/>
            </p:cNvCxnSpPr>
            <p:nvPr/>
          </p:nvCxnSpPr>
          <p:spPr>
            <a:xfrm>
              <a:off x="5763055" y="2800233"/>
              <a:ext cx="158011" cy="1401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C60F5A07-E596-49DA-BEF6-31841E3EECF2}"/>
                </a:ext>
              </a:extLst>
            </p:cNvPr>
            <p:cNvCxnSpPr>
              <a:cxnSpLocks/>
              <a:endCxn id="120" idx="7"/>
            </p:cNvCxnSpPr>
            <p:nvPr/>
          </p:nvCxnSpPr>
          <p:spPr>
            <a:xfrm flipH="1">
              <a:off x="5758781" y="2736240"/>
              <a:ext cx="158662" cy="1661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椭圆 118">
              <a:extLst>
                <a:ext uri="{FF2B5EF4-FFF2-40B4-BE49-F238E27FC236}">
                  <a16:creationId xmlns:a16="http://schemas.microsoft.com/office/drawing/2014/main" id="{7D85BCFC-4CE9-4866-AF37-A0A299B9DE76}"/>
                </a:ext>
              </a:extLst>
            </p:cNvPr>
            <p:cNvSpPr/>
            <p:nvPr/>
          </p:nvSpPr>
          <p:spPr>
            <a:xfrm>
              <a:off x="5601350" y="2648471"/>
              <a:ext cx="189449" cy="177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椭圆 119">
              <a:extLst>
                <a:ext uri="{FF2B5EF4-FFF2-40B4-BE49-F238E27FC236}">
                  <a16:creationId xmlns:a16="http://schemas.microsoft.com/office/drawing/2014/main" id="{167AD80C-4ED3-46C1-B0AC-3CFA6E975008}"/>
                </a:ext>
              </a:extLst>
            </p:cNvPr>
            <p:cNvSpPr/>
            <p:nvPr/>
          </p:nvSpPr>
          <p:spPr>
            <a:xfrm>
              <a:off x="5597076" y="2876369"/>
              <a:ext cx="189449" cy="177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2" name="任意多边形: 形状 121">
            <a:extLst>
              <a:ext uri="{FF2B5EF4-FFF2-40B4-BE49-F238E27FC236}">
                <a16:creationId xmlns:a16="http://schemas.microsoft.com/office/drawing/2014/main" id="{12324AA9-E27B-464F-86BC-18BBDBE0AC1D}"/>
              </a:ext>
            </a:extLst>
          </p:cNvPr>
          <p:cNvSpPr/>
          <p:nvPr/>
        </p:nvSpPr>
        <p:spPr>
          <a:xfrm rot="5400000" flipV="1">
            <a:off x="9067613" y="4469207"/>
            <a:ext cx="785030" cy="1535794"/>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7689" h="797560">
                <a:moveTo>
                  <a:pt x="12526" y="0"/>
                </a:moveTo>
                <a:cubicBezTo>
                  <a:pt x="40466" y="38523"/>
                  <a:pt x="68406" y="77047"/>
                  <a:pt x="68406" y="106680"/>
                </a:cubicBezTo>
                <a:cubicBezTo>
                  <a:pt x="68406" y="136313"/>
                  <a:pt x="4906" y="143933"/>
                  <a:pt x="12526" y="177800"/>
                </a:cubicBezTo>
                <a:cubicBezTo>
                  <a:pt x="20146" y="211667"/>
                  <a:pt x="111586" y="271780"/>
                  <a:pt x="114126" y="309880"/>
                </a:cubicBezTo>
                <a:cubicBezTo>
                  <a:pt x="116666" y="347980"/>
                  <a:pt x="-62827" y="381000"/>
                  <a:pt x="27766" y="406400"/>
                </a:cubicBezTo>
                <a:cubicBezTo>
                  <a:pt x="118359" y="431800"/>
                  <a:pt x="659379" y="440267"/>
                  <a:pt x="657686" y="462280"/>
                </a:cubicBezTo>
                <a:cubicBezTo>
                  <a:pt x="655993" y="484293"/>
                  <a:pt x="99733" y="511387"/>
                  <a:pt x="17606" y="538480"/>
                </a:cubicBezTo>
                <a:cubicBezTo>
                  <a:pt x="-64521" y="565573"/>
                  <a:pt x="167466" y="604520"/>
                  <a:pt x="164926" y="624840"/>
                </a:cubicBezTo>
                <a:cubicBezTo>
                  <a:pt x="162386" y="645160"/>
                  <a:pt x="9986" y="636693"/>
                  <a:pt x="2366" y="660400"/>
                </a:cubicBezTo>
                <a:cubicBezTo>
                  <a:pt x="-5254" y="684107"/>
                  <a:pt x="117513" y="744220"/>
                  <a:pt x="119206" y="767080"/>
                </a:cubicBezTo>
                <a:cubicBezTo>
                  <a:pt x="120899" y="789940"/>
                  <a:pt x="66712" y="793750"/>
                  <a:pt x="12526" y="79756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矩形 120">
            <a:extLst>
              <a:ext uri="{FF2B5EF4-FFF2-40B4-BE49-F238E27FC236}">
                <a16:creationId xmlns:a16="http://schemas.microsoft.com/office/drawing/2014/main" id="{319ACA3B-E283-430D-9A05-30EB12342588}"/>
              </a:ext>
            </a:extLst>
          </p:cNvPr>
          <p:cNvSpPr/>
          <p:nvPr/>
        </p:nvSpPr>
        <p:spPr>
          <a:xfrm>
            <a:off x="8649689" y="4874547"/>
            <a:ext cx="1575350" cy="8428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组合 135">
            <a:extLst>
              <a:ext uri="{FF2B5EF4-FFF2-40B4-BE49-F238E27FC236}">
                <a16:creationId xmlns:a16="http://schemas.microsoft.com/office/drawing/2014/main" id="{8D0C9E83-5B56-47A2-A9F8-5A0A6902BD72}"/>
              </a:ext>
            </a:extLst>
          </p:cNvPr>
          <p:cNvGrpSpPr/>
          <p:nvPr/>
        </p:nvGrpSpPr>
        <p:grpSpPr>
          <a:xfrm rot="16200000" flipV="1">
            <a:off x="9482626" y="4822157"/>
            <a:ext cx="323990" cy="405698"/>
            <a:chOff x="5597076" y="2648471"/>
            <a:chExt cx="323990" cy="405698"/>
          </a:xfrm>
        </p:grpSpPr>
        <p:cxnSp>
          <p:nvCxnSpPr>
            <p:cNvPr id="137" name="直接连接符 136">
              <a:extLst>
                <a:ext uri="{FF2B5EF4-FFF2-40B4-BE49-F238E27FC236}">
                  <a16:creationId xmlns:a16="http://schemas.microsoft.com/office/drawing/2014/main" id="{FE5B0968-A06A-4FEC-9DB6-E8FC01A05A95}"/>
                </a:ext>
              </a:extLst>
            </p:cNvPr>
            <p:cNvCxnSpPr>
              <a:cxnSpLocks/>
              <a:stCxn id="139" idx="5"/>
            </p:cNvCxnSpPr>
            <p:nvPr/>
          </p:nvCxnSpPr>
          <p:spPr>
            <a:xfrm>
              <a:off x="5763055" y="2800233"/>
              <a:ext cx="158011" cy="1401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FB3CFFF1-FB72-4FB4-ADAC-5A9231A9A8BA}"/>
                </a:ext>
              </a:extLst>
            </p:cNvPr>
            <p:cNvCxnSpPr>
              <a:cxnSpLocks/>
              <a:endCxn id="140" idx="7"/>
            </p:cNvCxnSpPr>
            <p:nvPr/>
          </p:nvCxnSpPr>
          <p:spPr>
            <a:xfrm flipH="1">
              <a:off x="5758781" y="2736240"/>
              <a:ext cx="158662" cy="1661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椭圆 138">
              <a:extLst>
                <a:ext uri="{FF2B5EF4-FFF2-40B4-BE49-F238E27FC236}">
                  <a16:creationId xmlns:a16="http://schemas.microsoft.com/office/drawing/2014/main" id="{99D395AB-D537-4E38-96CC-85138C00262A}"/>
                </a:ext>
              </a:extLst>
            </p:cNvPr>
            <p:cNvSpPr/>
            <p:nvPr/>
          </p:nvSpPr>
          <p:spPr>
            <a:xfrm>
              <a:off x="5601350" y="2648471"/>
              <a:ext cx="189449" cy="177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椭圆 139">
              <a:extLst>
                <a:ext uri="{FF2B5EF4-FFF2-40B4-BE49-F238E27FC236}">
                  <a16:creationId xmlns:a16="http://schemas.microsoft.com/office/drawing/2014/main" id="{5067F0A4-E671-4929-B91F-B2FC62316E7F}"/>
                </a:ext>
              </a:extLst>
            </p:cNvPr>
            <p:cNvSpPr/>
            <p:nvPr/>
          </p:nvSpPr>
          <p:spPr>
            <a:xfrm>
              <a:off x="5597076" y="2876369"/>
              <a:ext cx="189449" cy="177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文本框 7">
            <a:extLst>
              <a:ext uri="{FF2B5EF4-FFF2-40B4-BE49-F238E27FC236}">
                <a16:creationId xmlns:a16="http://schemas.microsoft.com/office/drawing/2014/main" id="{C8DE1AAD-38A9-D668-1F10-7B6BD6DDFC76}"/>
              </a:ext>
            </a:extLst>
          </p:cNvPr>
          <p:cNvSpPr txBox="1"/>
          <p:nvPr/>
        </p:nvSpPr>
        <p:spPr>
          <a:xfrm>
            <a:off x="5005677" y="1462534"/>
            <a:ext cx="6794887"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b="1" dirty="0">
                <a:solidFill>
                  <a:schemeClr val="accent1">
                    <a:lumMod val="50000"/>
                  </a:schemeClr>
                </a:solidFill>
                <a:latin typeface="Calibri" panose="020F0502020204030204"/>
                <a:ea typeface="等线" panose="02010600030101010101" pitchFamily="2" charset="-122"/>
              </a:rPr>
              <a:t>Try</a:t>
            </a:r>
            <a:r>
              <a:rPr lang="zh-CN" altLang="en-US" sz="2400" b="1" dirty="0">
                <a:solidFill>
                  <a:schemeClr val="accent1">
                    <a:lumMod val="50000"/>
                  </a:schemeClr>
                </a:solidFill>
                <a:latin typeface="Calibri" panose="020F0502020204030204"/>
                <a:ea typeface="等线" panose="02010600030101010101" pitchFamily="2" charset="-122"/>
              </a:rPr>
              <a:t> </a:t>
            </a:r>
            <a:r>
              <a:rPr kumimoji="0" lang="en-US" altLang="zh-CN" sz="2400" b="1" i="0" u="none" strike="noStrike" kern="1200" cap="none" spc="0" normalizeH="0" baseline="0" noProof="0" dirty="0">
                <a:ln>
                  <a:noFill/>
                </a:ln>
                <a:solidFill>
                  <a:schemeClr val="accent1">
                    <a:lumMod val="50000"/>
                  </a:schemeClr>
                </a:solidFill>
                <a:effectLst/>
                <a:uLnTx/>
                <a:uFillTx/>
                <a:latin typeface="Calibri" panose="020F0502020204030204"/>
                <a:ea typeface="等线" panose="02010600030101010101" pitchFamily="2" charset="-122"/>
                <a:cs typeface="+mn-cs"/>
              </a:rPr>
              <a:t>2</a:t>
            </a:r>
            <a:r>
              <a:rPr kumimoji="0" lang="en-US" altLang="zh-CN" sz="2400" b="1" i="0" u="none" strike="noStrike" kern="1200" cap="none" spc="0" normalizeH="0" baseline="30000" noProof="0" dirty="0">
                <a:ln>
                  <a:noFill/>
                </a:ln>
                <a:solidFill>
                  <a:schemeClr val="accent1">
                    <a:lumMod val="50000"/>
                  </a:schemeClr>
                </a:solidFill>
                <a:effectLst/>
                <a:uLnTx/>
                <a:uFillTx/>
                <a:latin typeface="Calibri" panose="020F0502020204030204"/>
                <a:ea typeface="等线" panose="02010600030101010101" pitchFamily="2" charset="-122"/>
                <a:cs typeface="+mn-cs"/>
              </a:rPr>
              <a:t>SF</a:t>
            </a:r>
            <a:r>
              <a:rPr kumimoji="0" lang="zh-CN" altLang="en-US" sz="2400" b="1" i="0" u="none" strike="noStrike" kern="1200" cap="none" spc="0" normalizeH="0" baseline="30000" noProof="0" dirty="0">
                <a:ln>
                  <a:noFill/>
                </a:ln>
                <a:solidFill>
                  <a:schemeClr val="accent1">
                    <a:lumMod val="50000"/>
                  </a:schemeClr>
                </a:solidFill>
                <a:effectLst/>
                <a:uLnTx/>
                <a:uFillTx/>
                <a:latin typeface="Calibri" panose="020F0502020204030204"/>
                <a:ea typeface="等线" panose="02010600030101010101" pitchFamily="2" charset="-122"/>
                <a:cs typeface="+mn-cs"/>
              </a:rPr>
              <a:t> </a:t>
            </a:r>
            <a:r>
              <a:rPr lang="en-US" altLang="zh-CN" sz="2400" b="1" noProof="0" dirty="0" err="1">
                <a:solidFill>
                  <a:schemeClr val="accent1">
                    <a:lumMod val="50000"/>
                  </a:schemeClr>
                </a:solidFill>
                <a:latin typeface="Calibri" panose="020F0502020204030204"/>
                <a:ea typeface="等线" panose="02010600030101010101" pitchFamily="2" charset="-122"/>
              </a:rPr>
              <a:t>ju</a:t>
            </a:r>
            <a:r>
              <a:rPr lang="en-US" altLang="zh-CN" sz="2400" b="1" dirty="0" err="1">
                <a:solidFill>
                  <a:schemeClr val="accent1">
                    <a:lumMod val="50000"/>
                  </a:schemeClr>
                </a:solidFill>
                <a:latin typeface="Calibri" panose="020F0502020204030204"/>
                <a:ea typeface="等线" panose="02010600030101010101" pitchFamily="2" charset="-122"/>
              </a:rPr>
              <a:t>mp</a:t>
            </a:r>
            <a:r>
              <a:rPr lang="zh-CN" altLang="en-US" sz="2400" b="1" dirty="0">
                <a:solidFill>
                  <a:schemeClr val="accent1">
                    <a:lumMod val="50000"/>
                  </a:schemeClr>
                </a:solidFill>
                <a:latin typeface="Calibri" panose="020F0502020204030204"/>
                <a:ea typeface="等线" panose="02010600030101010101" pitchFamily="2" charset="-122"/>
              </a:rPr>
              <a:t> </a:t>
            </a:r>
            <a:r>
              <a:rPr lang="en-US" altLang="zh-CN" sz="2400" b="1" dirty="0">
                <a:solidFill>
                  <a:schemeClr val="accent1">
                    <a:lumMod val="50000"/>
                  </a:schemeClr>
                </a:solidFill>
                <a:latin typeface="Calibri" panose="020F0502020204030204"/>
                <a:ea typeface="等线" panose="02010600030101010101" pitchFamily="2" charset="-122"/>
              </a:rPr>
              <a:t>locations and for each location,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400" b="1" dirty="0">
                <a:solidFill>
                  <a:schemeClr val="accent1">
                    <a:lumMod val="50000"/>
                  </a:schemeClr>
                </a:solidFill>
                <a:latin typeface="Calibri" panose="020F0502020204030204"/>
                <a:ea typeface="等线" panose="02010600030101010101" pitchFamily="2" charset="-122"/>
              </a:rPr>
              <a:t>only compute power at its corresponding frequency</a:t>
            </a:r>
            <a:endParaRPr kumimoji="0" lang="en-US" altLang="zh-CN" sz="2400" b="1" i="0" u="none" strike="noStrike" kern="1200" cap="none" spc="0" normalizeH="0" baseline="30000" noProof="0" dirty="0">
              <a:ln>
                <a:noFill/>
              </a:ln>
              <a:solidFill>
                <a:schemeClr val="accent1">
                  <a:lumMod val="50000"/>
                </a:schemeClr>
              </a:solidFill>
              <a:effectLst/>
              <a:uLnTx/>
              <a:uFillTx/>
              <a:latin typeface="Calibri" panose="020F0502020204030204"/>
              <a:ea typeface="等线" panose="02010600030101010101" pitchFamily="2" charset="-122"/>
              <a:cs typeface="+mn-cs"/>
            </a:endParaRPr>
          </a:p>
        </p:txBody>
      </p:sp>
      <p:grpSp>
        <p:nvGrpSpPr>
          <p:cNvPr id="115" name="组合 114">
            <a:extLst>
              <a:ext uri="{FF2B5EF4-FFF2-40B4-BE49-F238E27FC236}">
                <a16:creationId xmlns:a16="http://schemas.microsoft.com/office/drawing/2014/main" id="{C841E8D9-9A65-4676-80F7-67708DC3DE7B}"/>
              </a:ext>
            </a:extLst>
          </p:cNvPr>
          <p:cNvGrpSpPr/>
          <p:nvPr/>
        </p:nvGrpSpPr>
        <p:grpSpPr>
          <a:xfrm>
            <a:off x="8351179" y="2920035"/>
            <a:ext cx="2021965" cy="2616268"/>
            <a:chOff x="509221" y="554076"/>
            <a:chExt cx="2127732" cy="3536383"/>
          </a:xfrm>
        </p:grpSpPr>
        <p:cxnSp>
          <p:nvCxnSpPr>
            <p:cNvPr id="123" name="直接箭头连接符 122">
              <a:extLst>
                <a:ext uri="{FF2B5EF4-FFF2-40B4-BE49-F238E27FC236}">
                  <a16:creationId xmlns:a16="http://schemas.microsoft.com/office/drawing/2014/main" id="{DCF639D8-C453-461D-AF9F-D691F81D29DE}"/>
                </a:ext>
              </a:extLst>
            </p:cNvPr>
            <p:cNvCxnSpPr>
              <a:cxnSpLocks/>
            </p:cNvCxnSpPr>
            <p:nvPr/>
          </p:nvCxnSpPr>
          <p:spPr>
            <a:xfrm flipV="1">
              <a:off x="791852" y="716442"/>
              <a:ext cx="0" cy="3374017"/>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4" name="直接箭头连接符 123">
              <a:extLst>
                <a:ext uri="{FF2B5EF4-FFF2-40B4-BE49-F238E27FC236}">
                  <a16:creationId xmlns:a16="http://schemas.microsoft.com/office/drawing/2014/main" id="{D528A908-E22A-4BB0-962B-EFF0DE1869EB}"/>
                </a:ext>
              </a:extLst>
            </p:cNvPr>
            <p:cNvCxnSpPr>
              <a:cxnSpLocks/>
            </p:cNvCxnSpPr>
            <p:nvPr/>
          </p:nvCxnSpPr>
          <p:spPr>
            <a:xfrm flipV="1">
              <a:off x="791852" y="2688212"/>
              <a:ext cx="1604275" cy="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6" name="文本框 125">
              <a:extLst>
                <a:ext uri="{FF2B5EF4-FFF2-40B4-BE49-F238E27FC236}">
                  <a16:creationId xmlns:a16="http://schemas.microsoft.com/office/drawing/2014/main" id="{A454421A-FD24-4C39-95A9-847F5F65C6DF}"/>
                </a:ext>
              </a:extLst>
            </p:cNvPr>
            <p:cNvSpPr txBox="1"/>
            <p:nvPr/>
          </p:nvSpPr>
          <p:spPr>
            <a:xfrm>
              <a:off x="2304156" y="2189208"/>
              <a:ext cx="332797" cy="499222"/>
            </a:xfrm>
            <a:prstGeom prst="rect">
              <a:avLst/>
            </a:prstGeom>
            <a:noFill/>
            <a:ln w="38100">
              <a:noFill/>
            </a:ln>
          </p:spPr>
          <p:txBody>
            <a:bodyPr wrap="square" rtlCol="0">
              <a:spAutoFit/>
            </a:bodyPr>
            <a:lstStyle/>
            <a:p>
              <a:r>
                <a:rPr lang="en-US" altLang="zh-CN" b="1" dirty="0"/>
                <a:t>t</a:t>
              </a:r>
              <a:endParaRPr lang="en-US" b="1" dirty="0"/>
            </a:p>
          </p:txBody>
        </p:sp>
        <p:sp>
          <p:nvSpPr>
            <p:cNvPr id="130" name="文本框 129">
              <a:extLst>
                <a:ext uri="{FF2B5EF4-FFF2-40B4-BE49-F238E27FC236}">
                  <a16:creationId xmlns:a16="http://schemas.microsoft.com/office/drawing/2014/main" id="{7E9F27CE-DD40-494C-A472-26426D301A24}"/>
                </a:ext>
              </a:extLst>
            </p:cNvPr>
            <p:cNvSpPr txBox="1"/>
            <p:nvPr/>
          </p:nvSpPr>
          <p:spPr>
            <a:xfrm>
              <a:off x="773120" y="554076"/>
              <a:ext cx="235755" cy="499222"/>
            </a:xfrm>
            <a:prstGeom prst="rect">
              <a:avLst/>
            </a:prstGeom>
            <a:noFill/>
            <a:ln w="38100">
              <a:noFill/>
            </a:ln>
          </p:spPr>
          <p:txBody>
            <a:bodyPr wrap="square" rtlCol="0">
              <a:spAutoFit/>
            </a:bodyPr>
            <a:lstStyle/>
            <a:p>
              <a:r>
                <a:rPr lang="en-US" b="1" dirty="0"/>
                <a:t>f</a:t>
              </a:r>
            </a:p>
          </p:txBody>
        </p:sp>
        <p:sp>
          <p:nvSpPr>
            <p:cNvPr id="131" name="文本框 130">
              <a:extLst>
                <a:ext uri="{FF2B5EF4-FFF2-40B4-BE49-F238E27FC236}">
                  <a16:creationId xmlns:a16="http://schemas.microsoft.com/office/drawing/2014/main" id="{C712C0B4-7A2D-4433-A7DC-643FB267850B}"/>
                </a:ext>
              </a:extLst>
            </p:cNvPr>
            <p:cNvSpPr txBox="1"/>
            <p:nvPr/>
          </p:nvSpPr>
          <p:spPr>
            <a:xfrm>
              <a:off x="509221" y="2451511"/>
              <a:ext cx="317467" cy="499222"/>
            </a:xfrm>
            <a:prstGeom prst="rect">
              <a:avLst/>
            </a:prstGeom>
            <a:noFill/>
            <a:ln w="38100">
              <a:noFill/>
            </a:ln>
          </p:spPr>
          <p:txBody>
            <a:bodyPr wrap="none" rtlCol="0">
              <a:spAutoFit/>
            </a:bodyPr>
            <a:lstStyle/>
            <a:p>
              <a:r>
                <a:rPr lang="en-US" b="1" dirty="0"/>
                <a:t>0</a:t>
              </a:r>
            </a:p>
          </p:txBody>
        </p:sp>
        <p:sp>
          <p:nvSpPr>
            <p:cNvPr id="132" name="文本框 131">
              <a:extLst>
                <a:ext uri="{FF2B5EF4-FFF2-40B4-BE49-F238E27FC236}">
                  <a16:creationId xmlns:a16="http://schemas.microsoft.com/office/drawing/2014/main" id="{536CB55F-0116-4A79-9202-AE4259510D46}"/>
                </a:ext>
              </a:extLst>
            </p:cNvPr>
            <p:cNvSpPr txBox="1"/>
            <p:nvPr/>
          </p:nvSpPr>
          <p:spPr>
            <a:xfrm>
              <a:off x="509221" y="1239930"/>
              <a:ext cx="330962" cy="499222"/>
            </a:xfrm>
            <a:prstGeom prst="rect">
              <a:avLst/>
            </a:prstGeom>
            <a:noFill/>
            <a:ln w="38100">
              <a:noFill/>
            </a:ln>
          </p:spPr>
          <p:txBody>
            <a:bodyPr wrap="none" rtlCol="0">
              <a:spAutoFit/>
            </a:bodyPr>
            <a:lstStyle/>
            <a:p>
              <a:r>
                <a:rPr lang="en-US" b="1" dirty="0"/>
                <a:t>B</a:t>
              </a:r>
            </a:p>
          </p:txBody>
        </p:sp>
        <p:cxnSp>
          <p:nvCxnSpPr>
            <p:cNvPr id="133" name="直接箭头连接符 132">
              <a:extLst>
                <a:ext uri="{FF2B5EF4-FFF2-40B4-BE49-F238E27FC236}">
                  <a16:creationId xmlns:a16="http://schemas.microsoft.com/office/drawing/2014/main" id="{CDA096EC-6EC5-4888-B67F-F17260D45357}"/>
                </a:ext>
              </a:extLst>
            </p:cNvPr>
            <p:cNvCxnSpPr>
              <a:cxnSpLocks/>
            </p:cNvCxnSpPr>
            <p:nvPr/>
          </p:nvCxnSpPr>
          <p:spPr>
            <a:xfrm flipV="1">
              <a:off x="813946" y="1476628"/>
              <a:ext cx="1522544" cy="1"/>
            </a:xfrm>
            <a:prstGeom prst="straightConnector1">
              <a:avLst/>
            </a:prstGeom>
            <a:ln w="38100">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34" name="文本框 133">
            <a:extLst>
              <a:ext uri="{FF2B5EF4-FFF2-40B4-BE49-F238E27FC236}">
                <a16:creationId xmlns:a16="http://schemas.microsoft.com/office/drawing/2014/main" id="{63EBE122-1FF0-489A-AEEA-DF3E2C91659C}"/>
              </a:ext>
            </a:extLst>
          </p:cNvPr>
          <p:cNvSpPr txBox="1"/>
          <p:nvPr/>
        </p:nvSpPr>
        <p:spPr>
          <a:xfrm>
            <a:off x="8083356" y="5556058"/>
            <a:ext cx="2437655" cy="461665"/>
          </a:xfrm>
          <a:prstGeom prst="rect">
            <a:avLst/>
          </a:prstGeom>
          <a:noFill/>
        </p:spPr>
        <p:txBody>
          <a:bodyPr wrap="none" rtlCol="0">
            <a:spAutoFit/>
          </a:bodyPr>
          <a:lstStyle/>
          <a:p>
            <a:r>
              <a:rPr lang="en-US" altLang="zh-CN" sz="2400" b="1" dirty="0"/>
              <a:t>Real</a:t>
            </a:r>
            <a:r>
              <a:rPr lang="zh-CN" altLang="en-US" sz="2400" b="1" dirty="0"/>
              <a:t> </a:t>
            </a:r>
            <a:r>
              <a:rPr lang="en-US" altLang="zh-CN" sz="2400" b="1" dirty="0" err="1"/>
              <a:t>LoRa</a:t>
            </a:r>
            <a:r>
              <a:rPr lang="en-US" altLang="zh-CN" sz="2400" b="1" dirty="0"/>
              <a:t> Symbol</a:t>
            </a:r>
            <a:endParaRPr lang="en-US" sz="2400" b="1" dirty="0"/>
          </a:p>
        </p:txBody>
      </p:sp>
      <p:grpSp>
        <p:nvGrpSpPr>
          <p:cNvPr id="135" name="组合 134">
            <a:extLst>
              <a:ext uri="{FF2B5EF4-FFF2-40B4-BE49-F238E27FC236}">
                <a16:creationId xmlns:a16="http://schemas.microsoft.com/office/drawing/2014/main" id="{7CF2155E-CF8B-4D41-B6B4-8F60B680FF7C}"/>
              </a:ext>
            </a:extLst>
          </p:cNvPr>
          <p:cNvGrpSpPr/>
          <p:nvPr/>
        </p:nvGrpSpPr>
        <p:grpSpPr>
          <a:xfrm>
            <a:off x="8291527" y="3588980"/>
            <a:ext cx="2028281" cy="879098"/>
            <a:chOff x="7082765" y="2789811"/>
            <a:chExt cx="2028281" cy="879098"/>
          </a:xfrm>
        </p:grpSpPr>
        <p:grpSp>
          <p:nvGrpSpPr>
            <p:cNvPr id="141" name="组合 140">
              <a:extLst>
                <a:ext uri="{FF2B5EF4-FFF2-40B4-BE49-F238E27FC236}">
                  <a16:creationId xmlns:a16="http://schemas.microsoft.com/office/drawing/2014/main" id="{AACC134F-2987-4E9A-8CC8-0A5ABD50F262}"/>
                </a:ext>
              </a:extLst>
            </p:cNvPr>
            <p:cNvGrpSpPr/>
            <p:nvPr/>
          </p:nvGrpSpPr>
          <p:grpSpPr>
            <a:xfrm>
              <a:off x="7082765" y="2803383"/>
              <a:ext cx="1194040" cy="711764"/>
              <a:chOff x="1208409" y="3054318"/>
              <a:chExt cx="1194040" cy="711764"/>
            </a:xfrm>
          </p:grpSpPr>
          <p:cxnSp>
            <p:nvCxnSpPr>
              <p:cNvPr id="145" name="直接连接符 144">
                <a:extLst>
                  <a:ext uri="{FF2B5EF4-FFF2-40B4-BE49-F238E27FC236}">
                    <a16:creationId xmlns:a16="http://schemas.microsoft.com/office/drawing/2014/main" id="{CC0A5D23-DA90-48BB-A646-27801C5C483C}"/>
                  </a:ext>
                </a:extLst>
              </p:cNvPr>
              <p:cNvCxnSpPr>
                <a:cxnSpLocks/>
              </p:cNvCxnSpPr>
              <p:nvPr/>
            </p:nvCxnSpPr>
            <p:spPr>
              <a:xfrm flipV="1">
                <a:off x="1530714" y="3054318"/>
                <a:ext cx="871735" cy="60268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6" name="文本框 145">
                <a:extLst>
                  <a:ext uri="{FF2B5EF4-FFF2-40B4-BE49-F238E27FC236}">
                    <a16:creationId xmlns:a16="http://schemas.microsoft.com/office/drawing/2014/main" id="{CA2839FC-8FBA-4708-B051-5D420035D514}"/>
                  </a:ext>
                </a:extLst>
              </p:cNvPr>
              <p:cNvSpPr txBox="1"/>
              <p:nvPr/>
            </p:nvSpPr>
            <p:spPr>
              <a:xfrm>
                <a:off x="1208409" y="3396750"/>
                <a:ext cx="343214"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a:t>
                </a:r>
                <a:endParaRPr lang="en-US" b="1" baseline="-25000" dirty="0">
                  <a:solidFill>
                    <a:srgbClr val="FF0000"/>
                  </a:solidFill>
                </a:endParaRPr>
              </a:p>
            </p:txBody>
          </p:sp>
        </p:grpSp>
        <p:cxnSp>
          <p:nvCxnSpPr>
            <p:cNvPr id="142" name="直接连接符 141">
              <a:extLst>
                <a:ext uri="{FF2B5EF4-FFF2-40B4-BE49-F238E27FC236}">
                  <a16:creationId xmlns:a16="http://schemas.microsoft.com/office/drawing/2014/main" id="{7D0AC156-E2DA-4DE8-B73B-0888E8F41F76}"/>
                </a:ext>
              </a:extLst>
            </p:cNvPr>
            <p:cNvCxnSpPr>
              <a:cxnSpLocks/>
            </p:cNvCxnSpPr>
            <p:nvPr/>
          </p:nvCxnSpPr>
          <p:spPr>
            <a:xfrm flipV="1">
              <a:off x="8278344" y="3381329"/>
              <a:ext cx="446972" cy="28026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2C02F691-7406-422D-AF8C-701F94EA5D21}"/>
                </a:ext>
              </a:extLst>
            </p:cNvPr>
            <p:cNvCxnSpPr>
              <a:cxnSpLocks/>
            </p:cNvCxnSpPr>
            <p:nvPr/>
          </p:nvCxnSpPr>
          <p:spPr>
            <a:xfrm flipV="1">
              <a:off x="8292070" y="2801700"/>
              <a:ext cx="0" cy="867209"/>
            </a:xfrm>
            <a:prstGeom prst="line">
              <a:avLst/>
            </a:prstGeom>
            <a:ln w="38100">
              <a:solidFill>
                <a:srgbClr val="FF0000"/>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4" name="文本框 143">
              <a:extLst>
                <a:ext uri="{FF2B5EF4-FFF2-40B4-BE49-F238E27FC236}">
                  <a16:creationId xmlns:a16="http://schemas.microsoft.com/office/drawing/2014/main" id="{3D1DF286-D31C-44FC-99A7-4C7D5D4F7668}"/>
                </a:ext>
              </a:extLst>
            </p:cNvPr>
            <p:cNvSpPr txBox="1"/>
            <p:nvPr/>
          </p:nvSpPr>
          <p:spPr>
            <a:xfrm>
              <a:off x="8291168" y="2789811"/>
              <a:ext cx="819878" cy="646331"/>
            </a:xfrm>
            <a:prstGeom prst="rect">
              <a:avLst/>
            </a:prstGeom>
            <a:noFill/>
            <a:ln w="38100">
              <a:noFill/>
            </a:ln>
          </p:spPr>
          <p:txBody>
            <a:bodyPr wrap="square" rtlCol="0">
              <a:spAutoFit/>
            </a:bodyPr>
            <a:lstStyle/>
            <a:p>
              <a:pPr algn="ctr"/>
              <a:r>
                <a:rPr lang="en-US" b="1" dirty="0">
                  <a:solidFill>
                    <a:srgbClr val="FF0000"/>
                  </a:solidFill>
                </a:rPr>
                <a:t>Freq.</a:t>
              </a:r>
            </a:p>
            <a:p>
              <a:pPr algn="ctr"/>
              <a:r>
                <a:rPr lang="en-US" b="1" dirty="0">
                  <a:solidFill>
                    <a:srgbClr val="FF0000"/>
                  </a:solidFill>
                </a:rPr>
                <a:t>Jump</a:t>
              </a:r>
            </a:p>
          </p:txBody>
        </p:sp>
      </p:grpSp>
      <p:grpSp>
        <p:nvGrpSpPr>
          <p:cNvPr id="147" name="组合 146">
            <a:extLst>
              <a:ext uri="{FF2B5EF4-FFF2-40B4-BE49-F238E27FC236}">
                <a16:creationId xmlns:a16="http://schemas.microsoft.com/office/drawing/2014/main" id="{AAFEB629-B920-4E6D-8950-4D0F1325C0E4}"/>
              </a:ext>
            </a:extLst>
          </p:cNvPr>
          <p:cNvGrpSpPr/>
          <p:nvPr/>
        </p:nvGrpSpPr>
        <p:grpSpPr>
          <a:xfrm>
            <a:off x="8276681" y="3594725"/>
            <a:ext cx="2353560" cy="958671"/>
            <a:chOff x="6757486" y="2789811"/>
            <a:chExt cx="2353560" cy="958671"/>
          </a:xfrm>
        </p:grpSpPr>
        <p:grpSp>
          <p:nvGrpSpPr>
            <p:cNvPr id="148" name="组合 147">
              <a:extLst>
                <a:ext uri="{FF2B5EF4-FFF2-40B4-BE49-F238E27FC236}">
                  <a16:creationId xmlns:a16="http://schemas.microsoft.com/office/drawing/2014/main" id="{D6AE483F-F54B-4F22-BAC9-5337210A2E52}"/>
                </a:ext>
              </a:extLst>
            </p:cNvPr>
            <p:cNvGrpSpPr/>
            <p:nvPr/>
          </p:nvGrpSpPr>
          <p:grpSpPr>
            <a:xfrm>
              <a:off x="6757486" y="2803384"/>
              <a:ext cx="1519319" cy="945098"/>
              <a:chOff x="883130" y="3054319"/>
              <a:chExt cx="1519319" cy="945098"/>
            </a:xfrm>
          </p:grpSpPr>
          <p:cxnSp>
            <p:nvCxnSpPr>
              <p:cNvPr id="152" name="直接连接符 151">
                <a:extLst>
                  <a:ext uri="{FF2B5EF4-FFF2-40B4-BE49-F238E27FC236}">
                    <a16:creationId xmlns:a16="http://schemas.microsoft.com/office/drawing/2014/main" id="{E14973F4-0133-40C1-863C-BABB3634EBAF}"/>
                  </a:ext>
                </a:extLst>
              </p:cNvPr>
              <p:cNvCxnSpPr>
                <a:cxnSpLocks/>
              </p:cNvCxnSpPr>
              <p:nvPr/>
            </p:nvCxnSpPr>
            <p:spPr>
              <a:xfrm flipV="1">
                <a:off x="1227113" y="3054319"/>
                <a:ext cx="1175336" cy="78064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53" name="文本框 152">
                <a:extLst>
                  <a:ext uri="{FF2B5EF4-FFF2-40B4-BE49-F238E27FC236}">
                    <a16:creationId xmlns:a16="http://schemas.microsoft.com/office/drawing/2014/main" id="{F460503A-3058-4B13-B91F-257700DE7415}"/>
                  </a:ext>
                </a:extLst>
              </p:cNvPr>
              <p:cNvSpPr txBox="1"/>
              <p:nvPr/>
            </p:nvSpPr>
            <p:spPr>
              <a:xfrm>
                <a:off x="883130" y="3630085"/>
                <a:ext cx="343214"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a:t>
                </a:r>
                <a:endParaRPr lang="en-US" b="1" baseline="-25000" dirty="0">
                  <a:solidFill>
                    <a:srgbClr val="FF0000"/>
                  </a:solidFill>
                </a:endParaRPr>
              </a:p>
            </p:txBody>
          </p:sp>
        </p:grpSp>
        <p:cxnSp>
          <p:nvCxnSpPr>
            <p:cNvPr id="149" name="直接连接符 148">
              <a:extLst>
                <a:ext uri="{FF2B5EF4-FFF2-40B4-BE49-F238E27FC236}">
                  <a16:creationId xmlns:a16="http://schemas.microsoft.com/office/drawing/2014/main" id="{FAA814DA-A61A-4ADA-91FE-21B906D14A50}"/>
                </a:ext>
              </a:extLst>
            </p:cNvPr>
            <p:cNvCxnSpPr>
              <a:cxnSpLocks/>
            </p:cNvCxnSpPr>
            <p:nvPr/>
          </p:nvCxnSpPr>
          <p:spPr>
            <a:xfrm flipV="1">
              <a:off x="8278344" y="3569800"/>
              <a:ext cx="153056" cy="91792"/>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51938815-43B9-470C-94E2-E01335D0D984}"/>
                </a:ext>
              </a:extLst>
            </p:cNvPr>
            <p:cNvCxnSpPr>
              <a:cxnSpLocks/>
            </p:cNvCxnSpPr>
            <p:nvPr/>
          </p:nvCxnSpPr>
          <p:spPr>
            <a:xfrm flipV="1">
              <a:off x="8292070" y="2801700"/>
              <a:ext cx="0" cy="867209"/>
            </a:xfrm>
            <a:prstGeom prst="line">
              <a:avLst/>
            </a:prstGeom>
            <a:ln w="38100">
              <a:solidFill>
                <a:srgbClr val="FF0000"/>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1" name="文本框 150">
              <a:extLst>
                <a:ext uri="{FF2B5EF4-FFF2-40B4-BE49-F238E27FC236}">
                  <a16:creationId xmlns:a16="http://schemas.microsoft.com/office/drawing/2014/main" id="{CB627EEE-1532-4C50-84DA-2FFE4519E683}"/>
                </a:ext>
              </a:extLst>
            </p:cNvPr>
            <p:cNvSpPr txBox="1"/>
            <p:nvPr/>
          </p:nvSpPr>
          <p:spPr>
            <a:xfrm>
              <a:off x="8291168" y="2789811"/>
              <a:ext cx="819878" cy="646331"/>
            </a:xfrm>
            <a:prstGeom prst="rect">
              <a:avLst/>
            </a:prstGeom>
            <a:noFill/>
            <a:ln w="38100">
              <a:noFill/>
            </a:ln>
          </p:spPr>
          <p:txBody>
            <a:bodyPr wrap="square" rtlCol="0">
              <a:spAutoFit/>
            </a:bodyPr>
            <a:lstStyle/>
            <a:p>
              <a:pPr algn="ctr"/>
              <a:r>
                <a:rPr lang="en-US" b="1" dirty="0">
                  <a:solidFill>
                    <a:srgbClr val="FF0000"/>
                  </a:solidFill>
                </a:rPr>
                <a:t>Freq.</a:t>
              </a:r>
            </a:p>
            <a:p>
              <a:pPr algn="ctr"/>
              <a:r>
                <a:rPr lang="en-US" b="1" dirty="0">
                  <a:solidFill>
                    <a:srgbClr val="FF0000"/>
                  </a:solidFill>
                </a:rPr>
                <a:t>Jump</a:t>
              </a:r>
            </a:p>
          </p:txBody>
        </p:sp>
      </p:grpSp>
      <p:grpSp>
        <p:nvGrpSpPr>
          <p:cNvPr id="154" name="组合 153">
            <a:extLst>
              <a:ext uri="{FF2B5EF4-FFF2-40B4-BE49-F238E27FC236}">
                <a16:creationId xmlns:a16="http://schemas.microsoft.com/office/drawing/2014/main" id="{EB7B3B48-DC05-415E-8F76-7953E0353098}"/>
              </a:ext>
            </a:extLst>
          </p:cNvPr>
          <p:cNvGrpSpPr/>
          <p:nvPr/>
        </p:nvGrpSpPr>
        <p:grpSpPr>
          <a:xfrm>
            <a:off x="8304351" y="3610380"/>
            <a:ext cx="1629727" cy="879098"/>
            <a:chOff x="7481319" y="2789811"/>
            <a:chExt cx="1629727" cy="879098"/>
          </a:xfrm>
        </p:grpSpPr>
        <p:grpSp>
          <p:nvGrpSpPr>
            <p:cNvPr id="155" name="组合 154">
              <a:extLst>
                <a:ext uri="{FF2B5EF4-FFF2-40B4-BE49-F238E27FC236}">
                  <a16:creationId xmlns:a16="http://schemas.microsoft.com/office/drawing/2014/main" id="{D15993A1-DE4C-4B8C-A2D0-CFFED242F9BB}"/>
                </a:ext>
              </a:extLst>
            </p:cNvPr>
            <p:cNvGrpSpPr/>
            <p:nvPr/>
          </p:nvGrpSpPr>
          <p:grpSpPr>
            <a:xfrm>
              <a:off x="7481319" y="2803384"/>
              <a:ext cx="795486" cy="431189"/>
              <a:chOff x="1606963" y="3054319"/>
              <a:chExt cx="795486" cy="431189"/>
            </a:xfrm>
          </p:grpSpPr>
          <p:cxnSp>
            <p:nvCxnSpPr>
              <p:cNvPr id="159" name="直接连接符 158">
                <a:extLst>
                  <a:ext uri="{FF2B5EF4-FFF2-40B4-BE49-F238E27FC236}">
                    <a16:creationId xmlns:a16="http://schemas.microsoft.com/office/drawing/2014/main" id="{40D47321-0CBD-40F7-BBD9-FFEA4CF765FD}"/>
                  </a:ext>
                </a:extLst>
              </p:cNvPr>
              <p:cNvCxnSpPr>
                <a:cxnSpLocks/>
              </p:cNvCxnSpPr>
              <p:nvPr/>
            </p:nvCxnSpPr>
            <p:spPr>
              <a:xfrm flipV="1">
                <a:off x="1936458" y="3054319"/>
                <a:ext cx="465991" cy="31603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60" name="文本框 159">
                <a:extLst>
                  <a:ext uri="{FF2B5EF4-FFF2-40B4-BE49-F238E27FC236}">
                    <a16:creationId xmlns:a16="http://schemas.microsoft.com/office/drawing/2014/main" id="{B7AFE3F1-6A2F-4C3E-8DF4-3FD930787F4C}"/>
                  </a:ext>
                </a:extLst>
              </p:cNvPr>
              <p:cNvSpPr txBox="1"/>
              <p:nvPr/>
            </p:nvSpPr>
            <p:spPr>
              <a:xfrm>
                <a:off x="1606963" y="3116176"/>
                <a:ext cx="343214" cy="369332"/>
              </a:xfrm>
              <a:prstGeom prst="rect">
                <a:avLst/>
              </a:prstGeom>
              <a:noFill/>
              <a:ln w="38100">
                <a:noFill/>
              </a:ln>
            </p:spPr>
            <p:txBody>
              <a:bodyPr wrap="square" rtlCol="0">
                <a:spAutoFit/>
              </a:bodyPr>
              <a:lstStyle/>
              <a:p>
                <a:r>
                  <a:rPr lang="en-US" altLang="zh-CN" b="1" dirty="0">
                    <a:solidFill>
                      <a:srgbClr val="FF0000"/>
                    </a:solidFill>
                  </a:rPr>
                  <a:t>f</a:t>
                </a:r>
                <a:r>
                  <a:rPr lang="en-US" altLang="zh-CN" b="1" baseline="-25000" dirty="0">
                    <a:solidFill>
                      <a:srgbClr val="FF0000"/>
                    </a:solidFill>
                  </a:rPr>
                  <a:t>0</a:t>
                </a:r>
                <a:endParaRPr lang="en-US" b="1" baseline="-25000" dirty="0">
                  <a:solidFill>
                    <a:srgbClr val="FF0000"/>
                  </a:solidFill>
                </a:endParaRPr>
              </a:p>
            </p:txBody>
          </p:sp>
        </p:grpSp>
        <p:cxnSp>
          <p:nvCxnSpPr>
            <p:cNvPr id="156" name="直接连接符 155">
              <a:extLst>
                <a:ext uri="{FF2B5EF4-FFF2-40B4-BE49-F238E27FC236}">
                  <a16:creationId xmlns:a16="http://schemas.microsoft.com/office/drawing/2014/main" id="{DE68844E-1994-4A26-9395-499294200D85}"/>
                </a:ext>
              </a:extLst>
            </p:cNvPr>
            <p:cNvCxnSpPr>
              <a:cxnSpLocks/>
              <a:endCxn id="158" idx="3"/>
            </p:cNvCxnSpPr>
            <p:nvPr/>
          </p:nvCxnSpPr>
          <p:spPr>
            <a:xfrm flipV="1">
              <a:off x="8278344" y="3112977"/>
              <a:ext cx="832702" cy="5486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7" name="直接连接符 156">
              <a:extLst>
                <a:ext uri="{FF2B5EF4-FFF2-40B4-BE49-F238E27FC236}">
                  <a16:creationId xmlns:a16="http://schemas.microsoft.com/office/drawing/2014/main" id="{36E21999-7507-4C92-84B8-D704740D23E0}"/>
                </a:ext>
              </a:extLst>
            </p:cNvPr>
            <p:cNvCxnSpPr>
              <a:cxnSpLocks/>
            </p:cNvCxnSpPr>
            <p:nvPr/>
          </p:nvCxnSpPr>
          <p:spPr>
            <a:xfrm flipV="1">
              <a:off x="8292070" y="2801700"/>
              <a:ext cx="0" cy="867209"/>
            </a:xfrm>
            <a:prstGeom prst="line">
              <a:avLst/>
            </a:prstGeom>
            <a:ln w="38100">
              <a:solidFill>
                <a:srgbClr val="FF0000"/>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文本框 157">
              <a:extLst>
                <a:ext uri="{FF2B5EF4-FFF2-40B4-BE49-F238E27FC236}">
                  <a16:creationId xmlns:a16="http://schemas.microsoft.com/office/drawing/2014/main" id="{1D0E094B-E353-4281-96B7-F8C6CCF79C8F}"/>
                </a:ext>
              </a:extLst>
            </p:cNvPr>
            <p:cNvSpPr txBox="1"/>
            <p:nvPr/>
          </p:nvSpPr>
          <p:spPr>
            <a:xfrm>
              <a:off x="8291168" y="2789811"/>
              <a:ext cx="819878" cy="646331"/>
            </a:xfrm>
            <a:prstGeom prst="rect">
              <a:avLst/>
            </a:prstGeom>
            <a:noFill/>
            <a:ln w="38100">
              <a:noFill/>
            </a:ln>
          </p:spPr>
          <p:txBody>
            <a:bodyPr wrap="square" rtlCol="0">
              <a:spAutoFit/>
            </a:bodyPr>
            <a:lstStyle/>
            <a:p>
              <a:pPr algn="ctr"/>
              <a:r>
                <a:rPr lang="en-US" b="1" dirty="0">
                  <a:solidFill>
                    <a:srgbClr val="FF0000"/>
                  </a:solidFill>
                </a:rPr>
                <a:t>Freq.</a:t>
              </a:r>
            </a:p>
            <a:p>
              <a:pPr algn="ctr"/>
              <a:r>
                <a:rPr lang="en-US" b="1" dirty="0">
                  <a:solidFill>
                    <a:srgbClr val="FF0000"/>
                  </a:solidFill>
                </a:rPr>
                <a:t>Jump</a:t>
              </a:r>
            </a:p>
          </p:txBody>
        </p:sp>
      </p:grpSp>
      <p:sp>
        <p:nvSpPr>
          <p:cNvPr id="41" name="文本框 40">
            <a:extLst>
              <a:ext uri="{FF2B5EF4-FFF2-40B4-BE49-F238E27FC236}">
                <a16:creationId xmlns:a16="http://schemas.microsoft.com/office/drawing/2014/main" id="{A79D8397-7397-95FD-653E-C6763FB605AE}"/>
              </a:ext>
            </a:extLst>
          </p:cNvPr>
          <p:cNvSpPr txBox="1"/>
          <p:nvPr/>
        </p:nvSpPr>
        <p:spPr>
          <a:xfrm>
            <a:off x="1143673" y="1126519"/>
            <a:ext cx="2826711" cy="830997"/>
          </a:xfrm>
          <a:prstGeom prst="rect">
            <a:avLst/>
          </a:prstGeom>
          <a:noFill/>
        </p:spPr>
        <p:txBody>
          <a:bodyPr wrap="square" rtlCol="0">
            <a:spAutoFit/>
          </a:bodyPr>
          <a:lstStyle/>
          <a:p>
            <a:r>
              <a:rPr lang="en-US" altLang="zh-CN" sz="2400" b="1" dirty="0">
                <a:solidFill>
                  <a:schemeClr val="accent1">
                    <a:lumMod val="50000"/>
                  </a:schemeClr>
                </a:solidFill>
              </a:rPr>
              <a:t>Trim</a:t>
            </a:r>
            <a:r>
              <a:rPr lang="zh-CN" altLang="en-US" sz="2400" b="1" dirty="0">
                <a:solidFill>
                  <a:schemeClr val="accent1">
                    <a:lumMod val="50000"/>
                  </a:schemeClr>
                </a:solidFill>
              </a:rPr>
              <a:t> </a:t>
            </a:r>
            <a:r>
              <a:rPr lang="en-US" altLang="zh-CN" sz="2400" b="1" dirty="0">
                <a:solidFill>
                  <a:schemeClr val="accent1">
                    <a:lumMod val="50000"/>
                  </a:schemeClr>
                </a:solidFill>
              </a:rPr>
              <a:t>input</a:t>
            </a:r>
            <a:r>
              <a:rPr lang="zh-CN" altLang="en-US" sz="2400" b="1" dirty="0">
                <a:solidFill>
                  <a:schemeClr val="accent1">
                    <a:lumMod val="50000"/>
                  </a:schemeClr>
                </a:solidFill>
              </a:rPr>
              <a:t> </a:t>
            </a:r>
            <a:r>
              <a:rPr lang="en-US" altLang="zh-CN" sz="2400" b="1" dirty="0">
                <a:solidFill>
                  <a:schemeClr val="accent1">
                    <a:lumMod val="50000"/>
                  </a:schemeClr>
                </a:solidFill>
              </a:rPr>
              <a:t>for</a:t>
            </a:r>
            <a:r>
              <a:rPr lang="zh-CN" altLang="en-US" sz="2400" b="1" dirty="0">
                <a:solidFill>
                  <a:schemeClr val="accent1">
                    <a:lumMod val="50000"/>
                  </a:schemeClr>
                </a:solidFill>
              </a:rPr>
              <a:t> </a:t>
            </a:r>
            <a:r>
              <a:rPr lang="en-US" altLang="zh-CN" sz="2400" b="1" dirty="0">
                <a:solidFill>
                  <a:schemeClr val="accent1">
                    <a:lumMod val="50000"/>
                  </a:schemeClr>
                </a:solidFill>
              </a:rPr>
              <a:t>FFT</a:t>
            </a:r>
            <a:r>
              <a:rPr lang="zh-CN" altLang="en-US" sz="2400" b="1" dirty="0">
                <a:solidFill>
                  <a:schemeClr val="accent1">
                    <a:lumMod val="50000"/>
                  </a:schemeClr>
                </a:solidFill>
              </a:rPr>
              <a:t> </a:t>
            </a:r>
            <a:endParaRPr lang="en-US" altLang="zh-CN" sz="2400" b="1" dirty="0">
              <a:solidFill>
                <a:schemeClr val="accent1">
                  <a:lumMod val="50000"/>
                </a:schemeClr>
              </a:solidFill>
            </a:endParaRPr>
          </a:p>
          <a:p>
            <a:r>
              <a:rPr lang="en-US" altLang="zh-CN" sz="2400" b="1" dirty="0">
                <a:solidFill>
                  <a:schemeClr val="accent1">
                    <a:lumMod val="50000"/>
                  </a:schemeClr>
                </a:solidFill>
              </a:rPr>
              <a:t>to</a:t>
            </a:r>
            <a:r>
              <a:rPr lang="zh-CN" altLang="en-US" sz="2400" b="1" dirty="0">
                <a:solidFill>
                  <a:schemeClr val="accent1">
                    <a:lumMod val="50000"/>
                  </a:schemeClr>
                </a:solidFill>
              </a:rPr>
              <a:t> </a:t>
            </a:r>
            <a:r>
              <a:rPr lang="en-US" altLang="zh-CN" sz="2400" b="1" dirty="0">
                <a:solidFill>
                  <a:schemeClr val="accent1">
                    <a:lumMod val="50000"/>
                  </a:schemeClr>
                </a:solidFill>
              </a:rPr>
              <a:t>avoid</a:t>
            </a:r>
            <a:r>
              <a:rPr lang="zh-CN" altLang="en-US" sz="2400" b="1" dirty="0">
                <a:solidFill>
                  <a:schemeClr val="accent1">
                    <a:lumMod val="50000"/>
                  </a:schemeClr>
                </a:solidFill>
              </a:rPr>
              <a:t> </a:t>
            </a:r>
            <a:r>
              <a:rPr lang="en-US" altLang="zh-CN" sz="2400" b="1" dirty="0">
                <a:solidFill>
                  <a:schemeClr val="accent1">
                    <a:lumMod val="50000"/>
                  </a:schemeClr>
                </a:solidFill>
              </a:rPr>
              <a:t>extra</a:t>
            </a:r>
            <a:r>
              <a:rPr lang="zh-CN" altLang="en-US" sz="2400" b="1" dirty="0">
                <a:solidFill>
                  <a:schemeClr val="accent1">
                    <a:lumMod val="50000"/>
                  </a:schemeClr>
                </a:solidFill>
              </a:rPr>
              <a:t> </a:t>
            </a:r>
            <a:r>
              <a:rPr lang="en-US" altLang="zh-CN" sz="2400" b="1" dirty="0">
                <a:solidFill>
                  <a:schemeClr val="accent1">
                    <a:lumMod val="50000"/>
                  </a:schemeClr>
                </a:solidFill>
              </a:rPr>
              <a:t>noise</a:t>
            </a:r>
            <a:endParaRPr lang="en-US" sz="2400" b="1" dirty="0">
              <a:solidFill>
                <a:schemeClr val="accent1">
                  <a:lumMod val="50000"/>
                </a:schemeClr>
              </a:solidFill>
            </a:endParaRPr>
          </a:p>
        </p:txBody>
      </p:sp>
    </p:spTree>
    <p:extLst>
      <p:ext uri="{BB962C8B-B14F-4D97-AF65-F5344CB8AC3E}">
        <p14:creationId xmlns:p14="http://schemas.microsoft.com/office/powerpoint/2010/main" val="124894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50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50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50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500"/>
                                  </p:stCondLst>
                                  <p:childTnLst>
                                    <p:set>
                                      <p:cBhvr>
                                        <p:cTn id="20" dur="1" fill="hold">
                                          <p:stCondLst>
                                            <p:cond delay="0"/>
                                          </p:stCondLst>
                                        </p:cTn>
                                        <p:tgtEl>
                                          <p:spTgt spid="11"/>
                                        </p:tgtEl>
                                        <p:attrNameLst>
                                          <p:attrName>style.visibility</p:attrName>
                                        </p:attrNameLst>
                                      </p:cBhvr>
                                      <p:to>
                                        <p:strVal val="visible"/>
                                      </p:to>
                                    </p:set>
                                  </p:childTnLst>
                                </p:cTn>
                              </p:par>
                              <p:par>
                                <p:cTn id="21" presetID="0" presetClass="path" presetSubtype="0" accel="50000" decel="50000" fill="hold" nodeType="withEffect">
                                  <p:stCondLst>
                                    <p:cond delay="0"/>
                                  </p:stCondLst>
                                  <p:childTnLst>
                                    <p:animMotion origin="layout" path="M 0.00118 -0.00093 L 0.08868 -0.00209 " pathEditMode="relative" rAng="0" ptsTypes="AA">
                                      <p:cBhvr>
                                        <p:cTn id="22" dur="2000" fill="hold"/>
                                        <p:tgtEl>
                                          <p:spTgt spid="12"/>
                                        </p:tgtEl>
                                        <p:attrNameLst>
                                          <p:attrName>ppt_x</p:attrName>
                                          <p:attrName>ppt_y</p:attrName>
                                        </p:attrNameLst>
                                      </p:cBhvr>
                                      <p:rCtr x="4375" y="-69"/>
                                    </p:animMotion>
                                  </p:childTnLst>
                                </p:cTn>
                              </p:par>
                              <p:par>
                                <p:cTn id="23" presetID="0" presetClass="path" presetSubtype="0" accel="50000" decel="50000" fill="hold" nodeType="withEffect">
                                  <p:stCondLst>
                                    <p:cond delay="0"/>
                                  </p:stCondLst>
                                  <p:childTnLst>
                                    <p:animMotion origin="layout" path="M -0.00352 -0.00116 L -0.14362 0.00185 " pathEditMode="relative" rAng="0" ptsTypes="AA">
                                      <p:cBhvr>
                                        <p:cTn id="24" dur="2000" fill="hold"/>
                                        <p:tgtEl>
                                          <p:spTgt spid="11"/>
                                        </p:tgtEl>
                                        <p:attrNameLst>
                                          <p:attrName>ppt_x</p:attrName>
                                          <p:attrName>ppt_y</p:attrName>
                                        </p:attrNameLst>
                                      </p:cBhvr>
                                      <p:rCtr x="-7005" y="139"/>
                                    </p:animMotion>
                                  </p:childTnLst>
                                </p:cTn>
                              </p:par>
                              <p:par>
                                <p:cTn id="25" presetID="1" presetClass="entr" presetSubtype="0" fill="hold" grpId="0" nodeType="withEffect">
                                  <p:stCondLst>
                                    <p:cond delay="50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40"/>
                                        </p:tgtEl>
                                        <p:attrNameLst>
                                          <p:attrName>style.visibility</p:attrName>
                                        </p:attrNameLst>
                                      </p:cBhvr>
                                      <p:to>
                                        <p:strVal val="visible"/>
                                      </p:to>
                                    </p:set>
                                  </p:childTnLst>
                                </p:cTn>
                              </p:par>
                            </p:childTnLst>
                          </p:cTn>
                        </p:par>
                        <p:par>
                          <p:cTn id="29" fill="hold">
                            <p:stCondLst>
                              <p:cond delay="2000"/>
                            </p:stCondLst>
                            <p:childTnLst>
                              <p:par>
                                <p:cTn id="30" presetID="1" presetClass="exit" presetSubtype="0" fill="hold" nodeType="afterEffect">
                                  <p:stCondLst>
                                    <p:cond delay="0"/>
                                  </p:stCondLst>
                                  <p:childTnLst>
                                    <p:set>
                                      <p:cBhvr>
                                        <p:cTn id="31" dur="1" fill="hold">
                                          <p:stCondLst>
                                            <p:cond delay="0"/>
                                          </p:stCondLst>
                                        </p:cTn>
                                        <p:tgtEl>
                                          <p:spTgt spid="12"/>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11"/>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32"/>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34"/>
                                        </p:tgtEl>
                                        <p:attrNameLst>
                                          <p:attrName>style.visibility</p:attrName>
                                        </p:attrNameLst>
                                      </p:cBhvr>
                                      <p:to>
                                        <p:strVal val="hidden"/>
                                      </p:to>
                                    </p:set>
                                  </p:childTnLst>
                                </p:cTn>
                              </p:par>
                              <p:par>
                                <p:cTn id="38" presetID="1" presetClass="entr" presetSubtype="0" fill="hold" nodeType="with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3"/>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35"/>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1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3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135"/>
                                        </p:tgtEl>
                                        <p:attrNameLst>
                                          <p:attrName>style.visibility</p:attrName>
                                        </p:attrNameLst>
                                      </p:cBhvr>
                                      <p:to>
                                        <p:strVal val="hidden"/>
                                      </p:to>
                                    </p:set>
                                  </p:childTnLst>
                                </p:cTn>
                              </p:par>
                              <p:par>
                                <p:cTn id="58" presetID="1" presetClass="entr" presetSubtype="0" fill="hold" nodeType="withEffect">
                                  <p:stCondLst>
                                    <p:cond delay="0"/>
                                  </p:stCondLst>
                                  <p:childTnLst>
                                    <p:set>
                                      <p:cBhvr>
                                        <p:cTn id="59" dur="1" fill="hold">
                                          <p:stCondLst>
                                            <p:cond delay="0"/>
                                          </p:stCondLst>
                                        </p:cTn>
                                        <p:tgtEl>
                                          <p:spTgt spid="15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47"/>
                                        </p:tgtEl>
                                        <p:attrNameLst>
                                          <p:attrName>style.visibility</p:attrName>
                                        </p:attrNameLst>
                                      </p:cBhvr>
                                      <p:to>
                                        <p:strVal val="visible"/>
                                      </p:to>
                                    </p:set>
                                  </p:childTnLst>
                                </p:cTn>
                              </p:par>
                              <p:par>
                                <p:cTn id="64" presetID="1" presetClass="exit" presetSubtype="0" fill="hold" nodeType="withEffect">
                                  <p:stCondLst>
                                    <p:cond delay="0"/>
                                  </p:stCondLst>
                                  <p:childTnLst>
                                    <p:set>
                                      <p:cBhvr>
                                        <p:cTn id="65" dur="1" fill="hold">
                                          <p:stCondLst>
                                            <p:cond delay="0"/>
                                          </p:stCondLst>
                                        </p:cTn>
                                        <p:tgtEl>
                                          <p:spTgt spid="15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nodeType="clickEffect">
                                  <p:stCondLst>
                                    <p:cond delay="0"/>
                                  </p:stCondLst>
                                  <p:childTnLst>
                                    <p:set>
                                      <p:cBhvr>
                                        <p:cTn id="69" dur="1" fill="hold">
                                          <p:stCondLst>
                                            <p:cond delay="0"/>
                                          </p:stCondLst>
                                        </p:cTn>
                                        <p:tgtEl>
                                          <p:spTgt spid="147"/>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115"/>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34"/>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4"/>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48"/>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5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58"/>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9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12"/>
                                        </p:tgtEl>
                                        <p:attrNameLst>
                                          <p:attrName>style.visibility</p:attrName>
                                        </p:attrNameLst>
                                      </p:cBhvr>
                                      <p:to>
                                        <p:strVal val="visible"/>
                                      </p:to>
                                    </p:set>
                                  </p:childTnLst>
                                </p:cTn>
                              </p:par>
                              <p:par>
                                <p:cTn id="88" presetID="1" presetClass="entr" presetSubtype="0" fill="hold" grpId="0" nodeType="withEffect">
                                  <p:stCondLst>
                                    <p:cond delay="0"/>
                                  </p:stCondLst>
                                  <p:iterate type="lt">
                                    <p:tmAbs val="0"/>
                                  </p:iterate>
                                  <p:childTnLst>
                                    <p:set>
                                      <p:cBhvr>
                                        <p:cTn id="89" dur="1" fill="hold">
                                          <p:stCondLst>
                                            <p:cond delay="0"/>
                                          </p:stCondLst>
                                        </p:cTn>
                                        <p:tgtEl>
                                          <p:spTgt spid="109"/>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8"/>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6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8"/>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69"/>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70"/>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11"/>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13"/>
                                        </p:tgtEl>
                                        <p:attrNameLst>
                                          <p:attrName>style.visibility</p:attrName>
                                        </p:attrNameLst>
                                      </p:cBhvr>
                                      <p:to>
                                        <p:strVal val="visible"/>
                                      </p:to>
                                    </p:set>
                                  </p:childTnLst>
                                </p:cTn>
                              </p:par>
                              <p:par>
                                <p:cTn id="106" presetID="1" presetClass="exit" presetSubtype="0" fill="hold" grpId="1" nodeType="withEffect">
                                  <p:stCondLst>
                                    <p:cond delay="0"/>
                                  </p:stCondLst>
                                  <p:childTnLst>
                                    <p:set>
                                      <p:cBhvr>
                                        <p:cTn id="107" dur="1" fill="hold">
                                          <p:stCondLst>
                                            <p:cond delay="0"/>
                                          </p:stCondLst>
                                        </p:cTn>
                                        <p:tgtEl>
                                          <p:spTgt spid="48"/>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58"/>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0"/>
                                          </p:stCondLst>
                                        </p:cTn>
                                        <p:tgtEl>
                                          <p:spTgt spid="53"/>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44"/>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72"/>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3"/>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74"/>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75"/>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14"/>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10"/>
                                        </p:tgtEl>
                                        <p:attrNameLst>
                                          <p:attrName>style.visibility</p:attrName>
                                        </p:attrNameLst>
                                      </p:cBhvr>
                                      <p:to>
                                        <p:strVal val="visible"/>
                                      </p:to>
                                    </p:set>
                                  </p:childTnLst>
                                </p:cTn>
                              </p:par>
                              <p:par>
                                <p:cTn id="128" presetID="1" presetClass="exit" presetSubtype="0" fill="hold" grpId="1" nodeType="withEffect">
                                  <p:stCondLst>
                                    <p:cond delay="0"/>
                                  </p:stCondLst>
                                  <p:childTnLst>
                                    <p:set>
                                      <p:cBhvr>
                                        <p:cTn id="129" dur="1" fill="hold">
                                          <p:stCondLst>
                                            <p:cond delay="0"/>
                                          </p:stCondLst>
                                        </p:cTn>
                                        <p:tgtEl>
                                          <p:spTgt spid="67"/>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70"/>
                                        </p:tgtEl>
                                        <p:attrNameLst>
                                          <p:attrName>style.visibility</p:attrName>
                                        </p:attrNameLst>
                                      </p:cBhvr>
                                      <p:to>
                                        <p:strVal val="hidden"/>
                                      </p:to>
                                    </p:set>
                                  </p:childTnLst>
                                </p:cTn>
                              </p:par>
                              <p:par>
                                <p:cTn id="132" presetID="1" presetClass="exit" presetSubtype="0" fill="hold" nodeType="withEffect">
                                  <p:stCondLst>
                                    <p:cond delay="0"/>
                                  </p:stCondLst>
                                  <p:childTnLst>
                                    <p:set>
                                      <p:cBhvr>
                                        <p:cTn id="133" dur="1" fill="hold">
                                          <p:stCondLst>
                                            <p:cond delay="0"/>
                                          </p:stCondLst>
                                        </p:cTn>
                                        <p:tgtEl>
                                          <p:spTgt spid="69"/>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68"/>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nodeType="clickEffect">
                                  <p:stCondLst>
                                    <p:cond delay="0"/>
                                  </p:stCondLst>
                                  <p:childTnLst>
                                    <p:set>
                                      <p:cBhvr>
                                        <p:cTn id="139" dur="1" fill="hold">
                                          <p:stCondLst>
                                            <p:cond delay="0"/>
                                          </p:stCondLst>
                                        </p:cTn>
                                        <p:tgtEl>
                                          <p:spTgt spid="2"/>
                                        </p:tgtEl>
                                        <p:attrNameLst>
                                          <p:attrName>style.visibility</p:attrName>
                                        </p:attrNameLst>
                                      </p:cBhvr>
                                      <p:to>
                                        <p:strVal val="visible"/>
                                      </p:to>
                                    </p:set>
                                  </p:childTnLst>
                                </p:cTn>
                              </p:par>
                              <p:par>
                                <p:cTn id="140" presetID="1" presetClass="exit" presetSubtype="0" fill="hold" grpId="1" nodeType="withEffect">
                                  <p:stCondLst>
                                    <p:cond delay="0"/>
                                  </p:stCondLst>
                                  <p:childTnLst>
                                    <p:set>
                                      <p:cBhvr>
                                        <p:cTn id="141" dur="1" fill="hold">
                                          <p:stCondLst>
                                            <p:cond delay="0"/>
                                          </p:stCondLst>
                                        </p:cTn>
                                        <p:tgtEl>
                                          <p:spTgt spid="73"/>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72"/>
                                        </p:tgtEl>
                                        <p:attrNameLst>
                                          <p:attrName>style.visibility</p:attrName>
                                        </p:attrNameLst>
                                      </p:cBhvr>
                                      <p:to>
                                        <p:strVal val="hidden"/>
                                      </p:to>
                                    </p:set>
                                  </p:childTnLst>
                                </p:cTn>
                              </p:par>
                              <p:par>
                                <p:cTn id="144" presetID="1" presetClass="exit" presetSubtype="0" fill="hold" nodeType="withEffect">
                                  <p:stCondLst>
                                    <p:cond delay="0"/>
                                  </p:stCondLst>
                                  <p:childTnLst>
                                    <p:set>
                                      <p:cBhvr>
                                        <p:cTn id="145" dur="1" fill="hold">
                                          <p:stCondLst>
                                            <p:cond delay="0"/>
                                          </p:stCondLst>
                                        </p:cTn>
                                        <p:tgtEl>
                                          <p:spTgt spid="75"/>
                                        </p:tgtEl>
                                        <p:attrNameLst>
                                          <p:attrName>style.visibility</p:attrName>
                                        </p:attrNameLst>
                                      </p:cBhvr>
                                      <p:to>
                                        <p:strVal val="hidden"/>
                                      </p:to>
                                    </p:set>
                                  </p:childTnLst>
                                </p:cTn>
                              </p:par>
                              <p:par>
                                <p:cTn id="146" presetID="1" presetClass="exit" presetSubtype="0" fill="hold" nodeType="withEffect">
                                  <p:stCondLst>
                                    <p:cond delay="0"/>
                                  </p:stCondLst>
                                  <p:childTnLst>
                                    <p:set>
                                      <p:cBhvr>
                                        <p:cTn id="147" dur="1" fill="hold">
                                          <p:stCondLst>
                                            <p:cond delay="0"/>
                                          </p:stCondLst>
                                        </p:cTn>
                                        <p:tgtEl>
                                          <p:spTgt spid="74"/>
                                        </p:tgtEl>
                                        <p:attrNameLst>
                                          <p:attrName>style.visibility</p:attrName>
                                        </p:attrNameLst>
                                      </p:cBhvr>
                                      <p:to>
                                        <p:strVal val="hidden"/>
                                      </p:to>
                                    </p:set>
                                  </p:childTnLst>
                                </p:cTn>
                              </p:par>
                              <p:par>
                                <p:cTn id="148" presetID="1" presetClass="entr" presetSubtype="0" fill="hold" grpId="0" nodeType="withEffect">
                                  <p:stCondLst>
                                    <p:cond delay="0"/>
                                  </p:stCondLst>
                                  <p:childTnLst>
                                    <p:set>
                                      <p:cBhvr>
                                        <p:cTn id="149" dur="1" fill="hold">
                                          <p:stCondLst>
                                            <p:cond delay="0"/>
                                          </p:stCondLst>
                                        </p:cTn>
                                        <p:tgtEl>
                                          <p:spTgt spid="63"/>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27" presetClass="emph" presetSubtype="0" fill="remove" grpId="1" nodeType="clickEffect">
                                  <p:stCondLst>
                                    <p:cond delay="0"/>
                                  </p:stCondLst>
                                  <p:iterate type="lt">
                                    <p:tmPct val="0"/>
                                  </p:iterate>
                                  <p:childTnLst>
                                    <p:animClr clrSpc="rgb" dir="cw">
                                      <p:cBhvr override="childStyle">
                                        <p:cTn id="153" dur="250" autoRev="1" fill="remove"/>
                                        <p:tgtEl>
                                          <p:spTgt spid="109"/>
                                        </p:tgtEl>
                                        <p:attrNameLst>
                                          <p:attrName>style.color</p:attrName>
                                        </p:attrNameLst>
                                      </p:cBhvr>
                                      <p:to>
                                        <a:schemeClr val="bg1"/>
                                      </p:to>
                                    </p:animClr>
                                    <p:animClr clrSpc="rgb" dir="cw">
                                      <p:cBhvr>
                                        <p:cTn id="154" dur="250" autoRev="1" fill="remove"/>
                                        <p:tgtEl>
                                          <p:spTgt spid="109"/>
                                        </p:tgtEl>
                                        <p:attrNameLst>
                                          <p:attrName>fillcolor</p:attrName>
                                        </p:attrNameLst>
                                      </p:cBhvr>
                                      <p:to>
                                        <a:schemeClr val="bg1"/>
                                      </p:to>
                                    </p:animClr>
                                    <p:set>
                                      <p:cBhvr>
                                        <p:cTn id="155" dur="250" autoRev="1" fill="remove"/>
                                        <p:tgtEl>
                                          <p:spTgt spid="109"/>
                                        </p:tgtEl>
                                        <p:attrNameLst>
                                          <p:attrName>fill.type</p:attrName>
                                        </p:attrNameLst>
                                      </p:cBhvr>
                                      <p:to>
                                        <p:strVal val="solid"/>
                                      </p:to>
                                    </p:set>
                                    <p:set>
                                      <p:cBhvr>
                                        <p:cTn id="156" dur="250" autoRev="1" fill="remove"/>
                                        <p:tgtEl>
                                          <p:spTgt spid="109"/>
                                        </p:tgtEl>
                                        <p:attrNameLst>
                                          <p:attrName>fill.on</p:attrName>
                                        </p:attrNameLst>
                                      </p:cBhvr>
                                      <p:to>
                                        <p:strVal val="true"/>
                                      </p:to>
                                    </p:set>
                                  </p:childTnLst>
                                </p:cTn>
                              </p:par>
                              <p:par>
                                <p:cTn id="157" presetID="1" presetClass="entr" presetSubtype="0" fill="hold" nodeType="withEffect">
                                  <p:stCondLst>
                                    <p:cond delay="0"/>
                                  </p:stCondLst>
                                  <p:childTnLst>
                                    <p:set>
                                      <p:cBhvr>
                                        <p:cTn id="158" dur="1" fill="hold">
                                          <p:stCondLst>
                                            <p:cond delay="0"/>
                                          </p:stCondLst>
                                        </p:cTn>
                                        <p:tgtEl>
                                          <p:spTgt spid="136"/>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16"/>
                                        </p:tgtEl>
                                        <p:attrNameLst>
                                          <p:attrName>style.visibility</p:attrName>
                                        </p:attrNameLst>
                                      </p:cBhvr>
                                      <p:to>
                                        <p:strVal val="visible"/>
                                      </p:to>
                                    </p:set>
                                  </p:childTnLst>
                                </p:cTn>
                              </p:par>
                              <p:par>
                                <p:cTn id="161" presetID="42" presetClass="path" presetSubtype="0" accel="50000" decel="50000" fill="hold" nodeType="withEffect">
                                  <p:stCondLst>
                                    <p:cond delay="0"/>
                                  </p:stCondLst>
                                  <p:childTnLst>
                                    <p:animMotion origin="layout" path="M 4.16667E-6 1.85185E-6 L 4.16667E-6 0.25 " pathEditMode="relative" rAng="0" ptsTypes="AA">
                                      <p:cBhvr>
                                        <p:cTn id="162" dur="2000" fill="hold"/>
                                        <p:tgtEl>
                                          <p:spTgt spid="116"/>
                                        </p:tgtEl>
                                        <p:attrNameLst>
                                          <p:attrName>ppt_x</p:attrName>
                                          <p:attrName>ppt_y</p:attrName>
                                        </p:attrNameLst>
                                      </p:cBhvr>
                                      <p:rCtr x="0" y="12500"/>
                                    </p:animMotion>
                                  </p:childTnLst>
                                </p:cTn>
                              </p:par>
                              <p:par>
                                <p:cTn id="163" presetID="42" presetClass="path" presetSubtype="0" accel="50000" decel="50000" fill="hold" nodeType="withEffect">
                                  <p:stCondLst>
                                    <p:cond delay="0"/>
                                  </p:stCondLst>
                                  <p:childTnLst>
                                    <p:animMotion origin="layout" path="M 4.375E-6 1.11111E-6 L 0.00013 -0.25972 " pathEditMode="relative" rAng="0" ptsTypes="AA">
                                      <p:cBhvr>
                                        <p:cTn id="164" dur="2000" fill="hold"/>
                                        <p:tgtEl>
                                          <p:spTgt spid="136"/>
                                        </p:tgtEl>
                                        <p:attrNameLst>
                                          <p:attrName>ppt_x</p:attrName>
                                          <p:attrName>ppt_y</p:attrName>
                                        </p:attrNameLst>
                                      </p:cBhvr>
                                      <p:rCtr x="0" y="-12986"/>
                                    </p:animMotion>
                                  </p:childTnLst>
                                </p:cTn>
                              </p:par>
                              <p:par>
                                <p:cTn id="165" presetID="27" presetClass="emph" presetSubtype="0" fill="remove" grpId="1" nodeType="withEffect">
                                  <p:stCondLst>
                                    <p:cond delay="0"/>
                                  </p:stCondLst>
                                  <p:childTnLst>
                                    <p:animClr clrSpc="rgb" dir="cw">
                                      <p:cBhvr override="childStyle">
                                        <p:cTn id="166" dur="250" autoRev="1" fill="remove"/>
                                        <p:tgtEl>
                                          <p:spTgt spid="112"/>
                                        </p:tgtEl>
                                        <p:attrNameLst>
                                          <p:attrName>style.color</p:attrName>
                                        </p:attrNameLst>
                                      </p:cBhvr>
                                      <p:to>
                                        <a:schemeClr val="bg1"/>
                                      </p:to>
                                    </p:animClr>
                                    <p:animClr clrSpc="rgb" dir="cw">
                                      <p:cBhvr>
                                        <p:cTn id="167" dur="250" autoRev="1" fill="remove"/>
                                        <p:tgtEl>
                                          <p:spTgt spid="112"/>
                                        </p:tgtEl>
                                        <p:attrNameLst>
                                          <p:attrName>fillcolor</p:attrName>
                                        </p:attrNameLst>
                                      </p:cBhvr>
                                      <p:to>
                                        <a:schemeClr val="bg1"/>
                                      </p:to>
                                    </p:animClr>
                                    <p:set>
                                      <p:cBhvr>
                                        <p:cTn id="168" dur="250" autoRev="1" fill="remove"/>
                                        <p:tgtEl>
                                          <p:spTgt spid="112"/>
                                        </p:tgtEl>
                                        <p:attrNameLst>
                                          <p:attrName>fill.type</p:attrName>
                                        </p:attrNameLst>
                                      </p:cBhvr>
                                      <p:to>
                                        <p:strVal val="solid"/>
                                      </p:to>
                                    </p:set>
                                    <p:set>
                                      <p:cBhvr>
                                        <p:cTn id="169" dur="250" autoRev="1" fill="remove"/>
                                        <p:tgtEl>
                                          <p:spTgt spid="112"/>
                                        </p:tgtEl>
                                        <p:attrNameLst>
                                          <p:attrName>fill.on</p:attrName>
                                        </p:attrNameLst>
                                      </p:cBhvr>
                                      <p:to>
                                        <p:strVal val="true"/>
                                      </p:to>
                                    </p:set>
                                  </p:childTnLst>
                                </p:cTn>
                              </p:par>
                              <p:par>
                                <p:cTn id="170" presetID="1" presetClass="entr" presetSubtype="0" fill="hold" nodeType="withEffect">
                                  <p:stCondLst>
                                    <p:cond delay="0"/>
                                  </p:stCondLst>
                                  <p:childTnLst>
                                    <p:set>
                                      <p:cBhvr>
                                        <p:cTn id="171" dur="1" fill="hold">
                                          <p:stCondLst>
                                            <p:cond delay="0"/>
                                          </p:stCondLst>
                                        </p:cTn>
                                        <p:tgtEl>
                                          <p:spTgt spid="56"/>
                                        </p:tgtEl>
                                        <p:attrNameLst>
                                          <p:attrName>style.visibility</p:attrName>
                                        </p:attrNameLst>
                                      </p:cBhvr>
                                      <p:to>
                                        <p:strVal val="visible"/>
                                      </p:to>
                                    </p:set>
                                  </p:childTnLst>
                                </p:cTn>
                              </p:par>
                              <p:par>
                                <p:cTn id="172" presetID="1" presetClass="exit" presetSubtype="0" fill="hold" nodeType="withEffect">
                                  <p:stCondLst>
                                    <p:cond delay="0"/>
                                  </p:stCondLst>
                                  <p:childTnLst>
                                    <p:set>
                                      <p:cBhvr>
                                        <p:cTn id="173" dur="1" fill="hold">
                                          <p:stCondLst>
                                            <p:cond delay="0"/>
                                          </p:stCondLst>
                                        </p:cTn>
                                        <p:tgtEl>
                                          <p:spTgt spid="56"/>
                                        </p:tgtEl>
                                        <p:attrNameLst>
                                          <p:attrName>style.visibility</p:attrName>
                                        </p:attrNameLst>
                                      </p:cBhvr>
                                      <p:to>
                                        <p:strVal val="hidden"/>
                                      </p:to>
                                    </p:set>
                                  </p:childTnLst>
                                </p:cTn>
                              </p:par>
                              <p:par>
                                <p:cTn id="174" presetID="1" presetClass="entr" presetSubtype="0" fill="hold" nodeType="withEffect">
                                  <p:stCondLst>
                                    <p:cond delay="0"/>
                                  </p:stCondLst>
                                  <p:childTnLst>
                                    <p:set>
                                      <p:cBhvr>
                                        <p:cTn id="175" dur="1" fill="hold">
                                          <p:stCondLst>
                                            <p:cond delay="0"/>
                                          </p:stCondLst>
                                        </p:cTn>
                                        <p:tgtEl>
                                          <p:spTgt spid="82"/>
                                        </p:tgtEl>
                                        <p:attrNameLst>
                                          <p:attrName>style.visibility</p:attrName>
                                        </p:attrNameLst>
                                      </p:cBhvr>
                                      <p:to>
                                        <p:strVal val="visible"/>
                                      </p:to>
                                    </p:set>
                                  </p:childTnLst>
                                </p:cTn>
                              </p:par>
                              <p:par>
                                <p:cTn id="176" presetID="1" presetClass="entr" presetSubtype="0" fill="hold" nodeType="withEffect">
                                  <p:stCondLst>
                                    <p:cond delay="0"/>
                                  </p:stCondLst>
                                  <p:childTnLst>
                                    <p:set>
                                      <p:cBhvr>
                                        <p:cTn id="177" dur="1" fill="hold">
                                          <p:stCondLst>
                                            <p:cond delay="0"/>
                                          </p:stCondLst>
                                        </p:cTn>
                                        <p:tgtEl>
                                          <p:spTgt spid="90"/>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125"/>
                                        </p:tgtEl>
                                        <p:attrNameLst>
                                          <p:attrName>style.visibility</p:attrName>
                                        </p:attrNameLst>
                                      </p:cBhvr>
                                      <p:to>
                                        <p:strVal val="visible"/>
                                      </p:to>
                                    </p:set>
                                  </p:childTnLst>
                                </p:cTn>
                              </p:par>
                              <p:par>
                                <p:cTn id="180" presetID="1" presetClass="entr" presetSubtype="0" fill="hold" nodeType="withEffect">
                                  <p:stCondLst>
                                    <p:cond delay="0"/>
                                  </p:stCondLst>
                                  <p:childTnLst>
                                    <p:set>
                                      <p:cBhvr>
                                        <p:cTn id="181" dur="1" fill="hold">
                                          <p:stCondLst>
                                            <p:cond delay="0"/>
                                          </p:stCondLst>
                                        </p:cTn>
                                        <p:tgtEl>
                                          <p:spTgt spid="95"/>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80"/>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97"/>
                                        </p:tgtEl>
                                        <p:attrNameLst>
                                          <p:attrName>style.visibility</p:attrName>
                                        </p:attrNameLst>
                                      </p:cBhvr>
                                      <p:to>
                                        <p:strVal val="visible"/>
                                      </p:to>
                                    </p:set>
                                  </p:childTnLst>
                                </p:cTn>
                              </p:par>
                              <p:par>
                                <p:cTn id="186" presetID="1" presetClass="entr" presetSubtype="0" fill="hold" nodeType="withEffect">
                                  <p:stCondLst>
                                    <p:cond delay="0"/>
                                  </p:stCondLst>
                                  <p:childTnLst>
                                    <p:set>
                                      <p:cBhvr>
                                        <p:cTn id="187" dur="1" fill="hold">
                                          <p:stCondLst>
                                            <p:cond delay="0"/>
                                          </p:stCondLst>
                                        </p:cTn>
                                        <p:tgtEl>
                                          <p:spTgt spid="96"/>
                                        </p:tgtEl>
                                        <p:attrNameLst>
                                          <p:attrName>style.visibility</p:attrName>
                                        </p:attrNameLst>
                                      </p:cBhvr>
                                      <p:to>
                                        <p:strVal val="visible"/>
                                      </p:to>
                                    </p:set>
                                  </p:childTnLst>
                                </p:cTn>
                              </p:par>
                              <p:par>
                                <p:cTn id="188" presetID="1" presetClass="entr" presetSubtype="0" fill="hold" grpId="1" nodeType="withEffect">
                                  <p:stCondLst>
                                    <p:cond delay="0"/>
                                  </p:stCondLst>
                                  <p:childTnLst>
                                    <p:set>
                                      <p:cBhvr>
                                        <p:cTn id="189" dur="1" fill="hold">
                                          <p:stCondLst>
                                            <p:cond delay="0"/>
                                          </p:stCondLst>
                                        </p:cTn>
                                        <p:tgtEl>
                                          <p:spTgt spid="81"/>
                                        </p:tgtEl>
                                        <p:attrNameLst>
                                          <p:attrName>style.visibility</p:attrName>
                                        </p:attrNameLst>
                                      </p:cBhvr>
                                      <p:to>
                                        <p:strVal val="visible"/>
                                      </p:to>
                                    </p:set>
                                  </p:childTnLst>
                                </p:cTn>
                              </p:par>
                              <p:par>
                                <p:cTn id="190" presetID="1" presetClass="entr" presetSubtype="0" fill="hold" grpId="1" nodeType="withEffect">
                                  <p:stCondLst>
                                    <p:cond delay="0"/>
                                  </p:stCondLst>
                                  <p:childTnLst>
                                    <p:set>
                                      <p:cBhvr>
                                        <p:cTn id="191" dur="1" fill="hold">
                                          <p:stCondLst>
                                            <p:cond delay="0"/>
                                          </p:stCondLst>
                                        </p:cTn>
                                        <p:tgtEl>
                                          <p:spTgt spid="94"/>
                                        </p:tgtEl>
                                        <p:attrNameLst>
                                          <p:attrName>style.visibility</p:attrName>
                                        </p:attrNameLst>
                                      </p:cBhvr>
                                      <p:to>
                                        <p:strVal val="visible"/>
                                      </p:to>
                                    </p:set>
                                  </p:childTnLst>
                                </p:cTn>
                              </p:par>
                              <p:par>
                                <p:cTn id="192" presetID="1" presetClass="entr" presetSubtype="0" fill="hold" nodeType="withEffect">
                                  <p:stCondLst>
                                    <p:cond delay="0"/>
                                  </p:stCondLst>
                                  <p:childTnLst>
                                    <p:set>
                                      <p:cBhvr>
                                        <p:cTn id="193" dur="1" fill="hold">
                                          <p:stCondLst>
                                            <p:cond delay="0"/>
                                          </p:stCondLst>
                                        </p:cTn>
                                        <p:tgtEl>
                                          <p:spTgt spid="127"/>
                                        </p:tgtEl>
                                        <p:attrNameLst>
                                          <p:attrName>style.visibility</p:attrName>
                                        </p:attrNameLst>
                                      </p:cBhvr>
                                      <p:to>
                                        <p:strVal val="visible"/>
                                      </p:to>
                                    </p:set>
                                  </p:childTnLst>
                                </p:cTn>
                              </p:par>
                              <p:par>
                                <p:cTn id="194" presetID="1" presetClass="entr" presetSubtype="0" fill="hold" nodeType="withEffect">
                                  <p:stCondLst>
                                    <p:cond delay="0"/>
                                  </p:stCondLst>
                                  <p:childTnLst>
                                    <p:set>
                                      <p:cBhvr>
                                        <p:cTn id="195" dur="1" fill="hold">
                                          <p:stCondLst>
                                            <p:cond delay="0"/>
                                          </p:stCondLst>
                                        </p:cTn>
                                        <p:tgtEl>
                                          <p:spTgt spid="107"/>
                                        </p:tgtEl>
                                        <p:attrNameLst>
                                          <p:attrName>style.visibility</p:attrName>
                                        </p:attrNameLst>
                                      </p:cBhvr>
                                      <p:to>
                                        <p:strVal val="visible"/>
                                      </p:to>
                                    </p:set>
                                  </p:childTnLst>
                                </p:cTn>
                              </p:par>
                              <p:par>
                                <p:cTn id="196" presetID="1" presetClass="entr" presetSubtype="0" fill="hold" nodeType="withEffect">
                                  <p:stCondLst>
                                    <p:cond delay="0"/>
                                  </p:stCondLst>
                                  <p:childTnLst>
                                    <p:set>
                                      <p:cBhvr>
                                        <p:cTn id="197" dur="1" fill="hold">
                                          <p:stCondLst>
                                            <p:cond delay="0"/>
                                          </p:stCondLst>
                                        </p:cTn>
                                        <p:tgtEl>
                                          <p:spTgt spid="106"/>
                                        </p:tgtEl>
                                        <p:attrNameLst>
                                          <p:attrName>style.visibility</p:attrName>
                                        </p:attrNameLst>
                                      </p:cBhvr>
                                      <p:to>
                                        <p:strVal val="visible"/>
                                      </p:to>
                                    </p:set>
                                  </p:childTnLst>
                                </p:cTn>
                              </p:par>
                            </p:childTnLst>
                          </p:cTn>
                        </p:par>
                        <p:par>
                          <p:cTn id="198" fill="hold">
                            <p:stCondLst>
                              <p:cond delay="2000"/>
                            </p:stCondLst>
                            <p:childTnLst>
                              <p:par>
                                <p:cTn id="199" presetID="10" presetClass="entr" presetSubtype="0" fill="hold" grpId="0" nodeType="afterEffect">
                                  <p:stCondLst>
                                    <p:cond delay="0"/>
                                  </p:stCondLst>
                                  <p:childTnLst>
                                    <p:set>
                                      <p:cBhvr>
                                        <p:cTn id="200" dur="1" fill="hold">
                                          <p:stCondLst>
                                            <p:cond delay="0"/>
                                          </p:stCondLst>
                                        </p:cTn>
                                        <p:tgtEl>
                                          <p:spTgt spid="98"/>
                                        </p:tgtEl>
                                        <p:attrNameLst>
                                          <p:attrName>style.visibility</p:attrName>
                                        </p:attrNameLst>
                                      </p:cBhvr>
                                      <p:to>
                                        <p:strVal val="visible"/>
                                      </p:to>
                                    </p:set>
                                    <p:animEffect transition="in" filter="fade">
                                      <p:cBhvr>
                                        <p:cTn id="201" dur="500"/>
                                        <p:tgtEl>
                                          <p:spTgt spid="98"/>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03"/>
                                        </p:tgtEl>
                                        <p:attrNameLst>
                                          <p:attrName>style.visibility</p:attrName>
                                        </p:attrNameLst>
                                      </p:cBhvr>
                                      <p:to>
                                        <p:strVal val="visible"/>
                                      </p:to>
                                    </p:set>
                                    <p:animEffect transition="in" filter="fade">
                                      <p:cBhvr>
                                        <p:cTn id="204" dur="500"/>
                                        <p:tgtEl>
                                          <p:spTgt spid="103"/>
                                        </p:tgtEl>
                                      </p:cBhvr>
                                    </p:animEffect>
                                  </p:childTnLst>
                                </p:cTn>
                              </p:par>
                              <p:par>
                                <p:cTn id="205" presetID="10" presetClass="exit" presetSubtype="0" fill="hold" nodeType="withEffect">
                                  <p:stCondLst>
                                    <p:cond delay="0"/>
                                  </p:stCondLst>
                                  <p:childTnLst>
                                    <p:animEffect transition="out" filter="fade">
                                      <p:cBhvr>
                                        <p:cTn id="206" dur="500"/>
                                        <p:tgtEl>
                                          <p:spTgt spid="127"/>
                                        </p:tgtEl>
                                      </p:cBhvr>
                                    </p:animEffect>
                                    <p:set>
                                      <p:cBhvr>
                                        <p:cTn id="207" dur="1" fill="hold">
                                          <p:stCondLst>
                                            <p:cond delay="499"/>
                                          </p:stCondLst>
                                        </p:cTn>
                                        <p:tgtEl>
                                          <p:spTgt spid="127"/>
                                        </p:tgtEl>
                                        <p:attrNameLst>
                                          <p:attrName>style.visibility</p:attrName>
                                        </p:attrNameLst>
                                      </p:cBhvr>
                                      <p:to>
                                        <p:strVal val="hidden"/>
                                      </p:to>
                                    </p:set>
                                  </p:childTnLst>
                                </p:cTn>
                              </p:par>
                              <p:par>
                                <p:cTn id="208" presetID="1" presetClass="exit" presetSubtype="0" fill="hold" grpId="1" nodeType="withEffect">
                                  <p:stCondLst>
                                    <p:cond delay="0"/>
                                  </p:stCondLst>
                                  <p:childTnLst>
                                    <p:set>
                                      <p:cBhvr>
                                        <p:cTn id="209" dur="1" fill="hold">
                                          <p:stCondLst>
                                            <p:cond delay="0"/>
                                          </p:stCondLst>
                                        </p:cTn>
                                        <p:tgtEl>
                                          <p:spTgt spid="97"/>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42" presetClass="path" presetSubtype="0" accel="50000" decel="50000" fill="hold" grpId="0" nodeType="clickEffect">
                                  <p:stCondLst>
                                    <p:cond delay="0"/>
                                  </p:stCondLst>
                                  <p:childTnLst>
                                    <p:animMotion origin="layout" path="M -3.75E-6 0.0588 L -3.75E-6 -0.1125 " pathEditMode="relative" rAng="0" ptsTypes="AA">
                                      <p:cBhvr>
                                        <p:cTn id="213" dur="2000" fill="hold"/>
                                        <p:tgtEl>
                                          <p:spTgt spid="81"/>
                                        </p:tgtEl>
                                        <p:attrNameLst>
                                          <p:attrName>ppt_x</p:attrName>
                                          <p:attrName>ppt_y</p:attrName>
                                        </p:attrNameLst>
                                      </p:cBhvr>
                                      <p:rCtr x="0" y="-8565"/>
                                    </p:animMotion>
                                  </p:childTnLst>
                                </p:cTn>
                              </p:par>
                              <p:par>
                                <p:cTn id="214" presetID="42" presetClass="path" presetSubtype="0" accel="50000" decel="50000" fill="hold" grpId="0" nodeType="withEffect">
                                  <p:stCondLst>
                                    <p:cond delay="0"/>
                                  </p:stCondLst>
                                  <p:childTnLst>
                                    <p:animMotion origin="layout" path="M 1.875E-6 0.05879 L 1.875E-6 -0.1125 " pathEditMode="relative" rAng="0" ptsTypes="AA">
                                      <p:cBhvr>
                                        <p:cTn id="215" dur="2000" fill="hold"/>
                                        <p:tgtEl>
                                          <p:spTgt spid="94"/>
                                        </p:tgtEl>
                                        <p:attrNameLst>
                                          <p:attrName>ppt_x</p:attrName>
                                          <p:attrName>ppt_y</p:attrName>
                                        </p:attrNameLst>
                                      </p:cBhvr>
                                      <p:rCtr x="0" y="-8565"/>
                                    </p:animMotion>
                                  </p:childTnLst>
                                </p:cTn>
                              </p:par>
                              <p:par>
                                <p:cTn id="216" presetID="1" presetClass="entr" presetSubtype="0" fill="hold" nodeType="withEffect">
                                  <p:stCondLst>
                                    <p:cond delay="0"/>
                                  </p:stCondLst>
                                  <p:childTnLst>
                                    <p:set>
                                      <p:cBhvr>
                                        <p:cTn id="217" dur="1" fill="hold">
                                          <p:stCondLst>
                                            <p:cond delay="0"/>
                                          </p:stCondLst>
                                        </p:cTn>
                                        <p:tgtEl>
                                          <p:spTgt spid="136"/>
                                        </p:tgtEl>
                                        <p:attrNameLst>
                                          <p:attrName>style.visibility</p:attrName>
                                        </p:attrNameLst>
                                      </p:cBhvr>
                                      <p:to>
                                        <p:strVal val="visible"/>
                                      </p:to>
                                    </p:set>
                                  </p:childTnLst>
                                </p:cTn>
                              </p:par>
                              <p:par>
                                <p:cTn id="218" presetID="42" presetClass="path" presetSubtype="0" accel="50000" decel="50000" fill="hold" nodeType="withEffect">
                                  <p:stCondLst>
                                    <p:cond delay="0"/>
                                  </p:stCondLst>
                                  <p:childTnLst>
                                    <p:animMotion origin="layout" path="M 4.375E-6 1.11111E-6 L 4.375E-6 0.25 " pathEditMode="relative" rAng="0" ptsTypes="AA">
                                      <p:cBhvr>
                                        <p:cTn id="219" dur="2000" fill="hold"/>
                                        <p:tgtEl>
                                          <p:spTgt spid="136"/>
                                        </p:tgtEl>
                                        <p:attrNameLst>
                                          <p:attrName>ppt_x</p:attrName>
                                          <p:attrName>ppt_y</p:attrName>
                                        </p:attrNameLst>
                                      </p:cBhvr>
                                      <p:rCtr x="0" y="12500"/>
                                    </p:animMotion>
                                  </p:childTnLst>
                                </p:cTn>
                              </p:par>
                              <p:par>
                                <p:cTn id="220" presetID="42" presetClass="path" presetSubtype="0" accel="50000" decel="50000" fill="hold" nodeType="withEffect">
                                  <p:stCondLst>
                                    <p:cond delay="0"/>
                                  </p:stCondLst>
                                  <p:childTnLst>
                                    <p:animMotion origin="layout" path="M 0.04362 -0.00116 L -0.07839 -0.00185 " pathEditMode="relative" rAng="0" ptsTypes="AA">
                                      <p:cBhvr>
                                        <p:cTn id="221" dur="2000" fill="hold"/>
                                        <p:tgtEl>
                                          <p:spTgt spid="116"/>
                                        </p:tgtEl>
                                        <p:attrNameLst>
                                          <p:attrName>ppt_x</p:attrName>
                                          <p:attrName>ppt_y</p:attrName>
                                        </p:attrNameLst>
                                      </p:cBhvr>
                                      <p:rCtr x="-6107" y="-46"/>
                                    </p:animMotion>
                                  </p:childTnLst>
                                </p:cTn>
                              </p:par>
                              <p:par>
                                <p:cTn id="222" presetID="42" presetClass="path" presetSubtype="0" accel="50000" decel="50000" fill="hold" nodeType="withEffect">
                                  <p:stCondLst>
                                    <p:cond delay="0"/>
                                  </p:stCondLst>
                                  <p:childTnLst>
                                    <p:animMotion origin="layout" path="M 0.04375 -0.00278 L -0.06928 0.00162 " pathEditMode="relative" rAng="0" ptsTypes="AA">
                                      <p:cBhvr>
                                        <p:cTn id="223" dur="2000" fill="hold"/>
                                        <p:tgtEl>
                                          <p:spTgt spid="136"/>
                                        </p:tgtEl>
                                        <p:attrNameLst>
                                          <p:attrName>ppt_x</p:attrName>
                                          <p:attrName>ppt_y</p:attrName>
                                        </p:attrNameLst>
                                      </p:cBhvr>
                                      <p:rCtr x="-5651" y="208"/>
                                    </p:animMotion>
                                  </p:childTnLst>
                                </p:cTn>
                              </p:par>
                              <p:par>
                                <p:cTn id="224" presetID="1" presetClass="entr" presetSubtype="0" fill="hold" grpId="0" nodeType="withEffect">
                                  <p:stCondLst>
                                    <p:cond delay="0"/>
                                  </p:stCondLst>
                                  <p:childTnLst>
                                    <p:set>
                                      <p:cBhvr>
                                        <p:cTn id="225" dur="1" fill="hold">
                                          <p:stCondLst>
                                            <p:cond delay="0"/>
                                          </p:stCondLst>
                                        </p:cTn>
                                        <p:tgtEl>
                                          <p:spTgt spid="108"/>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9"/>
                                        </p:tgtEl>
                                        <p:attrNameLst>
                                          <p:attrName>style.visibility</p:attrName>
                                        </p:attrNameLst>
                                      </p:cBhvr>
                                      <p:to>
                                        <p:strVal val="visible"/>
                                      </p:to>
                                    </p:set>
                                  </p:childTnLst>
                                </p:cTn>
                              </p:par>
                              <p:par>
                                <p:cTn id="228" presetID="42" presetClass="path" presetSubtype="0" accel="50000" decel="50000" fill="hold" grpId="1" nodeType="withEffect">
                                  <p:stCondLst>
                                    <p:cond delay="0"/>
                                  </p:stCondLst>
                                  <p:childTnLst>
                                    <p:animMotion origin="layout" path="M -2.08333E-7 2.59259E-6 L -0.12917 0.00578 " pathEditMode="relative" rAng="0" ptsTypes="AA">
                                      <p:cBhvr>
                                        <p:cTn id="229" dur="2000" fill="hold"/>
                                        <p:tgtEl>
                                          <p:spTgt spid="9"/>
                                        </p:tgtEl>
                                        <p:attrNameLst>
                                          <p:attrName>ppt_x</p:attrName>
                                          <p:attrName>ppt_y</p:attrName>
                                        </p:attrNameLst>
                                      </p:cBhvr>
                                      <p:rCtr x="-6458" y="278"/>
                                    </p:animMotion>
                                  </p:childTnLst>
                                </p:cTn>
                              </p:par>
                              <p:par>
                                <p:cTn id="230" presetID="42" presetClass="path" presetSubtype="0" accel="50000" decel="50000" fill="hold" nodeType="withEffect">
                                  <p:stCondLst>
                                    <p:cond delay="0"/>
                                  </p:stCondLst>
                                  <p:childTnLst>
                                    <p:animMotion origin="layout" path="M 0.04205 0.00348 L -0.0737 0.00047 " pathEditMode="relative" rAng="0" ptsTypes="AA">
                                      <p:cBhvr>
                                        <p:cTn id="231" dur="2000" fill="hold"/>
                                        <p:tgtEl>
                                          <p:spTgt spid="96"/>
                                        </p:tgtEl>
                                        <p:attrNameLst>
                                          <p:attrName>ppt_x</p:attrName>
                                          <p:attrName>ppt_y</p:attrName>
                                        </p:attrNameLst>
                                      </p:cBhvr>
                                      <p:rCtr x="-5794" y="-162"/>
                                    </p:animMotion>
                                  </p:childTnLst>
                                </p:cTn>
                              </p:par>
                              <p:par>
                                <p:cTn id="232" presetID="1" presetClass="entr" presetSubtype="0" fill="hold" grpId="0" nodeType="withEffect">
                                  <p:stCondLst>
                                    <p:cond delay="0"/>
                                  </p:stCondLst>
                                  <p:childTnLst>
                                    <p:set>
                                      <p:cBhvr>
                                        <p:cTn id="233" dur="1" fill="hold">
                                          <p:stCondLst>
                                            <p:cond delay="0"/>
                                          </p:stCondLst>
                                        </p:cTn>
                                        <p:tgtEl>
                                          <p:spTgt spid="121"/>
                                        </p:tgtEl>
                                        <p:attrNameLst>
                                          <p:attrName>style.visibility</p:attrName>
                                        </p:attrNameLst>
                                      </p:cBhvr>
                                      <p:to>
                                        <p:strVal val="visible"/>
                                      </p:to>
                                    </p:set>
                                  </p:childTnLst>
                                </p:cTn>
                              </p:par>
                              <p:par>
                                <p:cTn id="234" presetID="42" presetClass="path" presetSubtype="0" accel="50000" decel="50000" fill="hold" grpId="1" nodeType="withEffect">
                                  <p:stCondLst>
                                    <p:cond delay="0"/>
                                  </p:stCondLst>
                                  <p:childTnLst>
                                    <p:animMotion origin="layout" path="M 1.45833E-6 -2.22222E-6 L -0.12917 0.00579 " pathEditMode="relative" rAng="0" ptsTypes="AA">
                                      <p:cBhvr>
                                        <p:cTn id="235" dur="2000" fill="hold"/>
                                        <p:tgtEl>
                                          <p:spTgt spid="121"/>
                                        </p:tgtEl>
                                        <p:attrNameLst>
                                          <p:attrName>ppt_x</p:attrName>
                                          <p:attrName>ppt_y</p:attrName>
                                        </p:attrNameLst>
                                      </p:cBhvr>
                                      <p:rCtr x="-6458" y="278"/>
                                    </p:animMotion>
                                  </p:childTnLst>
                                </p:cTn>
                              </p:par>
                              <p:par>
                                <p:cTn id="236" presetID="1" presetClass="entr" presetSubtype="0" fill="hold" grpId="0" nodeType="withEffect">
                                  <p:stCondLst>
                                    <p:cond delay="0"/>
                                  </p:stCondLst>
                                  <p:childTnLst>
                                    <p:set>
                                      <p:cBhvr>
                                        <p:cTn id="237"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109" grpId="0"/>
      <p:bldP spid="109" grpId="1"/>
      <p:bldP spid="110" grpId="0"/>
      <p:bldP spid="111" grpId="0"/>
      <p:bldP spid="112" grpId="0" animBg="1"/>
      <p:bldP spid="112" grpId="1" animBg="1"/>
      <p:bldP spid="113" grpId="0" animBg="1"/>
      <p:bldP spid="114" grpId="0" animBg="1"/>
      <p:bldP spid="6" grpId="0" animBg="1"/>
      <p:bldP spid="23" grpId="0" animBg="1"/>
      <p:bldP spid="35" grpId="0" animBg="1"/>
      <p:bldP spid="40" grpId="0" animBg="1"/>
      <p:bldP spid="44" grpId="0"/>
      <p:bldP spid="44" grpId="1"/>
      <p:bldP spid="48" grpId="0"/>
      <p:bldP spid="48" grpId="1"/>
      <p:bldP spid="67" grpId="0"/>
      <p:bldP spid="67" grpId="1"/>
      <p:bldP spid="68" grpId="0"/>
      <p:bldP spid="68" grpId="1"/>
      <p:bldP spid="72" grpId="0"/>
      <p:bldP spid="72" grpId="1"/>
      <p:bldP spid="73" grpId="0"/>
      <p:bldP spid="73" grpId="1"/>
      <p:bldP spid="63" grpId="0" animBg="1"/>
      <p:bldP spid="80" grpId="0" animBg="1"/>
      <p:bldP spid="81" grpId="0" animBg="1"/>
      <p:bldP spid="81" grpId="1" animBg="1"/>
      <p:bldP spid="94" grpId="0" animBg="1"/>
      <p:bldP spid="94" grpId="1" animBg="1"/>
      <p:bldP spid="97" grpId="0" animBg="1"/>
      <p:bldP spid="97" grpId="1" animBg="1"/>
      <p:bldP spid="98" grpId="0" animBg="1"/>
      <p:bldP spid="103" grpId="0" animBg="1"/>
      <p:bldP spid="108" grpId="0" animBg="1"/>
      <p:bldP spid="9" grpId="0" animBg="1"/>
      <p:bldP spid="9" grpId="1" animBg="1"/>
      <p:bldP spid="125" grpId="0" animBg="1"/>
      <p:bldP spid="122" grpId="0" animBg="1"/>
      <p:bldP spid="121" grpId="0" animBg="1"/>
      <p:bldP spid="121" grpId="1" animBg="1"/>
      <p:bldP spid="8" grpId="0"/>
      <p:bldP spid="134" grpId="0"/>
      <p:bldP spid="134" grpId="1"/>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11BBFAFE-7DFE-48B0-A423-CA0F4E1A682A}"/>
              </a:ext>
            </a:extLst>
          </p:cNvPr>
          <p:cNvSpPr txBox="1"/>
          <p:nvPr/>
        </p:nvSpPr>
        <p:spPr>
          <a:xfrm>
            <a:off x="3490794" y="3240008"/>
            <a:ext cx="636343" cy="461665"/>
          </a:xfrm>
          <a:prstGeom prst="rect">
            <a:avLst/>
          </a:prstGeom>
          <a:noFill/>
        </p:spPr>
        <p:txBody>
          <a:bodyPr wrap="square" rtlCol="0">
            <a:spAutoFit/>
          </a:bodyPr>
          <a:lstStyle/>
          <a:p>
            <a:r>
              <a:rPr lang="en-US" altLang="zh-CN" sz="2400" b="1" dirty="0">
                <a:solidFill>
                  <a:schemeClr val="accent1">
                    <a:lumMod val="50000"/>
                  </a:schemeClr>
                </a:solidFill>
              </a:rPr>
              <a:t>φ</a:t>
            </a:r>
            <a:r>
              <a:rPr lang="en-US" altLang="zh-CN" sz="2400" b="1" baseline="-25000" dirty="0">
                <a:solidFill>
                  <a:schemeClr val="accent1">
                    <a:lumMod val="50000"/>
                  </a:schemeClr>
                </a:solidFill>
              </a:rPr>
              <a:t>1</a:t>
            </a:r>
            <a:endParaRPr lang="en-US" sz="2400" b="1" baseline="-25000" dirty="0">
              <a:solidFill>
                <a:schemeClr val="accent1">
                  <a:lumMod val="50000"/>
                </a:schemeClr>
              </a:solidFill>
            </a:endParaRPr>
          </a:p>
        </p:txBody>
      </p:sp>
      <p:sp>
        <p:nvSpPr>
          <p:cNvPr id="2" name="标题 1">
            <a:extLst>
              <a:ext uri="{FF2B5EF4-FFF2-40B4-BE49-F238E27FC236}">
                <a16:creationId xmlns:a16="http://schemas.microsoft.com/office/drawing/2014/main" id="{E119A63E-6388-47A0-92D3-DD95CA49DE44}"/>
              </a:ext>
            </a:extLst>
          </p:cNvPr>
          <p:cNvSpPr>
            <a:spLocks noGrp="1"/>
          </p:cNvSpPr>
          <p:nvPr>
            <p:ph type="title"/>
          </p:nvPr>
        </p:nvSpPr>
        <p:spPr>
          <a:xfrm>
            <a:off x="532799" y="421200"/>
            <a:ext cx="11049583" cy="590931"/>
          </a:xfrm>
        </p:spPr>
        <p:txBody>
          <a:bodyPr/>
          <a:lstStyle/>
          <a:p>
            <a:r>
              <a:rPr lang="en-US" dirty="0"/>
              <a:t>Design 2: Constructive add</a:t>
            </a:r>
          </a:p>
        </p:txBody>
      </p:sp>
      <p:sp>
        <p:nvSpPr>
          <p:cNvPr id="3" name="灯片编号占位符 2">
            <a:extLst>
              <a:ext uri="{FF2B5EF4-FFF2-40B4-BE49-F238E27FC236}">
                <a16:creationId xmlns:a16="http://schemas.microsoft.com/office/drawing/2014/main" id="{ED62E3F5-B372-4C3A-A3EF-B44556B12CAC}"/>
              </a:ext>
            </a:extLst>
          </p:cNvPr>
          <p:cNvSpPr>
            <a:spLocks noGrp="1"/>
          </p:cNvSpPr>
          <p:nvPr>
            <p:ph type="sldNum" sz="quarter" idx="10"/>
          </p:nvPr>
        </p:nvSpPr>
        <p:spPr/>
        <p:txBody>
          <a:bodyPr/>
          <a:lstStyle/>
          <a:p>
            <a:pPr algn="l"/>
            <a:r>
              <a:rPr lang="en-US"/>
              <a:t>page</a:t>
            </a:r>
          </a:p>
          <a:p>
            <a:pPr algn="l"/>
            <a:r>
              <a:rPr lang="en-US"/>
              <a:t>0</a:t>
            </a:r>
            <a:fld id="{37D409AB-2201-4E18-8A34-C31753AD9B06}" type="slidenum">
              <a:rPr smtClean="0"/>
              <a:pPr algn="l"/>
              <a:t>9</a:t>
            </a:fld>
            <a:endParaRPr/>
          </a:p>
        </p:txBody>
      </p:sp>
      <p:pic>
        <p:nvPicPr>
          <p:cNvPr id="12" name="图片 7">
            <a:extLst>
              <a:ext uri="{FF2B5EF4-FFF2-40B4-BE49-F238E27FC236}">
                <a16:creationId xmlns:a16="http://schemas.microsoft.com/office/drawing/2014/main" id="{F9544A28-ADE9-4159-BD14-13260D8A04B3}"/>
              </a:ext>
            </a:extLst>
          </p:cNvPr>
          <p:cNvPicPr>
            <a:picLocks noChangeAspect="1"/>
          </p:cNvPicPr>
          <p:nvPr/>
        </p:nvPicPr>
        <p:blipFill rotWithShape="1">
          <a:blip r:embed="rId3"/>
          <a:srcRect l="14169" t="9422" r="10192" b="26443"/>
          <a:stretch/>
        </p:blipFill>
        <p:spPr>
          <a:xfrm>
            <a:off x="3875010" y="1534663"/>
            <a:ext cx="1716424" cy="938032"/>
          </a:xfrm>
          <a:prstGeom prst="rect">
            <a:avLst/>
          </a:prstGeom>
        </p:spPr>
      </p:pic>
      <p:pic>
        <p:nvPicPr>
          <p:cNvPr id="13" name="图片 7">
            <a:extLst>
              <a:ext uri="{FF2B5EF4-FFF2-40B4-BE49-F238E27FC236}">
                <a16:creationId xmlns:a16="http://schemas.microsoft.com/office/drawing/2014/main" id="{15718F09-3E30-42A9-AD4C-7C70D10D68E8}"/>
              </a:ext>
            </a:extLst>
          </p:cNvPr>
          <p:cNvPicPr>
            <a:picLocks noChangeAspect="1"/>
          </p:cNvPicPr>
          <p:nvPr/>
        </p:nvPicPr>
        <p:blipFill rotWithShape="1">
          <a:blip r:embed="rId3"/>
          <a:srcRect l="14169" t="9422" r="10192" b="26443"/>
          <a:stretch/>
        </p:blipFill>
        <p:spPr>
          <a:xfrm>
            <a:off x="7046681" y="1538108"/>
            <a:ext cx="1716424" cy="938032"/>
          </a:xfrm>
          <a:prstGeom prst="rect">
            <a:avLst/>
          </a:prstGeom>
        </p:spPr>
      </p:pic>
      <p:sp>
        <p:nvSpPr>
          <p:cNvPr id="14" name="矩形 13">
            <a:extLst>
              <a:ext uri="{FF2B5EF4-FFF2-40B4-BE49-F238E27FC236}">
                <a16:creationId xmlns:a16="http://schemas.microsoft.com/office/drawing/2014/main" id="{0AAE5503-9184-4E58-A91A-EF134500D987}"/>
              </a:ext>
            </a:extLst>
          </p:cNvPr>
          <p:cNvSpPr/>
          <p:nvPr/>
        </p:nvSpPr>
        <p:spPr>
          <a:xfrm>
            <a:off x="5176686" y="1534663"/>
            <a:ext cx="414747" cy="93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76AAA5AE-F768-4E5C-AD1F-8E54D192E1B5}"/>
              </a:ext>
            </a:extLst>
          </p:cNvPr>
          <p:cNvSpPr/>
          <p:nvPr/>
        </p:nvSpPr>
        <p:spPr>
          <a:xfrm>
            <a:off x="7046680" y="1532605"/>
            <a:ext cx="1334259" cy="9380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直接箭头连接符 7">
            <a:extLst>
              <a:ext uri="{FF2B5EF4-FFF2-40B4-BE49-F238E27FC236}">
                <a16:creationId xmlns:a16="http://schemas.microsoft.com/office/drawing/2014/main" id="{358387C9-7392-40CE-BE03-6EC614D764E8}"/>
              </a:ext>
            </a:extLst>
          </p:cNvPr>
          <p:cNvCxnSpPr>
            <a:cxnSpLocks/>
          </p:cNvCxnSpPr>
          <p:nvPr/>
        </p:nvCxnSpPr>
        <p:spPr>
          <a:xfrm>
            <a:off x="4827106" y="2487074"/>
            <a:ext cx="0" cy="237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DA538164-4B61-4569-99DE-3D16C8E58A35}"/>
              </a:ext>
            </a:extLst>
          </p:cNvPr>
          <p:cNvCxnSpPr>
            <a:cxnSpLocks/>
          </p:cNvCxnSpPr>
          <p:nvPr/>
        </p:nvCxnSpPr>
        <p:spPr>
          <a:xfrm>
            <a:off x="7921064" y="2490519"/>
            <a:ext cx="0" cy="237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816E4CC1-F9ED-44C1-8C9C-6E6AD520B198}"/>
              </a:ext>
            </a:extLst>
          </p:cNvPr>
          <p:cNvSpPr txBox="1"/>
          <p:nvPr/>
        </p:nvSpPr>
        <p:spPr>
          <a:xfrm>
            <a:off x="4387586" y="4318214"/>
            <a:ext cx="917054" cy="461665"/>
          </a:xfrm>
          <a:prstGeom prst="rect">
            <a:avLst/>
          </a:prstGeom>
          <a:solidFill>
            <a:schemeClr val="accent1">
              <a:lumMod val="5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FFT1</a:t>
            </a:r>
            <a:endParaRPr lang="zh-CN" altLang="en-US" b="1" dirty="0">
              <a:solidFill>
                <a:schemeClr val="bg1"/>
              </a:solidFill>
            </a:endParaRPr>
          </a:p>
        </p:txBody>
      </p:sp>
      <p:sp>
        <p:nvSpPr>
          <p:cNvPr id="11" name="文本框 10">
            <a:extLst>
              <a:ext uri="{FF2B5EF4-FFF2-40B4-BE49-F238E27FC236}">
                <a16:creationId xmlns:a16="http://schemas.microsoft.com/office/drawing/2014/main" id="{E19CA3BC-7A80-4BDA-9CF7-39A1EA973D2D}"/>
              </a:ext>
            </a:extLst>
          </p:cNvPr>
          <p:cNvSpPr txBox="1"/>
          <p:nvPr/>
        </p:nvSpPr>
        <p:spPr>
          <a:xfrm>
            <a:off x="7446366" y="4321659"/>
            <a:ext cx="917054" cy="461665"/>
          </a:xfrm>
          <a:prstGeom prst="rect">
            <a:avLst/>
          </a:prstGeom>
          <a:solidFill>
            <a:schemeClr val="accent1">
              <a:lumMod val="50000"/>
            </a:schemeClr>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FFT2</a:t>
            </a:r>
            <a:endParaRPr lang="zh-CN" altLang="en-US" b="1" dirty="0">
              <a:solidFill>
                <a:schemeClr val="bg1"/>
              </a:solidFill>
            </a:endParaRPr>
          </a:p>
        </p:txBody>
      </p:sp>
      <p:sp>
        <p:nvSpPr>
          <p:cNvPr id="16" name="任意多边形: 形状 15">
            <a:extLst>
              <a:ext uri="{FF2B5EF4-FFF2-40B4-BE49-F238E27FC236}">
                <a16:creationId xmlns:a16="http://schemas.microsoft.com/office/drawing/2014/main" id="{20F67EB3-0344-411C-849F-53D063DFEF28}"/>
              </a:ext>
            </a:extLst>
          </p:cNvPr>
          <p:cNvSpPr/>
          <p:nvPr/>
        </p:nvSpPr>
        <p:spPr>
          <a:xfrm rot="16200000">
            <a:off x="4485353" y="2533567"/>
            <a:ext cx="336897" cy="1301677"/>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 name="connsiteX0" fmla="*/ 10501 w 200817"/>
              <a:gd name="connsiteY0" fmla="*/ 0 h 797560"/>
              <a:gd name="connsiteX1" fmla="*/ 66381 w 200817"/>
              <a:gd name="connsiteY1" fmla="*/ 106680 h 797560"/>
              <a:gd name="connsiteX2" fmla="*/ 10501 w 200817"/>
              <a:gd name="connsiteY2" fmla="*/ 177800 h 797560"/>
              <a:gd name="connsiteX3" fmla="*/ 112101 w 200817"/>
              <a:gd name="connsiteY3" fmla="*/ 309880 h 797560"/>
              <a:gd name="connsiteX4" fmla="*/ 25741 w 200817"/>
              <a:gd name="connsiteY4" fmla="*/ 406400 h 797560"/>
              <a:gd name="connsiteX5" fmla="*/ 200804 w 200817"/>
              <a:gd name="connsiteY5" fmla="*/ 467389 h 797560"/>
              <a:gd name="connsiteX6" fmla="*/ 15581 w 200817"/>
              <a:gd name="connsiteY6" fmla="*/ 538480 h 797560"/>
              <a:gd name="connsiteX7" fmla="*/ 162901 w 200817"/>
              <a:gd name="connsiteY7" fmla="*/ 624840 h 797560"/>
              <a:gd name="connsiteX8" fmla="*/ 341 w 200817"/>
              <a:gd name="connsiteY8" fmla="*/ 660400 h 797560"/>
              <a:gd name="connsiteX9" fmla="*/ 117181 w 200817"/>
              <a:gd name="connsiteY9" fmla="*/ 767080 h 797560"/>
              <a:gd name="connsiteX10" fmla="*/ 10501 w 200817"/>
              <a:gd name="connsiteY10" fmla="*/ 797560 h 797560"/>
              <a:gd name="connsiteX0" fmla="*/ 10501 w 245929"/>
              <a:gd name="connsiteY0" fmla="*/ 0 h 797560"/>
              <a:gd name="connsiteX1" fmla="*/ 245929 w 245929"/>
              <a:gd name="connsiteY1" fmla="*/ 76026 h 797560"/>
              <a:gd name="connsiteX2" fmla="*/ 10501 w 245929"/>
              <a:gd name="connsiteY2" fmla="*/ 177800 h 797560"/>
              <a:gd name="connsiteX3" fmla="*/ 112101 w 245929"/>
              <a:gd name="connsiteY3" fmla="*/ 309880 h 797560"/>
              <a:gd name="connsiteX4" fmla="*/ 25741 w 245929"/>
              <a:gd name="connsiteY4" fmla="*/ 406400 h 797560"/>
              <a:gd name="connsiteX5" fmla="*/ 200804 w 245929"/>
              <a:gd name="connsiteY5" fmla="*/ 467389 h 797560"/>
              <a:gd name="connsiteX6" fmla="*/ 15581 w 245929"/>
              <a:gd name="connsiteY6" fmla="*/ 538480 h 797560"/>
              <a:gd name="connsiteX7" fmla="*/ 162901 w 245929"/>
              <a:gd name="connsiteY7" fmla="*/ 624840 h 797560"/>
              <a:gd name="connsiteX8" fmla="*/ 341 w 245929"/>
              <a:gd name="connsiteY8" fmla="*/ 660400 h 797560"/>
              <a:gd name="connsiteX9" fmla="*/ 117181 w 245929"/>
              <a:gd name="connsiteY9" fmla="*/ 767080 h 797560"/>
              <a:gd name="connsiteX10" fmla="*/ 10501 w 245929"/>
              <a:gd name="connsiteY10" fmla="*/ 797560 h 797560"/>
              <a:gd name="connsiteX0" fmla="*/ 10501 w 263739"/>
              <a:gd name="connsiteY0" fmla="*/ 0 h 797560"/>
              <a:gd name="connsiteX1" fmla="*/ 245929 w 263739"/>
              <a:gd name="connsiteY1" fmla="*/ 76026 h 797560"/>
              <a:gd name="connsiteX2" fmla="*/ 10501 w 263739"/>
              <a:gd name="connsiteY2" fmla="*/ 177800 h 797560"/>
              <a:gd name="connsiteX3" fmla="*/ 263719 w 263739"/>
              <a:gd name="connsiteY3" fmla="*/ 314989 h 797560"/>
              <a:gd name="connsiteX4" fmla="*/ 25741 w 263739"/>
              <a:gd name="connsiteY4" fmla="*/ 406400 h 797560"/>
              <a:gd name="connsiteX5" fmla="*/ 200804 w 263739"/>
              <a:gd name="connsiteY5" fmla="*/ 467389 h 797560"/>
              <a:gd name="connsiteX6" fmla="*/ 15581 w 263739"/>
              <a:gd name="connsiteY6" fmla="*/ 538480 h 797560"/>
              <a:gd name="connsiteX7" fmla="*/ 162901 w 263739"/>
              <a:gd name="connsiteY7" fmla="*/ 624840 h 797560"/>
              <a:gd name="connsiteX8" fmla="*/ 341 w 263739"/>
              <a:gd name="connsiteY8" fmla="*/ 660400 h 797560"/>
              <a:gd name="connsiteX9" fmla="*/ 117181 w 263739"/>
              <a:gd name="connsiteY9" fmla="*/ 767080 h 797560"/>
              <a:gd name="connsiteX10" fmla="*/ 10501 w 263739"/>
              <a:gd name="connsiteY10" fmla="*/ 797560 h 797560"/>
              <a:gd name="connsiteX0" fmla="*/ 0 w 269198"/>
              <a:gd name="connsiteY0" fmla="*/ 0 h 976382"/>
              <a:gd name="connsiteX1" fmla="*/ 251388 w 269198"/>
              <a:gd name="connsiteY1" fmla="*/ 254848 h 976382"/>
              <a:gd name="connsiteX2" fmla="*/ 15960 w 269198"/>
              <a:gd name="connsiteY2" fmla="*/ 356622 h 976382"/>
              <a:gd name="connsiteX3" fmla="*/ 269178 w 269198"/>
              <a:gd name="connsiteY3" fmla="*/ 493811 h 976382"/>
              <a:gd name="connsiteX4" fmla="*/ 31200 w 269198"/>
              <a:gd name="connsiteY4" fmla="*/ 585222 h 976382"/>
              <a:gd name="connsiteX5" fmla="*/ 206263 w 269198"/>
              <a:gd name="connsiteY5" fmla="*/ 646211 h 976382"/>
              <a:gd name="connsiteX6" fmla="*/ 21040 w 269198"/>
              <a:gd name="connsiteY6" fmla="*/ 717302 h 976382"/>
              <a:gd name="connsiteX7" fmla="*/ 168360 w 269198"/>
              <a:gd name="connsiteY7" fmla="*/ 803662 h 976382"/>
              <a:gd name="connsiteX8" fmla="*/ 5800 w 269198"/>
              <a:gd name="connsiteY8" fmla="*/ 839222 h 976382"/>
              <a:gd name="connsiteX9" fmla="*/ 122640 w 269198"/>
              <a:gd name="connsiteY9" fmla="*/ 945902 h 976382"/>
              <a:gd name="connsiteX10" fmla="*/ 15960 w 269198"/>
              <a:gd name="connsiteY10" fmla="*/ 976382 h 976382"/>
              <a:gd name="connsiteX0" fmla="*/ 0 w 269198"/>
              <a:gd name="connsiteY0" fmla="*/ 0 h 976382"/>
              <a:gd name="connsiteX1" fmla="*/ 263358 w 269198"/>
              <a:gd name="connsiteY1" fmla="*/ 180765 h 976382"/>
              <a:gd name="connsiteX2" fmla="*/ 15960 w 269198"/>
              <a:gd name="connsiteY2" fmla="*/ 356622 h 976382"/>
              <a:gd name="connsiteX3" fmla="*/ 269178 w 269198"/>
              <a:gd name="connsiteY3" fmla="*/ 493811 h 976382"/>
              <a:gd name="connsiteX4" fmla="*/ 31200 w 269198"/>
              <a:gd name="connsiteY4" fmla="*/ 585222 h 976382"/>
              <a:gd name="connsiteX5" fmla="*/ 206263 w 269198"/>
              <a:gd name="connsiteY5" fmla="*/ 646211 h 976382"/>
              <a:gd name="connsiteX6" fmla="*/ 21040 w 269198"/>
              <a:gd name="connsiteY6" fmla="*/ 717302 h 976382"/>
              <a:gd name="connsiteX7" fmla="*/ 168360 w 269198"/>
              <a:gd name="connsiteY7" fmla="*/ 803662 h 976382"/>
              <a:gd name="connsiteX8" fmla="*/ 5800 w 269198"/>
              <a:gd name="connsiteY8" fmla="*/ 839222 h 976382"/>
              <a:gd name="connsiteX9" fmla="*/ 122640 w 269198"/>
              <a:gd name="connsiteY9" fmla="*/ 945902 h 976382"/>
              <a:gd name="connsiteX10" fmla="*/ 15960 w 269198"/>
              <a:gd name="connsiteY10" fmla="*/ 976382 h 976382"/>
              <a:gd name="connsiteX0" fmla="*/ 0 w 278089"/>
              <a:gd name="connsiteY0" fmla="*/ 0 h 976382"/>
              <a:gd name="connsiteX1" fmla="*/ 263358 w 278089"/>
              <a:gd name="connsiteY1" fmla="*/ 180765 h 976382"/>
              <a:gd name="connsiteX2" fmla="*/ 15960 w 278089"/>
              <a:gd name="connsiteY2" fmla="*/ 356622 h 976382"/>
              <a:gd name="connsiteX3" fmla="*/ 269178 w 278089"/>
              <a:gd name="connsiteY3" fmla="*/ 493811 h 976382"/>
              <a:gd name="connsiteX4" fmla="*/ 31200 w 278089"/>
              <a:gd name="connsiteY4" fmla="*/ 585222 h 976382"/>
              <a:gd name="connsiteX5" fmla="*/ 278081 w 278089"/>
              <a:gd name="connsiteY5" fmla="*/ 643658 h 976382"/>
              <a:gd name="connsiteX6" fmla="*/ 21040 w 278089"/>
              <a:gd name="connsiteY6" fmla="*/ 717302 h 976382"/>
              <a:gd name="connsiteX7" fmla="*/ 168360 w 278089"/>
              <a:gd name="connsiteY7" fmla="*/ 803662 h 976382"/>
              <a:gd name="connsiteX8" fmla="*/ 5800 w 278089"/>
              <a:gd name="connsiteY8" fmla="*/ 839222 h 976382"/>
              <a:gd name="connsiteX9" fmla="*/ 122640 w 278089"/>
              <a:gd name="connsiteY9" fmla="*/ 945902 h 976382"/>
              <a:gd name="connsiteX10" fmla="*/ 15960 w 278089"/>
              <a:gd name="connsiteY10" fmla="*/ 976382 h 976382"/>
              <a:gd name="connsiteX0" fmla="*/ 0 w 278088"/>
              <a:gd name="connsiteY0" fmla="*/ 0 h 976382"/>
              <a:gd name="connsiteX1" fmla="*/ 263358 w 278088"/>
              <a:gd name="connsiteY1" fmla="*/ 180765 h 976382"/>
              <a:gd name="connsiteX2" fmla="*/ 15960 w 278088"/>
              <a:gd name="connsiteY2" fmla="*/ 356622 h 976382"/>
              <a:gd name="connsiteX3" fmla="*/ 269178 w 278088"/>
              <a:gd name="connsiteY3" fmla="*/ 493811 h 976382"/>
              <a:gd name="connsiteX4" fmla="*/ 31200 w 278088"/>
              <a:gd name="connsiteY4" fmla="*/ 585222 h 976382"/>
              <a:gd name="connsiteX5" fmla="*/ 278080 w 278088"/>
              <a:gd name="connsiteY5" fmla="*/ 643658 h 976382"/>
              <a:gd name="connsiteX6" fmla="*/ 21040 w 278088"/>
              <a:gd name="connsiteY6" fmla="*/ 717302 h 976382"/>
              <a:gd name="connsiteX7" fmla="*/ 168360 w 278088"/>
              <a:gd name="connsiteY7" fmla="*/ 803662 h 976382"/>
              <a:gd name="connsiteX8" fmla="*/ 5800 w 278088"/>
              <a:gd name="connsiteY8" fmla="*/ 839222 h 976382"/>
              <a:gd name="connsiteX9" fmla="*/ 122640 w 278088"/>
              <a:gd name="connsiteY9" fmla="*/ 945902 h 976382"/>
              <a:gd name="connsiteX10" fmla="*/ 15960 w 278088"/>
              <a:gd name="connsiteY10" fmla="*/ 976382 h 976382"/>
              <a:gd name="connsiteX0" fmla="*/ 0 w 280097"/>
              <a:gd name="connsiteY0" fmla="*/ 0 h 976382"/>
              <a:gd name="connsiteX1" fmla="*/ 263358 w 280097"/>
              <a:gd name="connsiteY1" fmla="*/ 180765 h 976382"/>
              <a:gd name="connsiteX2" fmla="*/ 15960 w 280097"/>
              <a:gd name="connsiteY2" fmla="*/ 356622 h 976382"/>
              <a:gd name="connsiteX3" fmla="*/ 269178 w 280097"/>
              <a:gd name="connsiteY3" fmla="*/ 493811 h 976382"/>
              <a:gd name="connsiteX4" fmla="*/ 31200 w 280097"/>
              <a:gd name="connsiteY4" fmla="*/ 585222 h 976382"/>
              <a:gd name="connsiteX5" fmla="*/ 278080 w 280097"/>
              <a:gd name="connsiteY5" fmla="*/ 643658 h 976382"/>
              <a:gd name="connsiteX6" fmla="*/ 21040 w 280097"/>
              <a:gd name="connsiteY6" fmla="*/ 717302 h 976382"/>
              <a:gd name="connsiteX7" fmla="*/ 280079 w 280097"/>
              <a:gd name="connsiteY7" fmla="*/ 770452 h 976382"/>
              <a:gd name="connsiteX8" fmla="*/ 5800 w 280097"/>
              <a:gd name="connsiteY8" fmla="*/ 839222 h 976382"/>
              <a:gd name="connsiteX9" fmla="*/ 122640 w 280097"/>
              <a:gd name="connsiteY9" fmla="*/ 945902 h 976382"/>
              <a:gd name="connsiteX10" fmla="*/ 15960 w 280097"/>
              <a:gd name="connsiteY10" fmla="*/ 976382 h 976382"/>
              <a:gd name="connsiteX0" fmla="*/ 0 w 280119"/>
              <a:gd name="connsiteY0" fmla="*/ 0 h 976382"/>
              <a:gd name="connsiteX1" fmla="*/ 263358 w 280119"/>
              <a:gd name="connsiteY1" fmla="*/ 180765 h 976382"/>
              <a:gd name="connsiteX2" fmla="*/ 15960 w 280119"/>
              <a:gd name="connsiteY2" fmla="*/ 356622 h 976382"/>
              <a:gd name="connsiteX3" fmla="*/ 269178 w 280119"/>
              <a:gd name="connsiteY3" fmla="*/ 493811 h 976382"/>
              <a:gd name="connsiteX4" fmla="*/ 31200 w 280119"/>
              <a:gd name="connsiteY4" fmla="*/ 585222 h 976382"/>
              <a:gd name="connsiteX5" fmla="*/ 278080 w 280119"/>
              <a:gd name="connsiteY5" fmla="*/ 643658 h 976382"/>
              <a:gd name="connsiteX6" fmla="*/ 21040 w 280119"/>
              <a:gd name="connsiteY6" fmla="*/ 717302 h 976382"/>
              <a:gd name="connsiteX7" fmla="*/ 280079 w 280119"/>
              <a:gd name="connsiteY7" fmla="*/ 770452 h 976382"/>
              <a:gd name="connsiteX8" fmla="*/ 41710 w 280119"/>
              <a:gd name="connsiteY8" fmla="*/ 839222 h 976382"/>
              <a:gd name="connsiteX9" fmla="*/ 122640 w 280119"/>
              <a:gd name="connsiteY9" fmla="*/ 945902 h 976382"/>
              <a:gd name="connsiteX10" fmla="*/ 15960 w 280119"/>
              <a:gd name="connsiteY10" fmla="*/ 976382 h 976382"/>
              <a:gd name="connsiteX0" fmla="*/ 0 w 280115"/>
              <a:gd name="connsiteY0" fmla="*/ 0 h 976382"/>
              <a:gd name="connsiteX1" fmla="*/ 263358 w 280115"/>
              <a:gd name="connsiteY1" fmla="*/ 180765 h 976382"/>
              <a:gd name="connsiteX2" fmla="*/ 15960 w 280115"/>
              <a:gd name="connsiteY2" fmla="*/ 356622 h 976382"/>
              <a:gd name="connsiteX3" fmla="*/ 269178 w 280115"/>
              <a:gd name="connsiteY3" fmla="*/ 493811 h 976382"/>
              <a:gd name="connsiteX4" fmla="*/ 31200 w 280115"/>
              <a:gd name="connsiteY4" fmla="*/ 585222 h 976382"/>
              <a:gd name="connsiteX5" fmla="*/ 278080 w 280115"/>
              <a:gd name="connsiteY5" fmla="*/ 643658 h 976382"/>
              <a:gd name="connsiteX6" fmla="*/ 21040 w 280115"/>
              <a:gd name="connsiteY6" fmla="*/ 717302 h 976382"/>
              <a:gd name="connsiteX7" fmla="*/ 280079 w 280115"/>
              <a:gd name="connsiteY7" fmla="*/ 770452 h 976382"/>
              <a:gd name="connsiteX8" fmla="*/ 41710 w 280115"/>
              <a:gd name="connsiteY8" fmla="*/ 839222 h 976382"/>
              <a:gd name="connsiteX9" fmla="*/ 270269 w 280115"/>
              <a:gd name="connsiteY9" fmla="*/ 841164 h 976382"/>
              <a:gd name="connsiteX10" fmla="*/ 15960 w 280115"/>
              <a:gd name="connsiteY10" fmla="*/ 976382 h 976382"/>
              <a:gd name="connsiteX0" fmla="*/ 0 w 282248"/>
              <a:gd name="connsiteY0" fmla="*/ 0 h 976382"/>
              <a:gd name="connsiteX1" fmla="*/ 263358 w 282248"/>
              <a:gd name="connsiteY1" fmla="*/ 180765 h 976382"/>
              <a:gd name="connsiteX2" fmla="*/ 15960 w 282248"/>
              <a:gd name="connsiteY2" fmla="*/ 356622 h 976382"/>
              <a:gd name="connsiteX3" fmla="*/ 269178 w 282248"/>
              <a:gd name="connsiteY3" fmla="*/ 493811 h 976382"/>
              <a:gd name="connsiteX4" fmla="*/ 31200 w 282248"/>
              <a:gd name="connsiteY4" fmla="*/ 585222 h 976382"/>
              <a:gd name="connsiteX5" fmla="*/ 278080 w 282248"/>
              <a:gd name="connsiteY5" fmla="*/ 643658 h 976382"/>
              <a:gd name="connsiteX6" fmla="*/ 21040 w 282248"/>
              <a:gd name="connsiteY6" fmla="*/ 717302 h 976382"/>
              <a:gd name="connsiteX7" fmla="*/ 280079 w 282248"/>
              <a:gd name="connsiteY7" fmla="*/ 770452 h 976382"/>
              <a:gd name="connsiteX8" fmla="*/ 41710 w 282248"/>
              <a:gd name="connsiteY8" fmla="*/ 839222 h 976382"/>
              <a:gd name="connsiteX9" fmla="*/ 282239 w 282248"/>
              <a:gd name="connsiteY9" fmla="*/ 841165 h 976382"/>
              <a:gd name="connsiteX10" fmla="*/ 15960 w 282248"/>
              <a:gd name="connsiteY10" fmla="*/ 976382 h 976382"/>
              <a:gd name="connsiteX0" fmla="*/ 0 w 282248"/>
              <a:gd name="connsiteY0" fmla="*/ 0 h 976382"/>
              <a:gd name="connsiteX1" fmla="*/ 263358 w 282248"/>
              <a:gd name="connsiteY1" fmla="*/ 180765 h 976382"/>
              <a:gd name="connsiteX2" fmla="*/ 15960 w 282248"/>
              <a:gd name="connsiteY2" fmla="*/ 356622 h 976382"/>
              <a:gd name="connsiteX3" fmla="*/ 269178 w 282248"/>
              <a:gd name="connsiteY3" fmla="*/ 493811 h 976382"/>
              <a:gd name="connsiteX4" fmla="*/ 31200 w 282248"/>
              <a:gd name="connsiteY4" fmla="*/ 585222 h 976382"/>
              <a:gd name="connsiteX5" fmla="*/ 278080 w 282248"/>
              <a:gd name="connsiteY5" fmla="*/ 643658 h 976382"/>
              <a:gd name="connsiteX6" fmla="*/ 21040 w 282248"/>
              <a:gd name="connsiteY6" fmla="*/ 717302 h 976382"/>
              <a:gd name="connsiteX7" fmla="*/ 280079 w 282248"/>
              <a:gd name="connsiteY7" fmla="*/ 770452 h 976382"/>
              <a:gd name="connsiteX8" fmla="*/ 41710 w 282248"/>
              <a:gd name="connsiteY8" fmla="*/ 839222 h 976382"/>
              <a:gd name="connsiteX9" fmla="*/ 282239 w 282248"/>
              <a:gd name="connsiteY9" fmla="*/ 851385 h 976382"/>
              <a:gd name="connsiteX10" fmla="*/ 15960 w 282248"/>
              <a:gd name="connsiteY10" fmla="*/ 976382 h 976382"/>
              <a:gd name="connsiteX0" fmla="*/ 0 w 282249"/>
              <a:gd name="connsiteY0" fmla="*/ 0 h 884418"/>
              <a:gd name="connsiteX1" fmla="*/ 263358 w 282249"/>
              <a:gd name="connsiteY1" fmla="*/ 180765 h 884418"/>
              <a:gd name="connsiteX2" fmla="*/ 15960 w 282249"/>
              <a:gd name="connsiteY2" fmla="*/ 356622 h 884418"/>
              <a:gd name="connsiteX3" fmla="*/ 269178 w 282249"/>
              <a:gd name="connsiteY3" fmla="*/ 493811 h 884418"/>
              <a:gd name="connsiteX4" fmla="*/ 31200 w 282249"/>
              <a:gd name="connsiteY4" fmla="*/ 585222 h 884418"/>
              <a:gd name="connsiteX5" fmla="*/ 278080 w 282249"/>
              <a:gd name="connsiteY5" fmla="*/ 643658 h 884418"/>
              <a:gd name="connsiteX6" fmla="*/ 21040 w 282249"/>
              <a:gd name="connsiteY6" fmla="*/ 717302 h 884418"/>
              <a:gd name="connsiteX7" fmla="*/ 280079 w 282249"/>
              <a:gd name="connsiteY7" fmla="*/ 770452 h 884418"/>
              <a:gd name="connsiteX8" fmla="*/ 41710 w 282249"/>
              <a:gd name="connsiteY8" fmla="*/ 839222 h 884418"/>
              <a:gd name="connsiteX9" fmla="*/ 282239 w 282249"/>
              <a:gd name="connsiteY9" fmla="*/ 851385 h 884418"/>
              <a:gd name="connsiteX10" fmla="*/ 31920 w 282249"/>
              <a:gd name="connsiteY10" fmla="*/ 884418 h 884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249" h="884418">
                <a:moveTo>
                  <a:pt x="0" y="0"/>
                </a:moveTo>
                <a:cubicBezTo>
                  <a:pt x="27940" y="38523"/>
                  <a:pt x="260698" y="121328"/>
                  <a:pt x="263358" y="180765"/>
                </a:cubicBezTo>
                <a:cubicBezTo>
                  <a:pt x="266018" y="240202"/>
                  <a:pt x="14990" y="304448"/>
                  <a:pt x="15960" y="356622"/>
                </a:cubicBezTo>
                <a:cubicBezTo>
                  <a:pt x="16930" y="408796"/>
                  <a:pt x="266638" y="455711"/>
                  <a:pt x="269178" y="493811"/>
                </a:cubicBezTo>
                <a:cubicBezTo>
                  <a:pt x="271718" y="531911"/>
                  <a:pt x="29716" y="560248"/>
                  <a:pt x="31200" y="585222"/>
                </a:cubicBezTo>
                <a:cubicBezTo>
                  <a:pt x="32684" y="610196"/>
                  <a:pt x="279773" y="621645"/>
                  <a:pt x="278080" y="643658"/>
                </a:cubicBezTo>
                <a:cubicBezTo>
                  <a:pt x="276387" y="665671"/>
                  <a:pt x="20707" y="696170"/>
                  <a:pt x="21040" y="717302"/>
                </a:cubicBezTo>
                <a:cubicBezTo>
                  <a:pt x="21373" y="738434"/>
                  <a:pt x="276634" y="750132"/>
                  <a:pt x="280079" y="770452"/>
                </a:cubicBezTo>
                <a:cubicBezTo>
                  <a:pt x="283524" y="790772"/>
                  <a:pt x="41350" y="825733"/>
                  <a:pt x="41710" y="839222"/>
                </a:cubicBezTo>
                <a:cubicBezTo>
                  <a:pt x="42070" y="852711"/>
                  <a:pt x="280546" y="828525"/>
                  <a:pt x="282239" y="851385"/>
                </a:cubicBezTo>
                <a:cubicBezTo>
                  <a:pt x="283932" y="874245"/>
                  <a:pt x="86106" y="880608"/>
                  <a:pt x="31920" y="884418"/>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任意多边形: 形状 16">
            <a:extLst>
              <a:ext uri="{FF2B5EF4-FFF2-40B4-BE49-F238E27FC236}">
                <a16:creationId xmlns:a16="http://schemas.microsoft.com/office/drawing/2014/main" id="{38A2DEC7-8A9C-4A44-A76D-B6A76B34E8C8}"/>
              </a:ext>
            </a:extLst>
          </p:cNvPr>
          <p:cNvSpPr/>
          <p:nvPr/>
        </p:nvSpPr>
        <p:spPr>
          <a:xfrm rot="16200000">
            <a:off x="8026921" y="2496010"/>
            <a:ext cx="336897" cy="1301677"/>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 name="connsiteX0" fmla="*/ 10501 w 200817"/>
              <a:gd name="connsiteY0" fmla="*/ 0 h 797560"/>
              <a:gd name="connsiteX1" fmla="*/ 66381 w 200817"/>
              <a:gd name="connsiteY1" fmla="*/ 106680 h 797560"/>
              <a:gd name="connsiteX2" fmla="*/ 10501 w 200817"/>
              <a:gd name="connsiteY2" fmla="*/ 177800 h 797560"/>
              <a:gd name="connsiteX3" fmla="*/ 112101 w 200817"/>
              <a:gd name="connsiteY3" fmla="*/ 309880 h 797560"/>
              <a:gd name="connsiteX4" fmla="*/ 25741 w 200817"/>
              <a:gd name="connsiteY4" fmla="*/ 406400 h 797560"/>
              <a:gd name="connsiteX5" fmla="*/ 200804 w 200817"/>
              <a:gd name="connsiteY5" fmla="*/ 467389 h 797560"/>
              <a:gd name="connsiteX6" fmla="*/ 15581 w 200817"/>
              <a:gd name="connsiteY6" fmla="*/ 538480 h 797560"/>
              <a:gd name="connsiteX7" fmla="*/ 162901 w 200817"/>
              <a:gd name="connsiteY7" fmla="*/ 624840 h 797560"/>
              <a:gd name="connsiteX8" fmla="*/ 341 w 200817"/>
              <a:gd name="connsiteY8" fmla="*/ 660400 h 797560"/>
              <a:gd name="connsiteX9" fmla="*/ 117181 w 200817"/>
              <a:gd name="connsiteY9" fmla="*/ 767080 h 797560"/>
              <a:gd name="connsiteX10" fmla="*/ 10501 w 200817"/>
              <a:gd name="connsiteY10" fmla="*/ 797560 h 797560"/>
              <a:gd name="connsiteX0" fmla="*/ 10501 w 245929"/>
              <a:gd name="connsiteY0" fmla="*/ 0 h 797560"/>
              <a:gd name="connsiteX1" fmla="*/ 245929 w 245929"/>
              <a:gd name="connsiteY1" fmla="*/ 76026 h 797560"/>
              <a:gd name="connsiteX2" fmla="*/ 10501 w 245929"/>
              <a:gd name="connsiteY2" fmla="*/ 177800 h 797560"/>
              <a:gd name="connsiteX3" fmla="*/ 112101 w 245929"/>
              <a:gd name="connsiteY3" fmla="*/ 309880 h 797560"/>
              <a:gd name="connsiteX4" fmla="*/ 25741 w 245929"/>
              <a:gd name="connsiteY4" fmla="*/ 406400 h 797560"/>
              <a:gd name="connsiteX5" fmla="*/ 200804 w 245929"/>
              <a:gd name="connsiteY5" fmla="*/ 467389 h 797560"/>
              <a:gd name="connsiteX6" fmla="*/ 15581 w 245929"/>
              <a:gd name="connsiteY6" fmla="*/ 538480 h 797560"/>
              <a:gd name="connsiteX7" fmla="*/ 162901 w 245929"/>
              <a:gd name="connsiteY7" fmla="*/ 624840 h 797560"/>
              <a:gd name="connsiteX8" fmla="*/ 341 w 245929"/>
              <a:gd name="connsiteY8" fmla="*/ 660400 h 797560"/>
              <a:gd name="connsiteX9" fmla="*/ 117181 w 245929"/>
              <a:gd name="connsiteY9" fmla="*/ 767080 h 797560"/>
              <a:gd name="connsiteX10" fmla="*/ 10501 w 245929"/>
              <a:gd name="connsiteY10" fmla="*/ 797560 h 797560"/>
              <a:gd name="connsiteX0" fmla="*/ 10501 w 263739"/>
              <a:gd name="connsiteY0" fmla="*/ 0 h 797560"/>
              <a:gd name="connsiteX1" fmla="*/ 245929 w 263739"/>
              <a:gd name="connsiteY1" fmla="*/ 76026 h 797560"/>
              <a:gd name="connsiteX2" fmla="*/ 10501 w 263739"/>
              <a:gd name="connsiteY2" fmla="*/ 177800 h 797560"/>
              <a:gd name="connsiteX3" fmla="*/ 263719 w 263739"/>
              <a:gd name="connsiteY3" fmla="*/ 314989 h 797560"/>
              <a:gd name="connsiteX4" fmla="*/ 25741 w 263739"/>
              <a:gd name="connsiteY4" fmla="*/ 406400 h 797560"/>
              <a:gd name="connsiteX5" fmla="*/ 200804 w 263739"/>
              <a:gd name="connsiteY5" fmla="*/ 467389 h 797560"/>
              <a:gd name="connsiteX6" fmla="*/ 15581 w 263739"/>
              <a:gd name="connsiteY6" fmla="*/ 538480 h 797560"/>
              <a:gd name="connsiteX7" fmla="*/ 162901 w 263739"/>
              <a:gd name="connsiteY7" fmla="*/ 624840 h 797560"/>
              <a:gd name="connsiteX8" fmla="*/ 341 w 263739"/>
              <a:gd name="connsiteY8" fmla="*/ 660400 h 797560"/>
              <a:gd name="connsiteX9" fmla="*/ 117181 w 263739"/>
              <a:gd name="connsiteY9" fmla="*/ 767080 h 797560"/>
              <a:gd name="connsiteX10" fmla="*/ 10501 w 263739"/>
              <a:gd name="connsiteY10" fmla="*/ 797560 h 797560"/>
              <a:gd name="connsiteX0" fmla="*/ 0 w 269198"/>
              <a:gd name="connsiteY0" fmla="*/ 0 h 976382"/>
              <a:gd name="connsiteX1" fmla="*/ 251388 w 269198"/>
              <a:gd name="connsiteY1" fmla="*/ 254848 h 976382"/>
              <a:gd name="connsiteX2" fmla="*/ 15960 w 269198"/>
              <a:gd name="connsiteY2" fmla="*/ 356622 h 976382"/>
              <a:gd name="connsiteX3" fmla="*/ 269178 w 269198"/>
              <a:gd name="connsiteY3" fmla="*/ 493811 h 976382"/>
              <a:gd name="connsiteX4" fmla="*/ 31200 w 269198"/>
              <a:gd name="connsiteY4" fmla="*/ 585222 h 976382"/>
              <a:gd name="connsiteX5" fmla="*/ 206263 w 269198"/>
              <a:gd name="connsiteY5" fmla="*/ 646211 h 976382"/>
              <a:gd name="connsiteX6" fmla="*/ 21040 w 269198"/>
              <a:gd name="connsiteY6" fmla="*/ 717302 h 976382"/>
              <a:gd name="connsiteX7" fmla="*/ 168360 w 269198"/>
              <a:gd name="connsiteY7" fmla="*/ 803662 h 976382"/>
              <a:gd name="connsiteX8" fmla="*/ 5800 w 269198"/>
              <a:gd name="connsiteY8" fmla="*/ 839222 h 976382"/>
              <a:gd name="connsiteX9" fmla="*/ 122640 w 269198"/>
              <a:gd name="connsiteY9" fmla="*/ 945902 h 976382"/>
              <a:gd name="connsiteX10" fmla="*/ 15960 w 269198"/>
              <a:gd name="connsiteY10" fmla="*/ 976382 h 976382"/>
              <a:gd name="connsiteX0" fmla="*/ 0 w 269198"/>
              <a:gd name="connsiteY0" fmla="*/ 0 h 976382"/>
              <a:gd name="connsiteX1" fmla="*/ 263358 w 269198"/>
              <a:gd name="connsiteY1" fmla="*/ 180765 h 976382"/>
              <a:gd name="connsiteX2" fmla="*/ 15960 w 269198"/>
              <a:gd name="connsiteY2" fmla="*/ 356622 h 976382"/>
              <a:gd name="connsiteX3" fmla="*/ 269178 w 269198"/>
              <a:gd name="connsiteY3" fmla="*/ 493811 h 976382"/>
              <a:gd name="connsiteX4" fmla="*/ 31200 w 269198"/>
              <a:gd name="connsiteY4" fmla="*/ 585222 h 976382"/>
              <a:gd name="connsiteX5" fmla="*/ 206263 w 269198"/>
              <a:gd name="connsiteY5" fmla="*/ 646211 h 976382"/>
              <a:gd name="connsiteX6" fmla="*/ 21040 w 269198"/>
              <a:gd name="connsiteY6" fmla="*/ 717302 h 976382"/>
              <a:gd name="connsiteX7" fmla="*/ 168360 w 269198"/>
              <a:gd name="connsiteY7" fmla="*/ 803662 h 976382"/>
              <a:gd name="connsiteX8" fmla="*/ 5800 w 269198"/>
              <a:gd name="connsiteY8" fmla="*/ 839222 h 976382"/>
              <a:gd name="connsiteX9" fmla="*/ 122640 w 269198"/>
              <a:gd name="connsiteY9" fmla="*/ 945902 h 976382"/>
              <a:gd name="connsiteX10" fmla="*/ 15960 w 269198"/>
              <a:gd name="connsiteY10" fmla="*/ 976382 h 976382"/>
              <a:gd name="connsiteX0" fmla="*/ 0 w 278089"/>
              <a:gd name="connsiteY0" fmla="*/ 0 h 976382"/>
              <a:gd name="connsiteX1" fmla="*/ 263358 w 278089"/>
              <a:gd name="connsiteY1" fmla="*/ 180765 h 976382"/>
              <a:gd name="connsiteX2" fmla="*/ 15960 w 278089"/>
              <a:gd name="connsiteY2" fmla="*/ 356622 h 976382"/>
              <a:gd name="connsiteX3" fmla="*/ 269178 w 278089"/>
              <a:gd name="connsiteY3" fmla="*/ 493811 h 976382"/>
              <a:gd name="connsiteX4" fmla="*/ 31200 w 278089"/>
              <a:gd name="connsiteY4" fmla="*/ 585222 h 976382"/>
              <a:gd name="connsiteX5" fmla="*/ 278081 w 278089"/>
              <a:gd name="connsiteY5" fmla="*/ 643658 h 976382"/>
              <a:gd name="connsiteX6" fmla="*/ 21040 w 278089"/>
              <a:gd name="connsiteY6" fmla="*/ 717302 h 976382"/>
              <a:gd name="connsiteX7" fmla="*/ 168360 w 278089"/>
              <a:gd name="connsiteY7" fmla="*/ 803662 h 976382"/>
              <a:gd name="connsiteX8" fmla="*/ 5800 w 278089"/>
              <a:gd name="connsiteY8" fmla="*/ 839222 h 976382"/>
              <a:gd name="connsiteX9" fmla="*/ 122640 w 278089"/>
              <a:gd name="connsiteY9" fmla="*/ 945902 h 976382"/>
              <a:gd name="connsiteX10" fmla="*/ 15960 w 278089"/>
              <a:gd name="connsiteY10" fmla="*/ 976382 h 976382"/>
              <a:gd name="connsiteX0" fmla="*/ 0 w 278088"/>
              <a:gd name="connsiteY0" fmla="*/ 0 h 976382"/>
              <a:gd name="connsiteX1" fmla="*/ 263358 w 278088"/>
              <a:gd name="connsiteY1" fmla="*/ 180765 h 976382"/>
              <a:gd name="connsiteX2" fmla="*/ 15960 w 278088"/>
              <a:gd name="connsiteY2" fmla="*/ 356622 h 976382"/>
              <a:gd name="connsiteX3" fmla="*/ 269178 w 278088"/>
              <a:gd name="connsiteY3" fmla="*/ 493811 h 976382"/>
              <a:gd name="connsiteX4" fmla="*/ 31200 w 278088"/>
              <a:gd name="connsiteY4" fmla="*/ 585222 h 976382"/>
              <a:gd name="connsiteX5" fmla="*/ 278080 w 278088"/>
              <a:gd name="connsiteY5" fmla="*/ 643658 h 976382"/>
              <a:gd name="connsiteX6" fmla="*/ 21040 w 278088"/>
              <a:gd name="connsiteY6" fmla="*/ 717302 h 976382"/>
              <a:gd name="connsiteX7" fmla="*/ 168360 w 278088"/>
              <a:gd name="connsiteY7" fmla="*/ 803662 h 976382"/>
              <a:gd name="connsiteX8" fmla="*/ 5800 w 278088"/>
              <a:gd name="connsiteY8" fmla="*/ 839222 h 976382"/>
              <a:gd name="connsiteX9" fmla="*/ 122640 w 278088"/>
              <a:gd name="connsiteY9" fmla="*/ 945902 h 976382"/>
              <a:gd name="connsiteX10" fmla="*/ 15960 w 278088"/>
              <a:gd name="connsiteY10" fmla="*/ 976382 h 976382"/>
              <a:gd name="connsiteX0" fmla="*/ 0 w 280097"/>
              <a:gd name="connsiteY0" fmla="*/ 0 h 976382"/>
              <a:gd name="connsiteX1" fmla="*/ 263358 w 280097"/>
              <a:gd name="connsiteY1" fmla="*/ 180765 h 976382"/>
              <a:gd name="connsiteX2" fmla="*/ 15960 w 280097"/>
              <a:gd name="connsiteY2" fmla="*/ 356622 h 976382"/>
              <a:gd name="connsiteX3" fmla="*/ 269178 w 280097"/>
              <a:gd name="connsiteY3" fmla="*/ 493811 h 976382"/>
              <a:gd name="connsiteX4" fmla="*/ 31200 w 280097"/>
              <a:gd name="connsiteY4" fmla="*/ 585222 h 976382"/>
              <a:gd name="connsiteX5" fmla="*/ 278080 w 280097"/>
              <a:gd name="connsiteY5" fmla="*/ 643658 h 976382"/>
              <a:gd name="connsiteX6" fmla="*/ 21040 w 280097"/>
              <a:gd name="connsiteY6" fmla="*/ 717302 h 976382"/>
              <a:gd name="connsiteX7" fmla="*/ 280079 w 280097"/>
              <a:gd name="connsiteY7" fmla="*/ 770452 h 976382"/>
              <a:gd name="connsiteX8" fmla="*/ 5800 w 280097"/>
              <a:gd name="connsiteY8" fmla="*/ 839222 h 976382"/>
              <a:gd name="connsiteX9" fmla="*/ 122640 w 280097"/>
              <a:gd name="connsiteY9" fmla="*/ 945902 h 976382"/>
              <a:gd name="connsiteX10" fmla="*/ 15960 w 280097"/>
              <a:gd name="connsiteY10" fmla="*/ 976382 h 976382"/>
              <a:gd name="connsiteX0" fmla="*/ 0 w 280119"/>
              <a:gd name="connsiteY0" fmla="*/ 0 h 976382"/>
              <a:gd name="connsiteX1" fmla="*/ 263358 w 280119"/>
              <a:gd name="connsiteY1" fmla="*/ 180765 h 976382"/>
              <a:gd name="connsiteX2" fmla="*/ 15960 w 280119"/>
              <a:gd name="connsiteY2" fmla="*/ 356622 h 976382"/>
              <a:gd name="connsiteX3" fmla="*/ 269178 w 280119"/>
              <a:gd name="connsiteY3" fmla="*/ 493811 h 976382"/>
              <a:gd name="connsiteX4" fmla="*/ 31200 w 280119"/>
              <a:gd name="connsiteY4" fmla="*/ 585222 h 976382"/>
              <a:gd name="connsiteX5" fmla="*/ 278080 w 280119"/>
              <a:gd name="connsiteY5" fmla="*/ 643658 h 976382"/>
              <a:gd name="connsiteX6" fmla="*/ 21040 w 280119"/>
              <a:gd name="connsiteY6" fmla="*/ 717302 h 976382"/>
              <a:gd name="connsiteX7" fmla="*/ 280079 w 280119"/>
              <a:gd name="connsiteY7" fmla="*/ 770452 h 976382"/>
              <a:gd name="connsiteX8" fmla="*/ 41710 w 280119"/>
              <a:gd name="connsiteY8" fmla="*/ 839222 h 976382"/>
              <a:gd name="connsiteX9" fmla="*/ 122640 w 280119"/>
              <a:gd name="connsiteY9" fmla="*/ 945902 h 976382"/>
              <a:gd name="connsiteX10" fmla="*/ 15960 w 280119"/>
              <a:gd name="connsiteY10" fmla="*/ 976382 h 976382"/>
              <a:gd name="connsiteX0" fmla="*/ 0 w 280115"/>
              <a:gd name="connsiteY0" fmla="*/ 0 h 976382"/>
              <a:gd name="connsiteX1" fmla="*/ 263358 w 280115"/>
              <a:gd name="connsiteY1" fmla="*/ 180765 h 976382"/>
              <a:gd name="connsiteX2" fmla="*/ 15960 w 280115"/>
              <a:gd name="connsiteY2" fmla="*/ 356622 h 976382"/>
              <a:gd name="connsiteX3" fmla="*/ 269178 w 280115"/>
              <a:gd name="connsiteY3" fmla="*/ 493811 h 976382"/>
              <a:gd name="connsiteX4" fmla="*/ 31200 w 280115"/>
              <a:gd name="connsiteY4" fmla="*/ 585222 h 976382"/>
              <a:gd name="connsiteX5" fmla="*/ 278080 w 280115"/>
              <a:gd name="connsiteY5" fmla="*/ 643658 h 976382"/>
              <a:gd name="connsiteX6" fmla="*/ 21040 w 280115"/>
              <a:gd name="connsiteY6" fmla="*/ 717302 h 976382"/>
              <a:gd name="connsiteX7" fmla="*/ 280079 w 280115"/>
              <a:gd name="connsiteY7" fmla="*/ 770452 h 976382"/>
              <a:gd name="connsiteX8" fmla="*/ 41710 w 280115"/>
              <a:gd name="connsiteY8" fmla="*/ 839222 h 976382"/>
              <a:gd name="connsiteX9" fmla="*/ 270269 w 280115"/>
              <a:gd name="connsiteY9" fmla="*/ 841164 h 976382"/>
              <a:gd name="connsiteX10" fmla="*/ 15960 w 280115"/>
              <a:gd name="connsiteY10" fmla="*/ 976382 h 976382"/>
              <a:gd name="connsiteX0" fmla="*/ 0 w 282248"/>
              <a:gd name="connsiteY0" fmla="*/ 0 h 976382"/>
              <a:gd name="connsiteX1" fmla="*/ 263358 w 282248"/>
              <a:gd name="connsiteY1" fmla="*/ 180765 h 976382"/>
              <a:gd name="connsiteX2" fmla="*/ 15960 w 282248"/>
              <a:gd name="connsiteY2" fmla="*/ 356622 h 976382"/>
              <a:gd name="connsiteX3" fmla="*/ 269178 w 282248"/>
              <a:gd name="connsiteY3" fmla="*/ 493811 h 976382"/>
              <a:gd name="connsiteX4" fmla="*/ 31200 w 282248"/>
              <a:gd name="connsiteY4" fmla="*/ 585222 h 976382"/>
              <a:gd name="connsiteX5" fmla="*/ 278080 w 282248"/>
              <a:gd name="connsiteY5" fmla="*/ 643658 h 976382"/>
              <a:gd name="connsiteX6" fmla="*/ 21040 w 282248"/>
              <a:gd name="connsiteY6" fmla="*/ 717302 h 976382"/>
              <a:gd name="connsiteX7" fmla="*/ 280079 w 282248"/>
              <a:gd name="connsiteY7" fmla="*/ 770452 h 976382"/>
              <a:gd name="connsiteX8" fmla="*/ 41710 w 282248"/>
              <a:gd name="connsiteY8" fmla="*/ 839222 h 976382"/>
              <a:gd name="connsiteX9" fmla="*/ 282239 w 282248"/>
              <a:gd name="connsiteY9" fmla="*/ 841165 h 976382"/>
              <a:gd name="connsiteX10" fmla="*/ 15960 w 282248"/>
              <a:gd name="connsiteY10" fmla="*/ 976382 h 976382"/>
              <a:gd name="connsiteX0" fmla="*/ 0 w 282248"/>
              <a:gd name="connsiteY0" fmla="*/ 0 h 976382"/>
              <a:gd name="connsiteX1" fmla="*/ 263358 w 282248"/>
              <a:gd name="connsiteY1" fmla="*/ 180765 h 976382"/>
              <a:gd name="connsiteX2" fmla="*/ 15960 w 282248"/>
              <a:gd name="connsiteY2" fmla="*/ 356622 h 976382"/>
              <a:gd name="connsiteX3" fmla="*/ 269178 w 282248"/>
              <a:gd name="connsiteY3" fmla="*/ 493811 h 976382"/>
              <a:gd name="connsiteX4" fmla="*/ 31200 w 282248"/>
              <a:gd name="connsiteY4" fmla="*/ 585222 h 976382"/>
              <a:gd name="connsiteX5" fmla="*/ 278080 w 282248"/>
              <a:gd name="connsiteY5" fmla="*/ 643658 h 976382"/>
              <a:gd name="connsiteX6" fmla="*/ 21040 w 282248"/>
              <a:gd name="connsiteY6" fmla="*/ 717302 h 976382"/>
              <a:gd name="connsiteX7" fmla="*/ 280079 w 282248"/>
              <a:gd name="connsiteY7" fmla="*/ 770452 h 976382"/>
              <a:gd name="connsiteX8" fmla="*/ 41710 w 282248"/>
              <a:gd name="connsiteY8" fmla="*/ 839222 h 976382"/>
              <a:gd name="connsiteX9" fmla="*/ 282239 w 282248"/>
              <a:gd name="connsiteY9" fmla="*/ 851385 h 976382"/>
              <a:gd name="connsiteX10" fmla="*/ 15960 w 282248"/>
              <a:gd name="connsiteY10" fmla="*/ 976382 h 976382"/>
              <a:gd name="connsiteX0" fmla="*/ 0 w 282249"/>
              <a:gd name="connsiteY0" fmla="*/ 0 h 884418"/>
              <a:gd name="connsiteX1" fmla="*/ 263358 w 282249"/>
              <a:gd name="connsiteY1" fmla="*/ 180765 h 884418"/>
              <a:gd name="connsiteX2" fmla="*/ 15960 w 282249"/>
              <a:gd name="connsiteY2" fmla="*/ 356622 h 884418"/>
              <a:gd name="connsiteX3" fmla="*/ 269178 w 282249"/>
              <a:gd name="connsiteY3" fmla="*/ 493811 h 884418"/>
              <a:gd name="connsiteX4" fmla="*/ 31200 w 282249"/>
              <a:gd name="connsiteY4" fmla="*/ 585222 h 884418"/>
              <a:gd name="connsiteX5" fmla="*/ 278080 w 282249"/>
              <a:gd name="connsiteY5" fmla="*/ 643658 h 884418"/>
              <a:gd name="connsiteX6" fmla="*/ 21040 w 282249"/>
              <a:gd name="connsiteY6" fmla="*/ 717302 h 884418"/>
              <a:gd name="connsiteX7" fmla="*/ 280079 w 282249"/>
              <a:gd name="connsiteY7" fmla="*/ 770452 h 884418"/>
              <a:gd name="connsiteX8" fmla="*/ 41710 w 282249"/>
              <a:gd name="connsiteY8" fmla="*/ 839222 h 884418"/>
              <a:gd name="connsiteX9" fmla="*/ 282239 w 282249"/>
              <a:gd name="connsiteY9" fmla="*/ 851385 h 884418"/>
              <a:gd name="connsiteX10" fmla="*/ 31920 w 282249"/>
              <a:gd name="connsiteY10" fmla="*/ 884418 h 884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249" h="884418">
                <a:moveTo>
                  <a:pt x="0" y="0"/>
                </a:moveTo>
                <a:cubicBezTo>
                  <a:pt x="27940" y="38523"/>
                  <a:pt x="260698" y="121328"/>
                  <a:pt x="263358" y="180765"/>
                </a:cubicBezTo>
                <a:cubicBezTo>
                  <a:pt x="266018" y="240202"/>
                  <a:pt x="14990" y="304448"/>
                  <a:pt x="15960" y="356622"/>
                </a:cubicBezTo>
                <a:cubicBezTo>
                  <a:pt x="16930" y="408796"/>
                  <a:pt x="266638" y="455711"/>
                  <a:pt x="269178" y="493811"/>
                </a:cubicBezTo>
                <a:cubicBezTo>
                  <a:pt x="271718" y="531911"/>
                  <a:pt x="29716" y="560248"/>
                  <a:pt x="31200" y="585222"/>
                </a:cubicBezTo>
                <a:cubicBezTo>
                  <a:pt x="32684" y="610196"/>
                  <a:pt x="279773" y="621645"/>
                  <a:pt x="278080" y="643658"/>
                </a:cubicBezTo>
                <a:cubicBezTo>
                  <a:pt x="276387" y="665671"/>
                  <a:pt x="20707" y="696170"/>
                  <a:pt x="21040" y="717302"/>
                </a:cubicBezTo>
                <a:cubicBezTo>
                  <a:pt x="21373" y="738434"/>
                  <a:pt x="276634" y="750132"/>
                  <a:pt x="280079" y="770452"/>
                </a:cubicBezTo>
                <a:cubicBezTo>
                  <a:pt x="283524" y="790772"/>
                  <a:pt x="41350" y="825733"/>
                  <a:pt x="41710" y="839222"/>
                </a:cubicBezTo>
                <a:cubicBezTo>
                  <a:pt x="42070" y="852711"/>
                  <a:pt x="280546" y="828525"/>
                  <a:pt x="282239" y="851385"/>
                </a:cubicBezTo>
                <a:cubicBezTo>
                  <a:pt x="283932" y="874245"/>
                  <a:pt x="86106" y="880608"/>
                  <a:pt x="31920" y="884418"/>
                </a:cubicBezTo>
              </a:path>
            </a:pathLst>
          </a:cu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直接箭头连接符 17">
            <a:extLst>
              <a:ext uri="{FF2B5EF4-FFF2-40B4-BE49-F238E27FC236}">
                <a16:creationId xmlns:a16="http://schemas.microsoft.com/office/drawing/2014/main" id="{D2976617-F155-4876-AC30-2CAFB5E59C5E}"/>
              </a:ext>
            </a:extLst>
          </p:cNvPr>
          <p:cNvCxnSpPr>
            <a:cxnSpLocks/>
          </p:cNvCxnSpPr>
          <p:nvPr/>
        </p:nvCxnSpPr>
        <p:spPr>
          <a:xfrm>
            <a:off x="3922231" y="3015957"/>
            <a:ext cx="0" cy="37302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073C3325-A1EE-4EF9-AAA7-E3D08E36D449}"/>
              </a:ext>
            </a:extLst>
          </p:cNvPr>
          <p:cNvSpPr txBox="1"/>
          <p:nvPr/>
        </p:nvSpPr>
        <p:spPr>
          <a:xfrm>
            <a:off x="3477205" y="2953573"/>
            <a:ext cx="341224" cy="461665"/>
          </a:xfrm>
          <a:prstGeom prst="rect">
            <a:avLst/>
          </a:prstGeom>
          <a:noFill/>
        </p:spPr>
        <p:txBody>
          <a:bodyPr wrap="square" rtlCol="0">
            <a:spAutoFit/>
          </a:bodyPr>
          <a:lstStyle/>
          <a:p>
            <a:r>
              <a:rPr lang="en-US" sz="2400" b="1" dirty="0">
                <a:solidFill>
                  <a:schemeClr val="accent1">
                    <a:lumMod val="50000"/>
                  </a:schemeClr>
                </a:solidFill>
              </a:rPr>
              <a:t>A</a:t>
            </a:r>
          </a:p>
        </p:txBody>
      </p:sp>
      <p:sp>
        <p:nvSpPr>
          <p:cNvPr id="22" name="文本框 21">
            <a:extLst>
              <a:ext uri="{FF2B5EF4-FFF2-40B4-BE49-F238E27FC236}">
                <a16:creationId xmlns:a16="http://schemas.microsoft.com/office/drawing/2014/main" id="{AF88502F-7B0F-475B-815D-183812BE5529}"/>
              </a:ext>
            </a:extLst>
          </p:cNvPr>
          <p:cNvSpPr txBox="1"/>
          <p:nvPr/>
        </p:nvSpPr>
        <p:spPr>
          <a:xfrm>
            <a:off x="4327456" y="2515178"/>
            <a:ext cx="405766" cy="461665"/>
          </a:xfrm>
          <a:prstGeom prst="rect">
            <a:avLst/>
          </a:prstGeom>
          <a:noFill/>
        </p:spPr>
        <p:txBody>
          <a:bodyPr wrap="square" rtlCol="0">
            <a:spAutoFit/>
          </a:bodyPr>
          <a:lstStyle/>
          <a:p>
            <a:r>
              <a:rPr lang="en-US" sz="2400" b="1" dirty="0">
                <a:solidFill>
                  <a:schemeClr val="accent1">
                    <a:lumMod val="50000"/>
                  </a:schemeClr>
                </a:solidFill>
              </a:rPr>
              <a:t>f</a:t>
            </a:r>
            <a:r>
              <a:rPr lang="en-US" sz="2400" b="1" baseline="-25000" dirty="0">
                <a:solidFill>
                  <a:schemeClr val="accent1">
                    <a:lumMod val="50000"/>
                  </a:schemeClr>
                </a:solidFill>
              </a:rPr>
              <a:t>0</a:t>
            </a:r>
          </a:p>
        </p:txBody>
      </p:sp>
      <p:cxnSp>
        <p:nvCxnSpPr>
          <p:cNvPr id="23" name="直接箭头连接符 22">
            <a:extLst>
              <a:ext uri="{FF2B5EF4-FFF2-40B4-BE49-F238E27FC236}">
                <a16:creationId xmlns:a16="http://schemas.microsoft.com/office/drawing/2014/main" id="{C5A9F4E1-67A1-4F2A-A25E-9F91618C8618}"/>
              </a:ext>
            </a:extLst>
          </p:cNvPr>
          <p:cNvCxnSpPr>
            <a:cxnSpLocks/>
          </p:cNvCxnSpPr>
          <p:nvPr/>
        </p:nvCxnSpPr>
        <p:spPr>
          <a:xfrm flipH="1">
            <a:off x="3922231" y="2953573"/>
            <a:ext cx="1421296"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56628F0-6B1A-4B85-A378-A008F5CF00D3}"/>
              </a:ext>
            </a:extLst>
          </p:cNvPr>
          <p:cNvSpPr txBox="1"/>
          <p:nvPr/>
        </p:nvSpPr>
        <p:spPr>
          <a:xfrm>
            <a:off x="7921063" y="2493591"/>
            <a:ext cx="761342" cy="461665"/>
          </a:xfrm>
          <a:prstGeom prst="rect">
            <a:avLst/>
          </a:prstGeom>
          <a:noFill/>
        </p:spPr>
        <p:txBody>
          <a:bodyPr wrap="square" rtlCol="0">
            <a:spAutoFit/>
          </a:bodyPr>
          <a:lstStyle/>
          <a:p>
            <a:r>
              <a:rPr lang="en-US" sz="2400" b="1" dirty="0">
                <a:solidFill>
                  <a:schemeClr val="accent1">
                    <a:lumMod val="50000"/>
                  </a:schemeClr>
                </a:solidFill>
              </a:rPr>
              <a:t>f</a:t>
            </a:r>
            <a:r>
              <a:rPr lang="en-US" sz="2400" b="1" baseline="-25000" dirty="0">
                <a:solidFill>
                  <a:schemeClr val="accent1">
                    <a:lumMod val="50000"/>
                  </a:schemeClr>
                </a:solidFill>
              </a:rPr>
              <a:t>0</a:t>
            </a:r>
            <a:r>
              <a:rPr lang="en-US" sz="2400" b="1" dirty="0">
                <a:solidFill>
                  <a:schemeClr val="accent1">
                    <a:lumMod val="50000"/>
                  </a:schemeClr>
                </a:solidFill>
              </a:rPr>
              <a:t>-</a:t>
            </a:r>
            <a:r>
              <a:rPr lang="en-US" altLang="zh-CN" sz="2400" b="1" dirty="0">
                <a:solidFill>
                  <a:schemeClr val="accent1">
                    <a:lumMod val="50000"/>
                  </a:schemeClr>
                </a:solidFill>
              </a:rPr>
              <a:t>B</a:t>
            </a:r>
            <a:endParaRPr lang="en-US" sz="2400" b="1" dirty="0">
              <a:solidFill>
                <a:schemeClr val="accent1">
                  <a:lumMod val="50000"/>
                </a:schemeClr>
              </a:solidFill>
            </a:endParaRPr>
          </a:p>
        </p:txBody>
      </p:sp>
      <p:cxnSp>
        <p:nvCxnSpPr>
          <p:cNvPr id="29" name="直接箭头连接符 28">
            <a:extLst>
              <a:ext uri="{FF2B5EF4-FFF2-40B4-BE49-F238E27FC236}">
                <a16:creationId xmlns:a16="http://schemas.microsoft.com/office/drawing/2014/main" id="{153EBA53-8B1C-4AF3-ADDF-4269BC8FB6D4}"/>
              </a:ext>
            </a:extLst>
          </p:cNvPr>
          <p:cNvCxnSpPr>
            <a:cxnSpLocks/>
          </p:cNvCxnSpPr>
          <p:nvPr/>
        </p:nvCxnSpPr>
        <p:spPr>
          <a:xfrm flipH="1">
            <a:off x="7515839" y="2937398"/>
            <a:ext cx="1421296"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194335E7-E74E-40E4-B796-60CC84F438C5}"/>
              </a:ext>
            </a:extLst>
          </p:cNvPr>
          <p:cNvCxnSpPr>
            <a:cxnSpLocks/>
          </p:cNvCxnSpPr>
          <p:nvPr/>
        </p:nvCxnSpPr>
        <p:spPr>
          <a:xfrm>
            <a:off x="7491706" y="2957018"/>
            <a:ext cx="0" cy="37302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8F8F8690-E6D5-4451-AEE9-5A02A8E844B0}"/>
              </a:ext>
            </a:extLst>
          </p:cNvPr>
          <p:cNvSpPr txBox="1"/>
          <p:nvPr/>
        </p:nvSpPr>
        <p:spPr>
          <a:xfrm>
            <a:off x="7046680" y="2894634"/>
            <a:ext cx="341224" cy="461665"/>
          </a:xfrm>
          <a:prstGeom prst="rect">
            <a:avLst/>
          </a:prstGeom>
          <a:noFill/>
        </p:spPr>
        <p:txBody>
          <a:bodyPr wrap="square" rtlCol="0">
            <a:spAutoFit/>
          </a:bodyPr>
          <a:lstStyle/>
          <a:p>
            <a:r>
              <a:rPr lang="en-US" sz="2400" b="1" dirty="0">
                <a:solidFill>
                  <a:schemeClr val="accent1">
                    <a:lumMod val="50000"/>
                  </a:schemeClr>
                </a:solidFill>
              </a:rPr>
              <a:t>A</a:t>
            </a:r>
          </a:p>
        </p:txBody>
      </p:sp>
      <p:sp>
        <p:nvSpPr>
          <p:cNvPr id="34" name="椭圆 33">
            <a:extLst>
              <a:ext uri="{FF2B5EF4-FFF2-40B4-BE49-F238E27FC236}">
                <a16:creationId xmlns:a16="http://schemas.microsoft.com/office/drawing/2014/main" id="{C83FB8D4-027F-4C20-A11C-4E99A4ACB248}"/>
              </a:ext>
            </a:extLst>
          </p:cNvPr>
          <p:cNvSpPr/>
          <p:nvPr/>
        </p:nvSpPr>
        <p:spPr>
          <a:xfrm>
            <a:off x="3914625" y="3371742"/>
            <a:ext cx="222050" cy="235785"/>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id="{AF2B8F13-0127-4436-97F8-EE262C1CF956}"/>
              </a:ext>
            </a:extLst>
          </p:cNvPr>
          <p:cNvCxnSpPr>
            <a:cxnSpLocks/>
            <a:endCxn id="34" idx="5"/>
          </p:cNvCxnSpPr>
          <p:nvPr/>
        </p:nvCxnSpPr>
        <p:spPr>
          <a:xfrm>
            <a:off x="4011340" y="3489140"/>
            <a:ext cx="92817" cy="83857"/>
          </a:xfrm>
          <a:prstGeom prst="line">
            <a:avLst/>
          </a:prstGeom>
          <a:ln w="28575">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61417183-C075-4112-B178-A29866C7DF70}"/>
              </a:ext>
            </a:extLst>
          </p:cNvPr>
          <p:cNvSpPr/>
          <p:nvPr/>
        </p:nvSpPr>
        <p:spPr>
          <a:xfrm>
            <a:off x="7462914" y="3360826"/>
            <a:ext cx="222051" cy="222051"/>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051B2D45-0D27-4CC7-B343-BA89C06E32A2}"/>
              </a:ext>
            </a:extLst>
          </p:cNvPr>
          <p:cNvCxnSpPr>
            <a:cxnSpLocks/>
          </p:cNvCxnSpPr>
          <p:nvPr/>
        </p:nvCxnSpPr>
        <p:spPr>
          <a:xfrm flipV="1">
            <a:off x="7558240" y="3400637"/>
            <a:ext cx="96229" cy="83650"/>
          </a:xfrm>
          <a:prstGeom prst="line">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AC31FDC4-8A0F-420A-ADEB-CC3AAAEFFF23}"/>
              </a:ext>
            </a:extLst>
          </p:cNvPr>
          <p:cNvSpPr txBox="1"/>
          <p:nvPr/>
        </p:nvSpPr>
        <p:spPr>
          <a:xfrm>
            <a:off x="7055147" y="3242163"/>
            <a:ext cx="636343" cy="461665"/>
          </a:xfrm>
          <a:prstGeom prst="rect">
            <a:avLst/>
          </a:prstGeom>
          <a:noFill/>
        </p:spPr>
        <p:txBody>
          <a:bodyPr wrap="square" rtlCol="0">
            <a:spAutoFit/>
          </a:bodyPr>
          <a:lstStyle/>
          <a:p>
            <a:r>
              <a:rPr lang="en-US" altLang="zh-CN" sz="2400" b="1" dirty="0">
                <a:solidFill>
                  <a:schemeClr val="accent1">
                    <a:lumMod val="50000"/>
                  </a:schemeClr>
                </a:solidFill>
              </a:rPr>
              <a:t>φ</a:t>
            </a:r>
            <a:r>
              <a:rPr lang="en-US" altLang="zh-CN" sz="2400" b="1" baseline="-25000" dirty="0">
                <a:solidFill>
                  <a:schemeClr val="accent1">
                    <a:lumMod val="50000"/>
                  </a:schemeClr>
                </a:solidFill>
              </a:rPr>
              <a:t>2</a:t>
            </a:r>
            <a:endParaRPr lang="en-US" sz="2400" b="1" baseline="-25000" dirty="0">
              <a:solidFill>
                <a:schemeClr val="accent1">
                  <a:lumMod val="50000"/>
                </a:schemeClr>
              </a:solidFill>
            </a:endParaRPr>
          </a:p>
        </p:txBody>
      </p:sp>
      <p:sp>
        <p:nvSpPr>
          <p:cNvPr id="40" name="文本框 39">
            <a:extLst>
              <a:ext uri="{FF2B5EF4-FFF2-40B4-BE49-F238E27FC236}">
                <a16:creationId xmlns:a16="http://schemas.microsoft.com/office/drawing/2014/main" id="{1F979DBA-4211-44EF-843F-AC0F85B81F97}"/>
              </a:ext>
            </a:extLst>
          </p:cNvPr>
          <p:cNvSpPr txBox="1"/>
          <p:nvPr/>
        </p:nvSpPr>
        <p:spPr>
          <a:xfrm>
            <a:off x="4665345" y="3371742"/>
            <a:ext cx="405766" cy="461665"/>
          </a:xfrm>
          <a:prstGeom prst="rect">
            <a:avLst/>
          </a:prstGeom>
          <a:noFill/>
        </p:spPr>
        <p:txBody>
          <a:bodyPr wrap="square" rtlCol="0">
            <a:spAutoFit/>
          </a:bodyPr>
          <a:lstStyle/>
          <a:p>
            <a:r>
              <a:rPr lang="en-US" sz="2400" b="1" dirty="0">
                <a:solidFill>
                  <a:schemeClr val="accent1">
                    <a:lumMod val="50000"/>
                  </a:schemeClr>
                </a:solidFill>
              </a:rPr>
              <a:t>+</a:t>
            </a:r>
          </a:p>
        </p:txBody>
      </p:sp>
      <p:sp>
        <p:nvSpPr>
          <p:cNvPr id="41" name="任意多边形: 形状 40">
            <a:extLst>
              <a:ext uri="{FF2B5EF4-FFF2-40B4-BE49-F238E27FC236}">
                <a16:creationId xmlns:a16="http://schemas.microsoft.com/office/drawing/2014/main" id="{BA3C57B0-1833-4F0B-8F21-09263DB18257}"/>
              </a:ext>
            </a:extLst>
          </p:cNvPr>
          <p:cNvSpPr/>
          <p:nvPr/>
        </p:nvSpPr>
        <p:spPr>
          <a:xfrm rot="16200000">
            <a:off x="4537260" y="3184951"/>
            <a:ext cx="336898" cy="1422327"/>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 name="connsiteX0" fmla="*/ 10501 w 200817"/>
              <a:gd name="connsiteY0" fmla="*/ 0 h 797560"/>
              <a:gd name="connsiteX1" fmla="*/ 66381 w 200817"/>
              <a:gd name="connsiteY1" fmla="*/ 106680 h 797560"/>
              <a:gd name="connsiteX2" fmla="*/ 10501 w 200817"/>
              <a:gd name="connsiteY2" fmla="*/ 177800 h 797560"/>
              <a:gd name="connsiteX3" fmla="*/ 112101 w 200817"/>
              <a:gd name="connsiteY3" fmla="*/ 309880 h 797560"/>
              <a:gd name="connsiteX4" fmla="*/ 25741 w 200817"/>
              <a:gd name="connsiteY4" fmla="*/ 406400 h 797560"/>
              <a:gd name="connsiteX5" fmla="*/ 200804 w 200817"/>
              <a:gd name="connsiteY5" fmla="*/ 467389 h 797560"/>
              <a:gd name="connsiteX6" fmla="*/ 15581 w 200817"/>
              <a:gd name="connsiteY6" fmla="*/ 538480 h 797560"/>
              <a:gd name="connsiteX7" fmla="*/ 162901 w 200817"/>
              <a:gd name="connsiteY7" fmla="*/ 624840 h 797560"/>
              <a:gd name="connsiteX8" fmla="*/ 341 w 200817"/>
              <a:gd name="connsiteY8" fmla="*/ 660400 h 797560"/>
              <a:gd name="connsiteX9" fmla="*/ 117181 w 200817"/>
              <a:gd name="connsiteY9" fmla="*/ 767080 h 797560"/>
              <a:gd name="connsiteX10" fmla="*/ 10501 w 200817"/>
              <a:gd name="connsiteY10" fmla="*/ 797560 h 797560"/>
              <a:gd name="connsiteX0" fmla="*/ 10501 w 245929"/>
              <a:gd name="connsiteY0" fmla="*/ 0 h 797560"/>
              <a:gd name="connsiteX1" fmla="*/ 245929 w 245929"/>
              <a:gd name="connsiteY1" fmla="*/ 76026 h 797560"/>
              <a:gd name="connsiteX2" fmla="*/ 10501 w 245929"/>
              <a:gd name="connsiteY2" fmla="*/ 177800 h 797560"/>
              <a:gd name="connsiteX3" fmla="*/ 112101 w 245929"/>
              <a:gd name="connsiteY3" fmla="*/ 309880 h 797560"/>
              <a:gd name="connsiteX4" fmla="*/ 25741 w 245929"/>
              <a:gd name="connsiteY4" fmla="*/ 406400 h 797560"/>
              <a:gd name="connsiteX5" fmla="*/ 200804 w 245929"/>
              <a:gd name="connsiteY5" fmla="*/ 467389 h 797560"/>
              <a:gd name="connsiteX6" fmla="*/ 15581 w 245929"/>
              <a:gd name="connsiteY6" fmla="*/ 538480 h 797560"/>
              <a:gd name="connsiteX7" fmla="*/ 162901 w 245929"/>
              <a:gd name="connsiteY7" fmla="*/ 624840 h 797560"/>
              <a:gd name="connsiteX8" fmla="*/ 341 w 245929"/>
              <a:gd name="connsiteY8" fmla="*/ 660400 h 797560"/>
              <a:gd name="connsiteX9" fmla="*/ 117181 w 245929"/>
              <a:gd name="connsiteY9" fmla="*/ 767080 h 797560"/>
              <a:gd name="connsiteX10" fmla="*/ 10501 w 245929"/>
              <a:gd name="connsiteY10" fmla="*/ 797560 h 797560"/>
              <a:gd name="connsiteX0" fmla="*/ 10501 w 263739"/>
              <a:gd name="connsiteY0" fmla="*/ 0 h 797560"/>
              <a:gd name="connsiteX1" fmla="*/ 245929 w 263739"/>
              <a:gd name="connsiteY1" fmla="*/ 76026 h 797560"/>
              <a:gd name="connsiteX2" fmla="*/ 10501 w 263739"/>
              <a:gd name="connsiteY2" fmla="*/ 177800 h 797560"/>
              <a:gd name="connsiteX3" fmla="*/ 263719 w 263739"/>
              <a:gd name="connsiteY3" fmla="*/ 314989 h 797560"/>
              <a:gd name="connsiteX4" fmla="*/ 25741 w 263739"/>
              <a:gd name="connsiteY4" fmla="*/ 406400 h 797560"/>
              <a:gd name="connsiteX5" fmla="*/ 200804 w 263739"/>
              <a:gd name="connsiteY5" fmla="*/ 467389 h 797560"/>
              <a:gd name="connsiteX6" fmla="*/ 15581 w 263739"/>
              <a:gd name="connsiteY6" fmla="*/ 538480 h 797560"/>
              <a:gd name="connsiteX7" fmla="*/ 162901 w 263739"/>
              <a:gd name="connsiteY7" fmla="*/ 624840 h 797560"/>
              <a:gd name="connsiteX8" fmla="*/ 341 w 263739"/>
              <a:gd name="connsiteY8" fmla="*/ 660400 h 797560"/>
              <a:gd name="connsiteX9" fmla="*/ 117181 w 263739"/>
              <a:gd name="connsiteY9" fmla="*/ 767080 h 797560"/>
              <a:gd name="connsiteX10" fmla="*/ 10501 w 263739"/>
              <a:gd name="connsiteY10" fmla="*/ 797560 h 797560"/>
              <a:gd name="connsiteX0" fmla="*/ 0 w 269198"/>
              <a:gd name="connsiteY0" fmla="*/ 0 h 976382"/>
              <a:gd name="connsiteX1" fmla="*/ 251388 w 269198"/>
              <a:gd name="connsiteY1" fmla="*/ 254848 h 976382"/>
              <a:gd name="connsiteX2" fmla="*/ 15960 w 269198"/>
              <a:gd name="connsiteY2" fmla="*/ 356622 h 976382"/>
              <a:gd name="connsiteX3" fmla="*/ 269178 w 269198"/>
              <a:gd name="connsiteY3" fmla="*/ 493811 h 976382"/>
              <a:gd name="connsiteX4" fmla="*/ 31200 w 269198"/>
              <a:gd name="connsiteY4" fmla="*/ 585222 h 976382"/>
              <a:gd name="connsiteX5" fmla="*/ 206263 w 269198"/>
              <a:gd name="connsiteY5" fmla="*/ 646211 h 976382"/>
              <a:gd name="connsiteX6" fmla="*/ 21040 w 269198"/>
              <a:gd name="connsiteY6" fmla="*/ 717302 h 976382"/>
              <a:gd name="connsiteX7" fmla="*/ 168360 w 269198"/>
              <a:gd name="connsiteY7" fmla="*/ 803662 h 976382"/>
              <a:gd name="connsiteX8" fmla="*/ 5800 w 269198"/>
              <a:gd name="connsiteY8" fmla="*/ 839222 h 976382"/>
              <a:gd name="connsiteX9" fmla="*/ 122640 w 269198"/>
              <a:gd name="connsiteY9" fmla="*/ 945902 h 976382"/>
              <a:gd name="connsiteX10" fmla="*/ 15960 w 269198"/>
              <a:gd name="connsiteY10" fmla="*/ 976382 h 976382"/>
              <a:gd name="connsiteX0" fmla="*/ 0 w 269198"/>
              <a:gd name="connsiteY0" fmla="*/ 0 h 976382"/>
              <a:gd name="connsiteX1" fmla="*/ 263358 w 269198"/>
              <a:gd name="connsiteY1" fmla="*/ 180765 h 976382"/>
              <a:gd name="connsiteX2" fmla="*/ 15960 w 269198"/>
              <a:gd name="connsiteY2" fmla="*/ 356622 h 976382"/>
              <a:gd name="connsiteX3" fmla="*/ 269178 w 269198"/>
              <a:gd name="connsiteY3" fmla="*/ 493811 h 976382"/>
              <a:gd name="connsiteX4" fmla="*/ 31200 w 269198"/>
              <a:gd name="connsiteY4" fmla="*/ 585222 h 976382"/>
              <a:gd name="connsiteX5" fmla="*/ 206263 w 269198"/>
              <a:gd name="connsiteY5" fmla="*/ 646211 h 976382"/>
              <a:gd name="connsiteX6" fmla="*/ 21040 w 269198"/>
              <a:gd name="connsiteY6" fmla="*/ 717302 h 976382"/>
              <a:gd name="connsiteX7" fmla="*/ 168360 w 269198"/>
              <a:gd name="connsiteY7" fmla="*/ 803662 h 976382"/>
              <a:gd name="connsiteX8" fmla="*/ 5800 w 269198"/>
              <a:gd name="connsiteY8" fmla="*/ 839222 h 976382"/>
              <a:gd name="connsiteX9" fmla="*/ 122640 w 269198"/>
              <a:gd name="connsiteY9" fmla="*/ 945902 h 976382"/>
              <a:gd name="connsiteX10" fmla="*/ 15960 w 269198"/>
              <a:gd name="connsiteY10" fmla="*/ 976382 h 976382"/>
              <a:gd name="connsiteX0" fmla="*/ 0 w 278089"/>
              <a:gd name="connsiteY0" fmla="*/ 0 h 976382"/>
              <a:gd name="connsiteX1" fmla="*/ 263358 w 278089"/>
              <a:gd name="connsiteY1" fmla="*/ 180765 h 976382"/>
              <a:gd name="connsiteX2" fmla="*/ 15960 w 278089"/>
              <a:gd name="connsiteY2" fmla="*/ 356622 h 976382"/>
              <a:gd name="connsiteX3" fmla="*/ 269178 w 278089"/>
              <a:gd name="connsiteY3" fmla="*/ 493811 h 976382"/>
              <a:gd name="connsiteX4" fmla="*/ 31200 w 278089"/>
              <a:gd name="connsiteY4" fmla="*/ 585222 h 976382"/>
              <a:gd name="connsiteX5" fmla="*/ 278081 w 278089"/>
              <a:gd name="connsiteY5" fmla="*/ 643658 h 976382"/>
              <a:gd name="connsiteX6" fmla="*/ 21040 w 278089"/>
              <a:gd name="connsiteY6" fmla="*/ 717302 h 976382"/>
              <a:gd name="connsiteX7" fmla="*/ 168360 w 278089"/>
              <a:gd name="connsiteY7" fmla="*/ 803662 h 976382"/>
              <a:gd name="connsiteX8" fmla="*/ 5800 w 278089"/>
              <a:gd name="connsiteY8" fmla="*/ 839222 h 976382"/>
              <a:gd name="connsiteX9" fmla="*/ 122640 w 278089"/>
              <a:gd name="connsiteY9" fmla="*/ 945902 h 976382"/>
              <a:gd name="connsiteX10" fmla="*/ 15960 w 278089"/>
              <a:gd name="connsiteY10" fmla="*/ 976382 h 976382"/>
              <a:gd name="connsiteX0" fmla="*/ 0 w 278088"/>
              <a:gd name="connsiteY0" fmla="*/ 0 h 976382"/>
              <a:gd name="connsiteX1" fmla="*/ 263358 w 278088"/>
              <a:gd name="connsiteY1" fmla="*/ 180765 h 976382"/>
              <a:gd name="connsiteX2" fmla="*/ 15960 w 278088"/>
              <a:gd name="connsiteY2" fmla="*/ 356622 h 976382"/>
              <a:gd name="connsiteX3" fmla="*/ 269178 w 278088"/>
              <a:gd name="connsiteY3" fmla="*/ 493811 h 976382"/>
              <a:gd name="connsiteX4" fmla="*/ 31200 w 278088"/>
              <a:gd name="connsiteY4" fmla="*/ 585222 h 976382"/>
              <a:gd name="connsiteX5" fmla="*/ 278080 w 278088"/>
              <a:gd name="connsiteY5" fmla="*/ 643658 h 976382"/>
              <a:gd name="connsiteX6" fmla="*/ 21040 w 278088"/>
              <a:gd name="connsiteY6" fmla="*/ 717302 h 976382"/>
              <a:gd name="connsiteX7" fmla="*/ 168360 w 278088"/>
              <a:gd name="connsiteY7" fmla="*/ 803662 h 976382"/>
              <a:gd name="connsiteX8" fmla="*/ 5800 w 278088"/>
              <a:gd name="connsiteY8" fmla="*/ 839222 h 976382"/>
              <a:gd name="connsiteX9" fmla="*/ 122640 w 278088"/>
              <a:gd name="connsiteY9" fmla="*/ 945902 h 976382"/>
              <a:gd name="connsiteX10" fmla="*/ 15960 w 278088"/>
              <a:gd name="connsiteY10" fmla="*/ 976382 h 976382"/>
              <a:gd name="connsiteX0" fmla="*/ 0 w 280097"/>
              <a:gd name="connsiteY0" fmla="*/ 0 h 976382"/>
              <a:gd name="connsiteX1" fmla="*/ 263358 w 280097"/>
              <a:gd name="connsiteY1" fmla="*/ 180765 h 976382"/>
              <a:gd name="connsiteX2" fmla="*/ 15960 w 280097"/>
              <a:gd name="connsiteY2" fmla="*/ 356622 h 976382"/>
              <a:gd name="connsiteX3" fmla="*/ 269178 w 280097"/>
              <a:gd name="connsiteY3" fmla="*/ 493811 h 976382"/>
              <a:gd name="connsiteX4" fmla="*/ 31200 w 280097"/>
              <a:gd name="connsiteY4" fmla="*/ 585222 h 976382"/>
              <a:gd name="connsiteX5" fmla="*/ 278080 w 280097"/>
              <a:gd name="connsiteY5" fmla="*/ 643658 h 976382"/>
              <a:gd name="connsiteX6" fmla="*/ 21040 w 280097"/>
              <a:gd name="connsiteY6" fmla="*/ 717302 h 976382"/>
              <a:gd name="connsiteX7" fmla="*/ 280079 w 280097"/>
              <a:gd name="connsiteY7" fmla="*/ 770452 h 976382"/>
              <a:gd name="connsiteX8" fmla="*/ 5800 w 280097"/>
              <a:gd name="connsiteY8" fmla="*/ 839222 h 976382"/>
              <a:gd name="connsiteX9" fmla="*/ 122640 w 280097"/>
              <a:gd name="connsiteY9" fmla="*/ 945902 h 976382"/>
              <a:gd name="connsiteX10" fmla="*/ 15960 w 280097"/>
              <a:gd name="connsiteY10" fmla="*/ 976382 h 976382"/>
              <a:gd name="connsiteX0" fmla="*/ 0 w 280119"/>
              <a:gd name="connsiteY0" fmla="*/ 0 h 976382"/>
              <a:gd name="connsiteX1" fmla="*/ 263358 w 280119"/>
              <a:gd name="connsiteY1" fmla="*/ 180765 h 976382"/>
              <a:gd name="connsiteX2" fmla="*/ 15960 w 280119"/>
              <a:gd name="connsiteY2" fmla="*/ 356622 h 976382"/>
              <a:gd name="connsiteX3" fmla="*/ 269178 w 280119"/>
              <a:gd name="connsiteY3" fmla="*/ 493811 h 976382"/>
              <a:gd name="connsiteX4" fmla="*/ 31200 w 280119"/>
              <a:gd name="connsiteY4" fmla="*/ 585222 h 976382"/>
              <a:gd name="connsiteX5" fmla="*/ 278080 w 280119"/>
              <a:gd name="connsiteY5" fmla="*/ 643658 h 976382"/>
              <a:gd name="connsiteX6" fmla="*/ 21040 w 280119"/>
              <a:gd name="connsiteY6" fmla="*/ 717302 h 976382"/>
              <a:gd name="connsiteX7" fmla="*/ 280079 w 280119"/>
              <a:gd name="connsiteY7" fmla="*/ 770452 h 976382"/>
              <a:gd name="connsiteX8" fmla="*/ 41710 w 280119"/>
              <a:gd name="connsiteY8" fmla="*/ 839222 h 976382"/>
              <a:gd name="connsiteX9" fmla="*/ 122640 w 280119"/>
              <a:gd name="connsiteY9" fmla="*/ 945902 h 976382"/>
              <a:gd name="connsiteX10" fmla="*/ 15960 w 280119"/>
              <a:gd name="connsiteY10" fmla="*/ 976382 h 976382"/>
              <a:gd name="connsiteX0" fmla="*/ 0 w 280115"/>
              <a:gd name="connsiteY0" fmla="*/ 0 h 976382"/>
              <a:gd name="connsiteX1" fmla="*/ 263358 w 280115"/>
              <a:gd name="connsiteY1" fmla="*/ 180765 h 976382"/>
              <a:gd name="connsiteX2" fmla="*/ 15960 w 280115"/>
              <a:gd name="connsiteY2" fmla="*/ 356622 h 976382"/>
              <a:gd name="connsiteX3" fmla="*/ 269178 w 280115"/>
              <a:gd name="connsiteY3" fmla="*/ 493811 h 976382"/>
              <a:gd name="connsiteX4" fmla="*/ 31200 w 280115"/>
              <a:gd name="connsiteY4" fmla="*/ 585222 h 976382"/>
              <a:gd name="connsiteX5" fmla="*/ 278080 w 280115"/>
              <a:gd name="connsiteY5" fmla="*/ 643658 h 976382"/>
              <a:gd name="connsiteX6" fmla="*/ 21040 w 280115"/>
              <a:gd name="connsiteY6" fmla="*/ 717302 h 976382"/>
              <a:gd name="connsiteX7" fmla="*/ 280079 w 280115"/>
              <a:gd name="connsiteY7" fmla="*/ 770452 h 976382"/>
              <a:gd name="connsiteX8" fmla="*/ 41710 w 280115"/>
              <a:gd name="connsiteY8" fmla="*/ 839222 h 976382"/>
              <a:gd name="connsiteX9" fmla="*/ 270269 w 280115"/>
              <a:gd name="connsiteY9" fmla="*/ 841164 h 976382"/>
              <a:gd name="connsiteX10" fmla="*/ 15960 w 280115"/>
              <a:gd name="connsiteY10" fmla="*/ 976382 h 976382"/>
              <a:gd name="connsiteX0" fmla="*/ 0 w 282248"/>
              <a:gd name="connsiteY0" fmla="*/ 0 h 976382"/>
              <a:gd name="connsiteX1" fmla="*/ 263358 w 282248"/>
              <a:gd name="connsiteY1" fmla="*/ 180765 h 976382"/>
              <a:gd name="connsiteX2" fmla="*/ 15960 w 282248"/>
              <a:gd name="connsiteY2" fmla="*/ 356622 h 976382"/>
              <a:gd name="connsiteX3" fmla="*/ 269178 w 282248"/>
              <a:gd name="connsiteY3" fmla="*/ 493811 h 976382"/>
              <a:gd name="connsiteX4" fmla="*/ 31200 w 282248"/>
              <a:gd name="connsiteY4" fmla="*/ 585222 h 976382"/>
              <a:gd name="connsiteX5" fmla="*/ 278080 w 282248"/>
              <a:gd name="connsiteY5" fmla="*/ 643658 h 976382"/>
              <a:gd name="connsiteX6" fmla="*/ 21040 w 282248"/>
              <a:gd name="connsiteY6" fmla="*/ 717302 h 976382"/>
              <a:gd name="connsiteX7" fmla="*/ 280079 w 282248"/>
              <a:gd name="connsiteY7" fmla="*/ 770452 h 976382"/>
              <a:gd name="connsiteX8" fmla="*/ 41710 w 282248"/>
              <a:gd name="connsiteY8" fmla="*/ 839222 h 976382"/>
              <a:gd name="connsiteX9" fmla="*/ 282239 w 282248"/>
              <a:gd name="connsiteY9" fmla="*/ 841165 h 976382"/>
              <a:gd name="connsiteX10" fmla="*/ 15960 w 282248"/>
              <a:gd name="connsiteY10" fmla="*/ 976382 h 976382"/>
              <a:gd name="connsiteX0" fmla="*/ 0 w 282248"/>
              <a:gd name="connsiteY0" fmla="*/ 0 h 976382"/>
              <a:gd name="connsiteX1" fmla="*/ 263358 w 282248"/>
              <a:gd name="connsiteY1" fmla="*/ 180765 h 976382"/>
              <a:gd name="connsiteX2" fmla="*/ 15960 w 282248"/>
              <a:gd name="connsiteY2" fmla="*/ 356622 h 976382"/>
              <a:gd name="connsiteX3" fmla="*/ 269178 w 282248"/>
              <a:gd name="connsiteY3" fmla="*/ 493811 h 976382"/>
              <a:gd name="connsiteX4" fmla="*/ 31200 w 282248"/>
              <a:gd name="connsiteY4" fmla="*/ 585222 h 976382"/>
              <a:gd name="connsiteX5" fmla="*/ 278080 w 282248"/>
              <a:gd name="connsiteY5" fmla="*/ 643658 h 976382"/>
              <a:gd name="connsiteX6" fmla="*/ 21040 w 282248"/>
              <a:gd name="connsiteY6" fmla="*/ 717302 h 976382"/>
              <a:gd name="connsiteX7" fmla="*/ 280079 w 282248"/>
              <a:gd name="connsiteY7" fmla="*/ 770452 h 976382"/>
              <a:gd name="connsiteX8" fmla="*/ 41710 w 282248"/>
              <a:gd name="connsiteY8" fmla="*/ 839222 h 976382"/>
              <a:gd name="connsiteX9" fmla="*/ 282239 w 282248"/>
              <a:gd name="connsiteY9" fmla="*/ 851385 h 976382"/>
              <a:gd name="connsiteX10" fmla="*/ 15960 w 282248"/>
              <a:gd name="connsiteY10" fmla="*/ 976382 h 976382"/>
              <a:gd name="connsiteX0" fmla="*/ 0 w 282249"/>
              <a:gd name="connsiteY0" fmla="*/ 0 h 884418"/>
              <a:gd name="connsiteX1" fmla="*/ 263358 w 282249"/>
              <a:gd name="connsiteY1" fmla="*/ 180765 h 884418"/>
              <a:gd name="connsiteX2" fmla="*/ 15960 w 282249"/>
              <a:gd name="connsiteY2" fmla="*/ 356622 h 884418"/>
              <a:gd name="connsiteX3" fmla="*/ 269178 w 282249"/>
              <a:gd name="connsiteY3" fmla="*/ 493811 h 884418"/>
              <a:gd name="connsiteX4" fmla="*/ 31200 w 282249"/>
              <a:gd name="connsiteY4" fmla="*/ 585222 h 884418"/>
              <a:gd name="connsiteX5" fmla="*/ 278080 w 282249"/>
              <a:gd name="connsiteY5" fmla="*/ 643658 h 884418"/>
              <a:gd name="connsiteX6" fmla="*/ 21040 w 282249"/>
              <a:gd name="connsiteY6" fmla="*/ 717302 h 884418"/>
              <a:gd name="connsiteX7" fmla="*/ 280079 w 282249"/>
              <a:gd name="connsiteY7" fmla="*/ 770452 h 884418"/>
              <a:gd name="connsiteX8" fmla="*/ 41710 w 282249"/>
              <a:gd name="connsiteY8" fmla="*/ 839222 h 884418"/>
              <a:gd name="connsiteX9" fmla="*/ 282239 w 282249"/>
              <a:gd name="connsiteY9" fmla="*/ 851385 h 884418"/>
              <a:gd name="connsiteX10" fmla="*/ 31920 w 282249"/>
              <a:gd name="connsiteY10" fmla="*/ 884418 h 884418"/>
              <a:gd name="connsiteX0" fmla="*/ 0 w 282249"/>
              <a:gd name="connsiteY0" fmla="*/ 0 h 884418"/>
              <a:gd name="connsiteX1" fmla="*/ 146318 w 282249"/>
              <a:gd name="connsiteY1" fmla="*/ 116048 h 884418"/>
              <a:gd name="connsiteX2" fmla="*/ 15960 w 282249"/>
              <a:gd name="connsiteY2" fmla="*/ 356622 h 884418"/>
              <a:gd name="connsiteX3" fmla="*/ 269178 w 282249"/>
              <a:gd name="connsiteY3" fmla="*/ 493811 h 884418"/>
              <a:gd name="connsiteX4" fmla="*/ 31200 w 282249"/>
              <a:gd name="connsiteY4" fmla="*/ 585222 h 884418"/>
              <a:gd name="connsiteX5" fmla="*/ 278080 w 282249"/>
              <a:gd name="connsiteY5" fmla="*/ 643658 h 884418"/>
              <a:gd name="connsiteX6" fmla="*/ 21040 w 282249"/>
              <a:gd name="connsiteY6" fmla="*/ 717302 h 884418"/>
              <a:gd name="connsiteX7" fmla="*/ 280079 w 282249"/>
              <a:gd name="connsiteY7" fmla="*/ 770452 h 884418"/>
              <a:gd name="connsiteX8" fmla="*/ 41710 w 282249"/>
              <a:gd name="connsiteY8" fmla="*/ 839222 h 884418"/>
              <a:gd name="connsiteX9" fmla="*/ 282239 w 282249"/>
              <a:gd name="connsiteY9" fmla="*/ 851385 h 884418"/>
              <a:gd name="connsiteX10" fmla="*/ 31920 w 282249"/>
              <a:gd name="connsiteY10" fmla="*/ 884418 h 884418"/>
              <a:gd name="connsiteX0" fmla="*/ 81072 w 363321"/>
              <a:gd name="connsiteY0" fmla="*/ 0 h 884418"/>
              <a:gd name="connsiteX1" fmla="*/ 227390 w 363321"/>
              <a:gd name="connsiteY1" fmla="*/ 116048 h 884418"/>
              <a:gd name="connsiteX2" fmla="*/ 1272 w 363321"/>
              <a:gd name="connsiteY2" fmla="*/ 171099 h 884418"/>
              <a:gd name="connsiteX3" fmla="*/ 350250 w 363321"/>
              <a:gd name="connsiteY3" fmla="*/ 493811 h 884418"/>
              <a:gd name="connsiteX4" fmla="*/ 112272 w 363321"/>
              <a:gd name="connsiteY4" fmla="*/ 585222 h 884418"/>
              <a:gd name="connsiteX5" fmla="*/ 359152 w 363321"/>
              <a:gd name="connsiteY5" fmla="*/ 643658 h 884418"/>
              <a:gd name="connsiteX6" fmla="*/ 102112 w 363321"/>
              <a:gd name="connsiteY6" fmla="*/ 717302 h 884418"/>
              <a:gd name="connsiteX7" fmla="*/ 361151 w 363321"/>
              <a:gd name="connsiteY7" fmla="*/ 770452 h 884418"/>
              <a:gd name="connsiteX8" fmla="*/ 122782 w 363321"/>
              <a:gd name="connsiteY8" fmla="*/ 839222 h 884418"/>
              <a:gd name="connsiteX9" fmla="*/ 363311 w 363321"/>
              <a:gd name="connsiteY9" fmla="*/ 851385 h 884418"/>
              <a:gd name="connsiteX10" fmla="*/ 112992 w 363321"/>
              <a:gd name="connsiteY10" fmla="*/ 884418 h 884418"/>
              <a:gd name="connsiteX0" fmla="*/ 81284 w 363533"/>
              <a:gd name="connsiteY0" fmla="*/ 0 h 884418"/>
              <a:gd name="connsiteX1" fmla="*/ 227602 w 363533"/>
              <a:gd name="connsiteY1" fmla="*/ 116048 h 884418"/>
              <a:gd name="connsiteX2" fmla="*/ 1484 w 363533"/>
              <a:gd name="connsiteY2" fmla="*/ 171099 h 884418"/>
              <a:gd name="connsiteX3" fmla="*/ 361100 w 363533"/>
              <a:gd name="connsiteY3" fmla="*/ 334177 h 884418"/>
              <a:gd name="connsiteX4" fmla="*/ 112484 w 363533"/>
              <a:gd name="connsiteY4" fmla="*/ 585222 h 884418"/>
              <a:gd name="connsiteX5" fmla="*/ 359364 w 363533"/>
              <a:gd name="connsiteY5" fmla="*/ 643658 h 884418"/>
              <a:gd name="connsiteX6" fmla="*/ 102324 w 363533"/>
              <a:gd name="connsiteY6" fmla="*/ 717302 h 884418"/>
              <a:gd name="connsiteX7" fmla="*/ 361363 w 363533"/>
              <a:gd name="connsiteY7" fmla="*/ 770452 h 884418"/>
              <a:gd name="connsiteX8" fmla="*/ 122994 w 363533"/>
              <a:gd name="connsiteY8" fmla="*/ 839222 h 884418"/>
              <a:gd name="connsiteX9" fmla="*/ 363523 w 363533"/>
              <a:gd name="connsiteY9" fmla="*/ 851385 h 884418"/>
              <a:gd name="connsiteX10" fmla="*/ 113204 w 363533"/>
              <a:gd name="connsiteY10" fmla="*/ 884418 h 884418"/>
              <a:gd name="connsiteX0" fmla="*/ 91159 w 373408"/>
              <a:gd name="connsiteY0" fmla="*/ 0 h 884418"/>
              <a:gd name="connsiteX1" fmla="*/ 237477 w 373408"/>
              <a:gd name="connsiteY1" fmla="*/ 116048 h 884418"/>
              <a:gd name="connsiteX2" fmla="*/ 11359 w 373408"/>
              <a:gd name="connsiteY2" fmla="*/ 171099 h 884418"/>
              <a:gd name="connsiteX3" fmla="*/ 370975 w 373408"/>
              <a:gd name="connsiteY3" fmla="*/ 334177 h 884418"/>
              <a:gd name="connsiteX4" fmla="*/ 0 w 373408"/>
              <a:gd name="connsiteY4" fmla="*/ 447159 h 884418"/>
              <a:gd name="connsiteX5" fmla="*/ 369239 w 373408"/>
              <a:gd name="connsiteY5" fmla="*/ 643658 h 884418"/>
              <a:gd name="connsiteX6" fmla="*/ 112199 w 373408"/>
              <a:gd name="connsiteY6" fmla="*/ 717302 h 884418"/>
              <a:gd name="connsiteX7" fmla="*/ 371238 w 373408"/>
              <a:gd name="connsiteY7" fmla="*/ 770452 h 884418"/>
              <a:gd name="connsiteX8" fmla="*/ 132869 w 373408"/>
              <a:gd name="connsiteY8" fmla="*/ 839222 h 884418"/>
              <a:gd name="connsiteX9" fmla="*/ 373398 w 373408"/>
              <a:gd name="connsiteY9" fmla="*/ 851385 h 884418"/>
              <a:gd name="connsiteX10" fmla="*/ 123079 w 373408"/>
              <a:gd name="connsiteY10" fmla="*/ 884418 h 884418"/>
              <a:gd name="connsiteX0" fmla="*/ 98854 w 381103"/>
              <a:gd name="connsiteY0" fmla="*/ 0 h 884418"/>
              <a:gd name="connsiteX1" fmla="*/ 245172 w 381103"/>
              <a:gd name="connsiteY1" fmla="*/ 116048 h 884418"/>
              <a:gd name="connsiteX2" fmla="*/ 19054 w 381103"/>
              <a:gd name="connsiteY2" fmla="*/ 171099 h 884418"/>
              <a:gd name="connsiteX3" fmla="*/ 378670 w 381103"/>
              <a:gd name="connsiteY3" fmla="*/ 334177 h 884418"/>
              <a:gd name="connsiteX4" fmla="*/ 7695 w 381103"/>
              <a:gd name="connsiteY4" fmla="*/ 447159 h 884418"/>
              <a:gd name="connsiteX5" fmla="*/ 126894 w 381103"/>
              <a:gd name="connsiteY5" fmla="*/ 639345 h 884418"/>
              <a:gd name="connsiteX6" fmla="*/ 119894 w 381103"/>
              <a:gd name="connsiteY6" fmla="*/ 717302 h 884418"/>
              <a:gd name="connsiteX7" fmla="*/ 378933 w 381103"/>
              <a:gd name="connsiteY7" fmla="*/ 770452 h 884418"/>
              <a:gd name="connsiteX8" fmla="*/ 140564 w 381103"/>
              <a:gd name="connsiteY8" fmla="*/ 839222 h 884418"/>
              <a:gd name="connsiteX9" fmla="*/ 381093 w 381103"/>
              <a:gd name="connsiteY9" fmla="*/ 851385 h 884418"/>
              <a:gd name="connsiteX10" fmla="*/ 130774 w 381103"/>
              <a:gd name="connsiteY10" fmla="*/ 884418 h 884418"/>
              <a:gd name="connsiteX0" fmla="*/ 98530 w 380779"/>
              <a:gd name="connsiteY0" fmla="*/ 0 h 884418"/>
              <a:gd name="connsiteX1" fmla="*/ 244848 w 380779"/>
              <a:gd name="connsiteY1" fmla="*/ 116048 h 884418"/>
              <a:gd name="connsiteX2" fmla="*/ 18730 w 380779"/>
              <a:gd name="connsiteY2" fmla="*/ 171099 h 884418"/>
              <a:gd name="connsiteX3" fmla="*/ 378346 w 380779"/>
              <a:gd name="connsiteY3" fmla="*/ 334177 h 884418"/>
              <a:gd name="connsiteX4" fmla="*/ 7371 w 380779"/>
              <a:gd name="connsiteY4" fmla="*/ 447159 h 884418"/>
              <a:gd name="connsiteX5" fmla="*/ 126570 w 380779"/>
              <a:gd name="connsiteY5" fmla="*/ 639345 h 884418"/>
              <a:gd name="connsiteX6" fmla="*/ 71691 w 380779"/>
              <a:gd name="connsiteY6" fmla="*/ 717302 h 884418"/>
              <a:gd name="connsiteX7" fmla="*/ 378609 w 380779"/>
              <a:gd name="connsiteY7" fmla="*/ 770452 h 884418"/>
              <a:gd name="connsiteX8" fmla="*/ 140240 w 380779"/>
              <a:gd name="connsiteY8" fmla="*/ 839222 h 884418"/>
              <a:gd name="connsiteX9" fmla="*/ 380769 w 380779"/>
              <a:gd name="connsiteY9" fmla="*/ 851385 h 884418"/>
              <a:gd name="connsiteX10" fmla="*/ 130450 w 380779"/>
              <a:gd name="connsiteY10" fmla="*/ 884418 h 884418"/>
              <a:gd name="connsiteX0" fmla="*/ 98530 w 384248"/>
              <a:gd name="connsiteY0" fmla="*/ 0 h 884418"/>
              <a:gd name="connsiteX1" fmla="*/ 244848 w 384248"/>
              <a:gd name="connsiteY1" fmla="*/ 116048 h 884418"/>
              <a:gd name="connsiteX2" fmla="*/ 18730 w 384248"/>
              <a:gd name="connsiteY2" fmla="*/ 171099 h 884418"/>
              <a:gd name="connsiteX3" fmla="*/ 378346 w 384248"/>
              <a:gd name="connsiteY3" fmla="*/ 334177 h 884418"/>
              <a:gd name="connsiteX4" fmla="*/ 7371 w 384248"/>
              <a:gd name="connsiteY4" fmla="*/ 447159 h 884418"/>
              <a:gd name="connsiteX5" fmla="*/ 126570 w 384248"/>
              <a:gd name="connsiteY5" fmla="*/ 639345 h 884418"/>
              <a:gd name="connsiteX6" fmla="*/ 71691 w 384248"/>
              <a:gd name="connsiteY6" fmla="*/ 717302 h 884418"/>
              <a:gd name="connsiteX7" fmla="*/ 378609 w 384248"/>
              <a:gd name="connsiteY7" fmla="*/ 770452 h 884418"/>
              <a:gd name="connsiteX8" fmla="*/ 278557 w 384248"/>
              <a:gd name="connsiteY8" fmla="*/ 826280 h 884418"/>
              <a:gd name="connsiteX9" fmla="*/ 380769 w 384248"/>
              <a:gd name="connsiteY9" fmla="*/ 851385 h 884418"/>
              <a:gd name="connsiteX10" fmla="*/ 130450 w 384248"/>
              <a:gd name="connsiteY10" fmla="*/ 884418 h 884418"/>
              <a:gd name="connsiteX0" fmla="*/ 98530 w 384248"/>
              <a:gd name="connsiteY0" fmla="*/ 0 h 966393"/>
              <a:gd name="connsiteX1" fmla="*/ 244848 w 384248"/>
              <a:gd name="connsiteY1" fmla="*/ 116048 h 966393"/>
              <a:gd name="connsiteX2" fmla="*/ 18730 w 384248"/>
              <a:gd name="connsiteY2" fmla="*/ 171099 h 966393"/>
              <a:gd name="connsiteX3" fmla="*/ 378346 w 384248"/>
              <a:gd name="connsiteY3" fmla="*/ 334177 h 966393"/>
              <a:gd name="connsiteX4" fmla="*/ 7371 w 384248"/>
              <a:gd name="connsiteY4" fmla="*/ 447159 h 966393"/>
              <a:gd name="connsiteX5" fmla="*/ 126570 w 384248"/>
              <a:gd name="connsiteY5" fmla="*/ 639345 h 966393"/>
              <a:gd name="connsiteX6" fmla="*/ 71691 w 384248"/>
              <a:gd name="connsiteY6" fmla="*/ 717302 h 966393"/>
              <a:gd name="connsiteX7" fmla="*/ 378609 w 384248"/>
              <a:gd name="connsiteY7" fmla="*/ 770452 h 966393"/>
              <a:gd name="connsiteX8" fmla="*/ 278557 w 384248"/>
              <a:gd name="connsiteY8" fmla="*/ 826280 h 966393"/>
              <a:gd name="connsiteX9" fmla="*/ 380769 w 384248"/>
              <a:gd name="connsiteY9" fmla="*/ 851385 h 966393"/>
              <a:gd name="connsiteX10" fmla="*/ 135770 w 384248"/>
              <a:gd name="connsiteY10" fmla="*/ 966393 h 966393"/>
              <a:gd name="connsiteX0" fmla="*/ 81285 w 367003"/>
              <a:gd name="connsiteY0" fmla="*/ 0 h 966393"/>
              <a:gd name="connsiteX1" fmla="*/ 227603 w 367003"/>
              <a:gd name="connsiteY1" fmla="*/ 116048 h 966393"/>
              <a:gd name="connsiteX2" fmla="*/ 1485 w 367003"/>
              <a:gd name="connsiteY2" fmla="*/ 171099 h 966393"/>
              <a:gd name="connsiteX3" fmla="*/ 361101 w 367003"/>
              <a:gd name="connsiteY3" fmla="*/ 334177 h 966393"/>
              <a:gd name="connsiteX4" fmla="*/ 202924 w 367003"/>
              <a:gd name="connsiteY4" fmla="*/ 416958 h 966393"/>
              <a:gd name="connsiteX5" fmla="*/ 109325 w 367003"/>
              <a:gd name="connsiteY5" fmla="*/ 639345 h 966393"/>
              <a:gd name="connsiteX6" fmla="*/ 54446 w 367003"/>
              <a:gd name="connsiteY6" fmla="*/ 717302 h 966393"/>
              <a:gd name="connsiteX7" fmla="*/ 361364 w 367003"/>
              <a:gd name="connsiteY7" fmla="*/ 770452 h 966393"/>
              <a:gd name="connsiteX8" fmla="*/ 261312 w 367003"/>
              <a:gd name="connsiteY8" fmla="*/ 826280 h 966393"/>
              <a:gd name="connsiteX9" fmla="*/ 363524 w 367003"/>
              <a:gd name="connsiteY9" fmla="*/ 851385 h 966393"/>
              <a:gd name="connsiteX10" fmla="*/ 118525 w 367003"/>
              <a:gd name="connsiteY10" fmla="*/ 966393 h 966393"/>
              <a:gd name="connsiteX0" fmla="*/ 81285 w 367003"/>
              <a:gd name="connsiteY0" fmla="*/ 0 h 966393"/>
              <a:gd name="connsiteX1" fmla="*/ 227603 w 367003"/>
              <a:gd name="connsiteY1" fmla="*/ 116048 h 966393"/>
              <a:gd name="connsiteX2" fmla="*/ 1485 w 367003"/>
              <a:gd name="connsiteY2" fmla="*/ 171099 h 966393"/>
              <a:gd name="connsiteX3" fmla="*/ 361101 w 367003"/>
              <a:gd name="connsiteY3" fmla="*/ 334177 h 966393"/>
              <a:gd name="connsiteX4" fmla="*/ 202924 w 367003"/>
              <a:gd name="connsiteY4" fmla="*/ 416958 h 966393"/>
              <a:gd name="connsiteX5" fmla="*/ 231684 w 367003"/>
              <a:gd name="connsiteY5" fmla="*/ 574628 h 966393"/>
              <a:gd name="connsiteX6" fmla="*/ 54446 w 367003"/>
              <a:gd name="connsiteY6" fmla="*/ 717302 h 966393"/>
              <a:gd name="connsiteX7" fmla="*/ 361364 w 367003"/>
              <a:gd name="connsiteY7" fmla="*/ 770452 h 966393"/>
              <a:gd name="connsiteX8" fmla="*/ 261312 w 367003"/>
              <a:gd name="connsiteY8" fmla="*/ 826280 h 966393"/>
              <a:gd name="connsiteX9" fmla="*/ 363524 w 367003"/>
              <a:gd name="connsiteY9" fmla="*/ 851385 h 966393"/>
              <a:gd name="connsiteX10" fmla="*/ 118525 w 367003"/>
              <a:gd name="connsiteY10" fmla="*/ 966393 h 966393"/>
              <a:gd name="connsiteX0" fmla="*/ 81285 w 365471"/>
              <a:gd name="connsiteY0" fmla="*/ 0 h 966393"/>
              <a:gd name="connsiteX1" fmla="*/ 227603 w 365471"/>
              <a:gd name="connsiteY1" fmla="*/ 116048 h 966393"/>
              <a:gd name="connsiteX2" fmla="*/ 1485 w 365471"/>
              <a:gd name="connsiteY2" fmla="*/ 171099 h 966393"/>
              <a:gd name="connsiteX3" fmla="*/ 361101 w 365471"/>
              <a:gd name="connsiteY3" fmla="*/ 334177 h 966393"/>
              <a:gd name="connsiteX4" fmla="*/ 202924 w 365471"/>
              <a:gd name="connsiteY4" fmla="*/ 416958 h 966393"/>
              <a:gd name="connsiteX5" fmla="*/ 231684 w 365471"/>
              <a:gd name="connsiteY5" fmla="*/ 574628 h 966393"/>
              <a:gd name="connsiteX6" fmla="*/ 97006 w 365471"/>
              <a:gd name="connsiteY6" fmla="*/ 622384 h 966393"/>
              <a:gd name="connsiteX7" fmla="*/ 361364 w 365471"/>
              <a:gd name="connsiteY7" fmla="*/ 770452 h 966393"/>
              <a:gd name="connsiteX8" fmla="*/ 261312 w 365471"/>
              <a:gd name="connsiteY8" fmla="*/ 826280 h 966393"/>
              <a:gd name="connsiteX9" fmla="*/ 363524 w 365471"/>
              <a:gd name="connsiteY9" fmla="*/ 851385 h 966393"/>
              <a:gd name="connsiteX10" fmla="*/ 118525 w 365471"/>
              <a:gd name="connsiteY10" fmla="*/ 966393 h 966393"/>
              <a:gd name="connsiteX0" fmla="*/ 81285 w 365471"/>
              <a:gd name="connsiteY0" fmla="*/ 0 h 966393"/>
              <a:gd name="connsiteX1" fmla="*/ 227603 w 365471"/>
              <a:gd name="connsiteY1" fmla="*/ 116048 h 966393"/>
              <a:gd name="connsiteX2" fmla="*/ 1485 w 365471"/>
              <a:gd name="connsiteY2" fmla="*/ 171099 h 966393"/>
              <a:gd name="connsiteX3" fmla="*/ 361101 w 365471"/>
              <a:gd name="connsiteY3" fmla="*/ 334177 h 966393"/>
              <a:gd name="connsiteX4" fmla="*/ 202924 w 365471"/>
              <a:gd name="connsiteY4" fmla="*/ 416958 h 966393"/>
              <a:gd name="connsiteX5" fmla="*/ 231684 w 365471"/>
              <a:gd name="connsiteY5" fmla="*/ 574628 h 966393"/>
              <a:gd name="connsiteX6" fmla="*/ 97006 w 365471"/>
              <a:gd name="connsiteY6" fmla="*/ 622384 h 966393"/>
              <a:gd name="connsiteX7" fmla="*/ 260283 w 365471"/>
              <a:gd name="connsiteY7" fmla="*/ 714365 h 966393"/>
              <a:gd name="connsiteX8" fmla="*/ 261312 w 365471"/>
              <a:gd name="connsiteY8" fmla="*/ 826280 h 966393"/>
              <a:gd name="connsiteX9" fmla="*/ 363524 w 365471"/>
              <a:gd name="connsiteY9" fmla="*/ 851385 h 966393"/>
              <a:gd name="connsiteX10" fmla="*/ 118525 w 365471"/>
              <a:gd name="connsiteY10" fmla="*/ 966393 h 966393"/>
              <a:gd name="connsiteX0" fmla="*/ 81285 w 365471"/>
              <a:gd name="connsiteY0" fmla="*/ 0 h 966393"/>
              <a:gd name="connsiteX1" fmla="*/ 227603 w 365471"/>
              <a:gd name="connsiteY1" fmla="*/ 116048 h 966393"/>
              <a:gd name="connsiteX2" fmla="*/ 1485 w 365471"/>
              <a:gd name="connsiteY2" fmla="*/ 171099 h 966393"/>
              <a:gd name="connsiteX3" fmla="*/ 361101 w 365471"/>
              <a:gd name="connsiteY3" fmla="*/ 334177 h 966393"/>
              <a:gd name="connsiteX4" fmla="*/ 202924 w 365471"/>
              <a:gd name="connsiteY4" fmla="*/ 416958 h 966393"/>
              <a:gd name="connsiteX5" fmla="*/ 231684 w 365471"/>
              <a:gd name="connsiteY5" fmla="*/ 574628 h 966393"/>
              <a:gd name="connsiteX6" fmla="*/ 97006 w 365471"/>
              <a:gd name="connsiteY6" fmla="*/ 622384 h 966393"/>
              <a:gd name="connsiteX7" fmla="*/ 260283 w 365471"/>
              <a:gd name="connsiteY7" fmla="*/ 714365 h 966393"/>
              <a:gd name="connsiteX8" fmla="*/ 149590 w 365471"/>
              <a:gd name="connsiteY8" fmla="*/ 826282 h 966393"/>
              <a:gd name="connsiteX9" fmla="*/ 363524 w 365471"/>
              <a:gd name="connsiteY9" fmla="*/ 851385 h 966393"/>
              <a:gd name="connsiteX10" fmla="*/ 118525 w 365471"/>
              <a:gd name="connsiteY10" fmla="*/ 966393 h 966393"/>
              <a:gd name="connsiteX0" fmla="*/ 0 w 282250"/>
              <a:gd name="connsiteY0" fmla="*/ 0 h 966393"/>
              <a:gd name="connsiteX1" fmla="*/ 146318 w 282250"/>
              <a:gd name="connsiteY1" fmla="*/ 116048 h 966393"/>
              <a:gd name="connsiteX2" fmla="*/ 37237 w 282250"/>
              <a:gd name="connsiteY2" fmla="*/ 270334 h 966393"/>
              <a:gd name="connsiteX3" fmla="*/ 279816 w 282250"/>
              <a:gd name="connsiteY3" fmla="*/ 334177 h 966393"/>
              <a:gd name="connsiteX4" fmla="*/ 121639 w 282250"/>
              <a:gd name="connsiteY4" fmla="*/ 416958 h 966393"/>
              <a:gd name="connsiteX5" fmla="*/ 150399 w 282250"/>
              <a:gd name="connsiteY5" fmla="*/ 574628 h 966393"/>
              <a:gd name="connsiteX6" fmla="*/ 15721 w 282250"/>
              <a:gd name="connsiteY6" fmla="*/ 622384 h 966393"/>
              <a:gd name="connsiteX7" fmla="*/ 178998 w 282250"/>
              <a:gd name="connsiteY7" fmla="*/ 714365 h 966393"/>
              <a:gd name="connsiteX8" fmla="*/ 68305 w 282250"/>
              <a:gd name="connsiteY8" fmla="*/ 826282 h 966393"/>
              <a:gd name="connsiteX9" fmla="*/ 282239 w 282250"/>
              <a:gd name="connsiteY9" fmla="*/ 851385 h 966393"/>
              <a:gd name="connsiteX10" fmla="*/ 37240 w 282250"/>
              <a:gd name="connsiteY10" fmla="*/ 966393 h 96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250" h="966393">
                <a:moveTo>
                  <a:pt x="0" y="0"/>
                </a:moveTo>
                <a:cubicBezTo>
                  <a:pt x="27940" y="38523"/>
                  <a:pt x="140112" y="70992"/>
                  <a:pt x="146318" y="116048"/>
                </a:cubicBezTo>
                <a:cubicBezTo>
                  <a:pt x="152524" y="161104"/>
                  <a:pt x="14987" y="233979"/>
                  <a:pt x="37237" y="270334"/>
                </a:cubicBezTo>
                <a:cubicBezTo>
                  <a:pt x="59487" y="306689"/>
                  <a:pt x="265749" y="309740"/>
                  <a:pt x="279816" y="334177"/>
                </a:cubicBezTo>
                <a:cubicBezTo>
                  <a:pt x="293883" y="358614"/>
                  <a:pt x="143208" y="376883"/>
                  <a:pt x="121639" y="416958"/>
                </a:cubicBezTo>
                <a:cubicBezTo>
                  <a:pt x="100070" y="457033"/>
                  <a:pt x="168052" y="540390"/>
                  <a:pt x="150399" y="574628"/>
                </a:cubicBezTo>
                <a:cubicBezTo>
                  <a:pt x="132746" y="608866"/>
                  <a:pt x="10955" y="599095"/>
                  <a:pt x="15721" y="622384"/>
                </a:cubicBezTo>
                <a:cubicBezTo>
                  <a:pt x="20488" y="645674"/>
                  <a:pt x="170234" y="680382"/>
                  <a:pt x="178998" y="714365"/>
                </a:cubicBezTo>
                <a:cubicBezTo>
                  <a:pt x="187762" y="748348"/>
                  <a:pt x="51098" y="803445"/>
                  <a:pt x="68305" y="826282"/>
                </a:cubicBezTo>
                <a:cubicBezTo>
                  <a:pt x="85512" y="849119"/>
                  <a:pt x="280546" y="828525"/>
                  <a:pt x="282239" y="851385"/>
                </a:cubicBezTo>
                <a:cubicBezTo>
                  <a:pt x="283932" y="874245"/>
                  <a:pt x="91426" y="962583"/>
                  <a:pt x="37240" y="966393"/>
                </a:cubicBezTo>
              </a:path>
            </a:pathLst>
          </a:cu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文本框 42">
            <a:extLst>
              <a:ext uri="{FF2B5EF4-FFF2-40B4-BE49-F238E27FC236}">
                <a16:creationId xmlns:a16="http://schemas.microsoft.com/office/drawing/2014/main" id="{549D4AE6-A673-4E29-8F56-F81956CA0248}"/>
              </a:ext>
            </a:extLst>
          </p:cNvPr>
          <p:cNvSpPr txBox="1"/>
          <p:nvPr/>
        </p:nvSpPr>
        <p:spPr>
          <a:xfrm>
            <a:off x="1285878" y="3762101"/>
            <a:ext cx="1869702" cy="461665"/>
          </a:xfrm>
          <a:prstGeom prst="rect">
            <a:avLst/>
          </a:prstGeom>
          <a:noFill/>
        </p:spPr>
        <p:txBody>
          <a:bodyPr wrap="square" rtlCol="0">
            <a:spAutoFit/>
          </a:bodyPr>
          <a:lstStyle/>
          <a:p>
            <a:r>
              <a:rPr lang="en-US" altLang="zh-CN" sz="2400" b="1" dirty="0">
                <a:solidFill>
                  <a:schemeClr val="accent1">
                    <a:lumMod val="50000"/>
                  </a:schemeClr>
                </a:solidFill>
              </a:rPr>
              <a:t>AWGN Noise</a:t>
            </a:r>
            <a:endParaRPr lang="en-US" sz="2400" b="1" baseline="-25000" dirty="0">
              <a:solidFill>
                <a:schemeClr val="accent1">
                  <a:lumMod val="50000"/>
                </a:schemeClr>
              </a:solidFill>
            </a:endParaRPr>
          </a:p>
        </p:txBody>
      </p:sp>
      <p:sp>
        <p:nvSpPr>
          <p:cNvPr id="44" name="任意多边形: 形状 43">
            <a:extLst>
              <a:ext uri="{FF2B5EF4-FFF2-40B4-BE49-F238E27FC236}">
                <a16:creationId xmlns:a16="http://schemas.microsoft.com/office/drawing/2014/main" id="{3D917309-E928-4A1D-AB0E-E2A06C057C16}"/>
              </a:ext>
            </a:extLst>
          </p:cNvPr>
          <p:cNvSpPr/>
          <p:nvPr/>
        </p:nvSpPr>
        <p:spPr>
          <a:xfrm rot="16200000">
            <a:off x="8311073" y="3086282"/>
            <a:ext cx="336898" cy="1422327"/>
          </a:xfrm>
          <a:custGeom>
            <a:avLst/>
            <a:gdLst>
              <a:gd name="connsiteX0" fmla="*/ 12526 w 657689"/>
              <a:gd name="connsiteY0" fmla="*/ 0 h 797560"/>
              <a:gd name="connsiteX1" fmla="*/ 68406 w 657689"/>
              <a:gd name="connsiteY1" fmla="*/ 106680 h 797560"/>
              <a:gd name="connsiteX2" fmla="*/ 12526 w 657689"/>
              <a:gd name="connsiteY2" fmla="*/ 177800 h 797560"/>
              <a:gd name="connsiteX3" fmla="*/ 114126 w 657689"/>
              <a:gd name="connsiteY3" fmla="*/ 309880 h 797560"/>
              <a:gd name="connsiteX4" fmla="*/ 27766 w 657689"/>
              <a:gd name="connsiteY4" fmla="*/ 406400 h 797560"/>
              <a:gd name="connsiteX5" fmla="*/ 657686 w 657689"/>
              <a:gd name="connsiteY5" fmla="*/ 462280 h 797560"/>
              <a:gd name="connsiteX6" fmla="*/ 17606 w 657689"/>
              <a:gd name="connsiteY6" fmla="*/ 538480 h 797560"/>
              <a:gd name="connsiteX7" fmla="*/ 164926 w 657689"/>
              <a:gd name="connsiteY7" fmla="*/ 624840 h 797560"/>
              <a:gd name="connsiteX8" fmla="*/ 2366 w 657689"/>
              <a:gd name="connsiteY8" fmla="*/ 660400 h 797560"/>
              <a:gd name="connsiteX9" fmla="*/ 119206 w 657689"/>
              <a:gd name="connsiteY9" fmla="*/ 767080 h 797560"/>
              <a:gd name="connsiteX10" fmla="*/ 12526 w 657689"/>
              <a:gd name="connsiteY10" fmla="*/ 797560 h 797560"/>
              <a:gd name="connsiteX0" fmla="*/ 10501 w 200817"/>
              <a:gd name="connsiteY0" fmla="*/ 0 h 797560"/>
              <a:gd name="connsiteX1" fmla="*/ 66381 w 200817"/>
              <a:gd name="connsiteY1" fmla="*/ 106680 h 797560"/>
              <a:gd name="connsiteX2" fmla="*/ 10501 w 200817"/>
              <a:gd name="connsiteY2" fmla="*/ 177800 h 797560"/>
              <a:gd name="connsiteX3" fmla="*/ 112101 w 200817"/>
              <a:gd name="connsiteY3" fmla="*/ 309880 h 797560"/>
              <a:gd name="connsiteX4" fmla="*/ 25741 w 200817"/>
              <a:gd name="connsiteY4" fmla="*/ 406400 h 797560"/>
              <a:gd name="connsiteX5" fmla="*/ 200804 w 200817"/>
              <a:gd name="connsiteY5" fmla="*/ 467389 h 797560"/>
              <a:gd name="connsiteX6" fmla="*/ 15581 w 200817"/>
              <a:gd name="connsiteY6" fmla="*/ 538480 h 797560"/>
              <a:gd name="connsiteX7" fmla="*/ 162901 w 200817"/>
              <a:gd name="connsiteY7" fmla="*/ 624840 h 797560"/>
              <a:gd name="connsiteX8" fmla="*/ 341 w 200817"/>
              <a:gd name="connsiteY8" fmla="*/ 660400 h 797560"/>
              <a:gd name="connsiteX9" fmla="*/ 117181 w 200817"/>
              <a:gd name="connsiteY9" fmla="*/ 767080 h 797560"/>
              <a:gd name="connsiteX10" fmla="*/ 10501 w 200817"/>
              <a:gd name="connsiteY10" fmla="*/ 797560 h 797560"/>
              <a:gd name="connsiteX0" fmla="*/ 10501 w 245929"/>
              <a:gd name="connsiteY0" fmla="*/ 0 h 797560"/>
              <a:gd name="connsiteX1" fmla="*/ 245929 w 245929"/>
              <a:gd name="connsiteY1" fmla="*/ 76026 h 797560"/>
              <a:gd name="connsiteX2" fmla="*/ 10501 w 245929"/>
              <a:gd name="connsiteY2" fmla="*/ 177800 h 797560"/>
              <a:gd name="connsiteX3" fmla="*/ 112101 w 245929"/>
              <a:gd name="connsiteY3" fmla="*/ 309880 h 797560"/>
              <a:gd name="connsiteX4" fmla="*/ 25741 w 245929"/>
              <a:gd name="connsiteY4" fmla="*/ 406400 h 797560"/>
              <a:gd name="connsiteX5" fmla="*/ 200804 w 245929"/>
              <a:gd name="connsiteY5" fmla="*/ 467389 h 797560"/>
              <a:gd name="connsiteX6" fmla="*/ 15581 w 245929"/>
              <a:gd name="connsiteY6" fmla="*/ 538480 h 797560"/>
              <a:gd name="connsiteX7" fmla="*/ 162901 w 245929"/>
              <a:gd name="connsiteY7" fmla="*/ 624840 h 797560"/>
              <a:gd name="connsiteX8" fmla="*/ 341 w 245929"/>
              <a:gd name="connsiteY8" fmla="*/ 660400 h 797560"/>
              <a:gd name="connsiteX9" fmla="*/ 117181 w 245929"/>
              <a:gd name="connsiteY9" fmla="*/ 767080 h 797560"/>
              <a:gd name="connsiteX10" fmla="*/ 10501 w 245929"/>
              <a:gd name="connsiteY10" fmla="*/ 797560 h 797560"/>
              <a:gd name="connsiteX0" fmla="*/ 10501 w 263739"/>
              <a:gd name="connsiteY0" fmla="*/ 0 h 797560"/>
              <a:gd name="connsiteX1" fmla="*/ 245929 w 263739"/>
              <a:gd name="connsiteY1" fmla="*/ 76026 h 797560"/>
              <a:gd name="connsiteX2" fmla="*/ 10501 w 263739"/>
              <a:gd name="connsiteY2" fmla="*/ 177800 h 797560"/>
              <a:gd name="connsiteX3" fmla="*/ 263719 w 263739"/>
              <a:gd name="connsiteY3" fmla="*/ 314989 h 797560"/>
              <a:gd name="connsiteX4" fmla="*/ 25741 w 263739"/>
              <a:gd name="connsiteY4" fmla="*/ 406400 h 797560"/>
              <a:gd name="connsiteX5" fmla="*/ 200804 w 263739"/>
              <a:gd name="connsiteY5" fmla="*/ 467389 h 797560"/>
              <a:gd name="connsiteX6" fmla="*/ 15581 w 263739"/>
              <a:gd name="connsiteY6" fmla="*/ 538480 h 797560"/>
              <a:gd name="connsiteX7" fmla="*/ 162901 w 263739"/>
              <a:gd name="connsiteY7" fmla="*/ 624840 h 797560"/>
              <a:gd name="connsiteX8" fmla="*/ 341 w 263739"/>
              <a:gd name="connsiteY8" fmla="*/ 660400 h 797560"/>
              <a:gd name="connsiteX9" fmla="*/ 117181 w 263739"/>
              <a:gd name="connsiteY9" fmla="*/ 767080 h 797560"/>
              <a:gd name="connsiteX10" fmla="*/ 10501 w 263739"/>
              <a:gd name="connsiteY10" fmla="*/ 797560 h 797560"/>
              <a:gd name="connsiteX0" fmla="*/ 0 w 269198"/>
              <a:gd name="connsiteY0" fmla="*/ 0 h 976382"/>
              <a:gd name="connsiteX1" fmla="*/ 251388 w 269198"/>
              <a:gd name="connsiteY1" fmla="*/ 254848 h 976382"/>
              <a:gd name="connsiteX2" fmla="*/ 15960 w 269198"/>
              <a:gd name="connsiteY2" fmla="*/ 356622 h 976382"/>
              <a:gd name="connsiteX3" fmla="*/ 269178 w 269198"/>
              <a:gd name="connsiteY3" fmla="*/ 493811 h 976382"/>
              <a:gd name="connsiteX4" fmla="*/ 31200 w 269198"/>
              <a:gd name="connsiteY4" fmla="*/ 585222 h 976382"/>
              <a:gd name="connsiteX5" fmla="*/ 206263 w 269198"/>
              <a:gd name="connsiteY5" fmla="*/ 646211 h 976382"/>
              <a:gd name="connsiteX6" fmla="*/ 21040 w 269198"/>
              <a:gd name="connsiteY6" fmla="*/ 717302 h 976382"/>
              <a:gd name="connsiteX7" fmla="*/ 168360 w 269198"/>
              <a:gd name="connsiteY7" fmla="*/ 803662 h 976382"/>
              <a:gd name="connsiteX8" fmla="*/ 5800 w 269198"/>
              <a:gd name="connsiteY8" fmla="*/ 839222 h 976382"/>
              <a:gd name="connsiteX9" fmla="*/ 122640 w 269198"/>
              <a:gd name="connsiteY9" fmla="*/ 945902 h 976382"/>
              <a:gd name="connsiteX10" fmla="*/ 15960 w 269198"/>
              <a:gd name="connsiteY10" fmla="*/ 976382 h 976382"/>
              <a:gd name="connsiteX0" fmla="*/ 0 w 269198"/>
              <a:gd name="connsiteY0" fmla="*/ 0 h 976382"/>
              <a:gd name="connsiteX1" fmla="*/ 263358 w 269198"/>
              <a:gd name="connsiteY1" fmla="*/ 180765 h 976382"/>
              <a:gd name="connsiteX2" fmla="*/ 15960 w 269198"/>
              <a:gd name="connsiteY2" fmla="*/ 356622 h 976382"/>
              <a:gd name="connsiteX3" fmla="*/ 269178 w 269198"/>
              <a:gd name="connsiteY3" fmla="*/ 493811 h 976382"/>
              <a:gd name="connsiteX4" fmla="*/ 31200 w 269198"/>
              <a:gd name="connsiteY4" fmla="*/ 585222 h 976382"/>
              <a:gd name="connsiteX5" fmla="*/ 206263 w 269198"/>
              <a:gd name="connsiteY5" fmla="*/ 646211 h 976382"/>
              <a:gd name="connsiteX6" fmla="*/ 21040 w 269198"/>
              <a:gd name="connsiteY6" fmla="*/ 717302 h 976382"/>
              <a:gd name="connsiteX7" fmla="*/ 168360 w 269198"/>
              <a:gd name="connsiteY7" fmla="*/ 803662 h 976382"/>
              <a:gd name="connsiteX8" fmla="*/ 5800 w 269198"/>
              <a:gd name="connsiteY8" fmla="*/ 839222 h 976382"/>
              <a:gd name="connsiteX9" fmla="*/ 122640 w 269198"/>
              <a:gd name="connsiteY9" fmla="*/ 945902 h 976382"/>
              <a:gd name="connsiteX10" fmla="*/ 15960 w 269198"/>
              <a:gd name="connsiteY10" fmla="*/ 976382 h 976382"/>
              <a:gd name="connsiteX0" fmla="*/ 0 w 278089"/>
              <a:gd name="connsiteY0" fmla="*/ 0 h 976382"/>
              <a:gd name="connsiteX1" fmla="*/ 263358 w 278089"/>
              <a:gd name="connsiteY1" fmla="*/ 180765 h 976382"/>
              <a:gd name="connsiteX2" fmla="*/ 15960 w 278089"/>
              <a:gd name="connsiteY2" fmla="*/ 356622 h 976382"/>
              <a:gd name="connsiteX3" fmla="*/ 269178 w 278089"/>
              <a:gd name="connsiteY3" fmla="*/ 493811 h 976382"/>
              <a:gd name="connsiteX4" fmla="*/ 31200 w 278089"/>
              <a:gd name="connsiteY4" fmla="*/ 585222 h 976382"/>
              <a:gd name="connsiteX5" fmla="*/ 278081 w 278089"/>
              <a:gd name="connsiteY5" fmla="*/ 643658 h 976382"/>
              <a:gd name="connsiteX6" fmla="*/ 21040 w 278089"/>
              <a:gd name="connsiteY6" fmla="*/ 717302 h 976382"/>
              <a:gd name="connsiteX7" fmla="*/ 168360 w 278089"/>
              <a:gd name="connsiteY7" fmla="*/ 803662 h 976382"/>
              <a:gd name="connsiteX8" fmla="*/ 5800 w 278089"/>
              <a:gd name="connsiteY8" fmla="*/ 839222 h 976382"/>
              <a:gd name="connsiteX9" fmla="*/ 122640 w 278089"/>
              <a:gd name="connsiteY9" fmla="*/ 945902 h 976382"/>
              <a:gd name="connsiteX10" fmla="*/ 15960 w 278089"/>
              <a:gd name="connsiteY10" fmla="*/ 976382 h 976382"/>
              <a:gd name="connsiteX0" fmla="*/ 0 w 278088"/>
              <a:gd name="connsiteY0" fmla="*/ 0 h 976382"/>
              <a:gd name="connsiteX1" fmla="*/ 263358 w 278088"/>
              <a:gd name="connsiteY1" fmla="*/ 180765 h 976382"/>
              <a:gd name="connsiteX2" fmla="*/ 15960 w 278088"/>
              <a:gd name="connsiteY2" fmla="*/ 356622 h 976382"/>
              <a:gd name="connsiteX3" fmla="*/ 269178 w 278088"/>
              <a:gd name="connsiteY3" fmla="*/ 493811 h 976382"/>
              <a:gd name="connsiteX4" fmla="*/ 31200 w 278088"/>
              <a:gd name="connsiteY4" fmla="*/ 585222 h 976382"/>
              <a:gd name="connsiteX5" fmla="*/ 278080 w 278088"/>
              <a:gd name="connsiteY5" fmla="*/ 643658 h 976382"/>
              <a:gd name="connsiteX6" fmla="*/ 21040 w 278088"/>
              <a:gd name="connsiteY6" fmla="*/ 717302 h 976382"/>
              <a:gd name="connsiteX7" fmla="*/ 168360 w 278088"/>
              <a:gd name="connsiteY7" fmla="*/ 803662 h 976382"/>
              <a:gd name="connsiteX8" fmla="*/ 5800 w 278088"/>
              <a:gd name="connsiteY8" fmla="*/ 839222 h 976382"/>
              <a:gd name="connsiteX9" fmla="*/ 122640 w 278088"/>
              <a:gd name="connsiteY9" fmla="*/ 945902 h 976382"/>
              <a:gd name="connsiteX10" fmla="*/ 15960 w 278088"/>
              <a:gd name="connsiteY10" fmla="*/ 976382 h 976382"/>
              <a:gd name="connsiteX0" fmla="*/ 0 w 280097"/>
              <a:gd name="connsiteY0" fmla="*/ 0 h 976382"/>
              <a:gd name="connsiteX1" fmla="*/ 263358 w 280097"/>
              <a:gd name="connsiteY1" fmla="*/ 180765 h 976382"/>
              <a:gd name="connsiteX2" fmla="*/ 15960 w 280097"/>
              <a:gd name="connsiteY2" fmla="*/ 356622 h 976382"/>
              <a:gd name="connsiteX3" fmla="*/ 269178 w 280097"/>
              <a:gd name="connsiteY3" fmla="*/ 493811 h 976382"/>
              <a:gd name="connsiteX4" fmla="*/ 31200 w 280097"/>
              <a:gd name="connsiteY4" fmla="*/ 585222 h 976382"/>
              <a:gd name="connsiteX5" fmla="*/ 278080 w 280097"/>
              <a:gd name="connsiteY5" fmla="*/ 643658 h 976382"/>
              <a:gd name="connsiteX6" fmla="*/ 21040 w 280097"/>
              <a:gd name="connsiteY6" fmla="*/ 717302 h 976382"/>
              <a:gd name="connsiteX7" fmla="*/ 280079 w 280097"/>
              <a:gd name="connsiteY7" fmla="*/ 770452 h 976382"/>
              <a:gd name="connsiteX8" fmla="*/ 5800 w 280097"/>
              <a:gd name="connsiteY8" fmla="*/ 839222 h 976382"/>
              <a:gd name="connsiteX9" fmla="*/ 122640 w 280097"/>
              <a:gd name="connsiteY9" fmla="*/ 945902 h 976382"/>
              <a:gd name="connsiteX10" fmla="*/ 15960 w 280097"/>
              <a:gd name="connsiteY10" fmla="*/ 976382 h 976382"/>
              <a:gd name="connsiteX0" fmla="*/ 0 w 280119"/>
              <a:gd name="connsiteY0" fmla="*/ 0 h 976382"/>
              <a:gd name="connsiteX1" fmla="*/ 263358 w 280119"/>
              <a:gd name="connsiteY1" fmla="*/ 180765 h 976382"/>
              <a:gd name="connsiteX2" fmla="*/ 15960 w 280119"/>
              <a:gd name="connsiteY2" fmla="*/ 356622 h 976382"/>
              <a:gd name="connsiteX3" fmla="*/ 269178 w 280119"/>
              <a:gd name="connsiteY3" fmla="*/ 493811 h 976382"/>
              <a:gd name="connsiteX4" fmla="*/ 31200 w 280119"/>
              <a:gd name="connsiteY4" fmla="*/ 585222 h 976382"/>
              <a:gd name="connsiteX5" fmla="*/ 278080 w 280119"/>
              <a:gd name="connsiteY5" fmla="*/ 643658 h 976382"/>
              <a:gd name="connsiteX6" fmla="*/ 21040 w 280119"/>
              <a:gd name="connsiteY6" fmla="*/ 717302 h 976382"/>
              <a:gd name="connsiteX7" fmla="*/ 280079 w 280119"/>
              <a:gd name="connsiteY7" fmla="*/ 770452 h 976382"/>
              <a:gd name="connsiteX8" fmla="*/ 41710 w 280119"/>
              <a:gd name="connsiteY8" fmla="*/ 839222 h 976382"/>
              <a:gd name="connsiteX9" fmla="*/ 122640 w 280119"/>
              <a:gd name="connsiteY9" fmla="*/ 945902 h 976382"/>
              <a:gd name="connsiteX10" fmla="*/ 15960 w 280119"/>
              <a:gd name="connsiteY10" fmla="*/ 976382 h 976382"/>
              <a:gd name="connsiteX0" fmla="*/ 0 w 280115"/>
              <a:gd name="connsiteY0" fmla="*/ 0 h 976382"/>
              <a:gd name="connsiteX1" fmla="*/ 263358 w 280115"/>
              <a:gd name="connsiteY1" fmla="*/ 180765 h 976382"/>
              <a:gd name="connsiteX2" fmla="*/ 15960 w 280115"/>
              <a:gd name="connsiteY2" fmla="*/ 356622 h 976382"/>
              <a:gd name="connsiteX3" fmla="*/ 269178 w 280115"/>
              <a:gd name="connsiteY3" fmla="*/ 493811 h 976382"/>
              <a:gd name="connsiteX4" fmla="*/ 31200 w 280115"/>
              <a:gd name="connsiteY4" fmla="*/ 585222 h 976382"/>
              <a:gd name="connsiteX5" fmla="*/ 278080 w 280115"/>
              <a:gd name="connsiteY5" fmla="*/ 643658 h 976382"/>
              <a:gd name="connsiteX6" fmla="*/ 21040 w 280115"/>
              <a:gd name="connsiteY6" fmla="*/ 717302 h 976382"/>
              <a:gd name="connsiteX7" fmla="*/ 280079 w 280115"/>
              <a:gd name="connsiteY7" fmla="*/ 770452 h 976382"/>
              <a:gd name="connsiteX8" fmla="*/ 41710 w 280115"/>
              <a:gd name="connsiteY8" fmla="*/ 839222 h 976382"/>
              <a:gd name="connsiteX9" fmla="*/ 270269 w 280115"/>
              <a:gd name="connsiteY9" fmla="*/ 841164 h 976382"/>
              <a:gd name="connsiteX10" fmla="*/ 15960 w 280115"/>
              <a:gd name="connsiteY10" fmla="*/ 976382 h 976382"/>
              <a:gd name="connsiteX0" fmla="*/ 0 w 282248"/>
              <a:gd name="connsiteY0" fmla="*/ 0 h 976382"/>
              <a:gd name="connsiteX1" fmla="*/ 263358 w 282248"/>
              <a:gd name="connsiteY1" fmla="*/ 180765 h 976382"/>
              <a:gd name="connsiteX2" fmla="*/ 15960 w 282248"/>
              <a:gd name="connsiteY2" fmla="*/ 356622 h 976382"/>
              <a:gd name="connsiteX3" fmla="*/ 269178 w 282248"/>
              <a:gd name="connsiteY3" fmla="*/ 493811 h 976382"/>
              <a:gd name="connsiteX4" fmla="*/ 31200 w 282248"/>
              <a:gd name="connsiteY4" fmla="*/ 585222 h 976382"/>
              <a:gd name="connsiteX5" fmla="*/ 278080 w 282248"/>
              <a:gd name="connsiteY5" fmla="*/ 643658 h 976382"/>
              <a:gd name="connsiteX6" fmla="*/ 21040 w 282248"/>
              <a:gd name="connsiteY6" fmla="*/ 717302 h 976382"/>
              <a:gd name="connsiteX7" fmla="*/ 280079 w 282248"/>
              <a:gd name="connsiteY7" fmla="*/ 770452 h 976382"/>
              <a:gd name="connsiteX8" fmla="*/ 41710 w 282248"/>
              <a:gd name="connsiteY8" fmla="*/ 839222 h 976382"/>
              <a:gd name="connsiteX9" fmla="*/ 282239 w 282248"/>
              <a:gd name="connsiteY9" fmla="*/ 841165 h 976382"/>
              <a:gd name="connsiteX10" fmla="*/ 15960 w 282248"/>
              <a:gd name="connsiteY10" fmla="*/ 976382 h 976382"/>
              <a:gd name="connsiteX0" fmla="*/ 0 w 282248"/>
              <a:gd name="connsiteY0" fmla="*/ 0 h 976382"/>
              <a:gd name="connsiteX1" fmla="*/ 263358 w 282248"/>
              <a:gd name="connsiteY1" fmla="*/ 180765 h 976382"/>
              <a:gd name="connsiteX2" fmla="*/ 15960 w 282248"/>
              <a:gd name="connsiteY2" fmla="*/ 356622 h 976382"/>
              <a:gd name="connsiteX3" fmla="*/ 269178 w 282248"/>
              <a:gd name="connsiteY3" fmla="*/ 493811 h 976382"/>
              <a:gd name="connsiteX4" fmla="*/ 31200 w 282248"/>
              <a:gd name="connsiteY4" fmla="*/ 585222 h 976382"/>
              <a:gd name="connsiteX5" fmla="*/ 278080 w 282248"/>
              <a:gd name="connsiteY5" fmla="*/ 643658 h 976382"/>
              <a:gd name="connsiteX6" fmla="*/ 21040 w 282248"/>
              <a:gd name="connsiteY6" fmla="*/ 717302 h 976382"/>
              <a:gd name="connsiteX7" fmla="*/ 280079 w 282248"/>
              <a:gd name="connsiteY7" fmla="*/ 770452 h 976382"/>
              <a:gd name="connsiteX8" fmla="*/ 41710 w 282248"/>
              <a:gd name="connsiteY8" fmla="*/ 839222 h 976382"/>
              <a:gd name="connsiteX9" fmla="*/ 282239 w 282248"/>
              <a:gd name="connsiteY9" fmla="*/ 851385 h 976382"/>
              <a:gd name="connsiteX10" fmla="*/ 15960 w 282248"/>
              <a:gd name="connsiteY10" fmla="*/ 976382 h 976382"/>
              <a:gd name="connsiteX0" fmla="*/ 0 w 282249"/>
              <a:gd name="connsiteY0" fmla="*/ 0 h 884418"/>
              <a:gd name="connsiteX1" fmla="*/ 263358 w 282249"/>
              <a:gd name="connsiteY1" fmla="*/ 180765 h 884418"/>
              <a:gd name="connsiteX2" fmla="*/ 15960 w 282249"/>
              <a:gd name="connsiteY2" fmla="*/ 356622 h 884418"/>
              <a:gd name="connsiteX3" fmla="*/ 269178 w 282249"/>
              <a:gd name="connsiteY3" fmla="*/ 493811 h 884418"/>
              <a:gd name="connsiteX4" fmla="*/ 31200 w 282249"/>
              <a:gd name="connsiteY4" fmla="*/ 585222 h 884418"/>
              <a:gd name="connsiteX5" fmla="*/ 278080 w 282249"/>
              <a:gd name="connsiteY5" fmla="*/ 643658 h 884418"/>
              <a:gd name="connsiteX6" fmla="*/ 21040 w 282249"/>
              <a:gd name="connsiteY6" fmla="*/ 717302 h 884418"/>
              <a:gd name="connsiteX7" fmla="*/ 280079 w 282249"/>
              <a:gd name="connsiteY7" fmla="*/ 770452 h 884418"/>
              <a:gd name="connsiteX8" fmla="*/ 41710 w 282249"/>
              <a:gd name="connsiteY8" fmla="*/ 839222 h 884418"/>
              <a:gd name="connsiteX9" fmla="*/ 282239 w 282249"/>
              <a:gd name="connsiteY9" fmla="*/ 851385 h 884418"/>
              <a:gd name="connsiteX10" fmla="*/ 31920 w 282249"/>
              <a:gd name="connsiteY10" fmla="*/ 884418 h 884418"/>
              <a:gd name="connsiteX0" fmla="*/ 0 w 282249"/>
              <a:gd name="connsiteY0" fmla="*/ 0 h 884418"/>
              <a:gd name="connsiteX1" fmla="*/ 146318 w 282249"/>
              <a:gd name="connsiteY1" fmla="*/ 116048 h 884418"/>
              <a:gd name="connsiteX2" fmla="*/ 15960 w 282249"/>
              <a:gd name="connsiteY2" fmla="*/ 356622 h 884418"/>
              <a:gd name="connsiteX3" fmla="*/ 269178 w 282249"/>
              <a:gd name="connsiteY3" fmla="*/ 493811 h 884418"/>
              <a:gd name="connsiteX4" fmla="*/ 31200 w 282249"/>
              <a:gd name="connsiteY4" fmla="*/ 585222 h 884418"/>
              <a:gd name="connsiteX5" fmla="*/ 278080 w 282249"/>
              <a:gd name="connsiteY5" fmla="*/ 643658 h 884418"/>
              <a:gd name="connsiteX6" fmla="*/ 21040 w 282249"/>
              <a:gd name="connsiteY6" fmla="*/ 717302 h 884418"/>
              <a:gd name="connsiteX7" fmla="*/ 280079 w 282249"/>
              <a:gd name="connsiteY7" fmla="*/ 770452 h 884418"/>
              <a:gd name="connsiteX8" fmla="*/ 41710 w 282249"/>
              <a:gd name="connsiteY8" fmla="*/ 839222 h 884418"/>
              <a:gd name="connsiteX9" fmla="*/ 282239 w 282249"/>
              <a:gd name="connsiteY9" fmla="*/ 851385 h 884418"/>
              <a:gd name="connsiteX10" fmla="*/ 31920 w 282249"/>
              <a:gd name="connsiteY10" fmla="*/ 884418 h 884418"/>
              <a:gd name="connsiteX0" fmla="*/ 81072 w 363321"/>
              <a:gd name="connsiteY0" fmla="*/ 0 h 884418"/>
              <a:gd name="connsiteX1" fmla="*/ 227390 w 363321"/>
              <a:gd name="connsiteY1" fmla="*/ 116048 h 884418"/>
              <a:gd name="connsiteX2" fmla="*/ 1272 w 363321"/>
              <a:gd name="connsiteY2" fmla="*/ 171099 h 884418"/>
              <a:gd name="connsiteX3" fmla="*/ 350250 w 363321"/>
              <a:gd name="connsiteY3" fmla="*/ 493811 h 884418"/>
              <a:gd name="connsiteX4" fmla="*/ 112272 w 363321"/>
              <a:gd name="connsiteY4" fmla="*/ 585222 h 884418"/>
              <a:gd name="connsiteX5" fmla="*/ 359152 w 363321"/>
              <a:gd name="connsiteY5" fmla="*/ 643658 h 884418"/>
              <a:gd name="connsiteX6" fmla="*/ 102112 w 363321"/>
              <a:gd name="connsiteY6" fmla="*/ 717302 h 884418"/>
              <a:gd name="connsiteX7" fmla="*/ 361151 w 363321"/>
              <a:gd name="connsiteY7" fmla="*/ 770452 h 884418"/>
              <a:gd name="connsiteX8" fmla="*/ 122782 w 363321"/>
              <a:gd name="connsiteY8" fmla="*/ 839222 h 884418"/>
              <a:gd name="connsiteX9" fmla="*/ 363311 w 363321"/>
              <a:gd name="connsiteY9" fmla="*/ 851385 h 884418"/>
              <a:gd name="connsiteX10" fmla="*/ 112992 w 363321"/>
              <a:gd name="connsiteY10" fmla="*/ 884418 h 884418"/>
              <a:gd name="connsiteX0" fmla="*/ 81284 w 363533"/>
              <a:gd name="connsiteY0" fmla="*/ 0 h 884418"/>
              <a:gd name="connsiteX1" fmla="*/ 227602 w 363533"/>
              <a:gd name="connsiteY1" fmla="*/ 116048 h 884418"/>
              <a:gd name="connsiteX2" fmla="*/ 1484 w 363533"/>
              <a:gd name="connsiteY2" fmla="*/ 171099 h 884418"/>
              <a:gd name="connsiteX3" fmla="*/ 361100 w 363533"/>
              <a:gd name="connsiteY3" fmla="*/ 334177 h 884418"/>
              <a:gd name="connsiteX4" fmla="*/ 112484 w 363533"/>
              <a:gd name="connsiteY4" fmla="*/ 585222 h 884418"/>
              <a:gd name="connsiteX5" fmla="*/ 359364 w 363533"/>
              <a:gd name="connsiteY5" fmla="*/ 643658 h 884418"/>
              <a:gd name="connsiteX6" fmla="*/ 102324 w 363533"/>
              <a:gd name="connsiteY6" fmla="*/ 717302 h 884418"/>
              <a:gd name="connsiteX7" fmla="*/ 361363 w 363533"/>
              <a:gd name="connsiteY7" fmla="*/ 770452 h 884418"/>
              <a:gd name="connsiteX8" fmla="*/ 122994 w 363533"/>
              <a:gd name="connsiteY8" fmla="*/ 839222 h 884418"/>
              <a:gd name="connsiteX9" fmla="*/ 363523 w 363533"/>
              <a:gd name="connsiteY9" fmla="*/ 851385 h 884418"/>
              <a:gd name="connsiteX10" fmla="*/ 113204 w 363533"/>
              <a:gd name="connsiteY10" fmla="*/ 884418 h 884418"/>
              <a:gd name="connsiteX0" fmla="*/ 91159 w 373408"/>
              <a:gd name="connsiteY0" fmla="*/ 0 h 884418"/>
              <a:gd name="connsiteX1" fmla="*/ 237477 w 373408"/>
              <a:gd name="connsiteY1" fmla="*/ 116048 h 884418"/>
              <a:gd name="connsiteX2" fmla="*/ 11359 w 373408"/>
              <a:gd name="connsiteY2" fmla="*/ 171099 h 884418"/>
              <a:gd name="connsiteX3" fmla="*/ 370975 w 373408"/>
              <a:gd name="connsiteY3" fmla="*/ 334177 h 884418"/>
              <a:gd name="connsiteX4" fmla="*/ 0 w 373408"/>
              <a:gd name="connsiteY4" fmla="*/ 447159 h 884418"/>
              <a:gd name="connsiteX5" fmla="*/ 369239 w 373408"/>
              <a:gd name="connsiteY5" fmla="*/ 643658 h 884418"/>
              <a:gd name="connsiteX6" fmla="*/ 112199 w 373408"/>
              <a:gd name="connsiteY6" fmla="*/ 717302 h 884418"/>
              <a:gd name="connsiteX7" fmla="*/ 371238 w 373408"/>
              <a:gd name="connsiteY7" fmla="*/ 770452 h 884418"/>
              <a:gd name="connsiteX8" fmla="*/ 132869 w 373408"/>
              <a:gd name="connsiteY8" fmla="*/ 839222 h 884418"/>
              <a:gd name="connsiteX9" fmla="*/ 373398 w 373408"/>
              <a:gd name="connsiteY9" fmla="*/ 851385 h 884418"/>
              <a:gd name="connsiteX10" fmla="*/ 123079 w 373408"/>
              <a:gd name="connsiteY10" fmla="*/ 884418 h 884418"/>
              <a:gd name="connsiteX0" fmla="*/ 98854 w 381103"/>
              <a:gd name="connsiteY0" fmla="*/ 0 h 884418"/>
              <a:gd name="connsiteX1" fmla="*/ 245172 w 381103"/>
              <a:gd name="connsiteY1" fmla="*/ 116048 h 884418"/>
              <a:gd name="connsiteX2" fmla="*/ 19054 w 381103"/>
              <a:gd name="connsiteY2" fmla="*/ 171099 h 884418"/>
              <a:gd name="connsiteX3" fmla="*/ 378670 w 381103"/>
              <a:gd name="connsiteY3" fmla="*/ 334177 h 884418"/>
              <a:gd name="connsiteX4" fmla="*/ 7695 w 381103"/>
              <a:gd name="connsiteY4" fmla="*/ 447159 h 884418"/>
              <a:gd name="connsiteX5" fmla="*/ 126894 w 381103"/>
              <a:gd name="connsiteY5" fmla="*/ 639345 h 884418"/>
              <a:gd name="connsiteX6" fmla="*/ 119894 w 381103"/>
              <a:gd name="connsiteY6" fmla="*/ 717302 h 884418"/>
              <a:gd name="connsiteX7" fmla="*/ 378933 w 381103"/>
              <a:gd name="connsiteY7" fmla="*/ 770452 h 884418"/>
              <a:gd name="connsiteX8" fmla="*/ 140564 w 381103"/>
              <a:gd name="connsiteY8" fmla="*/ 839222 h 884418"/>
              <a:gd name="connsiteX9" fmla="*/ 381093 w 381103"/>
              <a:gd name="connsiteY9" fmla="*/ 851385 h 884418"/>
              <a:gd name="connsiteX10" fmla="*/ 130774 w 381103"/>
              <a:gd name="connsiteY10" fmla="*/ 884418 h 884418"/>
              <a:gd name="connsiteX0" fmla="*/ 98530 w 380779"/>
              <a:gd name="connsiteY0" fmla="*/ 0 h 884418"/>
              <a:gd name="connsiteX1" fmla="*/ 244848 w 380779"/>
              <a:gd name="connsiteY1" fmla="*/ 116048 h 884418"/>
              <a:gd name="connsiteX2" fmla="*/ 18730 w 380779"/>
              <a:gd name="connsiteY2" fmla="*/ 171099 h 884418"/>
              <a:gd name="connsiteX3" fmla="*/ 378346 w 380779"/>
              <a:gd name="connsiteY3" fmla="*/ 334177 h 884418"/>
              <a:gd name="connsiteX4" fmla="*/ 7371 w 380779"/>
              <a:gd name="connsiteY4" fmla="*/ 447159 h 884418"/>
              <a:gd name="connsiteX5" fmla="*/ 126570 w 380779"/>
              <a:gd name="connsiteY5" fmla="*/ 639345 h 884418"/>
              <a:gd name="connsiteX6" fmla="*/ 71691 w 380779"/>
              <a:gd name="connsiteY6" fmla="*/ 717302 h 884418"/>
              <a:gd name="connsiteX7" fmla="*/ 378609 w 380779"/>
              <a:gd name="connsiteY7" fmla="*/ 770452 h 884418"/>
              <a:gd name="connsiteX8" fmla="*/ 140240 w 380779"/>
              <a:gd name="connsiteY8" fmla="*/ 839222 h 884418"/>
              <a:gd name="connsiteX9" fmla="*/ 380769 w 380779"/>
              <a:gd name="connsiteY9" fmla="*/ 851385 h 884418"/>
              <a:gd name="connsiteX10" fmla="*/ 130450 w 380779"/>
              <a:gd name="connsiteY10" fmla="*/ 884418 h 884418"/>
              <a:gd name="connsiteX0" fmla="*/ 98530 w 384248"/>
              <a:gd name="connsiteY0" fmla="*/ 0 h 884418"/>
              <a:gd name="connsiteX1" fmla="*/ 244848 w 384248"/>
              <a:gd name="connsiteY1" fmla="*/ 116048 h 884418"/>
              <a:gd name="connsiteX2" fmla="*/ 18730 w 384248"/>
              <a:gd name="connsiteY2" fmla="*/ 171099 h 884418"/>
              <a:gd name="connsiteX3" fmla="*/ 378346 w 384248"/>
              <a:gd name="connsiteY3" fmla="*/ 334177 h 884418"/>
              <a:gd name="connsiteX4" fmla="*/ 7371 w 384248"/>
              <a:gd name="connsiteY4" fmla="*/ 447159 h 884418"/>
              <a:gd name="connsiteX5" fmla="*/ 126570 w 384248"/>
              <a:gd name="connsiteY5" fmla="*/ 639345 h 884418"/>
              <a:gd name="connsiteX6" fmla="*/ 71691 w 384248"/>
              <a:gd name="connsiteY6" fmla="*/ 717302 h 884418"/>
              <a:gd name="connsiteX7" fmla="*/ 378609 w 384248"/>
              <a:gd name="connsiteY7" fmla="*/ 770452 h 884418"/>
              <a:gd name="connsiteX8" fmla="*/ 278557 w 384248"/>
              <a:gd name="connsiteY8" fmla="*/ 826280 h 884418"/>
              <a:gd name="connsiteX9" fmla="*/ 380769 w 384248"/>
              <a:gd name="connsiteY9" fmla="*/ 851385 h 884418"/>
              <a:gd name="connsiteX10" fmla="*/ 130450 w 384248"/>
              <a:gd name="connsiteY10" fmla="*/ 884418 h 884418"/>
              <a:gd name="connsiteX0" fmla="*/ 98530 w 384248"/>
              <a:gd name="connsiteY0" fmla="*/ 0 h 966393"/>
              <a:gd name="connsiteX1" fmla="*/ 244848 w 384248"/>
              <a:gd name="connsiteY1" fmla="*/ 116048 h 966393"/>
              <a:gd name="connsiteX2" fmla="*/ 18730 w 384248"/>
              <a:gd name="connsiteY2" fmla="*/ 171099 h 966393"/>
              <a:gd name="connsiteX3" fmla="*/ 378346 w 384248"/>
              <a:gd name="connsiteY3" fmla="*/ 334177 h 966393"/>
              <a:gd name="connsiteX4" fmla="*/ 7371 w 384248"/>
              <a:gd name="connsiteY4" fmla="*/ 447159 h 966393"/>
              <a:gd name="connsiteX5" fmla="*/ 126570 w 384248"/>
              <a:gd name="connsiteY5" fmla="*/ 639345 h 966393"/>
              <a:gd name="connsiteX6" fmla="*/ 71691 w 384248"/>
              <a:gd name="connsiteY6" fmla="*/ 717302 h 966393"/>
              <a:gd name="connsiteX7" fmla="*/ 378609 w 384248"/>
              <a:gd name="connsiteY7" fmla="*/ 770452 h 966393"/>
              <a:gd name="connsiteX8" fmla="*/ 278557 w 384248"/>
              <a:gd name="connsiteY8" fmla="*/ 826280 h 966393"/>
              <a:gd name="connsiteX9" fmla="*/ 380769 w 384248"/>
              <a:gd name="connsiteY9" fmla="*/ 851385 h 966393"/>
              <a:gd name="connsiteX10" fmla="*/ 135770 w 384248"/>
              <a:gd name="connsiteY10" fmla="*/ 966393 h 966393"/>
              <a:gd name="connsiteX0" fmla="*/ 81285 w 367003"/>
              <a:gd name="connsiteY0" fmla="*/ 0 h 966393"/>
              <a:gd name="connsiteX1" fmla="*/ 227603 w 367003"/>
              <a:gd name="connsiteY1" fmla="*/ 116048 h 966393"/>
              <a:gd name="connsiteX2" fmla="*/ 1485 w 367003"/>
              <a:gd name="connsiteY2" fmla="*/ 171099 h 966393"/>
              <a:gd name="connsiteX3" fmla="*/ 361101 w 367003"/>
              <a:gd name="connsiteY3" fmla="*/ 334177 h 966393"/>
              <a:gd name="connsiteX4" fmla="*/ 202924 w 367003"/>
              <a:gd name="connsiteY4" fmla="*/ 416958 h 966393"/>
              <a:gd name="connsiteX5" fmla="*/ 109325 w 367003"/>
              <a:gd name="connsiteY5" fmla="*/ 639345 h 966393"/>
              <a:gd name="connsiteX6" fmla="*/ 54446 w 367003"/>
              <a:gd name="connsiteY6" fmla="*/ 717302 h 966393"/>
              <a:gd name="connsiteX7" fmla="*/ 361364 w 367003"/>
              <a:gd name="connsiteY7" fmla="*/ 770452 h 966393"/>
              <a:gd name="connsiteX8" fmla="*/ 261312 w 367003"/>
              <a:gd name="connsiteY8" fmla="*/ 826280 h 966393"/>
              <a:gd name="connsiteX9" fmla="*/ 363524 w 367003"/>
              <a:gd name="connsiteY9" fmla="*/ 851385 h 966393"/>
              <a:gd name="connsiteX10" fmla="*/ 118525 w 367003"/>
              <a:gd name="connsiteY10" fmla="*/ 966393 h 966393"/>
              <a:gd name="connsiteX0" fmla="*/ 81285 w 367003"/>
              <a:gd name="connsiteY0" fmla="*/ 0 h 966393"/>
              <a:gd name="connsiteX1" fmla="*/ 227603 w 367003"/>
              <a:gd name="connsiteY1" fmla="*/ 116048 h 966393"/>
              <a:gd name="connsiteX2" fmla="*/ 1485 w 367003"/>
              <a:gd name="connsiteY2" fmla="*/ 171099 h 966393"/>
              <a:gd name="connsiteX3" fmla="*/ 361101 w 367003"/>
              <a:gd name="connsiteY3" fmla="*/ 334177 h 966393"/>
              <a:gd name="connsiteX4" fmla="*/ 202924 w 367003"/>
              <a:gd name="connsiteY4" fmla="*/ 416958 h 966393"/>
              <a:gd name="connsiteX5" fmla="*/ 231684 w 367003"/>
              <a:gd name="connsiteY5" fmla="*/ 574628 h 966393"/>
              <a:gd name="connsiteX6" fmla="*/ 54446 w 367003"/>
              <a:gd name="connsiteY6" fmla="*/ 717302 h 966393"/>
              <a:gd name="connsiteX7" fmla="*/ 361364 w 367003"/>
              <a:gd name="connsiteY7" fmla="*/ 770452 h 966393"/>
              <a:gd name="connsiteX8" fmla="*/ 261312 w 367003"/>
              <a:gd name="connsiteY8" fmla="*/ 826280 h 966393"/>
              <a:gd name="connsiteX9" fmla="*/ 363524 w 367003"/>
              <a:gd name="connsiteY9" fmla="*/ 851385 h 966393"/>
              <a:gd name="connsiteX10" fmla="*/ 118525 w 367003"/>
              <a:gd name="connsiteY10" fmla="*/ 966393 h 966393"/>
              <a:gd name="connsiteX0" fmla="*/ 81285 w 365471"/>
              <a:gd name="connsiteY0" fmla="*/ 0 h 966393"/>
              <a:gd name="connsiteX1" fmla="*/ 227603 w 365471"/>
              <a:gd name="connsiteY1" fmla="*/ 116048 h 966393"/>
              <a:gd name="connsiteX2" fmla="*/ 1485 w 365471"/>
              <a:gd name="connsiteY2" fmla="*/ 171099 h 966393"/>
              <a:gd name="connsiteX3" fmla="*/ 361101 w 365471"/>
              <a:gd name="connsiteY3" fmla="*/ 334177 h 966393"/>
              <a:gd name="connsiteX4" fmla="*/ 202924 w 365471"/>
              <a:gd name="connsiteY4" fmla="*/ 416958 h 966393"/>
              <a:gd name="connsiteX5" fmla="*/ 231684 w 365471"/>
              <a:gd name="connsiteY5" fmla="*/ 574628 h 966393"/>
              <a:gd name="connsiteX6" fmla="*/ 97006 w 365471"/>
              <a:gd name="connsiteY6" fmla="*/ 622384 h 966393"/>
              <a:gd name="connsiteX7" fmla="*/ 361364 w 365471"/>
              <a:gd name="connsiteY7" fmla="*/ 770452 h 966393"/>
              <a:gd name="connsiteX8" fmla="*/ 261312 w 365471"/>
              <a:gd name="connsiteY8" fmla="*/ 826280 h 966393"/>
              <a:gd name="connsiteX9" fmla="*/ 363524 w 365471"/>
              <a:gd name="connsiteY9" fmla="*/ 851385 h 966393"/>
              <a:gd name="connsiteX10" fmla="*/ 118525 w 365471"/>
              <a:gd name="connsiteY10" fmla="*/ 966393 h 966393"/>
              <a:gd name="connsiteX0" fmla="*/ 81285 w 365471"/>
              <a:gd name="connsiteY0" fmla="*/ 0 h 966393"/>
              <a:gd name="connsiteX1" fmla="*/ 227603 w 365471"/>
              <a:gd name="connsiteY1" fmla="*/ 116048 h 966393"/>
              <a:gd name="connsiteX2" fmla="*/ 1485 w 365471"/>
              <a:gd name="connsiteY2" fmla="*/ 171099 h 966393"/>
              <a:gd name="connsiteX3" fmla="*/ 361101 w 365471"/>
              <a:gd name="connsiteY3" fmla="*/ 334177 h 966393"/>
              <a:gd name="connsiteX4" fmla="*/ 202924 w 365471"/>
              <a:gd name="connsiteY4" fmla="*/ 416958 h 966393"/>
              <a:gd name="connsiteX5" fmla="*/ 231684 w 365471"/>
              <a:gd name="connsiteY5" fmla="*/ 574628 h 966393"/>
              <a:gd name="connsiteX6" fmla="*/ 97006 w 365471"/>
              <a:gd name="connsiteY6" fmla="*/ 622384 h 966393"/>
              <a:gd name="connsiteX7" fmla="*/ 260283 w 365471"/>
              <a:gd name="connsiteY7" fmla="*/ 714365 h 966393"/>
              <a:gd name="connsiteX8" fmla="*/ 261312 w 365471"/>
              <a:gd name="connsiteY8" fmla="*/ 826280 h 966393"/>
              <a:gd name="connsiteX9" fmla="*/ 363524 w 365471"/>
              <a:gd name="connsiteY9" fmla="*/ 851385 h 966393"/>
              <a:gd name="connsiteX10" fmla="*/ 118525 w 365471"/>
              <a:gd name="connsiteY10" fmla="*/ 966393 h 966393"/>
              <a:gd name="connsiteX0" fmla="*/ 81285 w 365471"/>
              <a:gd name="connsiteY0" fmla="*/ 0 h 966393"/>
              <a:gd name="connsiteX1" fmla="*/ 227603 w 365471"/>
              <a:gd name="connsiteY1" fmla="*/ 116048 h 966393"/>
              <a:gd name="connsiteX2" fmla="*/ 1485 w 365471"/>
              <a:gd name="connsiteY2" fmla="*/ 171099 h 966393"/>
              <a:gd name="connsiteX3" fmla="*/ 361101 w 365471"/>
              <a:gd name="connsiteY3" fmla="*/ 334177 h 966393"/>
              <a:gd name="connsiteX4" fmla="*/ 202924 w 365471"/>
              <a:gd name="connsiteY4" fmla="*/ 416958 h 966393"/>
              <a:gd name="connsiteX5" fmla="*/ 231684 w 365471"/>
              <a:gd name="connsiteY5" fmla="*/ 574628 h 966393"/>
              <a:gd name="connsiteX6" fmla="*/ 97006 w 365471"/>
              <a:gd name="connsiteY6" fmla="*/ 622384 h 966393"/>
              <a:gd name="connsiteX7" fmla="*/ 260283 w 365471"/>
              <a:gd name="connsiteY7" fmla="*/ 714365 h 966393"/>
              <a:gd name="connsiteX8" fmla="*/ 149590 w 365471"/>
              <a:gd name="connsiteY8" fmla="*/ 826282 h 966393"/>
              <a:gd name="connsiteX9" fmla="*/ 363524 w 365471"/>
              <a:gd name="connsiteY9" fmla="*/ 851385 h 966393"/>
              <a:gd name="connsiteX10" fmla="*/ 118525 w 365471"/>
              <a:gd name="connsiteY10" fmla="*/ 966393 h 966393"/>
              <a:gd name="connsiteX0" fmla="*/ 0 w 282250"/>
              <a:gd name="connsiteY0" fmla="*/ 0 h 966393"/>
              <a:gd name="connsiteX1" fmla="*/ 146318 w 282250"/>
              <a:gd name="connsiteY1" fmla="*/ 116048 h 966393"/>
              <a:gd name="connsiteX2" fmla="*/ 37237 w 282250"/>
              <a:gd name="connsiteY2" fmla="*/ 270334 h 966393"/>
              <a:gd name="connsiteX3" fmla="*/ 279816 w 282250"/>
              <a:gd name="connsiteY3" fmla="*/ 334177 h 966393"/>
              <a:gd name="connsiteX4" fmla="*/ 121639 w 282250"/>
              <a:gd name="connsiteY4" fmla="*/ 416958 h 966393"/>
              <a:gd name="connsiteX5" fmla="*/ 150399 w 282250"/>
              <a:gd name="connsiteY5" fmla="*/ 574628 h 966393"/>
              <a:gd name="connsiteX6" fmla="*/ 15721 w 282250"/>
              <a:gd name="connsiteY6" fmla="*/ 622384 h 966393"/>
              <a:gd name="connsiteX7" fmla="*/ 178998 w 282250"/>
              <a:gd name="connsiteY7" fmla="*/ 714365 h 966393"/>
              <a:gd name="connsiteX8" fmla="*/ 68305 w 282250"/>
              <a:gd name="connsiteY8" fmla="*/ 826282 h 966393"/>
              <a:gd name="connsiteX9" fmla="*/ 282239 w 282250"/>
              <a:gd name="connsiteY9" fmla="*/ 851385 h 966393"/>
              <a:gd name="connsiteX10" fmla="*/ 37240 w 282250"/>
              <a:gd name="connsiteY10" fmla="*/ 966393 h 96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2250" h="966393">
                <a:moveTo>
                  <a:pt x="0" y="0"/>
                </a:moveTo>
                <a:cubicBezTo>
                  <a:pt x="27940" y="38523"/>
                  <a:pt x="140112" y="70992"/>
                  <a:pt x="146318" y="116048"/>
                </a:cubicBezTo>
                <a:cubicBezTo>
                  <a:pt x="152524" y="161104"/>
                  <a:pt x="14987" y="233979"/>
                  <a:pt x="37237" y="270334"/>
                </a:cubicBezTo>
                <a:cubicBezTo>
                  <a:pt x="59487" y="306689"/>
                  <a:pt x="265749" y="309740"/>
                  <a:pt x="279816" y="334177"/>
                </a:cubicBezTo>
                <a:cubicBezTo>
                  <a:pt x="293883" y="358614"/>
                  <a:pt x="143208" y="376883"/>
                  <a:pt x="121639" y="416958"/>
                </a:cubicBezTo>
                <a:cubicBezTo>
                  <a:pt x="100070" y="457033"/>
                  <a:pt x="168052" y="540390"/>
                  <a:pt x="150399" y="574628"/>
                </a:cubicBezTo>
                <a:cubicBezTo>
                  <a:pt x="132746" y="608866"/>
                  <a:pt x="10955" y="599095"/>
                  <a:pt x="15721" y="622384"/>
                </a:cubicBezTo>
                <a:cubicBezTo>
                  <a:pt x="20488" y="645674"/>
                  <a:pt x="170234" y="680382"/>
                  <a:pt x="178998" y="714365"/>
                </a:cubicBezTo>
                <a:cubicBezTo>
                  <a:pt x="187762" y="748348"/>
                  <a:pt x="51098" y="803445"/>
                  <a:pt x="68305" y="826282"/>
                </a:cubicBezTo>
                <a:cubicBezTo>
                  <a:pt x="85512" y="849119"/>
                  <a:pt x="280546" y="828525"/>
                  <a:pt x="282239" y="851385"/>
                </a:cubicBezTo>
                <a:cubicBezTo>
                  <a:pt x="283932" y="874245"/>
                  <a:pt x="91426" y="962583"/>
                  <a:pt x="37240" y="966393"/>
                </a:cubicBezTo>
              </a:path>
            </a:pathLst>
          </a:cu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文本框 44">
            <a:extLst>
              <a:ext uri="{FF2B5EF4-FFF2-40B4-BE49-F238E27FC236}">
                <a16:creationId xmlns:a16="http://schemas.microsoft.com/office/drawing/2014/main" id="{ED6C5BE3-C50B-4F59-979D-06F0346AD0C1}"/>
              </a:ext>
            </a:extLst>
          </p:cNvPr>
          <p:cNvSpPr txBox="1"/>
          <p:nvPr/>
        </p:nvSpPr>
        <p:spPr>
          <a:xfrm>
            <a:off x="6925266" y="3673162"/>
            <a:ext cx="1107028" cy="461665"/>
          </a:xfrm>
          <a:prstGeom prst="rect">
            <a:avLst/>
          </a:prstGeom>
          <a:noFill/>
        </p:spPr>
        <p:txBody>
          <a:bodyPr wrap="square" rtlCol="0">
            <a:spAutoFit/>
          </a:bodyPr>
          <a:lstStyle/>
          <a:p>
            <a:r>
              <a:rPr lang="en-US" altLang="zh-CN" sz="2400" b="1" dirty="0">
                <a:solidFill>
                  <a:schemeClr val="accent1">
                    <a:lumMod val="50000"/>
                  </a:schemeClr>
                </a:solidFill>
              </a:rPr>
              <a:t>Noise</a:t>
            </a:r>
            <a:endParaRPr lang="en-US" sz="2400" b="1" baseline="-25000" dirty="0">
              <a:solidFill>
                <a:schemeClr val="accent1">
                  <a:lumMod val="50000"/>
                </a:schemeClr>
              </a:solidFill>
            </a:endParaRPr>
          </a:p>
        </p:txBody>
      </p:sp>
      <p:sp>
        <p:nvSpPr>
          <p:cNvPr id="46" name="文本框 45">
            <a:extLst>
              <a:ext uri="{FF2B5EF4-FFF2-40B4-BE49-F238E27FC236}">
                <a16:creationId xmlns:a16="http://schemas.microsoft.com/office/drawing/2014/main" id="{479394C2-8A94-4360-8F0D-49848A432D53}"/>
              </a:ext>
            </a:extLst>
          </p:cNvPr>
          <p:cNvSpPr txBox="1"/>
          <p:nvPr/>
        </p:nvSpPr>
        <p:spPr>
          <a:xfrm>
            <a:off x="8276639" y="3294614"/>
            <a:ext cx="405766" cy="461665"/>
          </a:xfrm>
          <a:prstGeom prst="rect">
            <a:avLst/>
          </a:prstGeom>
          <a:noFill/>
        </p:spPr>
        <p:txBody>
          <a:bodyPr wrap="square" rtlCol="0">
            <a:spAutoFit/>
          </a:bodyPr>
          <a:lstStyle/>
          <a:p>
            <a:r>
              <a:rPr lang="en-US" sz="2400" b="1" dirty="0">
                <a:solidFill>
                  <a:schemeClr val="accent1">
                    <a:lumMod val="50000"/>
                  </a:schemeClr>
                </a:solidFill>
              </a:rPr>
              <a:t>+</a:t>
            </a:r>
          </a:p>
        </p:txBody>
      </p:sp>
      <p:cxnSp>
        <p:nvCxnSpPr>
          <p:cNvPr id="47" name="直接箭头连接符 46">
            <a:extLst>
              <a:ext uri="{FF2B5EF4-FFF2-40B4-BE49-F238E27FC236}">
                <a16:creationId xmlns:a16="http://schemas.microsoft.com/office/drawing/2014/main" id="{5EC66BE2-468C-4825-B239-81FC52F52866}"/>
              </a:ext>
            </a:extLst>
          </p:cNvPr>
          <p:cNvCxnSpPr>
            <a:cxnSpLocks/>
          </p:cNvCxnSpPr>
          <p:nvPr/>
        </p:nvCxnSpPr>
        <p:spPr>
          <a:xfrm>
            <a:off x="4810935" y="4064564"/>
            <a:ext cx="0" cy="237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ADFAF509-7A8C-4A51-BDE2-F76BEA12343F}"/>
              </a:ext>
            </a:extLst>
          </p:cNvPr>
          <p:cNvCxnSpPr>
            <a:cxnSpLocks/>
          </p:cNvCxnSpPr>
          <p:nvPr/>
        </p:nvCxnSpPr>
        <p:spPr>
          <a:xfrm>
            <a:off x="7904893" y="4068009"/>
            <a:ext cx="0" cy="237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9E44E911-21D8-451B-B143-24C3DAB9C97F}"/>
              </a:ext>
            </a:extLst>
          </p:cNvPr>
          <p:cNvSpPr txBox="1"/>
          <p:nvPr/>
        </p:nvSpPr>
        <p:spPr>
          <a:xfrm>
            <a:off x="3371859" y="5017197"/>
            <a:ext cx="6019792" cy="461665"/>
          </a:xfrm>
          <a:prstGeom prst="rect">
            <a:avLst/>
          </a:prstGeom>
          <a:solidFill>
            <a:srgbClr val="C00000"/>
          </a:solid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bg1"/>
                </a:solidFill>
                <a:effectLst/>
                <a:uLnTx/>
                <a:uFillTx/>
                <a:latin typeface="Calibri" panose="020F0502020204030204"/>
                <a:ea typeface="等线" panose="02010600030101010101" pitchFamily="2" charset="-122"/>
                <a:cs typeface="+mn-cs"/>
              </a:rPr>
              <a:t>Prob. Modelling:</a:t>
            </a:r>
            <a:r>
              <a:rPr kumimoji="0" lang="en-US" altLang="zh-CN" sz="2400" b="1" i="0" u="none" strike="noStrike" kern="1200" cap="none" spc="0" normalizeH="0" noProof="0" dirty="0">
                <a:ln>
                  <a:noFill/>
                </a:ln>
                <a:solidFill>
                  <a:schemeClr val="bg1"/>
                </a:solidFill>
                <a:effectLst/>
                <a:uLnTx/>
                <a:uFillTx/>
                <a:latin typeface="Calibri" panose="020F0502020204030204"/>
                <a:ea typeface="等线" panose="02010600030101010101" pitchFamily="2" charset="-122"/>
                <a:cs typeface="+mn-cs"/>
              </a:rPr>
              <a:t> Joint distribution of 4 vars</a:t>
            </a:r>
          </a:p>
        </p:txBody>
      </p:sp>
      <p:cxnSp>
        <p:nvCxnSpPr>
          <p:cNvPr id="50" name="直接箭头连接符 49">
            <a:extLst>
              <a:ext uri="{FF2B5EF4-FFF2-40B4-BE49-F238E27FC236}">
                <a16:creationId xmlns:a16="http://schemas.microsoft.com/office/drawing/2014/main" id="{21282C0B-80AB-46B8-B682-F78546AFF475}"/>
              </a:ext>
            </a:extLst>
          </p:cNvPr>
          <p:cNvCxnSpPr>
            <a:cxnSpLocks/>
          </p:cNvCxnSpPr>
          <p:nvPr/>
        </p:nvCxnSpPr>
        <p:spPr>
          <a:xfrm>
            <a:off x="4827105" y="4779879"/>
            <a:ext cx="0" cy="237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1F35A30F-9369-4F3D-907B-3A80C091F867}"/>
              </a:ext>
            </a:extLst>
          </p:cNvPr>
          <p:cNvCxnSpPr>
            <a:cxnSpLocks/>
          </p:cNvCxnSpPr>
          <p:nvPr/>
        </p:nvCxnSpPr>
        <p:spPr>
          <a:xfrm>
            <a:off x="7921063" y="4783324"/>
            <a:ext cx="0" cy="237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3F354559-7AB3-49AD-9F5D-B2F3D363966E}"/>
              </a:ext>
            </a:extLst>
          </p:cNvPr>
          <p:cNvCxnSpPr>
            <a:cxnSpLocks/>
          </p:cNvCxnSpPr>
          <p:nvPr/>
        </p:nvCxnSpPr>
        <p:spPr>
          <a:xfrm>
            <a:off x="5471311" y="5478862"/>
            <a:ext cx="0" cy="237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6E4A74E0-C653-460B-8B0A-22CAB7F8A1B7}"/>
              </a:ext>
            </a:extLst>
          </p:cNvPr>
          <p:cNvCxnSpPr>
            <a:cxnSpLocks/>
          </p:cNvCxnSpPr>
          <p:nvPr/>
        </p:nvCxnSpPr>
        <p:spPr>
          <a:xfrm>
            <a:off x="7343432" y="5478862"/>
            <a:ext cx="0" cy="2373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4A0E4E69-E0BC-40FF-BA1A-4A8396BA6C1B}"/>
              </a:ext>
            </a:extLst>
          </p:cNvPr>
          <p:cNvSpPr txBox="1"/>
          <p:nvPr/>
        </p:nvSpPr>
        <p:spPr>
          <a:xfrm>
            <a:off x="3371860" y="5708435"/>
            <a:ext cx="6019784" cy="461665"/>
          </a:xfrm>
          <a:prstGeom prst="rect">
            <a:avLst/>
          </a:prstGeom>
          <a:solidFill>
            <a:schemeClr val="accent1">
              <a:lumMod val="50000"/>
            </a:schemeClr>
          </a:solidFill>
        </p:spPr>
        <p:txBody>
          <a:bodyPr wrap="square">
            <a:spAutoFit/>
          </a:bodyPr>
          <a:lstStyle/>
          <a:p>
            <a:pPr algn="ctr">
              <a:defRPr/>
            </a:pPr>
            <a:r>
              <a:rPr lang="en-US" altLang="zh-CN" sz="2400" b="1" dirty="0">
                <a:solidFill>
                  <a:schemeClr val="bg1"/>
                </a:solidFill>
              </a:rPr>
              <a:t>Marginal Dist. Of f</a:t>
            </a:r>
            <a:r>
              <a:rPr lang="en-US" altLang="zh-CN" sz="2400" b="1" baseline="-25000" dirty="0">
                <a:solidFill>
                  <a:schemeClr val="bg1"/>
                </a:solidFill>
              </a:rPr>
              <a:t>0</a:t>
            </a:r>
            <a:r>
              <a:rPr lang="en-US" altLang="zh-CN" sz="2400" b="1" dirty="0">
                <a:solidFill>
                  <a:schemeClr val="bg1"/>
                </a:solidFill>
              </a:rPr>
              <a:t> </a:t>
            </a:r>
            <a:r>
              <a:rPr lang="en-US" sz="2400" b="1" dirty="0">
                <a:solidFill>
                  <a:schemeClr val="bg1"/>
                </a:solidFill>
              </a:rPr>
              <a:t>∝</a:t>
            </a:r>
            <a:r>
              <a:rPr lang="en-US" altLang="zh-CN" sz="2400" b="1" dirty="0">
                <a:solidFill>
                  <a:schemeClr val="bg1"/>
                </a:solidFill>
              </a:rPr>
              <a:t>|FFT1|</a:t>
            </a:r>
            <a:r>
              <a:rPr lang="en-US" altLang="zh-CN" sz="2400" b="1" baseline="30000" dirty="0">
                <a:solidFill>
                  <a:schemeClr val="bg1"/>
                </a:solidFill>
              </a:rPr>
              <a:t>2</a:t>
            </a:r>
            <a:r>
              <a:rPr lang="en-US" altLang="zh-CN" sz="2400" b="1" dirty="0">
                <a:solidFill>
                  <a:schemeClr val="bg1"/>
                </a:solidFill>
              </a:rPr>
              <a:t>+|FFT2|</a:t>
            </a:r>
            <a:r>
              <a:rPr lang="en-US" altLang="zh-CN" sz="2400" b="1" baseline="30000" dirty="0">
                <a:solidFill>
                  <a:schemeClr val="bg1"/>
                </a:solidFill>
              </a:rPr>
              <a:t>2</a:t>
            </a:r>
            <a:endParaRPr lang="zh-CN" altLang="en-US" sz="2400" b="1" dirty="0">
              <a:solidFill>
                <a:schemeClr val="bg1"/>
              </a:solidFill>
            </a:endParaRPr>
          </a:p>
        </p:txBody>
      </p:sp>
      <p:sp>
        <p:nvSpPr>
          <p:cNvPr id="55" name="文本框 54">
            <a:extLst>
              <a:ext uri="{FF2B5EF4-FFF2-40B4-BE49-F238E27FC236}">
                <a16:creationId xmlns:a16="http://schemas.microsoft.com/office/drawing/2014/main" id="{B6C56C39-25F5-4C74-9208-74B6C5DAD2CD}"/>
              </a:ext>
            </a:extLst>
          </p:cNvPr>
          <p:cNvSpPr txBox="1"/>
          <p:nvPr/>
        </p:nvSpPr>
        <p:spPr>
          <a:xfrm>
            <a:off x="1343565" y="3140083"/>
            <a:ext cx="1869701" cy="430887"/>
          </a:xfrm>
          <a:prstGeom prst="rect">
            <a:avLst/>
          </a:prstGeom>
          <a:noFill/>
        </p:spPr>
        <p:txBody>
          <a:bodyPr wrap="square" rtlCol="0">
            <a:spAutoFit/>
          </a:bodyPr>
          <a:lstStyle/>
          <a:p>
            <a:r>
              <a:rPr lang="en-US" altLang="zh-CN" sz="2200" b="1" dirty="0">
                <a:solidFill>
                  <a:schemeClr val="accent1">
                    <a:lumMod val="50000"/>
                  </a:schemeClr>
                </a:solidFill>
              </a:rPr>
              <a:t>Theo. </a:t>
            </a:r>
            <a:r>
              <a:rPr lang="en-US" sz="2200" b="1" dirty="0">
                <a:solidFill>
                  <a:schemeClr val="accent1">
                    <a:lumMod val="50000"/>
                  </a:schemeClr>
                </a:solidFill>
              </a:rPr>
              <a:t>Signal</a:t>
            </a:r>
          </a:p>
        </p:txBody>
      </p:sp>
      <p:sp>
        <p:nvSpPr>
          <p:cNvPr id="56" name="文本框 55">
            <a:extLst>
              <a:ext uri="{FF2B5EF4-FFF2-40B4-BE49-F238E27FC236}">
                <a16:creationId xmlns:a16="http://schemas.microsoft.com/office/drawing/2014/main" id="{EA9492D7-CE30-4678-816C-EB97811F262B}"/>
              </a:ext>
            </a:extLst>
          </p:cNvPr>
          <p:cNvSpPr txBox="1"/>
          <p:nvPr/>
        </p:nvSpPr>
        <p:spPr>
          <a:xfrm>
            <a:off x="2027556" y="3402540"/>
            <a:ext cx="405766" cy="461665"/>
          </a:xfrm>
          <a:prstGeom prst="rect">
            <a:avLst/>
          </a:prstGeom>
          <a:noFill/>
        </p:spPr>
        <p:txBody>
          <a:bodyPr wrap="square" rtlCol="0">
            <a:spAutoFit/>
          </a:bodyPr>
          <a:lstStyle/>
          <a:p>
            <a:r>
              <a:rPr lang="en-US" sz="2400" b="1" dirty="0">
                <a:solidFill>
                  <a:schemeClr val="accent1">
                    <a:lumMod val="50000"/>
                  </a:schemeClr>
                </a:solidFill>
              </a:rPr>
              <a:t>+</a:t>
            </a:r>
          </a:p>
        </p:txBody>
      </p:sp>
      <p:sp>
        <p:nvSpPr>
          <p:cNvPr id="57" name="文本框 56">
            <a:extLst>
              <a:ext uri="{FF2B5EF4-FFF2-40B4-BE49-F238E27FC236}">
                <a16:creationId xmlns:a16="http://schemas.microsoft.com/office/drawing/2014/main" id="{1B49F9E3-71C9-44B0-8F1E-88AC70135142}"/>
              </a:ext>
            </a:extLst>
          </p:cNvPr>
          <p:cNvSpPr txBox="1"/>
          <p:nvPr/>
        </p:nvSpPr>
        <p:spPr>
          <a:xfrm>
            <a:off x="5385860" y="1621814"/>
            <a:ext cx="1869701" cy="769441"/>
          </a:xfrm>
          <a:prstGeom prst="rect">
            <a:avLst/>
          </a:prstGeom>
          <a:noFill/>
        </p:spPr>
        <p:txBody>
          <a:bodyPr wrap="square" rtlCol="0">
            <a:spAutoFit/>
          </a:bodyPr>
          <a:lstStyle/>
          <a:p>
            <a:pPr algn="ctr"/>
            <a:r>
              <a:rPr lang="en-US" altLang="zh-CN" sz="2200" b="1" dirty="0">
                <a:solidFill>
                  <a:schemeClr val="accent1">
                    <a:lumMod val="50000"/>
                  </a:schemeClr>
                </a:solidFill>
              </a:rPr>
              <a:t>Unknown</a:t>
            </a:r>
          </a:p>
          <a:p>
            <a:pPr algn="ctr"/>
            <a:r>
              <a:rPr lang="en-US" altLang="zh-CN" sz="2200" b="1" dirty="0">
                <a:solidFill>
                  <a:schemeClr val="accent1">
                    <a:lumMod val="50000"/>
                  </a:schemeClr>
                </a:solidFill>
              </a:rPr>
              <a:t>Phase diff</a:t>
            </a:r>
          </a:p>
        </p:txBody>
      </p:sp>
      <p:sp>
        <p:nvSpPr>
          <p:cNvPr id="58" name="文本框 57">
            <a:extLst>
              <a:ext uri="{FF2B5EF4-FFF2-40B4-BE49-F238E27FC236}">
                <a16:creationId xmlns:a16="http://schemas.microsoft.com/office/drawing/2014/main" id="{47BA1CF8-4A35-4597-9FC9-02A7D0D58025}"/>
              </a:ext>
            </a:extLst>
          </p:cNvPr>
          <p:cNvSpPr txBox="1"/>
          <p:nvPr/>
        </p:nvSpPr>
        <p:spPr>
          <a:xfrm>
            <a:off x="2004880" y="2497967"/>
            <a:ext cx="405766" cy="461665"/>
          </a:xfrm>
          <a:prstGeom prst="rect">
            <a:avLst/>
          </a:prstGeom>
          <a:noFill/>
        </p:spPr>
        <p:txBody>
          <a:bodyPr wrap="square" rtlCol="0">
            <a:spAutoFit/>
          </a:bodyPr>
          <a:lstStyle/>
          <a:p>
            <a:r>
              <a:rPr lang="en-US" sz="2400" b="1" dirty="0">
                <a:solidFill>
                  <a:schemeClr val="accent1">
                    <a:lumMod val="50000"/>
                  </a:schemeClr>
                </a:solidFill>
              </a:rPr>
              <a:t>=</a:t>
            </a:r>
          </a:p>
        </p:txBody>
      </p:sp>
      <p:sp>
        <p:nvSpPr>
          <p:cNvPr id="59" name="文本框 58">
            <a:extLst>
              <a:ext uri="{FF2B5EF4-FFF2-40B4-BE49-F238E27FC236}">
                <a16:creationId xmlns:a16="http://schemas.microsoft.com/office/drawing/2014/main" id="{F3A28640-B16E-4C8E-B51E-285CC6497F93}"/>
              </a:ext>
            </a:extLst>
          </p:cNvPr>
          <p:cNvSpPr txBox="1"/>
          <p:nvPr/>
        </p:nvSpPr>
        <p:spPr>
          <a:xfrm>
            <a:off x="1494682" y="2083695"/>
            <a:ext cx="1869701" cy="430887"/>
          </a:xfrm>
          <a:prstGeom prst="rect">
            <a:avLst/>
          </a:prstGeom>
          <a:noFill/>
        </p:spPr>
        <p:txBody>
          <a:bodyPr wrap="square" rtlCol="0">
            <a:spAutoFit/>
          </a:bodyPr>
          <a:lstStyle/>
          <a:p>
            <a:r>
              <a:rPr lang="en-US" altLang="zh-CN" sz="2200" b="1" dirty="0" err="1">
                <a:solidFill>
                  <a:schemeClr val="accent1">
                    <a:lumMod val="50000"/>
                  </a:schemeClr>
                </a:solidFill>
              </a:rPr>
              <a:t>Recv</a:t>
            </a:r>
            <a:r>
              <a:rPr lang="en-US" altLang="zh-CN" sz="2200" b="1" dirty="0">
                <a:solidFill>
                  <a:schemeClr val="accent1">
                    <a:lumMod val="50000"/>
                  </a:schemeClr>
                </a:solidFill>
              </a:rPr>
              <a:t>. </a:t>
            </a:r>
            <a:r>
              <a:rPr lang="en-US" sz="2200" b="1" dirty="0">
                <a:solidFill>
                  <a:schemeClr val="accent1">
                    <a:lumMod val="50000"/>
                  </a:schemeClr>
                </a:solidFill>
              </a:rPr>
              <a:t>Signal</a:t>
            </a:r>
          </a:p>
        </p:txBody>
      </p:sp>
    </p:spTree>
    <p:extLst>
      <p:ext uri="{BB962C8B-B14F-4D97-AF65-F5344CB8AC3E}">
        <p14:creationId xmlns:p14="http://schemas.microsoft.com/office/powerpoint/2010/main" val="248873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0"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childTnLst>
                                </p:cTn>
                              </p:par>
                              <p:par>
                                <p:cTn id="30" presetID="10"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par>
                                <p:cTn id="48" presetID="10" presetClass="entr" presetSubtype="0" fill="hold"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500"/>
                                        <p:tgtEl>
                                          <p:spTgt spid="4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nodeType="with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500"/>
                                        <p:tgtEl>
                                          <p:spTgt spid="51"/>
                                        </p:tgtEl>
                                      </p:cBhvr>
                                    </p:animEffec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0" grpId="0" animBg="1"/>
      <p:bldP spid="11" grpId="0" animBg="1"/>
      <p:bldP spid="16" grpId="0" animBg="1"/>
      <p:bldP spid="17" grpId="0" animBg="1"/>
      <p:bldP spid="20" grpId="0"/>
      <p:bldP spid="22" grpId="0"/>
      <p:bldP spid="28" grpId="0"/>
      <p:bldP spid="31" grpId="0"/>
      <p:bldP spid="39" grpId="0"/>
      <p:bldP spid="40" grpId="0"/>
      <p:bldP spid="41" grpId="0" animBg="1"/>
      <p:bldP spid="43" grpId="0"/>
      <p:bldP spid="44" grpId="0" animBg="1"/>
      <p:bldP spid="45" grpId="0"/>
      <p:bldP spid="46" grpId="0"/>
      <p:bldP spid="49" grpId="0" animBg="1"/>
      <p:bldP spid="54" grpId="0" animBg="1"/>
    </p:bld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1693</TotalTime>
  <Words>1830</Words>
  <Application>Microsoft Office PowerPoint</Application>
  <PresentationFormat>宽屏</PresentationFormat>
  <Paragraphs>286</Paragraphs>
  <Slides>14</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等线</vt:lpstr>
      <vt:lpstr>等线 Light</vt:lpstr>
      <vt:lpstr>LinLibertineT</vt:lpstr>
      <vt:lpstr>Roboto Condensed</vt:lpstr>
      <vt:lpstr>SimHei</vt:lpstr>
      <vt:lpstr>Arial</vt:lpstr>
      <vt:lpstr>Calibri</vt:lpstr>
      <vt:lpstr>Calibri Light</vt:lpstr>
      <vt:lpstr>Office Theme</vt:lpstr>
      <vt:lpstr>LoRaTrimmer: Optimal Energy Condensation with Chirp Trimming for LoRa Weak Signal Decoding</vt:lpstr>
      <vt:lpstr>Background</vt:lpstr>
      <vt:lpstr>Ideal LoRa Symbols</vt:lpstr>
      <vt:lpstr>Real LoRa symbols</vt:lpstr>
      <vt:lpstr>Problems of Standard Demodulation</vt:lpstr>
      <vt:lpstr>Key Designs</vt:lpstr>
      <vt:lpstr>Design 1:Trimming perception range</vt:lpstr>
      <vt:lpstr>Design 1:Trimming perception range</vt:lpstr>
      <vt:lpstr>Design 2: Constructive add</vt:lpstr>
      <vt:lpstr>Implementation: End2End Demodulation System</vt:lpstr>
      <vt:lpstr>Hardware Implementation</vt:lpstr>
      <vt:lpstr>Evaluations</vt:lpstr>
      <vt:lpstr>Evaluations</vt:lpstr>
      <vt:lpstr>Evaluations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LoRaTrimmer: Optimal Energy Condensation with Chirp Trimming for LoRa Weak Signal Decoding</dc:title>
  <dc:creator>迦罗 杜</dc:creator>
  <cp:lastModifiedBy>d</cp:lastModifiedBy>
  <cp:revision>102</cp:revision>
  <dcterms:created xsi:type="dcterms:W3CDTF">2024-11-15T06:55:47Z</dcterms:created>
  <dcterms:modified xsi:type="dcterms:W3CDTF">2024-11-19T13:48:48Z</dcterms:modified>
</cp:coreProperties>
</file>