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5" roundtripDataSignature="AMtx7mgucOlw7IpIgygRWR3YAHZAZ+oU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atascience.uchicago.edu/education/masters-programs/ms-in-applied-data-science/instructors-staff/" TargetMode="External"/><Relationship Id="rId3" Type="http://schemas.openxmlformats.org/officeDocument/2006/relationships/hyperlink" Target="https://datascience.uchicago.edu/education/masters-programs/ms-in-applied-data-science/instructors-staff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atascience.uchicago.edu/education/masters-programs/ms-in-applied-data-science/instructors-staff/" TargetMode="External"/><Relationship Id="rId3" Type="http://schemas.openxmlformats.org/officeDocument/2006/relationships/hyperlink" Target="https://datascience.uchicago.edu/education/masters-programs/ms-in-applied-data-science/instructors-staff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atascience.uchicago.edu/education/masters-programs/ms-in-applied-data-science/instructors-staff/" TargetMode="External"/><Relationship Id="rId3" Type="http://schemas.openxmlformats.org/officeDocument/2006/relationships/hyperlink" Target="https://datascience.uchicago.edu/education/masters-programs/ms-in-applied-data-science/instructors-staff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49a5d0adb_0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3149a5d0adb_0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49a5d0adb_0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3149a5d0adb_0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49a5d0adb_0_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3149a5d0adb_0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e9d075000a_1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g2e9d075000a_1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17b9884153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g317b9884153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7b9884153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g317b9884153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17b9884153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g317b9884153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149a5d0adb_0_3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g3149a5d0adb_0_3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e991eb19b2_0_2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g2e991eb19b2_0_2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149a5d0adb_0_2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g3149a5d0adb_0_2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991eb19b2_0_2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2e991eb19b2_0_2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149a5d0adb_0_2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g3149a5d0adb_0_2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17b9884153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g317b9884153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7b9884153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g317b9884153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17b9884153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g317b9884153_0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149a5d0adb_0_3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g3149a5d0adb_0_3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149a5d0adb_0_3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9" name="Google Shape;419;g3149a5d0adb_0_3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149a5d0adb_0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7" name="Google Shape;427;g3149a5d0adb_0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49a5d0adb_5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3149a5d0adb_5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49a5d0ad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3149a5d0adb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991eb19b2_0_1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BeautifulSoup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get_subpage_links(url)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2e991eb19b2_0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49a5d0adb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Extracted Metadata:</a:t>
            </a: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1000"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/>
              </a:rPr>
              <a:t> </a:t>
            </a:r>
            <a:r>
              <a:rPr lang="en-US" sz="10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https://datascience.uchicago.edu/education/masters-programs/ms-in-applied-data-science/instructors-staff/</a:t>
            </a: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domain: datascience.uchicago.edu</a:t>
            </a: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fetch_date: 2024-11-01T19:01:06.677247</a:t>
            </a: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content_type: web_page</a:t>
            </a: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title: Faculty, Instructors, Staff – DSI</a:t>
            </a: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3149a5d0adb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49a5d0adb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Original metadata: {'source': '</a:t>
            </a:r>
            <a:r>
              <a:rPr lang="en-US" sz="10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/>
              </a:rPr>
              <a:t>https://datascience.uchicago.edu/education/masters-programs/ms-in-applied-data-science/instructors-staff/</a:t>
            </a: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', 'domain': 'datascience.uchicago.edu', 'fetch_date': '2024-11-01T19:31:59.474593', 'content_type': 'web_page', 'title': 'Faculty, Instructors, Staff – DSI', 'chunk_index': 3, 'total_chunks': 62, 'chunk_size': 750}</a:t>
            </a: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Enhanced metadata: {'source': '</a:t>
            </a:r>
            <a:r>
              <a:rPr lang="en-US" sz="10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https://datascience.uchicago.edu/education/masters-programs/ms-in-applied-data-science/instructors-staff/</a:t>
            </a: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', 'domain': 'datascience.uchicago.edu', 'fetch_date': '2024-11-01T19:31:59.474593', 'content_type': 'web_page', 'title': 'Faculty, Instructors, Staff – DSI', 'chunk_index': 3, 'total_chunks': 62, 'chunk_size': 750, 'primary_category': 'ms-in-applied-data-science', 'subcategory': 'instructors-staff', 'page_type': 'Ms In Applied Data Science - Instructors Staff'}</a:t>
            </a: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 fields added:</a:t>
            </a: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- subcategory: instructors-staff</a:t>
            </a: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- primary_category: ms-in-applied-data-science</a:t>
            </a: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- page_type: Ms In Applied Data Science - Instructors Staff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3149a5d0adb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49a5d0adb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Original metadata: {'source': '</a:t>
            </a:r>
            <a:r>
              <a:rPr lang="en-US" sz="10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/>
              </a:rPr>
              <a:t>https://datascience.uchicago.edu/education/masters-programs/ms-in-applied-data-science/instructors-staff/</a:t>
            </a: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', 'domain': 'datascience.uchicago.edu', 'fetch_date': '2024-11-01T19:31:59.474593', 'content_type': 'web_page', 'title': 'Faculty, Instructors, Staff – DSI', 'chunk_index': 3, 'total_chunks': 62, 'chunk_size': 750}</a:t>
            </a: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Enhanced metadata: {'source': '</a:t>
            </a:r>
            <a:r>
              <a:rPr lang="en-US" sz="10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https://datascience.uchicago.edu/education/masters-programs/ms-in-applied-data-science/instructors-staff/</a:t>
            </a: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', 'domain': 'datascience.uchicago.edu', 'fetch_date': '2024-11-01T19:31:59.474593', 'content_type': 'web_page', 'title': 'Faculty, Instructors, Staff – DSI', 'chunk_index': 3, 'total_chunks': 62, 'chunk_size': 750, 'primary_category': 'ms-in-applied-data-science', 'subcategory': 'instructors-staff', 'page_type': 'Ms In Applied Data Science - Instructors Staff'}</a:t>
            </a: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 fields added:</a:t>
            </a: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- subcategory: instructors-staff</a:t>
            </a: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- primary_category: ms-in-applied-data-science</a:t>
            </a: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- page_type: Ms In Applied Data Science - Instructors Staff</a:t>
            </a:r>
            <a:endParaRPr/>
          </a:p>
        </p:txBody>
      </p:sp>
      <p:sp>
        <p:nvSpPr>
          <p:cNvPr id="210" name="Google Shape;210;g3149a5d0adb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9459543" y="65299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2" type="sldNum"/>
          </p:nvPr>
        </p:nvSpPr>
        <p:spPr>
          <a:xfrm>
            <a:off x="9459543" y="65299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2" type="sldNum"/>
          </p:nvPr>
        </p:nvSpPr>
        <p:spPr>
          <a:xfrm>
            <a:off x="9459543" y="65299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9459543" y="65299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9459543" y="65299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9459543" y="65299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9459543" y="65299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9459543" y="65299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2" type="sldNum"/>
          </p:nvPr>
        </p:nvSpPr>
        <p:spPr>
          <a:xfrm>
            <a:off x="9459543" y="65299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2" type="sldNum"/>
          </p:nvPr>
        </p:nvSpPr>
        <p:spPr>
          <a:xfrm>
            <a:off x="9459543" y="65299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2" type="sldNum"/>
          </p:nvPr>
        </p:nvSpPr>
        <p:spPr>
          <a:xfrm>
            <a:off x="9459543" y="65299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9459543" y="65299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5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1256775" y="48100"/>
            <a:ext cx="725801" cy="7258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rag-uchicago-website.streamlit.app/" TargetMode="External"/><Relationship Id="rId5" Type="http://schemas.openxmlformats.org/officeDocument/2006/relationships/hyperlink" Target="https://github.com/daichi6/rag-uchicago-website" TargetMode="External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hyperlink" Target="https://rag-uchicago-website.streamlit.app/" TargetMode="External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atascience.uchicago.edu/education/masters-programs/ms-in-applied-data-science/how-to-apply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0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atascience.uchicago.edu/education/masters-programs/ms-in-applied-data-science/instructors-staff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359453" y="4560050"/>
            <a:ext cx="60291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i="0" lang="en-US" sz="3098" u="none" cap="none" strike="noStrike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Team: </a:t>
            </a:r>
            <a:r>
              <a:rPr b="1" lang="en-US" sz="3098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Nexus Intelligence</a:t>
            </a:r>
            <a:endParaRPr b="1" i="0" sz="3098" u="none" cap="none" strike="noStrike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b="1" i="0" lang="en-US" sz="16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Daichi Ishikawa</a:t>
            </a:r>
            <a:endParaRPr b="1" i="0" sz="1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Liang Gong</a:t>
            </a:r>
            <a:endParaRPr b="1" sz="167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Haoran Zheng</a:t>
            </a:r>
            <a:endParaRPr b="1" sz="167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359442" y="2248249"/>
            <a:ext cx="11714020" cy="20782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300"/>
              <a:t>RAG for MS-ADS Website</a:t>
            </a:r>
            <a:endParaRPr b="1" sz="4300"/>
          </a:p>
        </p:txBody>
      </p:sp>
      <p:sp>
        <p:nvSpPr>
          <p:cNvPr id="91" name="Google Shape;91;p1"/>
          <p:cNvSpPr txBox="1"/>
          <p:nvPr/>
        </p:nvSpPr>
        <p:spPr>
          <a:xfrm>
            <a:off x="9196179" y="6185875"/>
            <a:ext cx="2850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November</a:t>
            </a:r>
            <a:r>
              <a:rPr b="1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2024</a:t>
            </a:r>
            <a:endParaRPr b="0" i="0" sz="2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444109" y="4546920"/>
            <a:ext cx="383396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441" y="581009"/>
            <a:ext cx="721647" cy="20139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359442" y="6017073"/>
            <a:ext cx="93480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UI Link: </a:t>
            </a:r>
            <a:r>
              <a:rPr b="1" i="0" lang="en-US" sz="15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https://rag-uchicago-website.streamlit.app/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Link: </a:t>
            </a:r>
            <a:r>
              <a:rPr b="1" lang="en-US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https://github.com/daichi6/rag-uchicago-website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364200" y="569625"/>
            <a:ext cx="756300" cy="2148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0683825" y="41825"/>
            <a:ext cx="1237200" cy="82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8546725" y="30600"/>
            <a:ext cx="38340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rPr b="1" lang="en-US"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GenAI Mid-term Project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200" y="1072025"/>
            <a:ext cx="2463124" cy="246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49a5d0adb_0_146"/>
          <p:cNvSpPr txBox="1"/>
          <p:nvPr/>
        </p:nvSpPr>
        <p:spPr>
          <a:xfrm>
            <a:off x="108653" y="-58700"/>
            <a:ext cx="107409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00"/>
              <a:buFont typeface="Calibri"/>
              <a:buNone/>
            </a:pPr>
            <a:r>
              <a:rPr b="1" lang="en-US" sz="3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5. Finding</a:t>
            </a:r>
            <a:r>
              <a:rPr b="1" lang="en-US" sz="3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Relevant Chunks and Generating Answer</a:t>
            </a:r>
            <a:endParaRPr b="1" sz="3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g3149a5d0adb_0_146"/>
          <p:cNvCxnSpPr/>
          <p:nvPr/>
        </p:nvCxnSpPr>
        <p:spPr>
          <a:xfrm>
            <a:off x="-7749" y="968534"/>
            <a:ext cx="11641500" cy="0"/>
          </a:xfrm>
          <a:prstGeom prst="straightConnector1">
            <a:avLst/>
          </a:prstGeom>
          <a:noFill/>
          <a:ln cap="flat" cmpd="sng" w="793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8" name="Google Shape;228;g3149a5d0adb_0_146"/>
          <p:cNvSpPr txBox="1"/>
          <p:nvPr>
            <p:ph idx="12" type="sldNum"/>
          </p:nvPr>
        </p:nvSpPr>
        <p:spPr>
          <a:xfrm>
            <a:off x="9459543" y="652997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g3149a5d0adb_0_146"/>
          <p:cNvSpPr txBox="1"/>
          <p:nvPr/>
        </p:nvSpPr>
        <p:spPr>
          <a:xfrm>
            <a:off x="682200" y="2099925"/>
            <a:ext cx="3064800" cy="3693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Loading the Vector Database</a:t>
            </a:r>
            <a:endParaRPr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3149a5d0adb_0_146"/>
          <p:cNvSpPr txBox="1"/>
          <p:nvPr/>
        </p:nvSpPr>
        <p:spPr>
          <a:xfrm>
            <a:off x="4442525" y="2099925"/>
            <a:ext cx="3064800" cy="3693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Performing Similarity Search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3149a5d0adb_0_146"/>
          <p:cNvSpPr txBox="1"/>
          <p:nvPr/>
        </p:nvSpPr>
        <p:spPr>
          <a:xfrm>
            <a:off x="8133825" y="2099925"/>
            <a:ext cx="3136500" cy="3693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Generating answer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3149a5d0adb_0_146"/>
          <p:cNvSpPr txBox="1"/>
          <p:nvPr/>
        </p:nvSpPr>
        <p:spPr>
          <a:xfrm>
            <a:off x="682200" y="2438625"/>
            <a:ext cx="3064800" cy="3374100"/>
          </a:xfrm>
          <a:prstGeom prst="rect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Montserrat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Purpose: Loads </a:t>
            </a:r>
            <a:r>
              <a:rPr b="1"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FAISS</a:t>
            </a: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vector database for efficient access to document embeddings.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Montserrat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Embedding Initialization: Uses </a:t>
            </a:r>
            <a:r>
              <a:rPr b="1"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OpenAI’s text-embedding-3-small</a:t>
            </a: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for semantic vector generation.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Error Handling: Catches and logs errors during loading for robust system operation.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Parameterization: Allows flexible model choice and database path.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load_vectordb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3149a5d0adb_0_146"/>
          <p:cNvSpPr txBox="1"/>
          <p:nvPr/>
        </p:nvSpPr>
        <p:spPr>
          <a:xfrm>
            <a:off x="4442525" y="2438625"/>
            <a:ext cx="3064800" cy="3126300"/>
          </a:xfrm>
          <a:prstGeom prst="rect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Purpose: Retrieves top-k similar document chunks based on the user’s query.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Metadata Filtering: Optionally filters results by fields, enhancing relevance.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Montserrat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Output: Returns a list of Document objects </a:t>
            </a:r>
            <a:r>
              <a:rPr b="1"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with content and metadata</a:t>
            </a: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Montserrat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Function: search_similar_chunks(vectorstore, query, </a:t>
            </a:r>
            <a:r>
              <a:rPr b="1" lang="en-US" u="sng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k=5, filter_dict</a:t>
            </a: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3149a5d0adb_0_146"/>
          <p:cNvSpPr txBox="1"/>
          <p:nvPr/>
        </p:nvSpPr>
        <p:spPr>
          <a:xfrm>
            <a:off x="8142075" y="2438625"/>
            <a:ext cx="3136500" cy="2134800"/>
          </a:xfrm>
          <a:prstGeom prst="rect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Use GPT-4o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Following adjustments to the prompt: 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Montserrat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1) added phrasing to </a:t>
            </a:r>
            <a:r>
              <a:rPr b="1"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avoid hallucination</a:t>
            </a:r>
            <a:endParaRPr b="1"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Montserrat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2) included </a:t>
            </a:r>
            <a:r>
              <a:rPr b="1"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original</a:t>
            </a: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links </a:t>
            </a: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in the response for </a:t>
            </a:r>
            <a:r>
              <a:rPr b="1"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validation and detailed information</a:t>
            </a: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49a5d0adb_0_167"/>
          <p:cNvSpPr/>
          <p:nvPr/>
        </p:nvSpPr>
        <p:spPr>
          <a:xfrm>
            <a:off x="9181350" y="2828400"/>
            <a:ext cx="1100100" cy="80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Chunk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3149a5d0adb_0_167"/>
          <p:cNvSpPr/>
          <p:nvPr/>
        </p:nvSpPr>
        <p:spPr>
          <a:xfrm>
            <a:off x="9105150" y="2752200"/>
            <a:ext cx="1100100" cy="80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Chunk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3149a5d0adb_0_167"/>
          <p:cNvSpPr txBox="1"/>
          <p:nvPr/>
        </p:nvSpPr>
        <p:spPr>
          <a:xfrm>
            <a:off x="108650" y="-58700"/>
            <a:ext cx="114366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00"/>
              <a:buFont typeface="Calibri"/>
              <a:buNone/>
            </a:pPr>
            <a:r>
              <a:rPr b="1" lang="en-US" sz="3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1" lang="en-US" sz="3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en-US" sz="3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Routing for further improvement</a:t>
            </a:r>
            <a:endParaRPr b="1" sz="3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g3149a5d0adb_0_167"/>
          <p:cNvCxnSpPr/>
          <p:nvPr/>
        </p:nvCxnSpPr>
        <p:spPr>
          <a:xfrm>
            <a:off x="-7749" y="968534"/>
            <a:ext cx="11641500" cy="0"/>
          </a:xfrm>
          <a:prstGeom prst="straightConnector1">
            <a:avLst/>
          </a:prstGeom>
          <a:noFill/>
          <a:ln cap="flat" cmpd="sng" w="793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3" name="Google Shape;243;g3149a5d0adb_0_167"/>
          <p:cNvSpPr txBox="1"/>
          <p:nvPr/>
        </p:nvSpPr>
        <p:spPr>
          <a:xfrm>
            <a:off x="197100" y="1082432"/>
            <a:ext cx="11436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goal is to link user queries with metadata to search for the appropriate chunks. 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Using an LLM enabled flexible classification of user queries. 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Subcategories were determined using the final part of the URL.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3149a5d0adb_0_167"/>
          <p:cNvSpPr txBox="1"/>
          <p:nvPr>
            <p:ph idx="12" type="sldNum"/>
          </p:nvPr>
        </p:nvSpPr>
        <p:spPr>
          <a:xfrm>
            <a:off x="9459543" y="652997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g3149a5d0adb_0_167"/>
          <p:cNvSpPr/>
          <p:nvPr/>
        </p:nvSpPr>
        <p:spPr>
          <a:xfrm>
            <a:off x="1197975" y="4107050"/>
            <a:ext cx="1428600" cy="70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User’s Query</a:t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3149a5d0adb_0_167"/>
          <p:cNvSpPr txBox="1"/>
          <p:nvPr/>
        </p:nvSpPr>
        <p:spPr>
          <a:xfrm>
            <a:off x="4470375" y="2858000"/>
            <a:ext cx="2475300" cy="3247800"/>
          </a:xfrm>
          <a:prstGeom prst="rect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## Subcategory Options ##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- in-person-program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- course-progressions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- online-program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7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 - tuition-fees-aid</a:t>
            </a:r>
            <a:endParaRPr b="1" sz="17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- capstone-projects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- instructors-staff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- how-to-apply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- our-students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- events-deadlines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- career-outcomes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- faqs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or “None”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3149a5d0adb_0_167"/>
          <p:cNvSpPr/>
          <p:nvPr/>
        </p:nvSpPr>
        <p:spPr>
          <a:xfrm>
            <a:off x="8980025" y="2676000"/>
            <a:ext cx="1100100" cy="80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Chunk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g3149a5d0adb_0_167"/>
          <p:cNvCxnSpPr>
            <a:stCxn id="245" idx="3"/>
            <a:endCxn id="246" idx="1"/>
          </p:cNvCxnSpPr>
          <p:nvPr/>
        </p:nvCxnSpPr>
        <p:spPr>
          <a:xfrm>
            <a:off x="2626575" y="4458800"/>
            <a:ext cx="1843800" cy="2310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9" name="Google Shape;249;g3149a5d0adb_0_167"/>
          <p:cNvCxnSpPr>
            <a:stCxn id="246" idx="3"/>
            <a:endCxn id="247" idx="1"/>
          </p:cNvCxnSpPr>
          <p:nvPr/>
        </p:nvCxnSpPr>
        <p:spPr>
          <a:xfrm flipH="1" rot="10800000">
            <a:off x="6945675" y="3078500"/>
            <a:ext cx="2034300" cy="140340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0" name="Google Shape;250;g3149a5d0adb_0_167"/>
          <p:cNvSpPr/>
          <p:nvPr/>
        </p:nvSpPr>
        <p:spPr>
          <a:xfrm>
            <a:off x="9233088" y="4015750"/>
            <a:ext cx="1100100" cy="80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Chunk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3149a5d0adb_0_167"/>
          <p:cNvSpPr/>
          <p:nvPr/>
        </p:nvSpPr>
        <p:spPr>
          <a:xfrm>
            <a:off x="9156888" y="3939550"/>
            <a:ext cx="1100100" cy="80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Chunk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3149a5d0adb_0_167"/>
          <p:cNvSpPr/>
          <p:nvPr/>
        </p:nvSpPr>
        <p:spPr>
          <a:xfrm>
            <a:off x="9031763" y="3863350"/>
            <a:ext cx="1100100" cy="80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Chunk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3149a5d0adb_0_167"/>
          <p:cNvSpPr/>
          <p:nvPr/>
        </p:nvSpPr>
        <p:spPr>
          <a:xfrm>
            <a:off x="9309288" y="5234950"/>
            <a:ext cx="1100100" cy="80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Chunk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3149a5d0adb_0_167"/>
          <p:cNvSpPr/>
          <p:nvPr/>
        </p:nvSpPr>
        <p:spPr>
          <a:xfrm>
            <a:off x="9233088" y="5158750"/>
            <a:ext cx="1100100" cy="80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Chunk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3149a5d0adb_0_167"/>
          <p:cNvSpPr/>
          <p:nvPr/>
        </p:nvSpPr>
        <p:spPr>
          <a:xfrm>
            <a:off x="9107963" y="5082550"/>
            <a:ext cx="1100100" cy="80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Chunk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3149a5d0adb_0_167"/>
          <p:cNvSpPr txBox="1"/>
          <p:nvPr/>
        </p:nvSpPr>
        <p:spPr>
          <a:xfrm>
            <a:off x="9887700" y="2428200"/>
            <a:ext cx="1511700" cy="4002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tuition-fees-aid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3149a5d0adb_0_167"/>
          <p:cNvSpPr txBox="1"/>
          <p:nvPr/>
        </p:nvSpPr>
        <p:spPr>
          <a:xfrm>
            <a:off x="9901075" y="3755375"/>
            <a:ext cx="1569900" cy="4002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capstone-projects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3149a5d0adb_0_167"/>
          <p:cNvSpPr txBox="1"/>
          <p:nvPr/>
        </p:nvSpPr>
        <p:spPr>
          <a:xfrm>
            <a:off x="9945850" y="4974500"/>
            <a:ext cx="1511700" cy="4002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career-outcomes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3149a5d0adb_0_167"/>
          <p:cNvSpPr txBox="1"/>
          <p:nvPr/>
        </p:nvSpPr>
        <p:spPr>
          <a:xfrm>
            <a:off x="689950" y="4898300"/>
            <a:ext cx="260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“How much is the tuition?”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g3149a5d0adb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127" y="3863350"/>
            <a:ext cx="484275" cy="4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g3149a5d0adb_0_200"/>
          <p:cNvCxnSpPr/>
          <p:nvPr/>
        </p:nvCxnSpPr>
        <p:spPr>
          <a:xfrm flipH="1" rot="10800000">
            <a:off x="4976649" y="4692951"/>
            <a:ext cx="2418900" cy="5520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6" name="Google Shape;266;g3149a5d0adb_0_200"/>
          <p:cNvCxnSpPr/>
          <p:nvPr/>
        </p:nvCxnSpPr>
        <p:spPr>
          <a:xfrm flipH="1" rot="10800000">
            <a:off x="4976649" y="5454951"/>
            <a:ext cx="2418900" cy="5520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7" name="Google Shape;267;g3149a5d0adb_0_200"/>
          <p:cNvCxnSpPr/>
          <p:nvPr/>
        </p:nvCxnSpPr>
        <p:spPr>
          <a:xfrm flipH="1" rot="10800000">
            <a:off x="4976649" y="3930951"/>
            <a:ext cx="2418900" cy="5520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8" name="Google Shape;268;g3149a5d0adb_0_200"/>
          <p:cNvCxnSpPr>
            <a:stCxn id="269" idx="3"/>
            <a:endCxn id="270" idx="1"/>
          </p:cNvCxnSpPr>
          <p:nvPr/>
        </p:nvCxnSpPr>
        <p:spPr>
          <a:xfrm>
            <a:off x="4901625" y="3092750"/>
            <a:ext cx="25176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1" name="Google Shape;271;g3149a5d0adb_0_200"/>
          <p:cNvSpPr txBox="1"/>
          <p:nvPr/>
        </p:nvSpPr>
        <p:spPr>
          <a:xfrm>
            <a:off x="108650" y="-58700"/>
            <a:ext cx="114366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00"/>
              <a:buFont typeface="Calibri"/>
              <a:buNone/>
            </a:pPr>
            <a:r>
              <a:rPr b="1" lang="en-US" sz="3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1" lang="en-US" sz="3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RAG Fusion for further improvement</a:t>
            </a:r>
            <a:endParaRPr b="1" sz="3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72;g3149a5d0adb_0_200"/>
          <p:cNvCxnSpPr/>
          <p:nvPr/>
        </p:nvCxnSpPr>
        <p:spPr>
          <a:xfrm>
            <a:off x="-7749" y="968534"/>
            <a:ext cx="11641500" cy="0"/>
          </a:xfrm>
          <a:prstGeom prst="straightConnector1">
            <a:avLst/>
          </a:prstGeom>
          <a:noFill/>
          <a:ln cap="flat" cmpd="sng" w="793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3" name="Google Shape;273;g3149a5d0adb_0_200"/>
          <p:cNvSpPr txBox="1"/>
          <p:nvPr/>
        </p:nvSpPr>
        <p:spPr>
          <a:xfrm>
            <a:off x="197100" y="1082432"/>
            <a:ext cx="11436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600"/>
              <a:buChar char="●"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Through query rewriting, we were able to retrieve a wider variety of chunks, while re-ranking allowed us to successfully obtain chunks with the highest relevance to the query.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3149a5d0adb_0_200"/>
          <p:cNvSpPr txBox="1"/>
          <p:nvPr>
            <p:ph idx="12" type="sldNum"/>
          </p:nvPr>
        </p:nvSpPr>
        <p:spPr>
          <a:xfrm>
            <a:off x="9459543" y="652997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g3149a5d0adb_0_200"/>
          <p:cNvSpPr/>
          <p:nvPr/>
        </p:nvSpPr>
        <p:spPr>
          <a:xfrm>
            <a:off x="963175" y="3938675"/>
            <a:ext cx="1428600" cy="70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User’s Query</a:t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" name="Google Shape;276;g3149a5d0adb_0_200"/>
          <p:cNvCxnSpPr>
            <a:stCxn id="275" idx="3"/>
          </p:cNvCxnSpPr>
          <p:nvPr/>
        </p:nvCxnSpPr>
        <p:spPr>
          <a:xfrm flipH="1" rot="10800000">
            <a:off x="2391775" y="3177425"/>
            <a:ext cx="1081200" cy="111300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9" name="Google Shape;269;g3149a5d0adb_0_200"/>
          <p:cNvSpPr/>
          <p:nvPr/>
        </p:nvSpPr>
        <p:spPr>
          <a:xfrm>
            <a:off x="3473025" y="2741000"/>
            <a:ext cx="1428600" cy="70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User’s Query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(Original)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3149a5d0adb_0_200"/>
          <p:cNvSpPr/>
          <p:nvPr/>
        </p:nvSpPr>
        <p:spPr>
          <a:xfrm>
            <a:off x="3517825" y="3547350"/>
            <a:ext cx="1428600" cy="70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3149a5d0adb_0_200"/>
          <p:cNvSpPr/>
          <p:nvPr/>
        </p:nvSpPr>
        <p:spPr>
          <a:xfrm>
            <a:off x="3517825" y="4353700"/>
            <a:ext cx="1428600" cy="70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3149a5d0adb_0_200"/>
          <p:cNvSpPr/>
          <p:nvPr/>
        </p:nvSpPr>
        <p:spPr>
          <a:xfrm>
            <a:off x="3545100" y="5160050"/>
            <a:ext cx="1428600" cy="70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Q3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g3149a5d0adb_0_200"/>
          <p:cNvCxnSpPr>
            <a:stCxn id="275" idx="3"/>
            <a:endCxn id="277" idx="1"/>
          </p:cNvCxnSpPr>
          <p:nvPr/>
        </p:nvCxnSpPr>
        <p:spPr>
          <a:xfrm flipH="1" rot="10800000">
            <a:off x="2391775" y="3899225"/>
            <a:ext cx="1126200" cy="39120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" name="Google Shape;281;g3149a5d0adb_0_200"/>
          <p:cNvCxnSpPr>
            <a:stCxn id="275" idx="3"/>
            <a:endCxn id="278" idx="1"/>
          </p:cNvCxnSpPr>
          <p:nvPr/>
        </p:nvCxnSpPr>
        <p:spPr>
          <a:xfrm>
            <a:off x="2391775" y="4290425"/>
            <a:ext cx="1126200" cy="41490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" name="Google Shape;282;g3149a5d0adb_0_200"/>
          <p:cNvCxnSpPr>
            <a:stCxn id="275" idx="3"/>
            <a:endCxn id="279" idx="1"/>
          </p:cNvCxnSpPr>
          <p:nvPr/>
        </p:nvCxnSpPr>
        <p:spPr>
          <a:xfrm>
            <a:off x="2391775" y="4290425"/>
            <a:ext cx="1153200" cy="122130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3" name="Google Shape;283;g3149a5d0adb_0_200"/>
          <p:cNvSpPr/>
          <p:nvPr/>
        </p:nvSpPr>
        <p:spPr>
          <a:xfrm>
            <a:off x="5536996" y="2741000"/>
            <a:ext cx="931200" cy="7035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74EA7"/>
              </a:solidFill>
              <a:highlight>
                <a:srgbClr val="674EA7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3149a5d0adb_0_200"/>
          <p:cNvSpPr/>
          <p:nvPr/>
        </p:nvSpPr>
        <p:spPr>
          <a:xfrm>
            <a:off x="5536996" y="3549188"/>
            <a:ext cx="931200" cy="7035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74EA7"/>
              </a:solidFill>
              <a:highlight>
                <a:srgbClr val="674EA7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3149a5d0adb_0_200"/>
          <p:cNvSpPr/>
          <p:nvPr/>
        </p:nvSpPr>
        <p:spPr>
          <a:xfrm>
            <a:off x="5536996" y="4357375"/>
            <a:ext cx="931200" cy="7035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74EA7"/>
              </a:solidFill>
              <a:highlight>
                <a:srgbClr val="674EA7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3149a5d0adb_0_200"/>
          <p:cNvSpPr/>
          <p:nvPr/>
        </p:nvSpPr>
        <p:spPr>
          <a:xfrm>
            <a:off x="5581771" y="5165550"/>
            <a:ext cx="931200" cy="7035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74EA7"/>
              </a:solidFill>
              <a:highlight>
                <a:srgbClr val="674EA7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g3149a5d0adb_0_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224" y="2689577"/>
            <a:ext cx="806350" cy="8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3149a5d0adb_0_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224" y="3497777"/>
            <a:ext cx="806350" cy="8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3149a5d0adb_0_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224" y="4302277"/>
            <a:ext cx="806350" cy="8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3149a5d0adb_0_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224" y="5140777"/>
            <a:ext cx="806350" cy="806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g3149a5d0adb_0_200"/>
          <p:cNvCxnSpPr/>
          <p:nvPr/>
        </p:nvCxnSpPr>
        <p:spPr>
          <a:xfrm>
            <a:off x="8225575" y="3092750"/>
            <a:ext cx="1745400" cy="101400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1" name="Google Shape;291;g3149a5d0adb_0_200"/>
          <p:cNvCxnSpPr/>
          <p:nvPr/>
        </p:nvCxnSpPr>
        <p:spPr>
          <a:xfrm>
            <a:off x="8149374" y="3872651"/>
            <a:ext cx="1831500" cy="24390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2" name="Google Shape;292;g3149a5d0adb_0_200"/>
          <p:cNvCxnSpPr/>
          <p:nvPr/>
        </p:nvCxnSpPr>
        <p:spPr>
          <a:xfrm flipH="1" rot="10800000">
            <a:off x="8182524" y="4126276"/>
            <a:ext cx="1798500" cy="56190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3" name="Google Shape;293;g3149a5d0adb_0_200"/>
          <p:cNvCxnSpPr/>
          <p:nvPr/>
        </p:nvCxnSpPr>
        <p:spPr>
          <a:xfrm flipH="1" rot="10800000">
            <a:off x="8225574" y="4116651"/>
            <a:ext cx="1765200" cy="139350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4" name="Google Shape;294;g3149a5d0adb_0_200"/>
          <p:cNvSpPr txBox="1"/>
          <p:nvPr/>
        </p:nvSpPr>
        <p:spPr>
          <a:xfrm>
            <a:off x="5176400" y="2846025"/>
            <a:ext cx="1652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Vector 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3149a5d0adb_0_200"/>
          <p:cNvSpPr txBox="1"/>
          <p:nvPr/>
        </p:nvSpPr>
        <p:spPr>
          <a:xfrm>
            <a:off x="643925" y="3371275"/>
            <a:ext cx="32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Query Rewriting</a:t>
            </a:r>
            <a:endParaRPr b="1" i="0" sz="15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3149a5d0adb_0_200"/>
          <p:cNvSpPr txBox="1"/>
          <p:nvPr/>
        </p:nvSpPr>
        <p:spPr>
          <a:xfrm>
            <a:off x="8090475" y="3101213"/>
            <a:ext cx="32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Re-Ranking</a:t>
            </a:r>
            <a:endParaRPr b="1" sz="15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(top_n = 5)</a:t>
            </a:r>
            <a:endParaRPr b="1" sz="15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3149a5d0adb_0_200"/>
          <p:cNvSpPr txBox="1"/>
          <p:nvPr/>
        </p:nvSpPr>
        <p:spPr>
          <a:xfrm>
            <a:off x="3593900" y="2722075"/>
            <a:ext cx="32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k = 10</a:t>
            </a:r>
            <a:endParaRPr b="1" i="0" sz="15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g3149a5d0adb_0_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6999" y="3736377"/>
            <a:ext cx="806350" cy="8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3149a5d0adb_0_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6255" y="3087175"/>
            <a:ext cx="331400" cy="3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g2e9d075000a_1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441" y="581009"/>
            <a:ext cx="721647" cy="20139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2e9d075000a_1_27"/>
          <p:cNvSpPr/>
          <p:nvPr/>
        </p:nvSpPr>
        <p:spPr>
          <a:xfrm>
            <a:off x="364200" y="569625"/>
            <a:ext cx="756300" cy="2148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2e9d075000a_1_27"/>
          <p:cNvSpPr/>
          <p:nvPr/>
        </p:nvSpPr>
        <p:spPr>
          <a:xfrm>
            <a:off x="10683825" y="41825"/>
            <a:ext cx="1237200" cy="82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2e9d075000a_1_27"/>
          <p:cNvSpPr/>
          <p:nvPr/>
        </p:nvSpPr>
        <p:spPr>
          <a:xfrm>
            <a:off x="-62850" y="-75300"/>
            <a:ext cx="12317700" cy="700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http://209.97.145.117:8501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2e9d075000a_1_27"/>
          <p:cNvSpPr/>
          <p:nvPr/>
        </p:nvSpPr>
        <p:spPr>
          <a:xfrm>
            <a:off x="242825" y="452175"/>
            <a:ext cx="1071900" cy="42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2e9d075000a_1_27"/>
          <p:cNvSpPr txBox="1"/>
          <p:nvPr>
            <p:ph type="ctrTitle"/>
          </p:nvPr>
        </p:nvSpPr>
        <p:spPr>
          <a:xfrm>
            <a:off x="4064550" y="1027313"/>
            <a:ext cx="38679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5500">
                <a:solidFill>
                  <a:srgbClr val="A979ED"/>
                </a:solidFill>
              </a:rPr>
              <a:t>LIVE DEMO</a:t>
            </a:r>
            <a:endParaRPr sz="5500">
              <a:solidFill>
                <a:srgbClr val="A979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2e9d075000a_1_27"/>
          <p:cNvSpPr/>
          <p:nvPr/>
        </p:nvSpPr>
        <p:spPr>
          <a:xfrm>
            <a:off x="0" y="41825"/>
            <a:ext cx="3600600" cy="1214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2e9d075000a_1_27"/>
          <p:cNvSpPr txBox="1"/>
          <p:nvPr/>
        </p:nvSpPr>
        <p:spPr>
          <a:xfrm>
            <a:off x="3867800" y="4897725"/>
            <a:ext cx="43074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https://rag-uchicago-website.streamlit.app/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g2e9d075000a_1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475" y="2040575"/>
            <a:ext cx="2663662" cy="2663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17b9884153_0_75"/>
          <p:cNvSpPr txBox="1"/>
          <p:nvPr/>
        </p:nvSpPr>
        <p:spPr>
          <a:xfrm>
            <a:off x="108653" y="-58700"/>
            <a:ext cx="108825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b="1" i="0" sz="39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8" name="Google Shape;318;g317b9884153_0_75"/>
          <p:cNvCxnSpPr/>
          <p:nvPr/>
        </p:nvCxnSpPr>
        <p:spPr>
          <a:xfrm>
            <a:off x="-7749" y="968534"/>
            <a:ext cx="11641500" cy="0"/>
          </a:xfrm>
          <a:prstGeom prst="straightConnector1">
            <a:avLst/>
          </a:prstGeom>
          <a:noFill/>
          <a:ln cap="flat" cmpd="sng" w="793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9" name="Google Shape;319;g317b9884153_0_75"/>
          <p:cNvSpPr txBox="1"/>
          <p:nvPr>
            <p:ph idx="12" type="sldNum"/>
          </p:nvPr>
        </p:nvSpPr>
        <p:spPr>
          <a:xfrm>
            <a:off x="9459543" y="652997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0" name="Google Shape;320;g317b9884153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50" y="1546225"/>
            <a:ext cx="5188975" cy="432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317b9884153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0725" y="3787200"/>
            <a:ext cx="5380674" cy="19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317b9884153_0_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0726" y="1546225"/>
            <a:ext cx="5367323" cy="22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17b9884153_0_84"/>
          <p:cNvSpPr txBox="1"/>
          <p:nvPr/>
        </p:nvSpPr>
        <p:spPr>
          <a:xfrm>
            <a:off x="108653" y="-58700"/>
            <a:ext cx="108825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Evaluation - Conversation History</a:t>
            </a:r>
            <a:endParaRPr b="1" i="0" sz="39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Google Shape;328;g317b9884153_0_84"/>
          <p:cNvCxnSpPr/>
          <p:nvPr/>
        </p:nvCxnSpPr>
        <p:spPr>
          <a:xfrm>
            <a:off x="-7749" y="968534"/>
            <a:ext cx="11641500" cy="0"/>
          </a:xfrm>
          <a:prstGeom prst="straightConnector1">
            <a:avLst/>
          </a:prstGeom>
          <a:noFill/>
          <a:ln cap="flat" cmpd="sng" w="793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9" name="Google Shape;329;g317b9884153_0_84"/>
          <p:cNvSpPr txBox="1"/>
          <p:nvPr>
            <p:ph idx="12" type="sldNum"/>
          </p:nvPr>
        </p:nvSpPr>
        <p:spPr>
          <a:xfrm>
            <a:off x="9459543" y="652997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0" name="Google Shape;330;g317b9884153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625" y="1176928"/>
            <a:ext cx="4590799" cy="54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317b9884153_0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300" y="1176925"/>
            <a:ext cx="5200849" cy="27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7b9884153_0_92"/>
          <p:cNvSpPr txBox="1"/>
          <p:nvPr/>
        </p:nvSpPr>
        <p:spPr>
          <a:xfrm>
            <a:off x="108653" y="-58700"/>
            <a:ext cx="108825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Evaluation - Hallucination</a:t>
            </a:r>
            <a:endParaRPr b="1" i="0" sz="39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7" name="Google Shape;337;g317b9884153_0_92"/>
          <p:cNvCxnSpPr/>
          <p:nvPr/>
        </p:nvCxnSpPr>
        <p:spPr>
          <a:xfrm>
            <a:off x="-7749" y="968534"/>
            <a:ext cx="11641500" cy="0"/>
          </a:xfrm>
          <a:prstGeom prst="straightConnector1">
            <a:avLst/>
          </a:prstGeom>
          <a:noFill/>
          <a:ln cap="flat" cmpd="sng" w="793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8" name="Google Shape;338;g317b9884153_0_92"/>
          <p:cNvSpPr txBox="1"/>
          <p:nvPr>
            <p:ph idx="12" type="sldNum"/>
          </p:nvPr>
        </p:nvSpPr>
        <p:spPr>
          <a:xfrm>
            <a:off x="9459543" y="652997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9" name="Google Shape;339;g317b9884153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925" y="1679550"/>
            <a:ext cx="7755099" cy="42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149a5d0adb_0_399"/>
          <p:cNvSpPr txBox="1"/>
          <p:nvPr/>
        </p:nvSpPr>
        <p:spPr>
          <a:xfrm>
            <a:off x="108653" y="-58700"/>
            <a:ext cx="108825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Evaluation - Routing + RAG Fusion</a:t>
            </a:r>
            <a:endParaRPr b="1" i="0" sz="39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Google Shape;345;g3149a5d0adb_0_399"/>
          <p:cNvCxnSpPr/>
          <p:nvPr/>
        </p:nvCxnSpPr>
        <p:spPr>
          <a:xfrm>
            <a:off x="-7749" y="968534"/>
            <a:ext cx="11641500" cy="0"/>
          </a:xfrm>
          <a:prstGeom prst="straightConnector1">
            <a:avLst/>
          </a:prstGeom>
          <a:noFill/>
          <a:ln cap="flat" cmpd="sng" w="793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6" name="Google Shape;346;g3149a5d0adb_0_399"/>
          <p:cNvSpPr txBox="1"/>
          <p:nvPr>
            <p:ph idx="12" type="sldNum"/>
          </p:nvPr>
        </p:nvSpPr>
        <p:spPr>
          <a:xfrm>
            <a:off x="9459543" y="652997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7" name="Google Shape;347;g3149a5d0adb_0_399"/>
          <p:cNvPicPr preferRelativeResize="0"/>
          <p:nvPr/>
        </p:nvPicPr>
        <p:blipFill rotWithShape="1">
          <a:blip r:embed="rId3">
            <a:alphaModFix/>
          </a:blip>
          <a:srcRect b="-8" l="0" r="0" t="14960"/>
          <a:stretch/>
        </p:blipFill>
        <p:spPr>
          <a:xfrm>
            <a:off x="531638" y="1085536"/>
            <a:ext cx="10944225" cy="37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3149a5d0adb_0_399"/>
          <p:cNvSpPr txBox="1"/>
          <p:nvPr/>
        </p:nvSpPr>
        <p:spPr>
          <a:xfrm>
            <a:off x="523538" y="1458150"/>
            <a:ext cx="10052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4 options here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routing=True, fusion=True | routing=True, fusion=False | routing=False, fusion=True | routing=False, fusion=False</a:t>
            </a:r>
            <a:endParaRPr sz="1200"/>
          </a:p>
        </p:txBody>
      </p:sp>
      <p:sp>
        <p:nvSpPr>
          <p:cNvPr id="349" name="Google Shape;349;g3149a5d0adb_0_399"/>
          <p:cNvSpPr/>
          <p:nvPr/>
        </p:nvSpPr>
        <p:spPr>
          <a:xfrm>
            <a:off x="9157050" y="1162425"/>
            <a:ext cx="2073900" cy="37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3149a5d0adb_0_399"/>
          <p:cNvSpPr txBox="1"/>
          <p:nvPr/>
        </p:nvSpPr>
        <p:spPr>
          <a:xfrm>
            <a:off x="8696750" y="2381225"/>
            <a:ext cx="3237300" cy="3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Summary of Key Differences:</a:t>
            </a:r>
            <a:endParaRPr b="1" sz="15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US" sz="1300">
                <a:solidFill>
                  <a:schemeClr val="dk1"/>
                </a:solidFill>
              </a:rPr>
              <a:t>Baseline</a:t>
            </a:r>
            <a:r>
              <a:rPr lang="en-US" sz="1300">
                <a:solidFill>
                  <a:schemeClr val="dk1"/>
                </a:solidFill>
              </a:rPr>
              <a:t> focuses on general project details and student benefits.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US" sz="1300">
                <a:solidFill>
                  <a:schemeClr val="dk1"/>
                </a:solidFill>
              </a:rPr>
              <a:t>Routing</a:t>
            </a:r>
            <a:r>
              <a:rPr lang="en-US" sz="1300">
                <a:solidFill>
                  <a:schemeClr val="dk1"/>
                </a:solidFill>
              </a:rPr>
              <a:t> emphasizes program logistics (timing of project acceptance and larger cohorts).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US" sz="1300">
                <a:solidFill>
                  <a:schemeClr val="dk1"/>
                </a:solidFill>
              </a:rPr>
              <a:t>Fusion</a:t>
            </a:r>
            <a:r>
              <a:rPr lang="en-US" sz="1300">
                <a:solidFill>
                  <a:schemeClr val="dk1"/>
                </a:solidFill>
              </a:rPr>
              <a:t> highlights sponsor benefits and the potential for recruitment.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US" sz="1300">
                <a:solidFill>
                  <a:schemeClr val="dk1"/>
                </a:solidFill>
              </a:rPr>
              <a:t>Routing + Fusion</a:t>
            </a:r>
            <a:r>
              <a:rPr lang="en-US" sz="1300">
                <a:solidFill>
                  <a:schemeClr val="dk1"/>
                </a:solidFill>
              </a:rPr>
              <a:t> combines all aspects, adding a research-focused angle and a broader appeal to both students and sponsors.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351" name="Google Shape;351;g3149a5d0adb_0_3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025" y="2425650"/>
            <a:ext cx="8069052" cy="15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3149a5d0adb_0_3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025" y="4428775"/>
            <a:ext cx="8069050" cy="1648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g3149a5d0adb_0_3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025" y="2439750"/>
            <a:ext cx="8735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e991eb19b2_0_289"/>
          <p:cNvSpPr txBox="1"/>
          <p:nvPr/>
        </p:nvSpPr>
        <p:spPr>
          <a:xfrm>
            <a:off x="108653" y="-58700"/>
            <a:ext cx="108825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9" name="Google Shape;359;g2e991eb19b2_0_289"/>
          <p:cNvCxnSpPr/>
          <p:nvPr/>
        </p:nvCxnSpPr>
        <p:spPr>
          <a:xfrm>
            <a:off x="-7749" y="968534"/>
            <a:ext cx="11641500" cy="0"/>
          </a:xfrm>
          <a:prstGeom prst="straightConnector1">
            <a:avLst/>
          </a:prstGeom>
          <a:noFill/>
          <a:ln cap="flat" cmpd="sng" w="793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0" name="Google Shape;360;g2e991eb19b2_0_289"/>
          <p:cNvSpPr txBox="1"/>
          <p:nvPr>
            <p:ph idx="12" type="sldNum"/>
          </p:nvPr>
        </p:nvSpPr>
        <p:spPr>
          <a:xfrm>
            <a:off x="9459543" y="652997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g2e991eb19b2_0_289"/>
          <p:cNvSpPr txBox="1"/>
          <p:nvPr/>
        </p:nvSpPr>
        <p:spPr>
          <a:xfrm>
            <a:off x="197100" y="1082432"/>
            <a:ext cx="114366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700"/>
              <a:buFont typeface="Calibri"/>
              <a:buChar char="●"/>
            </a:pPr>
            <a:r>
              <a:rPr lang="en-U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RAG model architecture answers user queries about the MS-ADS website by combining several tools and techniques: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○"/>
            </a:pPr>
            <a:r>
              <a:rPr lang="en-U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1. User Query: Routed with metadata and enhanced with query rewriting via OpenAI models.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○"/>
            </a:pPr>
            <a:r>
              <a:rPr lang="en-U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 Vector Database (FAISS): Central storage for embedded website content, processed through **fetching, cleaning, indexing, chunking, and embedding with tools like BeautifulSoup and Trafilatura.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○"/>
            </a:pPr>
            <a:r>
              <a:rPr lang="en-U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3. Prompt &amp; Answer Generation: Retrieved results are re-ranked (RAG Fusion) for relevance and compiled into responses that include original links to avoid hallucinations, with conversation history maintained for context.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○"/>
            </a:pPr>
            <a:r>
              <a:rPr lang="en-U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 Key Tools: LangChain manages operations, FAISS handles vector storage, and OpenAI models support embedding, routing, rewriting, and answer generation.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700"/>
              <a:buFont typeface="Calibri"/>
              <a:buChar char="●"/>
            </a:pPr>
            <a:r>
              <a:rPr lang="en-U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setup ensures accurate, context-aware responses, grounded in the MS-ADS website data.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149a5d0adb_0_215"/>
          <p:cNvSpPr txBox="1"/>
          <p:nvPr/>
        </p:nvSpPr>
        <p:spPr>
          <a:xfrm>
            <a:off x="108653" y="-58700"/>
            <a:ext cx="108825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b="1" i="0" sz="39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" name="Google Shape;367;g3149a5d0adb_0_215"/>
          <p:cNvCxnSpPr/>
          <p:nvPr/>
        </p:nvCxnSpPr>
        <p:spPr>
          <a:xfrm>
            <a:off x="-7749" y="968534"/>
            <a:ext cx="11641500" cy="0"/>
          </a:xfrm>
          <a:prstGeom prst="straightConnector1">
            <a:avLst/>
          </a:prstGeom>
          <a:noFill/>
          <a:ln cap="flat" cmpd="sng" w="793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8" name="Google Shape;368;g3149a5d0adb_0_215"/>
          <p:cNvSpPr txBox="1"/>
          <p:nvPr>
            <p:ph idx="12" type="sldNum"/>
          </p:nvPr>
        </p:nvSpPr>
        <p:spPr>
          <a:xfrm>
            <a:off x="9459543" y="652997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9" name="Google Shape;369;g3149a5d0adb_0_215"/>
          <p:cNvSpPr txBox="1"/>
          <p:nvPr/>
        </p:nvSpPr>
        <p:spPr>
          <a:xfrm>
            <a:off x="197100" y="1082432"/>
            <a:ext cx="114366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700"/>
              <a:buFont typeface="Arial"/>
              <a:buChar char="●"/>
            </a:pPr>
            <a:r>
              <a:rPr b="1" lang="en-US" sz="17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Include both hyperlink text and URL in retrieve context: </a:t>
            </a:r>
            <a:endParaRPr b="1" sz="17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700"/>
              <a:buFont typeface="Calibri"/>
              <a:buChar char="○"/>
            </a:pPr>
            <a:r>
              <a:rPr lang="en-U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Ideal result: "For questions regarding an application fee waiver, you can refer to the Physical Sciences Division fee waiver policy https://physicalsciences.uchicago.edu/academics/admissions/application-requirements/#FeeWaiver. (Source: </a:t>
            </a:r>
            <a:r>
              <a:rPr lang="en-US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https://datascience.uchicago.edu/education/masters-programs/ms-in-applied-data-science/how-to-apply/</a:t>
            </a:r>
            <a:r>
              <a:rPr lang="en-U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)“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700"/>
              <a:buFont typeface="Calibri"/>
              <a:buChar char="●"/>
            </a:pPr>
            <a:r>
              <a:rPr b="1" lang="en-US" sz="17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Expanded Metadata and Contextual Cues:</a:t>
            </a:r>
            <a:r>
              <a:rPr lang="en-U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Include additional metadata fields (e.g., content freshness, user intent) to enhance filtering accuracy.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700"/>
              <a:buFont typeface="Calibri"/>
              <a:buChar char="●"/>
            </a:pPr>
            <a:r>
              <a:rPr b="1" lang="en-US" sz="17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Automated Evaluation Metrics:</a:t>
            </a:r>
            <a:r>
              <a:rPr lang="en-U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Develop automated relevance scoring metrics to evaluate and monitor response quality over time.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700"/>
              <a:buFont typeface="Calibri"/>
              <a:buChar char="●"/>
            </a:pPr>
            <a:r>
              <a:rPr b="1" lang="en-US" sz="17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User Personalization:</a:t>
            </a:r>
            <a:r>
              <a:rPr lang="en-U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Tailor responses based on user history or preferences to enhance engagement and relevance.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700"/>
              <a:buFont typeface="Calibri"/>
              <a:buChar char="●"/>
            </a:pPr>
            <a:r>
              <a:rPr b="1" lang="en-US" sz="17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Upgrade or Fine-tune to More Advanced Embedding Models:</a:t>
            </a:r>
            <a:r>
              <a:rPr lang="en-U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Experiment with newer or more specialized embedding models as they become available to improve retrieval precision</a:t>
            </a:r>
            <a:r>
              <a:rPr lang="en-U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991eb19b2_0_217"/>
          <p:cNvSpPr txBox="1"/>
          <p:nvPr/>
        </p:nvSpPr>
        <p:spPr>
          <a:xfrm>
            <a:off x="108639" y="-58705"/>
            <a:ext cx="83559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00"/>
              <a:buFont typeface="Calibri"/>
              <a:buNone/>
            </a:pPr>
            <a:r>
              <a:rPr b="1" lang="en-US" sz="3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Our Team</a:t>
            </a:r>
            <a:endParaRPr b="1" sz="3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g2e991eb19b2_0_217"/>
          <p:cNvCxnSpPr/>
          <p:nvPr/>
        </p:nvCxnSpPr>
        <p:spPr>
          <a:xfrm>
            <a:off x="-7749" y="968534"/>
            <a:ext cx="11641500" cy="0"/>
          </a:xfrm>
          <a:prstGeom prst="straightConnector1">
            <a:avLst/>
          </a:prstGeom>
          <a:noFill/>
          <a:ln cap="flat" cmpd="sng" w="793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g2e991eb19b2_0_217"/>
          <p:cNvSpPr txBox="1"/>
          <p:nvPr>
            <p:ph idx="12" type="sldNum"/>
          </p:nvPr>
        </p:nvSpPr>
        <p:spPr>
          <a:xfrm>
            <a:off x="9459543" y="652997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g2e991eb19b2_0_217"/>
          <p:cNvSpPr txBox="1"/>
          <p:nvPr/>
        </p:nvSpPr>
        <p:spPr>
          <a:xfrm>
            <a:off x="4552437" y="4786731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Liang Gong</a:t>
            </a:r>
            <a:endParaRPr b="1" i="0" sz="1600" u="none" cap="none" strike="noStrik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2e991eb19b2_0_217"/>
          <p:cNvSpPr txBox="1"/>
          <p:nvPr/>
        </p:nvSpPr>
        <p:spPr>
          <a:xfrm>
            <a:off x="1173800" y="4776531"/>
            <a:ext cx="27840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rPr b="1" i="0" lang="en-US" sz="1633" u="none" cap="none" strike="noStrike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Daichi Ishikawa</a:t>
            </a:r>
            <a:endParaRPr b="1" i="0" sz="1633" u="none" cap="none" strike="noStrik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2e991eb19b2_0_217"/>
          <p:cNvSpPr txBox="1"/>
          <p:nvPr/>
        </p:nvSpPr>
        <p:spPr>
          <a:xfrm>
            <a:off x="8147075" y="4776531"/>
            <a:ext cx="27840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rPr b="1" i="0" lang="en-US" sz="1633" u="none" cap="none" strike="noStrike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Haoran Zheng</a:t>
            </a:r>
            <a:endParaRPr b="1" i="0" sz="1633" u="none" cap="none" strike="noStrik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1" i="0" sz="1633" u="none" cap="none" strike="noStrik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g2e991eb19b2_0_217"/>
          <p:cNvPicPr preferRelativeResize="0"/>
          <p:nvPr/>
        </p:nvPicPr>
        <p:blipFill rotWithShape="1">
          <a:blip r:embed="rId3">
            <a:alphaModFix/>
          </a:blip>
          <a:srcRect b="0" l="20181" r="41767" t="12026"/>
          <a:stretch/>
        </p:blipFill>
        <p:spPr>
          <a:xfrm>
            <a:off x="5118650" y="2003900"/>
            <a:ext cx="1962245" cy="255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e991eb19b2_0_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4163" y="2375375"/>
            <a:ext cx="2095675" cy="20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2e991eb19b2_0_2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5000" y="2433950"/>
            <a:ext cx="2037775" cy="20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3149a5d0adb_0_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441" y="581009"/>
            <a:ext cx="721647" cy="20139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3149a5d0adb_0_222"/>
          <p:cNvSpPr/>
          <p:nvPr/>
        </p:nvSpPr>
        <p:spPr>
          <a:xfrm>
            <a:off x="364200" y="569625"/>
            <a:ext cx="756300" cy="2148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3149a5d0adb_0_222"/>
          <p:cNvSpPr/>
          <p:nvPr/>
        </p:nvSpPr>
        <p:spPr>
          <a:xfrm>
            <a:off x="10683825" y="41825"/>
            <a:ext cx="1237200" cy="82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3149a5d0adb_0_222"/>
          <p:cNvSpPr/>
          <p:nvPr/>
        </p:nvSpPr>
        <p:spPr>
          <a:xfrm>
            <a:off x="-62850" y="-75300"/>
            <a:ext cx="12317700" cy="700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http://209.97.145.117:8501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3149a5d0adb_0_222"/>
          <p:cNvSpPr/>
          <p:nvPr/>
        </p:nvSpPr>
        <p:spPr>
          <a:xfrm>
            <a:off x="242825" y="452175"/>
            <a:ext cx="1071900" cy="42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3149a5d0adb_0_222"/>
          <p:cNvSpPr txBox="1"/>
          <p:nvPr>
            <p:ph type="ctrTitle"/>
          </p:nvPr>
        </p:nvSpPr>
        <p:spPr>
          <a:xfrm>
            <a:off x="4064550" y="2636413"/>
            <a:ext cx="38679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5500">
                <a:solidFill>
                  <a:srgbClr val="A979ED"/>
                </a:solidFill>
              </a:rPr>
              <a:t>Appendix</a:t>
            </a:r>
            <a:endParaRPr sz="5500">
              <a:solidFill>
                <a:srgbClr val="A979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3149a5d0adb_0_222"/>
          <p:cNvSpPr/>
          <p:nvPr/>
        </p:nvSpPr>
        <p:spPr>
          <a:xfrm>
            <a:off x="0" y="41825"/>
            <a:ext cx="3600600" cy="1214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7b9884153_0_99"/>
          <p:cNvSpPr txBox="1"/>
          <p:nvPr/>
        </p:nvSpPr>
        <p:spPr>
          <a:xfrm>
            <a:off x="108653" y="-58700"/>
            <a:ext cx="108825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Appendix</a:t>
            </a:r>
            <a:endParaRPr b="1" i="0" sz="39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g317b9884153_0_99"/>
          <p:cNvCxnSpPr/>
          <p:nvPr/>
        </p:nvCxnSpPr>
        <p:spPr>
          <a:xfrm>
            <a:off x="-7749" y="968534"/>
            <a:ext cx="11641500" cy="0"/>
          </a:xfrm>
          <a:prstGeom prst="straightConnector1">
            <a:avLst/>
          </a:prstGeom>
          <a:noFill/>
          <a:ln cap="flat" cmpd="sng" w="793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7" name="Google Shape;387;g317b9884153_0_99"/>
          <p:cNvSpPr txBox="1"/>
          <p:nvPr>
            <p:ph idx="12" type="sldNum"/>
          </p:nvPr>
        </p:nvSpPr>
        <p:spPr>
          <a:xfrm>
            <a:off x="9459543" y="652997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8" name="Google Shape;388;g317b9884153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925" y="1171950"/>
            <a:ext cx="4531430" cy="533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317b9884153_0_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425" y="4325477"/>
            <a:ext cx="4821925" cy="220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g317b9884153_0_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426" y="1197476"/>
            <a:ext cx="4821925" cy="3051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17b9884153_0_108"/>
          <p:cNvSpPr txBox="1"/>
          <p:nvPr/>
        </p:nvSpPr>
        <p:spPr>
          <a:xfrm>
            <a:off x="108653" y="-58700"/>
            <a:ext cx="108825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Appendix</a:t>
            </a:r>
            <a:endParaRPr b="1" i="0" sz="39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6" name="Google Shape;396;g317b9884153_0_108"/>
          <p:cNvCxnSpPr/>
          <p:nvPr/>
        </p:nvCxnSpPr>
        <p:spPr>
          <a:xfrm>
            <a:off x="-7749" y="968534"/>
            <a:ext cx="11641500" cy="0"/>
          </a:xfrm>
          <a:prstGeom prst="straightConnector1">
            <a:avLst/>
          </a:prstGeom>
          <a:noFill/>
          <a:ln cap="flat" cmpd="sng" w="793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7" name="Google Shape;397;g317b9884153_0_108"/>
          <p:cNvSpPr txBox="1"/>
          <p:nvPr>
            <p:ph idx="12" type="sldNum"/>
          </p:nvPr>
        </p:nvSpPr>
        <p:spPr>
          <a:xfrm>
            <a:off x="9459543" y="652997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8" name="Google Shape;398;g317b9884153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50" y="1579625"/>
            <a:ext cx="5221076" cy="434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317b9884153_0_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9100" y="1579624"/>
            <a:ext cx="5616099" cy="38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17b9884153_0_116"/>
          <p:cNvSpPr txBox="1"/>
          <p:nvPr/>
        </p:nvSpPr>
        <p:spPr>
          <a:xfrm>
            <a:off x="108653" y="-58700"/>
            <a:ext cx="108825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Appendix</a:t>
            </a:r>
            <a:endParaRPr b="1" i="0" sz="39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5" name="Google Shape;405;g317b9884153_0_116"/>
          <p:cNvCxnSpPr/>
          <p:nvPr/>
        </p:nvCxnSpPr>
        <p:spPr>
          <a:xfrm>
            <a:off x="-7749" y="968534"/>
            <a:ext cx="11641500" cy="0"/>
          </a:xfrm>
          <a:prstGeom prst="straightConnector1">
            <a:avLst/>
          </a:prstGeom>
          <a:noFill/>
          <a:ln cap="flat" cmpd="sng" w="793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6" name="Google Shape;406;g317b9884153_0_116"/>
          <p:cNvSpPr txBox="1"/>
          <p:nvPr>
            <p:ph idx="12" type="sldNum"/>
          </p:nvPr>
        </p:nvSpPr>
        <p:spPr>
          <a:xfrm>
            <a:off x="9459543" y="652997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7" name="Google Shape;407;g317b9884153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50" y="1199750"/>
            <a:ext cx="4654275" cy="540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317b9884153_0_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9800" y="1199750"/>
            <a:ext cx="5710899" cy="1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149a5d0adb_0_382"/>
          <p:cNvSpPr txBox="1"/>
          <p:nvPr/>
        </p:nvSpPr>
        <p:spPr>
          <a:xfrm>
            <a:off x="108653" y="-58700"/>
            <a:ext cx="108825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Appendix</a:t>
            </a:r>
            <a:endParaRPr b="1" i="0" sz="39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4" name="Google Shape;414;g3149a5d0adb_0_382"/>
          <p:cNvCxnSpPr/>
          <p:nvPr/>
        </p:nvCxnSpPr>
        <p:spPr>
          <a:xfrm>
            <a:off x="-7749" y="968534"/>
            <a:ext cx="11641500" cy="0"/>
          </a:xfrm>
          <a:prstGeom prst="straightConnector1">
            <a:avLst/>
          </a:prstGeom>
          <a:noFill/>
          <a:ln cap="flat" cmpd="sng" w="793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5" name="Google Shape;415;g3149a5d0adb_0_382"/>
          <p:cNvSpPr txBox="1"/>
          <p:nvPr>
            <p:ph idx="12" type="sldNum"/>
          </p:nvPr>
        </p:nvSpPr>
        <p:spPr>
          <a:xfrm>
            <a:off x="9459543" y="652997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6" name="Google Shape;416;g3149a5d0adb_0_382"/>
          <p:cNvSpPr/>
          <p:nvPr/>
        </p:nvSpPr>
        <p:spPr>
          <a:xfrm>
            <a:off x="178350" y="788325"/>
            <a:ext cx="12309000" cy="6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Arial"/>
              <a:buNone/>
            </a:pPr>
            <a:r>
              <a:rPr b="1" lang="en-US" sz="1500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System Design  - </a:t>
            </a:r>
            <a:r>
              <a:rPr b="1" lang="en-US" sz="1600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System Overview and Data Flow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600"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0" rtl="0" algn="l"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600"/>
              <a:buFont typeface="Calibri"/>
              <a:buChar char="•"/>
            </a:pPr>
            <a:r>
              <a:rPr b="1" lang="en-US" sz="1600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System Overview: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1" marL="457200" rtl="0" algn="l"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600"/>
              <a:buFont typeface="Calibri"/>
              <a:buChar char="•"/>
            </a:pPr>
            <a:r>
              <a:rPr lang="en-US" sz="1600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Integrates several key components: data preprocessing, embedding and vector storage, query handling, response generation, and user interface.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1" marL="457200" rtl="0" algn="l"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600"/>
              <a:buFont typeface="Calibri"/>
              <a:buChar char="•"/>
            </a:pPr>
            <a:r>
              <a:rPr lang="en-US" sz="1600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Components interact seamlessly to create an AI-powered information retrieval chatbot focused on UChicago’s MS in Applied Data Science program.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0" rtl="0" algn="l"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600"/>
              <a:buFont typeface="Calibri"/>
              <a:buChar char="•"/>
            </a:pPr>
            <a:r>
              <a:rPr b="1" lang="en-US" sz="1600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Data Flow: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1" marL="457200" rtl="0" algn="l"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User Query Input: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2" marL="914400" rtl="0" algn="l"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600"/>
              <a:buFont typeface="Calibri"/>
              <a:buChar char="•"/>
            </a:pPr>
            <a:r>
              <a:rPr lang="en-US" sz="1600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User submits a question through the Streamlit interface (main_streamlit.py).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1" marL="457200" rtl="0" algn="l"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Query Preprocessing: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2" marL="914400" rtl="0" algn="l"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600"/>
              <a:buFont typeface="Calibri"/>
              <a:buChar char="•"/>
            </a:pPr>
            <a:r>
              <a:rPr lang="en-US" sz="1600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The query is preprocessed, rewritten, and expanded using functions like rewrite_queries in chat_utils.py to improve retrieval.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1" marL="457200" rtl="0" algn="l"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Document Retrieval: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2" marL="914400" rtl="0" algn="l"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600"/>
              <a:buFont typeface="Calibri"/>
              <a:buChar char="•"/>
            </a:pPr>
            <a:r>
              <a:rPr lang="en-US" sz="1600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FAISS vector database (vector_search.py) performs similarity-based retrieval to find relevant document chunks.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1" marL="457200" rtl="0" algn="l"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Response Generation: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2" marL="914400" rtl="0" algn="l"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600"/>
              <a:buFont typeface="Calibri"/>
              <a:buChar char="•"/>
            </a:pPr>
            <a:r>
              <a:rPr lang="en-US" sz="1600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Retrieved chunks and user query are passed to the GPT-4 model (create_chat_chain in chat_utils.py) to generate a final response.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1" marL="457200" rtl="0" algn="l"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Response Display: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2" marL="914400" rtl="0" algn="l"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600"/>
              <a:buFont typeface="Calibri"/>
              <a:buChar char="•"/>
            </a:pPr>
            <a:r>
              <a:rPr lang="en-US" sz="1600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The response is displayed in the Streamlit interface, with conversational history maintained for continuity.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600"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500"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149a5d0adb_0_391"/>
          <p:cNvSpPr txBox="1"/>
          <p:nvPr/>
        </p:nvSpPr>
        <p:spPr>
          <a:xfrm>
            <a:off x="108653" y="-58700"/>
            <a:ext cx="108825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Appendix</a:t>
            </a:r>
            <a:endParaRPr b="1" i="0" sz="39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2" name="Google Shape;422;g3149a5d0adb_0_391"/>
          <p:cNvCxnSpPr/>
          <p:nvPr/>
        </p:nvCxnSpPr>
        <p:spPr>
          <a:xfrm>
            <a:off x="-7749" y="968534"/>
            <a:ext cx="11641500" cy="0"/>
          </a:xfrm>
          <a:prstGeom prst="straightConnector1">
            <a:avLst/>
          </a:prstGeom>
          <a:noFill/>
          <a:ln cap="flat" cmpd="sng" w="793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3" name="Google Shape;423;g3149a5d0adb_0_391"/>
          <p:cNvSpPr txBox="1"/>
          <p:nvPr>
            <p:ph idx="12" type="sldNum"/>
          </p:nvPr>
        </p:nvSpPr>
        <p:spPr>
          <a:xfrm>
            <a:off x="9459543" y="652997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4" name="Google Shape;424;g3149a5d0adb_0_391"/>
          <p:cNvSpPr/>
          <p:nvPr/>
        </p:nvSpPr>
        <p:spPr>
          <a:xfrm>
            <a:off x="178350" y="788325"/>
            <a:ext cx="12309000" cy="6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Arial"/>
              <a:buNone/>
            </a:pPr>
            <a:r>
              <a:rPr b="1" lang="en-US" sz="1300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System Design - </a:t>
            </a:r>
            <a:r>
              <a:rPr b="1"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Core Components and Integration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b="1"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1. Data Preprocessing and Vectorization: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Script: vectordb_creation.py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Key Functions: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fetch_web_content and extract_metadata for retrieving and processing data from UChicago’s website.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create_document and split_document to structure and chunk documents.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create_and_save_vectordb to generate and save the FAISS vector database with embeddings.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Purpose: Prepares data for efficient retrieval by structuring documents, enhancing metadata, and creating embeddings stored in FAISS.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b="1"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2. Vector Database for Document Storage and Retrieval: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Library: FAISS (Facebook AI Similarity Search)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Script: vector_search.py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Functions: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load_vectordb loads the vector database with precomputed embeddings.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search_similar_chunks retrieves document chunks similar to the user query based on vector similarity.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Integration: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The vector database is structured to support fast similarity searches and metadata filtering, enabling targeted and efficient retrieval.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b="1"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3. Language Model Chain for Response Generation: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Model: GPT-4, via OpenAI’s API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Script: chat_utils.py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Functions: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create_chat_chain initializes the model chain, with a structured prompt to integrate retrieved document chunks and query.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rewrite_queries and subcategory_finder improve the relevance of retrieved information.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Integration: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The language model chain takes the retrieved chunks and user question, using the context to generate a coherent and contextually accurate response.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149a5d0adb_0_182"/>
          <p:cNvSpPr txBox="1"/>
          <p:nvPr/>
        </p:nvSpPr>
        <p:spPr>
          <a:xfrm>
            <a:off x="108653" y="-58700"/>
            <a:ext cx="108825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Appendix</a:t>
            </a:r>
            <a:endParaRPr b="1" i="0" sz="39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0" name="Google Shape;430;g3149a5d0adb_0_182"/>
          <p:cNvCxnSpPr/>
          <p:nvPr/>
        </p:nvCxnSpPr>
        <p:spPr>
          <a:xfrm>
            <a:off x="-7749" y="968534"/>
            <a:ext cx="11641500" cy="0"/>
          </a:xfrm>
          <a:prstGeom prst="straightConnector1">
            <a:avLst/>
          </a:prstGeom>
          <a:noFill/>
          <a:ln cap="flat" cmpd="sng" w="793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1" name="Google Shape;431;g3149a5d0adb_0_182"/>
          <p:cNvSpPr txBox="1"/>
          <p:nvPr>
            <p:ph idx="12" type="sldNum"/>
          </p:nvPr>
        </p:nvSpPr>
        <p:spPr>
          <a:xfrm>
            <a:off x="9459543" y="652997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2" name="Google Shape;432;g3149a5d0adb_0_182"/>
          <p:cNvSpPr/>
          <p:nvPr/>
        </p:nvSpPr>
        <p:spPr>
          <a:xfrm>
            <a:off x="205347" y="858445"/>
            <a:ext cx="12013800" cy="6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System Desig</a:t>
            </a:r>
            <a:r>
              <a:rPr b="1"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n - </a:t>
            </a:r>
            <a:r>
              <a:rPr b="1"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User Interaction and Additional Functionalities</a:t>
            </a:r>
            <a:endParaRPr b="1" i="0" u="none" cap="none" strike="noStrike"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b="1"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1. User Interface (Streamlit):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Script: main_streamlit.py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Purpose: Provides a simple and interactive UI for users to ask questions and view responses.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Key Elements: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Session State Management: st.session_state is used to track chat history (chat_history) and maintain the conversation flow (llm_chat_history).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Dynamic Input and Response Display: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User inputs are managed with text_input, and responses are displayed with a typing effect for a natural experience.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Toggle Mechanism for Input Reset: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Clears the input box after each interaction using st.session_state.clear_input, making it easier for users to enter new queries.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b="1"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2. Conversational Memory Management: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Class: ChatHistory in chat_utils.py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Functionality: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Maintains the conversation history, enabling context to persist across multiple turns.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add_interaction and get_history methods allow tracking of user queries and responses, which are integrated into subsequent interactions.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Purpose: Ensures a seamless user experience by preserving context across multiple exchanges.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b="1"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3. Result Ranking and Filtering: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Reciprocal Rank Fusion: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Function: reciprocal_rank_fusion in chat_utils.py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Merges results from multiple rephrased queries, ranking documents based on their cumulative relevance.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Metadata-Based Filtering: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Function: search_similar_chunks in vector_search.py with filter_dict support.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Filters results based on metadata fields (e.g., primary_category, subcategory) to improve the precision of retrievals.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•"/>
            </a:pPr>
            <a:r>
              <a:rPr i="0" lang="en-US" u="none" cap="none" strike="noStrike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Purpose: Enhances response quality by prioritizing the most relevant content through ranking and filtering mechanisms.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49a5d0adb_5_30"/>
          <p:cNvSpPr txBox="1"/>
          <p:nvPr/>
        </p:nvSpPr>
        <p:spPr>
          <a:xfrm>
            <a:off x="108639" y="-58705"/>
            <a:ext cx="83559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00"/>
              <a:buFont typeface="Calibri"/>
              <a:buNone/>
            </a:pPr>
            <a:r>
              <a:rPr b="1" lang="en-US" sz="3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3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g3149a5d0adb_5_30"/>
          <p:cNvCxnSpPr/>
          <p:nvPr/>
        </p:nvCxnSpPr>
        <p:spPr>
          <a:xfrm>
            <a:off x="-7749" y="968534"/>
            <a:ext cx="11641500" cy="0"/>
          </a:xfrm>
          <a:prstGeom prst="straightConnector1">
            <a:avLst/>
          </a:prstGeom>
          <a:noFill/>
          <a:ln cap="flat" cmpd="sng" w="793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g3149a5d0adb_5_30"/>
          <p:cNvSpPr txBox="1"/>
          <p:nvPr/>
        </p:nvSpPr>
        <p:spPr>
          <a:xfrm>
            <a:off x="776100" y="1291050"/>
            <a:ext cx="79518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Problem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Architecture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Process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Review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Data Collection and Cleaning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Document Creation and Chunking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Creating Vector Database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Finding Relevant Chunks and Generating Answer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Routing for further improvement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RAG Fusion for further improvement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Demo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Appendix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3149a5d0adb_5_30"/>
          <p:cNvSpPr txBox="1"/>
          <p:nvPr>
            <p:ph idx="12" type="sldNum"/>
          </p:nvPr>
        </p:nvSpPr>
        <p:spPr>
          <a:xfrm>
            <a:off x="9459543" y="652997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49a5d0adb_0_8"/>
          <p:cNvSpPr txBox="1"/>
          <p:nvPr/>
        </p:nvSpPr>
        <p:spPr>
          <a:xfrm>
            <a:off x="108639" y="-58705"/>
            <a:ext cx="83559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00"/>
              <a:buFont typeface="Calibri"/>
              <a:buNone/>
            </a:pPr>
            <a:r>
              <a:rPr b="1" i="0" lang="en-US" sz="3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Business Problem</a:t>
            </a:r>
            <a:endParaRPr b="1" sz="3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g3149a5d0adb_0_8"/>
          <p:cNvCxnSpPr/>
          <p:nvPr/>
        </p:nvCxnSpPr>
        <p:spPr>
          <a:xfrm>
            <a:off x="-7749" y="968534"/>
            <a:ext cx="11641500" cy="0"/>
          </a:xfrm>
          <a:prstGeom prst="straightConnector1">
            <a:avLst/>
          </a:prstGeom>
          <a:noFill/>
          <a:ln cap="flat" cmpd="sng" w="793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g3149a5d0adb_0_8"/>
          <p:cNvSpPr txBox="1"/>
          <p:nvPr>
            <p:ph idx="12" type="sldNum"/>
          </p:nvPr>
        </p:nvSpPr>
        <p:spPr>
          <a:xfrm>
            <a:off x="9459543" y="652997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g3149a5d0adb_0_8"/>
          <p:cNvSpPr txBox="1"/>
          <p:nvPr/>
        </p:nvSpPr>
        <p:spPr>
          <a:xfrm>
            <a:off x="682200" y="2023725"/>
            <a:ext cx="4416900" cy="3387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 Problem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3149a5d0adb_0_8"/>
          <p:cNvSpPr txBox="1"/>
          <p:nvPr/>
        </p:nvSpPr>
        <p:spPr>
          <a:xfrm>
            <a:off x="6637900" y="2023725"/>
            <a:ext cx="4416900" cy="3387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Expected Outcome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3149a5d0adb_0_8"/>
          <p:cNvSpPr/>
          <p:nvPr/>
        </p:nvSpPr>
        <p:spPr>
          <a:xfrm>
            <a:off x="682200" y="2735975"/>
            <a:ext cx="4416900" cy="13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Students interested in the MSADS program often spend a lot of time searching for relevant information on a cluttered website.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3149a5d0adb_0_8"/>
          <p:cNvSpPr/>
          <p:nvPr/>
        </p:nvSpPr>
        <p:spPr>
          <a:xfrm rot="5400000">
            <a:off x="5195401" y="3315468"/>
            <a:ext cx="1305000" cy="2583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3149a5d0adb_0_8"/>
          <p:cNvSpPr/>
          <p:nvPr/>
        </p:nvSpPr>
        <p:spPr>
          <a:xfrm>
            <a:off x="682200" y="4376850"/>
            <a:ext cx="4416900" cy="13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budget seems to be allocated for hiring an external development team to implement this tool.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3149a5d0adb_0_8"/>
          <p:cNvSpPr/>
          <p:nvPr/>
        </p:nvSpPr>
        <p:spPr>
          <a:xfrm rot="5400000">
            <a:off x="5195401" y="4935438"/>
            <a:ext cx="1305000" cy="2583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3149a5d0adb_0_8"/>
          <p:cNvSpPr/>
          <p:nvPr/>
        </p:nvSpPr>
        <p:spPr>
          <a:xfrm>
            <a:off x="6637900" y="2735975"/>
            <a:ext cx="4416900" cy="13758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Chatbot to find answers accurately and quickly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3149a5d0adb_0_8"/>
          <p:cNvSpPr/>
          <p:nvPr/>
        </p:nvSpPr>
        <p:spPr>
          <a:xfrm>
            <a:off x="6637900" y="4376850"/>
            <a:ext cx="4416900" cy="13758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Midterm project 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GenAI students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/>
          <p:nvPr/>
        </p:nvSpPr>
        <p:spPr>
          <a:xfrm>
            <a:off x="108639" y="-58705"/>
            <a:ext cx="8355853" cy="9347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00"/>
              <a:buFont typeface="Calibri"/>
              <a:buNone/>
            </a:pPr>
            <a:r>
              <a:rPr b="1" i="0" lang="en-US" sz="3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Main Architecture</a:t>
            </a:r>
            <a:endParaRPr b="0" i="0" sz="39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2"/>
          <p:cNvCxnSpPr/>
          <p:nvPr/>
        </p:nvCxnSpPr>
        <p:spPr>
          <a:xfrm>
            <a:off x="-7749" y="968534"/>
            <a:ext cx="11641452" cy="0"/>
          </a:xfrm>
          <a:prstGeom prst="straightConnector1">
            <a:avLst/>
          </a:prstGeom>
          <a:noFill/>
          <a:ln cap="flat" cmpd="sng" w="793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2"/>
          <p:cNvSpPr txBox="1"/>
          <p:nvPr>
            <p:ph idx="12" type="sldNum"/>
          </p:nvPr>
        </p:nvSpPr>
        <p:spPr>
          <a:xfrm>
            <a:off x="9459543" y="652997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2"/>
          <p:cNvSpPr txBox="1"/>
          <p:nvPr/>
        </p:nvSpPr>
        <p:spPr>
          <a:xfrm>
            <a:off x="197100" y="1006232"/>
            <a:ext cx="11436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OpenAI are used for LLM and embeddings, and FAISS as the vector database.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achieved accuracy improvements through the use of routing and RAG fusion.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also crafted prompts to avoid hallucination and ensure that original information sources are included in the response. 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Additionally, our chatbot is designed to make effective use of conversation history within the LLM.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376200" y="3224825"/>
            <a:ext cx="1428600" cy="70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User’s Query</a:t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4349813" y="3148075"/>
            <a:ext cx="1337700" cy="9348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74EA7"/>
              </a:solidFill>
              <a:highlight>
                <a:srgbClr val="674EA7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"/>
          <p:cNvSpPr txBox="1"/>
          <p:nvPr/>
        </p:nvSpPr>
        <p:spPr>
          <a:xfrm>
            <a:off x="4197425" y="3324575"/>
            <a:ext cx="1652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Vector DB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2"/>
          <p:cNvCxnSpPr/>
          <p:nvPr/>
        </p:nvCxnSpPr>
        <p:spPr>
          <a:xfrm>
            <a:off x="1804800" y="3719100"/>
            <a:ext cx="2544900" cy="3900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7" name="Google Shape;147;p2"/>
          <p:cNvSpPr txBox="1"/>
          <p:nvPr/>
        </p:nvSpPr>
        <p:spPr>
          <a:xfrm>
            <a:off x="843800" y="2195862"/>
            <a:ext cx="10160700" cy="3387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 Architecture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1688" y="3729850"/>
            <a:ext cx="307800" cy="3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7572" y="3811175"/>
            <a:ext cx="432650" cy="14516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"/>
          <p:cNvSpPr/>
          <p:nvPr/>
        </p:nvSpPr>
        <p:spPr>
          <a:xfrm>
            <a:off x="4192475" y="5751076"/>
            <a:ext cx="1652400" cy="89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MS-ADS Website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2"/>
          <p:cNvCxnSpPr/>
          <p:nvPr/>
        </p:nvCxnSpPr>
        <p:spPr>
          <a:xfrm>
            <a:off x="1804800" y="3414300"/>
            <a:ext cx="2544900" cy="3900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2" name="Google Shape;152;p2"/>
          <p:cNvSpPr txBox="1"/>
          <p:nvPr/>
        </p:nvSpPr>
        <p:spPr>
          <a:xfrm>
            <a:off x="1416800" y="3727725"/>
            <a:ext cx="32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RAG Fusion (Query </a:t>
            </a:r>
            <a:r>
              <a:rPr b="1" lang="en-US" sz="15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Rewriting</a:t>
            </a:r>
            <a:r>
              <a:rPr b="1" lang="en-US" sz="15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15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1459800" y="3007975"/>
            <a:ext cx="32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Routing with Metadata</a:t>
            </a:r>
            <a:endParaRPr b="1" i="0" sz="15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2"/>
          <p:cNvCxnSpPr/>
          <p:nvPr/>
        </p:nvCxnSpPr>
        <p:spPr>
          <a:xfrm flipH="1" rot="10800000">
            <a:off x="5687525" y="3747000"/>
            <a:ext cx="1542300" cy="1260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5" name="Google Shape;155;p2"/>
          <p:cNvSpPr txBox="1"/>
          <p:nvPr/>
        </p:nvSpPr>
        <p:spPr>
          <a:xfrm>
            <a:off x="4866275" y="3711638"/>
            <a:ext cx="32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RAG Fusion</a:t>
            </a:r>
            <a:endParaRPr b="1" sz="15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(Re-Ranking)</a:t>
            </a:r>
            <a:endParaRPr b="1" i="0" sz="15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2"/>
          <p:cNvCxnSpPr>
            <a:stCxn id="150" idx="0"/>
            <a:endCxn id="144" idx="3"/>
          </p:cNvCxnSpPr>
          <p:nvPr/>
        </p:nvCxnSpPr>
        <p:spPr>
          <a:xfrm rot="10800000">
            <a:off x="5018675" y="4082776"/>
            <a:ext cx="0" cy="166830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A screenshot of a website&#10;&#10;Description automatically generated" id="157" name="Google Shape;15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26025" y="5822673"/>
            <a:ext cx="1428601" cy="75321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"/>
          <p:cNvSpPr txBox="1"/>
          <p:nvPr/>
        </p:nvSpPr>
        <p:spPr>
          <a:xfrm>
            <a:off x="4346100" y="4438588"/>
            <a:ext cx="32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Fetch&amp;Cleaning</a:t>
            </a:r>
            <a:endParaRPr b="1" sz="15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Metadata Extraction</a:t>
            </a:r>
            <a:endParaRPr b="1" sz="15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Chunking</a:t>
            </a:r>
            <a:endParaRPr b="1" sz="15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Embedding</a:t>
            </a:r>
            <a:endParaRPr b="1" sz="15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2625" y="5200600"/>
            <a:ext cx="307800" cy="3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58875" y="3683400"/>
            <a:ext cx="307800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"/>
          <p:cNvSpPr/>
          <p:nvPr/>
        </p:nvSpPr>
        <p:spPr>
          <a:xfrm>
            <a:off x="7249413" y="3224275"/>
            <a:ext cx="1428600" cy="70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Prompt</a:t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10432125" y="3224825"/>
            <a:ext cx="1428600" cy="70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Answer</a:t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2"/>
          <p:cNvCxnSpPr>
            <a:stCxn id="161" idx="3"/>
            <a:endCxn id="162" idx="1"/>
          </p:cNvCxnSpPr>
          <p:nvPr/>
        </p:nvCxnSpPr>
        <p:spPr>
          <a:xfrm>
            <a:off x="8678013" y="3576025"/>
            <a:ext cx="1754100" cy="60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64" name="Google Shape;164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40575" y="4464163"/>
            <a:ext cx="851888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35775" y="4868503"/>
            <a:ext cx="1006975" cy="2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26938" y="2570689"/>
            <a:ext cx="1418925" cy="30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"/>
          <p:cNvCxnSpPr/>
          <p:nvPr/>
        </p:nvCxnSpPr>
        <p:spPr>
          <a:xfrm flipH="1" rot="10800000">
            <a:off x="5698718" y="3463350"/>
            <a:ext cx="1550700" cy="630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68" name="Google Shape;16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7150" y="4180325"/>
            <a:ext cx="307800" cy="3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7138" y="2731875"/>
            <a:ext cx="307800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"/>
          <p:cNvSpPr txBox="1"/>
          <p:nvPr/>
        </p:nvSpPr>
        <p:spPr>
          <a:xfrm>
            <a:off x="7955175" y="2955738"/>
            <a:ext cx="32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Avoid Hallucination</a:t>
            </a:r>
            <a:endParaRPr b="1" sz="15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Include </a:t>
            </a:r>
            <a:r>
              <a:rPr b="1" lang="en-US" sz="15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original links</a:t>
            </a:r>
            <a:endParaRPr b="1" sz="15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"/>
          <p:cNvSpPr txBox="1"/>
          <p:nvPr/>
        </p:nvSpPr>
        <p:spPr>
          <a:xfrm>
            <a:off x="7955175" y="3945563"/>
            <a:ext cx="32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Conversation History</a:t>
            </a:r>
            <a:endParaRPr b="1" sz="15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39075" y="3048750"/>
            <a:ext cx="3651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991eb19b2_0_196"/>
          <p:cNvSpPr txBox="1"/>
          <p:nvPr/>
        </p:nvSpPr>
        <p:spPr>
          <a:xfrm>
            <a:off x="108639" y="-58705"/>
            <a:ext cx="83559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00"/>
              <a:buFont typeface="Calibri"/>
              <a:buNone/>
            </a:pPr>
            <a:r>
              <a:rPr b="1" lang="en-US" sz="3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en-US" sz="3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Website Review</a:t>
            </a:r>
            <a:endParaRPr b="1" sz="3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g2e991eb19b2_0_196"/>
          <p:cNvCxnSpPr/>
          <p:nvPr/>
        </p:nvCxnSpPr>
        <p:spPr>
          <a:xfrm>
            <a:off x="-7749" y="968534"/>
            <a:ext cx="11641500" cy="0"/>
          </a:xfrm>
          <a:prstGeom prst="straightConnector1">
            <a:avLst/>
          </a:prstGeom>
          <a:noFill/>
          <a:ln cap="flat" cmpd="sng" w="793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g2e991eb19b2_0_196"/>
          <p:cNvSpPr txBox="1"/>
          <p:nvPr/>
        </p:nvSpPr>
        <p:spPr>
          <a:xfrm>
            <a:off x="197100" y="1082432"/>
            <a:ext cx="11436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600"/>
              <a:buChar char="●"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program includes a comprehensive curriculum covering machine learning, data engineering, and data visualization, along with a capstone project for practical experience. The program’s expert faculty, strong industry connections, and career support services equip graduates for successful careers across various industries. 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600"/>
              <a:buChar char="●"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website provides information on the curriculum, faculty, admissions, career outcomes, and program formats (in-person and online).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2e991eb19b2_0_196"/>
          <p:cNvSpPr txBox="1"/>
          <p:nvPr>
            <p:ph idx="12" type="sldNum"/>
          </p:nvPr>
        </p:nvSpPr>
        <p:spPr>
          <a:xfrm>
            <a:off x="9459543" y="652997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g2e991eb19b2_0_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349" y="3259550"/>
            <a:ext cx="10422126" cy="27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49a5d0adb_0_80"/>
          <p:cNvSpPr txBox="1"/>
          <p:nvPr/>
        </p:nvSpPr>
        <p:spPr>
          <a:xfrm>
            <a:off x="108639" y="-58705"/>
            <a:ext cx="83559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00"/>
              <a:buFont typeface="Calibri"/>
              <a:buNone/>
            </a:pPr>
            <a:r>
              <a:rPr b="1" lang="en-US" sz="3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3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Data Collection and Cleaning</a:t>
            </a:r>
            <a:endParaRPr b="1" sz="3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g3149a5d0adb_0_80"/>
          <p:cNvCxnSpPr/>
          <p:nvPr/>
        </p:nvCxnSpPr>
        <p:spPr>
          <a:xfrm>
            <a:off x="-7749" y="968534"/>
            <a:ext cx="11641500" cy="0"/>
          </a:xfrm>
          <a:prstGeom prst="straightConnector1">
            <a:avLst/>
          </a:prstGeom>
          <a:noFill/>
          <a:ln cap="flat" cmpd="sng" w="793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g3149a5d0adb_0_80"/>
          <p:cNvSpPr txBox="1"/>
          <p:nvPr>
            <p:ph idx="12" type="sldNum"/>
          </p:nvPr>
        </p:nvSpPr>
        <p:spPr>
          <a:xfrm>
            <a:off x="9459543" y="652997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g3149a5d0adb_0_80"/>
          <p:cNvSpPr txBox="1"/>
          <p:nvPr/>
        </p:nvSpPr>
        <p:spPr>
          <a:xfrm>
            <a:off x="682200" y="2328525"/>
            <a:ext cx="3064800" cy="3693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Fetching Web Content</a:t>
            </a:r>
            <a:endParaRPr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3149a5d0adb_0_80"/>
          <p:cNvSpPr txBox="1"/>
          <p:nvPr/>
        </p:nvSpPr>
        <p:spPr>
          <a:xfrm>
            <a:off x="4442525" y="2328525"/>
            <a:ext cx="3064800" cy="3693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Metadata Extraction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3149a5d0adb_0_80"/>
          <p:cNvSpPr txBox="1"/>
          <p:nvPr/>
        </p:nvSpPr>
        <p:spPr>
          <a:xfrm>
            <a:off x="8133825" y="2328525"/>
            <a:ext cx="3136500" cy="3693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 Cleaning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3149a5d0adb_0_80"/>
          <p:cNvSpPr txBox="1"/>
          <p:nvPr/>
        </p:nvSpPr>
        <p:spPr>
          <a:xfrm>
            <a:off x="682200" y="2667225"/>
            <a:ext cx="3064800" cy="1639200"/>
          </a:xfrm>
          <a:prstGeom prst="rect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Retrieves raw HTML content from provided URLs using requests.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Handles SSL verification and timeouts for reliability.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Function: fetch_web_content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3149a5d0adb_0_80"/>
          <p:cNvSpPr txBox="1"/>
          <p:nvPr/>
        </p:nvSpPr>
        <p:spPr>
          <a:xfrm>
            <a:off x="4442525" y="2667225"/>
            <a:ext cx="3064800" cy="2630400"/>
          </a:xfrm>
          <a:prstGeom prst="rect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Montserrat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Extracts critical </a:t>
            </a:r>
            <a:r>
              <a:rPr b="1"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such as: title, keywords, description, author, and the domain.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Montserrat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Utilizes </a:t>
            </a:r>
            <a:r>
              <a:rPr b="1"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BeautifulSoup</a:t>
            </a: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to parse and extract metadata from HTML.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Includes the page's fetch date to track when the data was collected.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Function: extract_metadata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3149a5d0adb_0_80"/>
          <p:cNvSpPr txBox="1"/>
          <p:nvPr/>
        </p:nvSpPr>
        <p:spPr>
          <a:xfrm>
            <a:off x="8142075" y="2667225"/>
            <a:ext cx="3089100" cy="2134800"/>
          </a:xfrm>
          <a:prstGeom prst="rect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Montserrat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Cleans and extracts the main content from HTML using </a:t>
            </a:r>
            <a:r>
              <a:rPr b="1"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trafilatura</a:t>
            </a: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Montserrat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Ensures only the essential, readable content is retained, </a:t>
            </a:r>
            <a:r>
              <a:rPr b="1"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removing unnecessary HTML tags</a:t>
            </a: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Function: clean_content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49a5d0adb_0_103"/>
          <p:cNvSpPr txBox="1"/>
          <p:nvPr/>
        </p:nvSpPr>
        <p:spPr>
          <a:xfrm>
            <a:off x="108639" y="-58705"/>
            <a:ext cx="83559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00"/>
              <a:buFont typeface="Calibri"/>
              <a:buNone/>
            </a:pPr>
            <a:r>
              <a:rPr b="1" lang="en-US" sz="3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3. Document Creation and Chunking</a:t>
            </a:r>
            <a:endParaRPr b="1" sz="3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g3149a5d0adb_0_103"/>
          <p:cNvCxnSpPr/>
          <p:nvPr/>
        </p:nvCxnSpPr>
        <p:spPr>
          <a:xfrm>
            <a:off x="-7749" y="968534"/>
            <a:ext cx="11641500" cy="0"/>
          </a:xfrm>
          <a:prstGeom prst="straightConnector1">
            <a:avLst/>
          </a:prstGeom>
          <a:noFill/>
          <a:ln cap="flat" cmpd="sng" w="793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g3149a5d0adb_0_103"/>
          <p:cNvSpPr txBox="1"/>
          <p:nvPr>
            <p:ph idx="12" type="sldNum"/>
          </p:nvPr>
        </p:nvSpPr>
        <p:spPr>
          <a:xfrm>
            <a:off x="9459543" y="652997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g3149a5d0adb_0_103"/>
          <p:cNvSpPr txBox="1"/>
          <p:nvPr/>
        </p:nvSpPr>
        <p:spPr>
          <a:xfrm>
            <a:off x="682200" y="2252325"/>
            <a:ext cx="3064800" cy="3693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 Creation</a:t>
            </a:r>
            <a:endParaRPr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3149a5d0adb_0_103"/>
          <p:cNvSpPr txBox="1"/>
          <p:nvPr/>
        </p:nvSpPr>
        <p:spPr>
          <a:xfrm>
            <a:off x="4442525" y="2252325"/>
            <a:ext cx="3064800" cy="3693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 Splitting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3149a5d0adb_0_103"/>
          <p:cNvSpPr txBox="1"/>
          <p:nvPr/>
        </p:nvSpPr>
        <p:spPr>
          <a:xfrm>
            <a:off x="8133825" y="2252325"/>
            <a:ext cx="3136500" cy="3693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Metadata to Chunks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3149a5d0adb_0_103"/>
          <p:cNvSpPr txBox="1"/>
          <p:nvPr/>
        </p:nvSpPr>
        <p:spPr>
          <a:xfrm>
            <a:off x="682200" y="2591025"/>
            <a:ext cx="3064800" cy="1639200"/>
          </a:xfrm>
          <a:prstGeom prst="rect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Combines metadata and cleaned content to create a structured Document object.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Stores URL, domain, and content type for further processing.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Function: create_document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3149a5d0adb_0_103"/>
          <p:cNvSpPr txBox="1"/>
          <p:nvPr/>
        </p:nvSpPr>
        <p:spPr>
          <a:xfrm>
            <a:off x="4442525" y="2591025"/>
            <a:ext cx="3064800" cy="2382600"/>
          </a:xfrm>
          <a:prstGeom prst="rect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Montserrat"/>
              <a:buChar char="●"/>
            </a:pPr>
            <a:r>
              <a:rPr b="1"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RecursiveCharacterTextSplitter </a:t>
            </a: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to split large documents into smaller, more manageable chunks (</a:t>
            </a:r>
            <a:r>
              <a:rPr b="1"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default 1000 characters, 200-character overlap</a:t>
            </a: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Ensures that each chunk can be indexed and queried independently.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Function: split_document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3149a5d0adb_0_103"/>
          <p:cNvSpPr txBox="1"/>
          <p:nvPr/>
        </p:nvSpPr>
        <p:spPr>
          <a:xfrm>
            <a:off x="8142075" y="2591025"/>
            <a:ext cx="3089100" cy="2382600"/>
          </a:xfrm>
          <a:prstGeom prst="rect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Adds metadata to each chunk, including: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○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       'page_type',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○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       'primary_category',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○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       'subcategory',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○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       'title',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○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       'chunk_index',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○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       'total_chunks',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○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'source'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49a5d0adb_0_127"/>
          <p:cNvSpPr txBox="1"/>
          <p:nvPr/>
        </p:nvSpPr>
        <p:spPr>
          <a:xfrm>
            <a:off x="108639" y="-58705"/>
            <a:ext cx="83559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00"/>
              <a:buFont typeface="Calibri"/>
              <a:buNone/>
            </a:pPr>
            <a:r>
              <a:rPr b="1" lang="en-US" sz="3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 Creating Vector Database</a:t>
            </a:r>
            <a:endParaRPr b="1" sz="3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g3149a5d0adb_0_127"/>
          <p:cNvCxnSpPr/>
          <p:nvPr/>
        </p:nvCxnSpPr>
        <p:spPr>
          <a:xfrm>
            <a:off x="-7749" y="968534"/>
            <a:ext cx="11641500" cy="0"/>
          </a:xfrm>
          <a:prstGeom prst="straightConnector1">
            <a:avLst/>
          </a:prstGeom>
          <a:noFill/>
          <a:ln cap="flat" cmpd="sng" w="793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g3149a5d0adb_0_127"/>
          <p:cNvSpPr txBox="1"/>
          <p:nvPr>
            <p:ph idx="12" type="sldNum"/>
          </p:nvPr>
        </p:nvSpPr>
        <p:spPr>
          <a:xfrm>
            <a:off x="9459543" y="652997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g3149a5d0adb_0_127"/>
          <p:cNvSpPr txBox="1"/>
          <p:nvPr/>
        </p:nvSpPr>
        <p:spPr>
          <a:xfrm>
            <a:off x="682200" y="2252325"/>
            <a:ext cx="3064800" cy="3693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Enhancing Metadata</a:t>
            </a:r>
            <a:endParaRPr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3149a5d0adb_0_127"/>
          <p:cNvSpPr txBox="1"/>
          <p:nvPr/>
        </p:nvSpPr>
        <p:spPr>
          <a:xfrm>
            <a:off x="4442525" y="2252325"/>
            <a:ext cx="3064800" cy="3693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Embedding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3149a5d0adb_0_127"/>
          <p:cNvSpPr txBox="1"/>
          <p:nvPr/>
        </p:nvSpPr>
        <p:spPr>
          <a:xfrm>
            <a:off x="8133825" y="2252325"/>
            <a:ext cx="3136500" cy="3693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Vector Database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3149a5d0adb_0_127"/>
          <p:cNvSpPr txBox="1"/>
          <p:nvPr/>
        </p:nvSpPr>
        <p:spPr>
          <a:xfrm>
            <a:off x="682200" y="2591025"/>
            <a:ext cx="3064800" cy="2630400"/>
          </a:xfrm>
          <a:prstGeom prst="rect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Montserrat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Enhances document </a:t>
            </a:r>
            <a:r>
              <a:rPr b="1"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metadata by parsing URL paths (e.g., /how-to-</a:t>
            </a:r>
            <a:r>
              <a:rPr b="1"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apply</a:t>
            </a:r>
            <a:r>
              <a:rPr b="1"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/).</a:t>
            </a:r>
            <a:endParaRPr b="1"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Extracts primary category and subcategory from URL to enrich metadata.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Adds human-readable page_type to indicate the document’s content type.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Function: enhance_metadata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3149a5d0adb_0_127"/>
          <p:cNvSpPr txBox="1"/>
          <p:nvPr/>
        </p:nvSpPr>
        <p:spPr>
          <a:xfrm>
            <a:off x="4442525" y="2591025"/>
            <a:ext cx="3064800" cy="2134800"/>
          </a:xfrm>
          <a:prstGeom prst="rect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Montserrat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Initializes </a:t>
            </a:r>
            <a:r>
              <a:rPr b="1"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OpenAI</a:t>
            </a: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b="1"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s embedding model (text-embedding-3-small</a:t>
            </a:r>
            <a:r>
              <a:rPr b="1"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by default</a:t>
            </a:r>
            <a:r>
              <a:rPr b="1"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to convert documents into vectors for similarity search.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Function: init_embeddings (model: str = "text-embedding-3-small")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3149a5d0adb_0_127"/>
          <p:cNvSpPr txBox="1"/>
          <p:nvPr/>
        </p:nvSpPr>
        <p:spPr>
          <a:xfrm>
            <a:off x="8142075" y="2591025"/>
            <a:ext cx="3136500" cy="2630400"/>
          </a:xfrm>
          <a:prstGeom prst="rect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Montserrat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Creates a </a:t>
            </a:r>
            <a:r>
              <a:rPr b="1"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FAISS</a:t>
            </a: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 vector database from the document embeddings.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Saves the FAISS vector store locally for efficient retrieval.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Montserrat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Benefits: Fast approximate nearest neighbor </a:t>
            </a:r>
            <a:r>
              <a:rPr b="1"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(ANN) search</a:t>
            </a: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, ensuring quick document retrieval based on vector similarity.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0E0E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110E0E"/>
                </a:solidFill>
                <a:latin typeface="Calibri"/>
                <a:ea typeface="Calibri"/>
                <a:cs typeface="Calibri"/>
                <a:sym typeface="Calibri"/>
              </a:rPr>
              <a:t>Function: create_and_save_vectordb</a:t>
            </a:r>
            <a:endParaRPr>
              <a:solidFill>
                <a:srgbClr val="110E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3149a5d0adb_0_127"/>
          <p:cNvSpPr txBox="1"/>
          <p:nvPr/>
        </p:nvSpPr>
        <p:spPr>
          <a:xfrm>
            <a:off x="183475" y="1217863"/>
            <a:ext cx="11961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</a:rPr>
              <a:t>Enhanced metadata: {'source': '</a:t>
            </a:r>
            <a:r>
              <a:rPr lang="en-US" sz="10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https://datascience.uchicago.edu/education/masters-programs/ms-in-applied-data-science/instructors-staff/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</a:rPr>
              <a:t>', 'domain': 'datascience.uchicago.edu', 'fetch_date': '2024-11-01T19:31:59.474593', 'content_type': 'web_page', 'title': 'Faculty, Instructors, Staff – DSI', 'chunk_index': 3, 'total_chunks': 62, 'chunk_size': 750,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</a:rPr>
              <a:t>'primary_category': 'ms-in-applied-data-science', 'subcategory': 'instructors-staff', 'page_type': 'Ms In Applied Data Science - Instructors Staff'}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2024-02-12T09:30:59Z</dcterms:created>
  <dc:creator>大地 石川</dc:creator>
</cp:coreProperties>
</file>