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 id="2147483667" r:id="rId3"/>
  </p:sldMasterIdLst>
  <p:notesMasterIdLst>
    <p:notesMasterId r:id="rId25"/>
  </p:notesMasterIdLst>
  <p:sldIdLst>
    <p:sldId id="256" r:id="rId4"/>
    <p:sldId id="257" r:id="rId5"/>
    <p:sldId id="258" r:id="rId6"/>
    <p:sldId id="259" r:id="rId7"/>
    <p:sldId id="261" r:id="rId8"/>
    <p:sldId id="277" r:id="rId9"/>
    <p:sldId id="278" r:id="rId10"/>
    <p:sldId id="279" r:id="rId11"/>
    <p:sldId id="262" r:id="rId12"/>
    <p:sldId id="276" r:id="rId13"/>
    <p:sldId id="263" r:id="rId14"/>
    <p:sldId id="280" r:id="rId15"/>
    <p:sldId id="281" r:id="rId16"/>
    <p:sldId id="282" r:id="rId17"/>
    <p:sldId id="283" r:id="rId18"/>
    <p:sldId id="284" r:id="rId19"/>
    <p:sldId id="269" r:id="rId20"/>
    <p:sldId id="270" r:id="rId21"/>
    <p:sldId id="285" r:id="rId22"/>
    <p:sldId id="271" r:id="rId23"/>
    <p:sldId id="274" r:id="rId24"/>
  </p:sldIdLst>
  <p:sldSz cx="12192000" cy="6858000"/>
  <p:notesSz cx="6858000" cy="9144000"/>
  <p:embeddedFontLst>
    <p:embeddedFont>
      <p:font typeface="Georgia" panose="02040502050405020303" pitchFamily="18" charset="0"/>
      <p:regular r:id="rId26"/>
      <p:bold r:id="rId27"/>
      <p:italic r:id="rId28"/>
      <p:boldItalic r:id="rId29"/>
    </p:embeddedFont>
    <p:embeddedFont>
      <p:font typeface="Play" panose="020B060402020202020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i4ERAOEGS63OAPAZf+FuCrORuY+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D8AC642-DF0E-4052-BA09-F34852FCC049}">
  <a:tblStyle styleId="{AD8AC642-DF0E-4052-BA09-F34852FCC0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EB69801-CC02-4D7D-BCCB-F8DCA4048C4D}"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95" autoAdjust="0"/>
    <p:restoredTop sz="90288" autoAdjust="0"/>
  </p:normalViewPr>
  <p:slideViewPr>
    <p:cSldViewPr snapToGrid="0">
      <p:cViewPr varScale="1">
        <p:scale>
          <a:sx n="101" d="100"/>
          <a:sy n="101" d="100"/>
        </p:scale>
        <p:origin x="132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1.fntdata"/><Relationship Id="rId39" Type="http://customschemas.google.com/relationships/presentationmetadata" Target="metadata"/><Relationship Id="rId3" Type="http://schemas.openxmlformats.org/officeDocument/2006/relationships/slideMaster" Target="slideMasters/slideMaster3.xml"/><Relationship Id="rId21" Type="http://schemas.openxmlformats.org/officeDocument/2006/relationships/slide" Target="slides/slide18.xml"/><Relationship Id="rId42"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3.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6.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2.fntdata"/><Relationship Id="rId30" Type="http://schemas.openxmlformats.org/officeDocument/2006/relationships/font" Target="fonts/font5.fntdata"/><Relationship Id="rId43" Type="http://schemas.openxmlformats.org/officeDocument/2006/relationships/tableStyles" Target="tableStyle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Liang</a:t>
            </a:r>
            <a:endParaRPr/>
          </a:p>
        </p:txBody>
      </p:sp>
      <p:sp>
        <p:nvSpPr>
          <p:cNvPr id="171" name="Google Shape;17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f1c91c3d81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f1c91c3d81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6" name="Google Shape;246;g2f1c91c3d81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extLst>
      <p:ext uri="{BB962C8B-B14F-4D97-AF65-F5344CB8AC3E}">
        <p14:creationId xmlns:p14="http://schemas.microsoft.com/office/powerpoint/2010/main" val="606115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f20446f924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f20446f924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5" name="Google Shape;255;g2f20446f924_0_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f20446f924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f20446f924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5" name="Google Shape;255;g2f20446f924_0_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extLst>
      <p:ext uri="{BB962C8B-B14F-4D97-AF65-F5344CB8AC3E}">
        <p14:creationId xmlns:p14="http://schemas.microsoft.com/office/powerpoint/2010/main" val="3666067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f20446f924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f20446f924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5" name="Google Shape;255;g2f20446f924_0_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extLst>
      <p:ext uri="{BB962C8B-B14F-4D97-AF65-F5344CB8AC3E}">
        <p14:creationId xmlns:p14="http://schemas.microsoft.com/office/powerpoint/2010/main" val="1505802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f20446f924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f20446f924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5" name="Google Shape;255;g2f20446f924_0_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extLst>
      <p:ext uri="{BB962C8B-B14F-4D97-AF65-F5344CB8AC3E}">
        <p14:creationId xmlns:p14="http://schemas.microsoft.com/office/powerpoint/2010/main" val="1743323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f20446f924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f20446f924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5" name="Google Shape;255;g2f20446f924_0_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extLst>
      <p:ext uri="{BB962C8B-B14F-4D97-AF65-F5344CB8AC3E}">
        <p14:creationId xmlns:p14="http://schemas.microsoft.com/office/powerpoint/2010/main" val="2616112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f20446f924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f20446f924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5" name="Google Shape;255;g2f20446f924_0_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extLst>
      <p:ext uri="{BB962C8B-B14F-4D97-AF65-F5344CB8AC3E}">
        <p14:creationId xmlns:p14="http://schemas.microsoft.com/office/powerpoint/2010/main" val="37755893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f083040267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f083040267_2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100" dirty="0">
                <a:latin typeface="Calibri"/>
                <a:ea typeface="Calibri"/>
                <a:cs typeface="Calibri"/>
                <a:sym typeface="Calibri"/>
              </a:rPr>
              <a:t>Liang </a:t>
            </a:r>
            <a:endParaRPr sz="1100" dirty="0">
              <a:latin typeface="Calibri"/>
              <a:ea typeface="Calibri"/>
              <a:cs typeface="Calibri"/>
              <a:sym typeface="Calibri"/>
            </a:endParaRPr>
          </a:p>
          <a:p>
            <a:pPr marL="0" lvl="0" indent="0" algn="l" rtl="0">
              <a:spcBef>
                <a:spcPts val="0"/>
              </a:spcBef>
              <a:spcAft>
                <a:spcPts val="0"/>
              </a:spcAft>
              <a:buNone/>
            </a:pPr>
            <a:endParaRPr sz="1100" dirty="0">
              <a:latin typeface="Calibri"/>
              <a:ea typeface="Calibri"/>
              <a:cs typeface="Calibri"/>
              <a:sym typeface="Calibri"/>
            </a:endParaRPr>
          </a:p>
          <a:p>
            <a:pPr marL="0" lvl="0" indent="0" algn="l" rtl="0">
              <a:lnSpc>
                <a:spcPct val="135714"/>
              </a:lnSpc>
              <a:spcBef>
                <a:spcPts val="0"/>
              </a:spcBef>
              <a:spcAft>
                <a:spcPts val="0"/>
              </a:spcAft>
              <a:buClr>
                <a:schemeClr val="dk1"/>
              </a:buClr>
              <a:buSzPts val="1100"/>
              <a:buFont typeface="Arial"/>
              <a:buNone/>
            </a:pPr>
            <a:r>
              <a:rPr lang="en-US" sz="900" dirty="0">
                <a:highlight>
                  <a:srgbClr val="F7F7F7"/>
                </a:highlight>
              </a:rPr>
              <a:t>This encourages the generated image to not only match </a:t>
            </a:r>
            <a:r>
              <a:rPr lang="en-US" sz="900" b="1" dirty="0">
                <a:highlight>
                  <a:srgbClr val="F7F7F7"/>
                </a:highlight>
              </a:rPr>
              <a:t>the pixel values</a:t>
            </a:r>
            <a:r>
              <a:rPr lang="en-US" sz="900" dirty="0">
                <a:highlight>
                  <a:srgbClr val="F7F7F7"/>
                </a:highlight>
              </a:rPr>
              <a:t> of the input image but also to have </a:t>
            </a:r>
            <a:r>
              <a:rPr lang="en-US" sz="900" b="1" dirty="0">
                <a:highlight>
                  <a:srgbClr val="F7F7F7"/>
                </a:highlight>
              </a:rPr>
              <a:t>similar high-level features,</a:t>
            </a:r>
            <a:r>
              <a:rPr lang="en-US" sz="900" dirty="0">
                <a:highlight>
                  <a:srgbClr val="F7F7F7"/>
                </a:highlight>
              </a:rPr>
              <a:t> leading to more visually appealing and realistic results.</a:t>
            </a:r>
            <a:endParaRPr sz="900" dirty="0">
              <a:highlight>
                <a:srgbClr val="F7F7F7"/>
              </a:highlight>
            </a:endParaRPr>
          </a:p>
          <a:p>
            <a:pPr marL="0" lvl="0" indent="0" algn="l" rtl="0">
              <a:lnSpc>
                <a:spcPct val="135714"/>
              </a:lnSpc>
              <a:spcBef>
                <a:spcPts val="0"/>
              </a:spcBef>
              <a:spcAft>
                <a:spcPts val="0"/>
              </a:spcAft>
              <a:buClr>
                <a:schemeClr val="dk1"/>
              </a:buClr>
              <a:buSzPts val="1100"/>
              <a:buFont typeface="Arial"/>
              <a:buNone/>
            </a:pPr>
            <a:r>
              <a:rPr lang="en-US" sz="900" dirty="0">
                <a:highlight>
                  <a:srgbClr val="F7F7F7"/>
                </a:highlight>
              </a:rPr>
              <a:t>By integrating perceptual loss, the model not only focuses on minimizing pixel-wise differences but also ensures that the generated images have </a:t>
            </a:r>
            <a:r>
              <a:rPr lang="en-US" sz="900" b="1" dirty="0">
                <a:highlight>
                  <a:srgbClr val="F7F7F7"/>
                </a:highlight>
              </a:rPr>
              <a:t>similar high-level features</a:t>
            </a:r>
            <a:r>
              <a:rPr lang="en-US" sz="900" dirty="0">
                <a:highlight>
                  <a:srgbClr val="F7F7F7"/>
                </a:highlight>
              </a:rPr>
              <a:t> to the input images.</a:t>
            </a:r>
            <a:endParaRPr sz="900" dirty="0">
              <a:highlight>
                <a:srgbClr val="F7F7F7"/>
              </a:highlight>
            </a:endParaRPr>
          </a:p>
          <a:p>
            <a:pPr marL="0" lvl="0" indent="0" algn="l" rtl="0">
              <a:lnSpc>
                <a:spcPct val="135714"/>
              </a:lnSpc>
              <a:spcBef>
                <a:spcPts val="0"/>
              </a:spcBef>
              <a:spcAft>
                <a:spcPts val="0"/>
              </a:spcAft>
              <a:buClr>
                <a:schemeClr val="dk1"/>
              </a:buClr>
              <a:buSzPts val="1100"/>
              <a:buFont typeface="Arial"/>
              <a:buNone/>
            </a:pPr>
            <a:r>
              <a:rPr lang="en-US" sz="900" dirty="0">
                <a:highlight>
                  <a:srgbClr val="F7F7F7"/>
                </a:highlight>
              </a:rPr>
              <a:t>This leads to better quality and more realistic generated images.</a:t>
            </a:r>
            <a:endParaRPr sz="900" dirty="0">
              <a:highlight>
                <a:srgbClr val="F7F7F7"/>
              </a:highlight>
            </a:endParaRPr>
          </a:p>
          <a:p>
            <a:pPr marL="0" lvl="0" indent="0" algn="l" rtl="0">
              <a:lnSpc>
                <a:spcPct val="135714"/>
              </a:lnSpc>
              <a:spcBef>
                <a:spcPts val="0"/>
              </a:spcBef>
              <a:spcAft>
                <a:spcPts val="0"/>
              </a:spcAft>
              <a:buClr>
                <a:schemeClr val="dk1"/>
              </a:buClr>
              <a:buSzPts val="1100"/>
              <a:buFont typeface="Arial"/>
              <a:buNone/>
            </a:pPr>
            <a:endParaRPr sz="1100" dirty="0">
              <a:highlight>
                <a:srgbClr val="F7F7F7"/>
              </a:highlight>
              <a:latin typeface="Calibri"/>
              <a:ea typeface="Calibri"/>
              <a:cs typeface="Calibri"/>
              <a:sym typeface="Calibri"/>
            </a:endParaRPr>
          </a:p>
          <a:p>
            <a:pPr marL="0" lvl="0" indent="0" algn="l" rtl="0">
              <a:spcBef>
                <a:spcPts val="0"/>
              </a:spcBef>
              <a:spcAft>
                <a:spcPts val="0"/>
              </a:spcAft>
              <a:buNone/>
            </a:pPr>
            <a:endParaRPr sz="1100" dirty="0">
              <a:latin typeface="Calibri"/>
              <a:ea typeface="Calibri"/>
              <a:cs typeface="Calibri"/>
              <a:sym typeface="Calibri"/>
            </a:endParaRPr>
          </a:p>
        </p:txBody>
      </p:sp>
      <p:sp>
        <p:nvSpPr>
          <p:cNvPr id="347" name="Google Shape;347;g2f083040267_2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f1c91c3d81_2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2f1c91c3d81_2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200" dirty="0"/>
              <a:t>text-to-image generative model</a:t>
            </a:r>
            <a:endParaRPr dirty="0"/>
          </a:p>
        </p:txBody>
      </p:sp>
      <p:sp>
        <p:nvSpPr>
          <p:cNvPr id="358" name="Google Shape;358;g2f1c91c3d81_2_3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f1c91c3d81_2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2f1c91c3d81_2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200" dirty="0"/>
              <a:t>text-to-image generative model</a:t>
            </a:r>
            <a:endParaRPr dirty="0"/>
          </a:p>
        </p:txBody>
      </p:sp>
      <p:sp>
        <p:nvSpPr>
          <p:cNvPr id="358" name="Google Shape;358;g2f1c91c3d81_2_3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2290708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2:notes"/>
          <p:cNvSpPr txBox="1">
            <a:spLocks noGrp="1"/>
          </p:cNvSpPr>
          <p:nvPr>
            <p:ph type="body" idx="1"/>
          </p:nvPr>
        </p:nvSpPr>
        <p:spPr>
          <a:xfrm>
            <a:off x="929640" y="3311342"/>
            <a:ext cx="7437000" cy="2710200"/>
          </a:xfrm>
          <a:prstGeom prst="rect">
            <a:avLst/>
          </a:prstGeom>
          <a:noFill/>
          <a:ln>
            <a:noFill/>
          </a:ln>
        </p:spPr>
        <p:txBody>
          <a:bodyPr spcFirstLastPara="1" wrap="square" lIns="103525" tIns="51750" rIns="103525" bIns="51750" anchor="t" anchorCtr="0">
            <a:noAutofit/>
          </a:bodyPr>
          <a:lstStyle/>
          <a:p>
            <a:pPr marL="0" lvl="0" indent="0" algn="l" rtl="0">
              <a:lnSpc>
                <a:spcPct val="100000"/>
              </a:lnSpc>
              <a:spcBef>
                <a:spcPts val="0"/>
              </a:spcBef>
              <a:spcAft>
                <a:spcPts val="0"/>
              </a:spcAft>
              <a:buClr>
                <a:schemeClr val="dk1"/>
              </a:buClr>
              <a:buSzPts val="1400"/>
              <a:buFont typeface="Arial"/>
              <a:buNone/>
            </a:pPr>
            <a:r>
              <a:rPr lang="en-US"/>
              <a:t>Liang</a:t>
            </a:r>
            <a:endParaRPr/>
          </a:p>
        </p:txBody>
      </p:sp>
      <p:sp>
        <p:nvSpPr>
          <p:cNvPr id="181" name="Google Shape;181;p2:notes"/>
          <p:cNvSpPr>
            <a:spLocks noGrp="1" noRot="1" noChangeAspect="1"/>
          </p:cNvSpPr>
          <p:nvPr>
            <p:ph type="sldImg" idx="2"/>
          </p:nvPr>
        </p:nvSpPr>
        <p:spPr>
          <a:xfrm>
            <a:off x="2582863" y="860425"/>
            <a:ext cx="4130675" cy="2324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2f1c91c3d81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2f1c91c3d81_2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67" name="Google Shape;367;g2f1c91c3d81_2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2f15bcf0171_4_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8" name="Google Shape;388;g2f15bcf0171_4_9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89" name="Google Shape;389;g2f15bcf0171_4_9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chemeClr val="dk1"/>
                </a:solidFill>
                <a:latin typeface="Calibri"/>
                <a:ea typeface="Calibri"/>
                <a:cs typeface="Calibri"/>
                <a:sym typeface="Calibri"/>
              </a:rPr>
              <a:t>21</a:t>
            </a:fld>
            <a:endParaRPr sz="14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Liang Business problem</a:t>
            </a:r>
            <a:endParaRPr/>
          </a:p>
        </p:txBody>
      </p:sp>
      <p:sp>
        <p:nvSpPr>
          <p:cNvPr id="195" name="Google Shape;1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f0723c21de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f0723c21de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Liang</a:t>
            </a:r>
            <a:endParaRPr/>
          </a:p>
        </p:txBody>
      </p:sp>
      <p:sp>
        <p:nvSpPr>
          <p:cNvPr id="212" name="Google Shape;212;g2f0723c21de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f0723c21de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f0723c21de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6" name="Google Shape;236;g2f0723c21de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f1c91c3d81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f1c91c3d81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6" name="Google Shape;246;g2f1c91c3d81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extLst>
      <p:ext uri="{BB962C8B-B14F-4D97-AF65-F5344CB8AC3E}">
        <p14:creationId xmlns:p14="http://schemas.microsoft.com/office/powerpoint/2010/main" val="1828246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f1c91c3d81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f1c91c3d81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6" name="Google Shape;246;g2f1c91c3d81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extLst>
      <p:ext uri="{BB962C8B-B14F-4D97-AF65-F5344CB8AC3E}">
        <p14:creationId xmlns:p14="http://schemas.microsoft.com/office/powerpoint/2010/main" val="3752511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f1c91c3d81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f1c91c3d81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6" name="Google Shape;246;g2f1c91c3d81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extLst>
      <p:ext uri="{BB962C8B-B14F-4D97-AF65-F5344CB8AC3E}">
        <p14:creationId xmlns:p14="http://schemas.microsoft.com/office/powerpoint/2010/main" val="1836744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f1c91c3d81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f1c91c3d81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6" name="Google Shape;246;g2f1c91c3d81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2" name="Google Shape;22;p13" descr="A red and white emblem with a bird and a leaf&#10;&#10;Description automatically generated"/>
          <p:cNvPicPr preferRelativeResize="0"/>
          <p:nvPr/>
        </p:nvPicPr>
        <p:blipFill rotWithShape="1">
          <a:blip r:embed="rId2">
            <a:alphaModFix/>
          </a:blip>
          <a:srcRect/>
          <a:stretch/>
        </p:blipFill>
        <p:spPr>
          <a:xfrm>
            <a:off x="167341" y="5870223"/>
            <a:ext cx="670859" cy="85125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2"/>
        <p:cNvGrpSpPr/>
        <p:nvPr/>
      </p:nvGrpSpPr>
      <p:grpSpPr>
        <a:xfrm>
          <a:off x="0" y="0"/>
          <a:ext cx="0" cy="0"/>
          <a:chOff x="0" y="0"/>
          <a:chExt cx="0" cy="0"/>
        </a:xfrm>
      </p:grpSpPr>
      <p:sp>
        <p:nvSpPr>
          <p:cNvPr id="93" name="Google Shape;93;p15"/>
          <p:cNvSpPr txBox="1">
            <a:spLocks noGrp="1"/>
          </p:cNvSpPr>
          <p:nvPr>
            <p:ph type="ftr" idx="11"/>
          </p:nvPr>
        </p:nvSpPr>
        <p:spPr>
          <a:xfrm>
            <a:off x="230293" y="6356351"/>
            <a:ext cx="10945707" cy="36618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400"/>
              <a:buFont typeface="Arial"/>
              <a:buNone/>
              <a:defRPr sz="1333"/>
            </a:lvl1pPr>
            <a:lvl2pPr lvl="1" algn="l">
              <a:lnSpc>
                <a:spcPct val="100000"/>
              </a:lnSpc>
              <a:spcBef>
                <a:spcPts val="0"/>
              </a:spcBef>
              <a:spcAft>
                <a:spcPts val="0"/>
              </a:spcAft>
              <a:buClr>
                <a:schemeClr val="dk1"/>
              </a:buClr>
              <a:buSzPts val="1400"/>
              <a:buFont typeface="Arial"/>
              <a:buNone/>
              <a:defRPr/>
            </a:lvl2pPr>
            <a:lvl3pPr lvl="2" algn="l">
              <a:lnSpc>
                <a:spcPct val="100000"/>
              </a:lnSpc>
              <a:spcBef>
                <a:spcPts val="0"/>
              </a:spcBef>
              <a:spcAft>
                <a:spcPts val="0"/>
              </a:spcAft>
              <a:buClr>
                <a:schemeClr val="dk1"/>
              </a:buClr>
              <a:buSzPts val="1400"/>
              <a:buFont typeface="Arial"/>
              <a:buNone/>
              <a:defRPr/>
            </a:lvl3pPr>
            <a:lvl4pPr lvl="3" algn="l">
              <a:lnSpc>
                <a:spcPct val="100000"/>
              </a:lnSpc>
              <a:spcBef>
                <a:spcPts val="0"/>
              </a:spcBef>
              <a:spcAft>
                <a:spcPts val="0"/>
              </a:spcAft>
              <a:buClr>
                <a:schemeClr val="dk1"/>
              </a:buClr>
              <a:buSzPts val="1400"/>
              <a:buFont typeface="Arial"/>
              <a:buNone/>
              <a:defRPr/>
            </a:lvl4pPr>
            <a:lvl5pPr lvl="4" algn="l">
              <a:lnSpc>
                <a:spcPct val="100000"/>
              </a:lnSpc>
              <a:spcBef>
                <a:spcPts val="0"/>
              </a:spcBef>
              <a:spcAft>
                <a:spcPts val="0"/>
              </a:spcAft>
              <a:buClr>
                <a:schemeClr val="dk1"/>
              </a:buClr>
              <a:buSzPts val="1400"/>
              <a:buFont typeface="Arial"/>
              <a:buNone/>
              <a:defRPr/>
            </a:lvl5pPr>
            <a:lvl6pPr lvl="5" algn="l">
              <a:lnSpc>
                <a:spcPct val="100000"/>
              </a:lnSpc>
              <a:spcBef>
                <a:spcPts val="0"/>
              </a:spcBef>
              <a:spcAft>
                <a:spcPts val="0"/>
              </a:spcAft>
              <a:buClr>
                <a:schemeClr val="dk1"/>
              </a:buClr>
              <a:buSzPts val="1400"/>
              <a:buFont typeface="Arial"/>
              <a:buNone/>
              <a:defRPr/>
            </a:lvl6pPr>
            <a:lvl7pPr lvl="6" algn="l">
              <a:lnSpc>
                <a:spcPct val="100000"/>
              </a:lnSpc>
              <a:spcBef>
                <a:spcPts val="0"/>
              </a:spcBef>
              <a:spcAft>
                <a:spcPts val="0"/>
              </a:spcAft>
              <a:buClr>
                <a:schemeClr val="dk1"/>
              </a:buClr>
              <a:buSzPts val="1400"/>
              <a:buFont typeface="Arial"/>
              <a:buNone/>
              <a:defRPr/>
            </a:lvl7pPr>
            <a:lvl8pPr lvl="7" algn="l">
              <a:lnSpc>
                <a:spcPct val="100000"/>
              </a:lnSpc>
              <a:spcBef>
                <a:spcPts val="0"/>
              </a:spcBef>
              <a:spcAft>
                <a:spcPts val="0"/>
              </a:spcAft>
              <a:buClr>
                <a:schemeClr val="dk1"/>
              </a:buClr>
              <a:buSzPts val="1400"/>
              <a:buFont typeface="Arial"/>
              <a:buNone/>
              <a:defRPr/>
            </a:lvl8pPr>
            <a:lvl9pPr lvl="8" algn="l">
              <a:lnSpc>
                <a:spcPct val="100000"/>
              </a:lnSpc>
              <a:spcBef>
                <a:spcPts val="0"/>
              </a:spcBef>
              <a:spcAft>
                <a:spcPts val="0"/>
              </a:spcAft>
              <a:buClr>
                <a:schemeClr val="dk1"/>
              </a:buClr>
              <a:buSzPts val="1400"/>
              <a:buFont typeface="Arial"/>
              <a:buNone/>
              <a:defRPr/>
            </a:lvl9pPr>
          </a:lstStyle>
          <a:p>
            <a:endParaRPr/>
          </a:p>
        </p:txBody>
      </p:sp>
      <p:sp>
        <p:nvSpPr>
          <p:cNvPr id="94" name="Google Shape;94;p15"/>
          <p:cNvSpPr txBox="1">
            <a:spLocks noGrp="1"/>
          </p:cNvSpPr>
          <p:nvPr>
            <p:ph type="sldNum" idx="12"/>
          </p:nvPr>
        </p:nvSpPr>
        <p:spPr>
          <a:xfrm>
            <a:off x="11277600" y="6356351"/>
            <a:ext cx="684107" cy="36618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333" b="1"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1"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1"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1"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1"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1"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1"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1"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1"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95" name="Google Shape;95;p15"/>
          <p:cNvSpPr txBox="1">
            <a:spLocks noGrp="1"/>
          </p:cNvSpPr>
          <p:nvPr>
            <p:ph type="title"/>
          </p:nvPr>
        </p:nvSpPr>
        <p:spPr>
          <a:xfrm>
            <a:off x="207622" y="373367"/>
            <a:ext cx="11781177" cy="73152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5"/>
          <p:cNvSpPr txBox="1"/>
          <p:nvPr/>
        </p:nvSpPr>
        <p:spPr>
          <a:xfrm>
            <a:off x="1011045" y="6522225"/>
            <a:ext cx="246308" cy="410379"/>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1716">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Title">
  <p:cSld name="1_Main Title">
    <p:spTree>
      <p:nvGrpSpPr>
        <p:cNvPr id="1" name="Shape 101"/>
        <p:cNvGrpSpPr/>
        <p:nvPr/>
      </p:nvGrpSpPr>
      <p:grpSpPr>
        <a:xfrm>
          <a:off x="0" y="0"/>
          <a:ext cx="0" cy="0"/>
          <a:chOff x="0" y="0"/>
          <a:chExt cx="0" cy="0"/>
        </a:xfrm>
      </p:grpSpPr>
      <p:sp>
        <p:nvSpPr>
          <p:cNvPr id="102" name="Google Shape;102;p27"/>
          <p:cNvSpPr/>
          <p:nvPr/>
        </p:nvSpPr>
        <p:spPr>
          <a:xfrm>
            <a:off x="215901" y="0"/>
            <a:ext cx="11887200" cy="11932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pic>
        <p:nvPicPr>
          <p:cNvPr id="103" name="Google Shape;103;p27" descr="brown and white concrete building during night time"/>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04" name="Google Shape;104;p27"/>
          <p:cNvSpPr/>
          <p:nvPr/>
        </p:nvSpPr>
        <p:spPr>
          <a:xfrm>
            <a:off x="0" y="-59788"/>
            <a:ext cx="12192000" cy="6977576"/>
          </a:xfrm>
          <a:prstGeom prst="rect">
            <a:avLst/>
          </a:prstGeom>
          <a:solidFill>
            <a:schemeClr val="dk2">
              <a:alpha val="62745"/>
            </a:schemeClr>
          </a:solidFill>
          <a:ln>
            <a:noFill/>
          </a:ln>
        </p:spPr>
        <p:txBody>
          <a:bodyPr spcFirstLastPara="1" wrap="square" lIns="121900" tIns="60925" rIns="121900" bIns="60925" anchor="ctr" anchorCtr="0">
            <a:noAutofit/>
          </a:bodyPr>
          <a:lstStyle/>
          <a:p>
            <a:pPr marL="0" marR="0" lvl="0" indent="0" algn="ctr" rtl="0">
              <a:spcBef>
                <a:spcPts val="0"/>
              </a:spcBef>
              <a:spcAft>
                <a:spcPts val="0"/>
              </a:spcAft>
              <a:buClr>
                <a:schemeClr val="dk1"/>
              </a:buClr>
              <a:buSzPts val="2400"/>
              <a:buFont typeface="Arial"/>
              <a:buNone/>
            </a:pPr>
            <a:endParaRPr sz="2400" b="0" i="0" u="none" strike="noStrike" cap="none">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05"/>
        <p:cNvGrpSpPr/>
        <p:nvPr/>
      </p:nvGrpSpPr>
      <p:grpSpPr>
        <a:xfrm>
          <a:off x="0" y="0"/>
          <a:ext cx="0" cy="0"/>
          <a:chOff x="0" y="0"/>
          <a:chExt cx="0" cy="0"/>
        </a:xfrm>
      </p:grpSpPr>
      <p:sp>
        <p:nvSpPr>
          <p:cNvPr id="106" name="Google Shape;106;p28"/>
          <p:cNvSpPr txBox="1">
            <a:spLocks noGrp="1"/>
          </p:cNvSpPr>
          <p:nvPr>
            <p:ph type="sldNum" idx="12"/>
          </p:nvPr>
        </p:nvSpPr>
        <p:spPr>
          <a:xfrm>
            <a:off x="11277600" y="6356351"/>
            <a:ext cx="684107" cy="36618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a:lvl1pPr>
            <a:lvl2pPr marL="0" marR="0" lvl="1" indent="0" algn="r">
              <a:lnSpc>
                <a:spcPct val="100000"/>
              </a:lnSpc>
              <a:spcBef>
                <a:spcPts val="0"/>
              </a:spcBef>
              <a:spcAft>
                <a:spcPts val="0"/>
              </a:spcAft>
              <a:buClr>
                <a:srgbClr val="000000"/>
              </a:buClr>
              <a:buSzPts val="1000"/>
              <a:buFont typeface="Arial"/>
              <a:buNone/>
              <a:defRPr/>
            </a:lvl2pPr>
            <a:lvl3pPr marL="0" marR="0" lvl="2" indent="0" algn="r">
              <a:lnSpc>
                <a:spcPct val="100000"/>
              </a:lnSpc>
              <a:spcBef>
                <a:spcPts val="0"/>
              </a:spcBef>
              <a:spcAft>
                <a:spcPts val="0"/>
              </a:spcAft>
              <a:buClr>
                <a:srgbClr val="000000"/>
              </a:buClr>
              <a:buSzPts val="1000"/>
              <a:buFont typeface="Arial"/>
              <a:buNone/>
              <a:defRPr/>
            </a:lvl3pPr>
            <a:lvl4pPr marL="0" marR="0" lvl="3" indent="0" algn="r">
              <a:lnSpc>
                <a:spcPct val="100000"/>
              </a:lnSpc>
              <a:spcBef>
                <a:spcPts val="0"/>
              </a:spcBef>
              <a:spcAft>
                <a:spcPts val="0"/>
              </a:spcAft>
              <a:buClr>
                <a:srgbClr val="000000"/>
              </a:buClr>
              <a:buSzPts val="1000"/>
              <a:buFont typeface="Arial"/>
              <a:buNone/>
              <a:defRPr/>
            </a:lvl4pPr>
            <a:lvl5pPr marL="0" marR="0" lvl="4" indent="0" algn="r">
              <a:lnSpc>
                <a:spcPct val="100000"/>
              </a:lnSpc>
              <a:spcBef>
                <a:spcPts val="0"/>
              </a:spcBef>
              <a:spcAft>
                <a:spcPts val="0"/>
              </a:spcAft>
              <a:buClr>
                <a:srgbClr val="000000"/>
              </a:buClr>
              <a:buSzPts val="1000"/>
              <a:buFont typeface="Arial"/>
              <a:buNone/>
              <a:defRPr/>
            </a:lvl5pPr>
            <a:lvl6pPr marL="0" marR="0" lvl="5" indent="0" algn="r">
              <a:lnSpc>
                <a:spcPct val="100000"/>
              </a:lnSpc>
              <a:spcBef>
                <a:spcPts val="0"/>
              </a:spcBef>
              <a:spcAft>
                <a:spcPts val="0"/>
              </a:spcAft>
              <a:buClr>
                <a:srgbClr val="000000"/>
              </a:buClr>
              <a:buSzPts val="1000"/>
              <a:buFont typeface="Arial"/>
              <a:buNone/>
              <a:defRPr/>
            </a:lvl6pPr>
            <a:lvl7pPr marL="0" marR="0" lvl="6" indent="0" algn="r">
              <a:lnSpc>
                <a:spcPct val="100000"/>
              </a:lnSpc>
              <a:spcBef>
                <a:spcPts val="0"/>
              </a:spcBef>
              <a:spcAft>
                <a:spcPts val="0"/>
              </a:spcAft>
              <a:buClr>
                <a:srgbClr val="000000"/>
              </a:buClr>
              <a:buSzPts val="1000"/>
              <a:buFont typeface="Arial"/>
              <a:buNone/>
              <a:defRPr/>
            </a:lvl7pPr>
            <a:lvl8pPr marL="0" marR="0" lvl="7" indent="0" algn="r">
              <a:lnSpc>
                <a:spcPct val="100000"/>
              </a:lnSpc>
              <a:spcBef>
                <a:spcPts val="0"/>
              </a:spcBef>
              <a:spcAft>
                <a:spcPts val="0"/>
              </a:spcAft>
              <a:buClr>
                <a:srgbClr val="000000"/>
              </a:buClr>
              <a:buSzPts val="1000"/>
              <a:buFont typeface="Arial"/>
              <a:buNone/>
              <a:defRPr/>
            </a:lvl8pPr>
            <a:lvl9pPr marL="0" marR="0" lvl="8" indent="0" algn="r">
              <a:lnSpc>
                <a:spcPct val="100000"/>
              </a:lnSpc>
              <a:spcBef>
                <a:spcPts val="0"/>
              </a:spcBef>
              <a:spcAft>
                <a:spcPts val="0"/>
              </a:spcAft>
              <a:buClr>
                <a:srgbClr val="000000"/>
              </a:buClr>
              <a:buSzPts val="1000"/>
              <a:buFont typeface="Arial"/>
              <a:buNone/>
              <a:defRPr/>
            </a:lvl9pPr>
          </a:lstStyle>
          <a:p>
            <a:pPr marL="0" lvl="0" indent="0" algn="r" rtl="0">
              <a:spcBef>
                <a:spcPts val="0"/>
              </a:spcBef>
              <a:spcAft>
                <a:spcPts val="0"/>
              </a:spcAft>
              <a:buNone/>
            </a:pPr>
            <a:fld id="{00000000-1234-1234-1234-123412341234}" type="slidenum">
              <a:rPr lang="en-US"/>
              <a:t>‹#›</a:t>
            </a:fld>
            <a:endParaRPr/>
          </a:p>
        </p:txBody>
      </p:sp>
      <p:sp>
        <p:nvSpPr>
          <p:cNvPr id="107" name="Google Shape;107;p28"/>
          <p:cNvSpPr txBox="1">
            <a:spLocks noGrp="1"/>
          </p:cNvSpPr>
          <p:nvPr>
            <p:ph type="ftr" idx="11"/>
          </p:nvPr>
        </p:nvSpPr>
        <p:spPr>
          <a:xfrm>
            <a:off x="230293" y="6356351"/>
            <a:ext cx="10945707" cy="36618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Section Title">
  <p:cSld name="Section Title">
    <p:bg>
      <p:bgPr>
        <a:solidFill>
          <a:srgbClr val="F3F3F3"/>
        </a:solidFill>
        <a:effectLst/>
      </p:bgPr>
    </p:bg>
    <p:spTree>
      <p:nvGrpSpPr>
        <p:cNvPr id="1" name="Shape 108"/>
        <p:cNvGrpSpPr/>
        <p:nvPr/>
      </p:nvGrpSpPr>
      <p:grpSpPr>
        <a:xfrm>
          <a:off x="0" y="0"/>
          <a:ext cx="0" cy="0"/>
          <a:chOff x="0" y="0"/>
          <a:chExt cx="0" cy="0"/>
        </a:xfrm>
      </p:grpSpPr>
      <p:sp>
        <p:nvSpPr>
          <p:cNvPr id="109" name="Google Shape;109;p29"/>
          <p:cNvSpPr/>
          <p:nvPr/>
        </p:nvSpPr>
        <p:spPr>
          <a:xfrm>
            <a:off x="1" y="0"/>
            <a:ext cx="12191999" cy="6858000"/>
          </a:xfrm>
          <a:custGeom>
            <a:avLst/>
            <a:gdLst/>
            <a:ahLst/>
            <a:cxnLst/>
            <a:rect l="l" t="t" r="r" b="b"/>
            <a:pathLst>
              <a:path w="8769985" h="4758690" extrusionOk="0">
                <a:moveTo>
                  <a:pt x="8769599" y="0"/>
                </a:moveTo>
                <a:lnTo>
                  <a:pt x="0" y="0"/>
                </a:lnTo>
                <a:lnTo>
                  <a:pt x="0" y="4758600"/>
                </a:lnTo>
                <a:lnTo>
                  <a:pt x="8769599" y="4758600"/>
                </a:lnTo>
                <a:lnTo>
                  <a:pt x="87695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chemeClr val="dk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10"/>
        <p:cNvGrpSpPr/>
        <p:nvPr/>
      </p:nvGrpSpPr>
      <p:grpSpPr>
        <a:xfrm>
          <a:off x="0" y="0"/>
          <a:ext cx="0" cy="0"/>
          <a:chOff x="0" y="0"/>
          <a:chExt cx="0" cy="0"/>
        </a:xfrm>
      </p:grpSpPr>
      <p:sp>
        <p:nvSpPr>
          <p:cNvPr id="111" name="Google Shape;111;p30"/>
          <p:cNvSpPr txBox="1">
            <a:spLocks noGrp="1"/>
          </p:cNvSpPr>
          <p:nvPr>
            <p:ph type="ftr" idx="11"/>
          </p:nvPr>
        </p:nvSpPr>
        <p:spPr>
          <a:xfrm>
            <a:off x="3657600" y="6356351"/>
            <a:ext cx="7518400" cy="366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400"/>
              <a:buFont typeface="Arial"/>
              <a:buNone/>
              <a:defRPr sz="1333"/>
            </a:lvl1pPr>
            <a:lvl2pPr lvl="1" algn="l">
              <a:lnSpc>
                <a:spcPct val="100000"/>
              </a:lnSpc>
              <a:spcBef>
                <a:spcPts val="0"/>
              </a:spcBef>
              <a:spcAft>
                <a:spcPts val="0"/>
              </a:spcAft>
              <a:buClr>
                <a:schemeClr val="dk1"/>
              </a:buClr>
              <a:buSzPts val="1400"/>
              <a:buFont typeface="Arial"/>
              <a:buNone/>
              <a:defRPr/>
            </a:lvl2pPr>
            <a:lvl3pPr lvl="2" algn="l">
              <a:lnSpc>
                <a:spcPct val="100000"/>
              </a:lnSpc>
              <a:spcBef>
                <a:spcPts val="0"/>
              </a:spcBef>
              <a:spcAft>
                <a:spcPts val="0"/>
              </a:spcAft>
              <a:buClr>
                <a:schemeClr val="dk1"/>
              </a:buClr>
              <a:buSzPts val="1400"/>
              <a:buFont typeface="Arial"/>
              <a:buNone/>
              <a:defRPr/>
            </a:lvl3pPr>
            <a:lvl4pPr lvl="3" algn="l">
              <a:lnSpc>
                <a:spcPct val="100000"/>
              </a:lnSpc>
              <a:spcBef>
                <a:spcPts val="0"/>
              </a:spcBef>
              <a:spcAft>
                <a:spcPts val="0"/>
              </a:spcAft>
              <a:buClr>
                <a:schemeClr val="dk1"/>
              </a:buClr>
              <a:buSzPts val="1400"/>
              <a:buFont typeface="Arial"/>
              <a:buNone/>
              <a:defRPr/>
            </a:lvl4pPr>
            <a:lvl5pPr lvl="4" algn="l">
              <a:lnSpc>
                <a:spcPct val="100000"/>
              </a:lnSpc>
              <a:spcBef>
                <a:spcPts val="0"/>
              </a:spcBef>
              <a:spcAft>
                <a:spcPts val="0"/>
              </a:spcAft>
              <a:buClr>
                <a:schemeClr val="dk1"/>
              </a:buClr>
              <a:buSzPts val="1400"/>
              <a:buFont typeface="Arial"/>
              <a:buNone/>
              <a:defRPr/>
            </a:lvl5pPr>
            <a:lvl6pPr lvl="5" algn="l">
              <a:lnSpc>
                <a:spcPct val="100000"/>
              </a:lnSpc>
              <a:spcBef>
                <a:spcPts val="0"/>
              </a:spcBef>
              <a:spcAft>
                <a:spcPts val="0"/>
              </a:spcAft>
              <a:buClr>
                <a:schemeClr val="dk1"/>
              </a:buClr>
              <a:buSzPts val="1400"/>
              <a:buFont typeface="Arial"/>
              <a:buNone/>
              <a:defRPr/>
            </a:lvl6pPr>
            <a:lvl7pPr lvl="6" algn="l">
              <a:lnSpc>
                <a:spcPct val="100000"/>
              </a:lnSpc>
              <a:spcBef>
                <a:spcPts val="0"/>
              </a:spcBef>
              <a:spcAft>
                <a:spcPts val="0"/>
              </a:spcAft>
              <a:buClr>
                <a:schemeClr val="dk1"/>
              </a:buClr>
              <a:buSzPts val="1400"/>
              <a:buFont typeface="Arial"/>
              <a:buNone/>
              <a:defRPr/>
            </a:lvl7pPr>
            <a:lvl8pPr lvl="7" algn="l">
              <a:lnSpc>
                <a:spcPct val="100000"/>
              </a:lnSpc>
              <a:spcBef>
                <a:spcPts val="0"/>
              </a:spcBef>
              <a:spcAft>
                <a:spcPts val="0"/>
              </a:spcAft>
              <a:buClr>
                <a:schemeClr val="dk1"/>
              </a:buClr>
              <a:buSzPts val="1400"/>
              <a:buFont typeface="Arial"/>
              <a:buNone/>
              <a:defRPr/>
            </a:lvl8pPr>
            <a:lvl9pPr lvl="8" algn="l">
              <a:lnSpc>
                <a:spcPct val="100000"/>
              </a:lnSpc>
              <a:spcBef>
                <a:spcPts val="0"/>
              </a:spcBef>
              <a:spcAft>
                <a:spcPts val="0"/>
              </a:spcAft>
              <a:buClr>
                <a:schemeClr val="dk1"/>
              </a:buClr>
              <a:buSzPts val="1400"/>
              <a:buFont typeface="Arial"/>
              <a:buNone/>
              <a:defRPr/>
            </a:lvl9pPr>
          </a:lstStyle>
          <a:p>
            <a:endParaRPr/>
          </a:p>
        </p:txBody>
      </p:sp>
      <p:sp>
        <p:nvSpPr>
          <p:cNvPr id="112" name="Google Shape;112;p30"/>
          <p:cNvSpPr txBox="1">
            <a:spLocks noGrp="1"/>
          </p:cNvSpPr>
          <p:nvPr>
            <p:ph type="sldNum" idx="12"/>
          </p:nvPr>
        </p:nvSpPr>
        <p:spPr>
          <a:xfrm>
            <a:off x="11277600" y="6356351"/>
            <a:ext cx="684000" cy="3660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333" b="1"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1"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1"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1"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1"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1"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1"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1"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1"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13" name="Google Shape;113;p30"/>
          <p:cNvSpPr txBox="1">
            <a:spLocks noGrp="1"/>
          </p:cNvSpPr>
          <p:nvPr>
            <p:ph type="title"/>
          </p:nvPr>
        </p:nvSpPr>
        <p:spPr>
          <a:xfrm>
            <a:off x="207621" y="373367"/>
            <a:ext cx="11781200" cy="731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30"/>
          <p:cNvSpPr txBox="1"/>
          <p:nvPr/>
        </p:nvSpPr>
        <p:spPr>
          <a:xfrm>
            <a:off x="1917167" y="1360400"/>
            <a:ext cx="1769600" cy="820825"/>
          </a:xfrm>
          <a:prstGeom prst="rect">
            <a:avLst/>
          </a:prstGeom>
          <a:solidFill>
            <a:srgbClr val="F2F2F2">
              <a:alpha val="67450"/>
            </a:srgbClr>
          </a:solid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867" b="1" i="0" u="none" strike="noStrike" cap="none">
              <a:solidFill>
                <a:schemeClr val="accent1"/>
              </a:solidFill>
              <a:latin typeface="Georgia"/>
              <a:ea typeface="Georgia"/>
              <a:cs typeface="Georgia"/>
              <a:sym typeface="Georgia"/>
            </a:endParaRPr>
          </a:p>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chemeClr val="accent1"/>
              </a:solidFill>
              <a:latin typeface="Arial"/>
              <a:ea typeface="Arial"/>
              <a:cs typeface="Arial"/>
              <a:sym typeface="Arial"/>
            </a:endParaRPr>
          </a:p>
        </p:txBody>
      </p:sp>
      <p:sp>
        <p:nvSpPr>
          <p:cNvPr id="115" name="Google Shape;115;p30"/>
          <p:cNvSpPr txBox="1"/>
          <p:nvPr/>
        </p:nvSpPr>
        <p:spPr>
          <a:xfrm>
            <a:off x="5894067" y="1356100"/>
            <a:ext cx="1769600" cy="533504"/>
          </a:xfrm>
          <a:prstGeom prst="rect">
            <a:avLst/>
          </a:prstGeom>
          <a:solidFill>
            <a:srgbClr val="F2F2F2">
              <a:alpha val="67450"/>
            </a:srgbClr>
          </a:solid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chemeClr val="accent1"/>
              </a:solidFill>
              <a:latin typeface="Arial"/>
              <a:ea typeface="Arial"/>
              <a:cs typeface="Arial"/>
              <a:sym typeface="Arial"/>
            </a:endParaRPr>
          </a:p>
        </p:txBody>
      </p:sp>
      <p:pic>
        <p:nvPicPr>
          <p:cNvPr id="116" name="Google Shape;116;p30"/>
          <p:cNvPicPr preferRelativeResize="0"/>
          <p:nvPr/>
        </p:nvPicPr>
        <p:blipFill rotWithShape="1">
          <a:blip r:embed="rId2">
            <a:alphaModFix/>
          </a:blip>
          <a:srcRect/>
          <a:stretch/>
        </p:blipFill>
        <p:spPr>
          <a:xfrm>
            <a:off x="4184534" y="1216800"/>
            <a:ext cx="1489140" cy="1970000"/>
          </a:xfrm>
          <a:prstGeom prst="rect">
            <a:avLst/>
          </a:prstGeom>
          <a:noFill/>
          <a:ln>
            <a:noFill/>
          </a:ln>
        </p:spPr>
      </p:pic>
      <p:sp>
        <p:nvSpPr>
          <p:cNvPr id="117" name="Google Shape;117;p30"/>
          <p:cNvSpPr txBox="1"/>
          <p:nvPr/>
        </p:nvSpPr>
        <p:spPr>
          <a:xfrm>
            <a:off x="9870967" y="1360400"/>
            <a:ext cx="1769600" cy="533504"/>
          </a:xfrm>
          <a:prstGeom prst="rect">
            <a:avLst/>
          </a:prstGeom>
          <a:solidFill>
            <a:srgbClr val="F2F2F2">
              <a:alpha val="67450"/>
            </a:srgbClr>
          </a:solid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chemeClr val="accent1"/>
              </a:solidFill>
              <a:latin typeface="Arial"/>
              <a:ea typeface="Arial"/>
              <a:cs typeface="Arial"/>
              <a:sym typeface="Arial"/>
            </a:endParaRPr>
          </a:p>
        </p:txBody>
      </p:sp>
      <p:pic>
        <p:nvPicPr>
          <p:cNvPr id="118" name="Google Shape;118;p30"/>
          <p:cNvPicPr preferRelativeResize="0"/>
          <p:nvPr/>
        </p:nvPicPr>
        <p:blipFill rotWithShape="1">
          <a:blip r:embed="rId2">
            <a:alphaModFix/>
          </a:blip>
          <a:srcRect/>
          <a:stretch/>
        </p:blipFill>
        <p:spPr>
          <a:xfrm>
            <a:off x="8161434" y="1221100"/>
            <a:ext cx="1489140" cy="1970000"/>
          </a:xfrm>
          <a:prstGeom prst="rect">
            <a:avLst/>
          </a:prstGeom>
          <a:noFill/>
          <a:ln>
            <a:noFill/>
          </a:ln>
        </p:spPr>
      </p:pic>
      <p:sp>
        <p:nvSpPr>
          <p:cNvPr id="119" name="Google Shape;119;p30"/>
          <p:cNvSpPr txBox="1"/>
          <p:nvPr/>
        </p:nvSpPr>
        <p:spPr>
          <a:xfrm>
            <a:off x="1917167" y="3697200"/>
            <a:ext cx="1769600" cy="533504"/>
          </a:xfrm>
          <a:prstGeom prst="rect">
            <a:avLst/>
          </a:prstGeom>
          <a:solidFill>
            <a:srgbClr val="F2F2F2">
              <a:alpha val="67450"/>
            </a:srgbClr>
          </a:solid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chemeClr val="accent1"/>
              </a:solidFill>
              <a:latin typeface="Arial"/>
              <a:ea typeface="Arial"/>
              <a:cs typeface="Arial"/>
              <a:sym typeface="Arial"/>
            </a:endParaRPr>
          </a:p>
        </p:txBody>
      </p:sp>
      <p:pic>
        <p:nvPicPr>
          <p:cNvPr id="120" name="Google Shape;120;p30"/>
          <p:cNvPicPr preferRelativeResize="0"/>
          <p:nvPr/>
        </p:nvPicPr>
        <p:blipFill rotWithShape="1">
          <a:blip r:embed="rId2">
            <a:alphaModFix/>
          </a:blip>
          <a:srcRect/>
          <a:stretch/>
        </p:blipFill>
        <p:spPr>
          <a:xfrm>
            <a:off x="207634" y="3557900"/>
            <a:ext cx="1489140" cy="1970000"/>
          </a:xfrm>
          <a:prstGeom prst="rect">
            <a:avLst/>
          </a:prstGeom>
          <a:noFill/>
          <a:ln>
            <a:noFill/>
          </a:ln>
        </p:spPr>
      </p:pic>
      <p:sp>
        <p:nvSpPr>
          <p:cNvPr id="121" name="Google Shape;121;p30"/>
          <p:cNvSpPr txBox="1"/>
          <p:nvPr/>
        </p:nvSpPr>
        <p:spPr>
          <a:xfrm>
            <a:off x="5894067" y="3692900"/>
            <a:ext cx="1769600" cy="533504"/>
          </a:xfrm>
          <a:prstGeom prst="rect">
            <a:avLst/>
          </a:prstGeom>
          <a:solidFill>
            <a:srgbClr val="F2F2F2">
              <a:alpha val="67450"/>
            </a:srgbClr>
          </a:solid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chemeClr val="accent1"/>
              </a:solidFill>
              <a:latin typeface="Arial"/>
              <a:ea typeface="Arial"/>
              <a:cs typeface="Arial"/>
              <a:sym typeface="Arial"/>
            </a:endParaRPr>
          </a:p>
        </p:txBody>
      </p:sp>
      <p:pic>
        <p:nvPicPr>
          <p:cNvPr id="122" name="Google Shape;122;p30"/>
          <p:cNvPicPr preferRelativeResize="0"/>
          <p:nvPr/>
        </p:nvPicPr>
        <p:blipFill rotWithShape="1">
          <a:blip r:embed="rId2">
            <a:alphaModFix/>
          </a:blip>
          <a:srcRect/>
          <a:stretch/>
        </p:blipFill>
        <p:spPr>
          <a:xfrm>
            <a:off x="4184534" y="3553600"/>
            <a:ext cx="1489140" cy="1970000"/>
          </a:xfrm>
          <a:prstGeom prst="rect">
            <a:avLst/>
          </a:prstGeom>
          <a:noFill/>
          <a:ln>
            <a:noFill/>
          </a:ln>
        </p:spPr>
      </p:pic>
      <p:sp>
        <p:nvSpPr>
          <p:cNvPr id="123" name="Google Shape;123;p30"/>
          <p:cNvSpPr txBox="1"/>
          <p:nvPr/>
        </p:nvSpPr>
        <p:spPr>
          <a:xfrm>
            <a:off x="9870967" y="3697200"/>
            <a:ext cx="1769600" cy="533504"/>
          </a:xfrm>
          <a:prstGeom prst="rect">
            <a:avLst/>
          </a:prstGeom>
          <a:solidFill>
            <a:srgbClr val="F2F2F2">
              <a:alpha val="67450"/>
            </a:srgbClr>
          </a:solid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chemeClr val="accent1"/>
              </a:solidFill>
              <a:latin typeface="Arial"/>
              <a:ea typeface="Arial"/>
              <a:cs typeface="Arial"/>
              <a:sym typeface="Arial"/>
            </a:endParaRPr>
          </a:p>
        </p:txBody>
      </p:sp>
      <p:pic>
        <p:nvPicPr>
          <p:cNvPr id="124" name="Google Shape;124;p30"/>
          <p:cNvPicPr preferRelativeResize="0"/>
          <p:nvPr/>
        </p:nvPicPr>
        <p:blipFill rotWithShape="1">
          <a:blip r:embed="rId2">
            <a:alphaModFix/>
          </a:blip>
          <a:srcRect/>
          <a:stretch/>
        </p:blipFill>
        <p:spPr>
          <a:xfrm>
            <a:off x="8161434" y="3557900"/>
            <a:ext cx="1489140" cy="1970000"/>
          </a:xfrm>
          <a:prstGeom prst="rect">
            <a:avLst/>
          </a:prstGeom>
          <a:noFill/>
          <a:ln>
            <a:noFill/>
          </a:ln>
        </p:spPr>
      </p:pic>
      <p:sp>
        <p:nvSpPr>
          <p:cNvPr id="125" name="Google Shape;125;p30"/>
          <p:cNvSpPr>
            <a:spLocks noGrp="1"/>
          </p:cNvSpPr>
          <p:nvPr>
            <p:ph type="pic" idx="2"/>
          </p:nvPr>
        </p:nvSpPr>
        <p:spPr>
          <a:xfrm>
            <a:off x="469633" y="1221100"/>
            <a:ext cx="1227200" cy="1660400"/>
          </a:xfrm>
          <a:prstGeom prst="ellipse">
            <a:avLst/>
          </a:prstGeom>
          <a:noFill/>
          <a:ln>
            <a:noFill/>
          </a:ln>
        </p:spPr>
      </p:sp>
    </p:spTree>
  </p:cSld>
  <p:clrMapOvr>
    <a:masterClrMapping/>
  </p:clrMapOvr>
  <p:extLst>
    <p:ext uri="{DCECCB84-F9BA-43D5-87BE-67443E8EF086}">
      <p15:sldGuideLst xmlns:p15="http://schemas.microsoft.com/office/powerpoint/2012/main">
        <p15:guide id="1" orient="horz" pos="1716">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2"/>
        <p:cNvGrpSpPr/>
        <p:nvPr/>
      </p:nvGrpSpPr>
      <p:grpSpPr>
        <a:xfrm>
          <a:off x="0" y="0"/>
          <a:ext cx="0" cy="0"/>
          <a:chOff x="0" y="0"/>
          <a:chExt cx="0" cy="0"/>
        </a:xfrm>
      </p:grpSpPr>
      <p:sp>
        <p:nvSpPr>
          <p:cNvPr id="133" name="Google Shape;133;g2f15bcf0171_4_154"/>
          <p:cNvSpPr txBox="1">
            <a:spLocks noGrp="1"/>
          </p:cNvSpPr>
          <p:nvPr>
            <p:ph type="ftr" idx="11"/>
          </p:nvPr>
        </p:nvSpPr>
        <p:spPr>
          <a:xfrm>
            <a:off x="230293" y="6356351"/>
            <a:ext cx="10945800" cy="3663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Clr>
                <a:schemeClr val="dk1"/>
              </a:buClr>
              <a:buSzPts val="1400"/>
              <a:buFont typeface="Arial"/>
              <a:buNone/>
              <a:defRPr sz="1333"/>
            </a:lvl1pPr>
            <a:lvl2pPr lvl="1" algn="l" rtl="0">
              <a:lnSpc>
                <a:spcPct val="100000"/>
              </a:lnSpc>
              <a:spcBef>
                <a:spcPts val="0"/>
              </a:spcBef>
              <a:spcAft>
                <a:spcPts val="0"/>
              </a:spcAft>
              <a:buClr>
                <a:schemeClr val="dk1"/>
              </a:buClr>
              <a:buSzPts val="1400"/>
              <a:buFont typeface="Arial"/>
              <a:buNone/>
              <a:defRPr/>
            </a:lvl2pPr>
            <a:lvl3pPr lvl="2" algn="l" rtl="0">
              <a:lnSpc>
                <a:spcPct val="100000"/>
              </a:lnSpc>
              <a:spcBef>
                <a:spcPts val="0"/>
              </a:spcBef>
              <a:spcAft>
                <a:spcPts val="0"/>
              </a:spcAft>
              <a:buClr>
                <a:schemeClr val="dk1"/>
              </a:buClr>
              <a:buSzPts val="1400"/>
              <a:buFont typeface="Arial"/>
              <a:buNone/>
              <a:defRPr/>
            </a:lvl3pPr>
            <a:lvl4pPr lvl="3" algn="l" rtl="0">
              <a:lnSpc>
                <a:spcPct val="100000"/>
              </a:lnSpc>
              <a:spcBef>
                <a:spcPts val="0"/>
              </a:spcBef>
              <a:spcAft>
                <a:spcPts val="0"/>
              </a:spcAft>
              <a:buClr>
                <a:schemeClr val="dk1"/>
              </a:buClr>
              <a:buSzPts val="1400"/>
              <a:buFont typeface="Arial"/>
              <a:buNone/>
              <a:defRPr/>
            </a:lvl4pPr>
            <a:lvl5pPr lvl="4" algn="l" rtl="0">
              <a:lnSpc>
                <a:spcPct val="100000"/>
              </a:lnSpc>
              <a:spcBef>
                <a:spcPts val="0"/>
              </a:spcBef>
              <a:spcAft>
                <a:spcPts val="0"/>
              </a:spcAft>
              <a:buClr>
                <a:schemeClr val="dk1"/>
              </a:buClr>
              <a:buSzPts val="1400"/>
              <a:buFont typeface="Arial"/>
              <a:buNone/>
              <a:defRPr/>
            </a:lvl5pPr>
            <a:lvl6pPr lvl="5" algn="l" rtl="0">
              <a:lnSpc>
                <a:spcPct val="100000"/>
              </a:lnSpc>
              <a:spcBef>
                <a:spcPts val="0"/>
              </a:spcBef>
              <a:spcAft>
                <a:spcPts val="0"/>
              </a:spcAft>
              <a:buClr>
                <a:schemeClr val="dk1"/>
              </a:buClr>
              <a:buSzPts val="1400"/>
              <a:buFont typeface="Arial"/>
              <a:buNone/>
              <a:defRPr/>
            </a:lvl6pPr>
            <a:lvl7pPr lvl="6" algn="l" rtl="0">
              <a:lnSpc>
                <a:spcPct val="100000"/>
              </a:lnSpc>
              <a:spcBef>
                <a:spcPts val="0"/>
              </a:spcBef>
              <a:spcAft>
                <a:spcPts val="0"/>
              </a:spcAft>
              <a:buClr>
                <a:schemeClr val="dk1"/>
              </a:buClr>
              <a:buSzPts val="1400"/>
              <a:buFont typeface="Arial"/>
              <a:buNone/>
              <a:defRPr/>
            </a:lvl7pPr>
            <a:lvl8pPr lvl="7" algn="l" rtl="0">
              <a:lnSpc>
                <a:spcPct val="100000"/>
              </a:lnSpc>
              <a:spcBef>
                <a:spcPts val="0"/>
              </a:spcBef>
              <a:spcAft>
                <a:spcPts val="0"/>
              </a:spcAft>
              <a:buClr>
                <a:schemeClr val="dk1"/>
              </a:buClr>
              <a:buSzPts val="1400"/>
              <a:buFont typeface="Arial"/>
              <a:buNone/>
              <a:defRPr/>
            </a:lvl8pPr>
            <a:lvl9pPr lvl="8" algn="l" rtl="0">
              <a:lnSpc>
                <a:spcPct val="100000"/>
              </a:lnSpc>
              <a:spcBef>
                <a:spcPts val="0"/>
              </a:spcBef>
              <a:spcAft>
                <a:spcPts val="0"/>
              </a:spcAft>
              <a:buClr>
                <a:schemeClr val="dk1"/>
              </a:buClr>
              <a:buSzPts val="1400"/>
              <a:buFont typeface="Arial"/>
              <a:buNone/>
              <a:defRPr/>
            </a:lvl9pPr>
          </a:lstStyle>
          <a:p>
            <a:endParaRPr/>
          </a:p>
        </p:txBody>
      </p:sp>
      <p:sp>
        <p:nvSpPr>
          <p:cNvPr id="134" name="Google Shape;134;g2f15bcf0171_4_154"/>
          <p:cNvSpPr txBox="1">
            <a:spLocks noGrp="1"/>
          </p:cNvSpPr>
          <p:nvPr>
            <p:ph type="sldNum" idx="12"/>
          </p:nvPr>
        </p:nvSpPr>
        <p:spPr>
          <a:xfrm>
            <a:off x="11277600" y="6356351"/>
            <a:ext cx="684000" cy="3663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1"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1"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1"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1"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1"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1"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1"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1"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1"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5" name="Google Shape;135;g2f15bcf0171_4_154"/>
          <p:cNvSpPr txBox="1">
            <a:spLocks noGrp="1"/>
          </p:cNvSpPr>
          <p:nvPr>
            <p:ph type="title"/>
          </p:nvPr>
        </p:nvSpPr>
        <p:spPr>
          <a:xfrm>
            <a:off x="207622" y="373367"/>
            <a:ext cx="11781300" cy="731400"/>
          </a:xfrm>
          <a:prstGeom prst="rect">
            <a:avLst/>
          </a:prstGeom>
          <a:noFill/>
          <a:ln>
            <a:noFill/>
          </a:ln>
        </p:spPr>
        <p:txBody>
          <a:bodyPr spcFirstLastPara="1" wrap="square" lIns="91425" tIns="45700" rIns="91425" bIns="45700" anchor="ctr" anchorCtr="0">
            <a:norm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6" name="Google Shape;136;g2f15bcf0171_4_154"/>
          <p:cNvSpPr txBox="1"/>
          <p:nvPr/>
        </p:nvSpPr>
        <p:spPr>
          <a:xfrm>
            <a:off x="1011045" y="6522225"/>
            <a:ext cx="246300" cy="410400"/>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1716">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Title">
  <p:cSld name="Main Title">
    <p:spTree>
      <p:nvGrpSpPr>
        <p:cNvPr id="1" name="Shape 137"/>
        <p:cNvGrpSpPr/>
        <p:nvPr/>
      </p:nvGrpSpPr>
      <p:grpSpPr>
        <a:xfrm>
          <a:off x="0" y="0"/>
          <a:ext cx="0" cy="0"/>
          <a:chOff x="0" y="0"/>
          <a:chExt cx="0" cy="0"/>
        </a:xfrm>
      </p:grpSpPr>
      <p:sp>
        <p:nvSpPr>
          <p:cNvPr id="138" name="Google Shape;138;g2f15bcf0171_4_159"/>
          <p:cNvSpPr/>
          <p:nvPr/>
        </p:nvSpPr>
        <p:spPr>
          <a:xfrm>
            <a:off x="215901" y="0"/>
            <a:ext cx="11887200" cy="1193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Arial"/>
              <a:ea typeface="Arial"/>
              <a:cs typeface="Arial"/>
              <a:sym typeface="Arial"/>
            </a:endParaRPr>
          </a:p>
        </p:txBody>
      </p:sp>
      <p:pic>
        <p:nvPicPr>
          <p:cNvPr id="139" name="Google Shape;139;g2f15bcf0171_4_159" descr="brown wooden book shelves with books"/>
          <p:cNvPicPr preferRelativeResize="0"/>
          <p:nvPr/>
        </p:nvPicPr>
        <p:blipFill rotWithShape="1">
          <a:blip r:embed="rId2">
            <a:alphaModFix amt="70000"/>
          </a:blip>
          <a:srcRect r="12087"/>
          <a:stretch/>
        </p:blipFill>
        <p:spPr>
          <a:xfrm>
            <a:off x="0" y="0"/>
            <a:ext cx="12192000" cy="6858001"/>
          </a:xfrm>
          <a:prstGeom prst="rect">
            <a:avLst/>
          </a:prstGeom>
          <a:noFill/>
          <a:ln>
            <a:noFill/>
          </a:ln>
        </p:spPr>
      </p:pic>
      <p:sp>
        <p:nvSpPr>
          <p:cNvPr id="140" name="Google Shape;140;g2f15bcf0171_4_159"/>
          <p:cNvSpPr/>
          <p:nvPr/>
        </p:nvSpPr>
        <p:spPr>
          <a:xfrm>
            <a:off x="0" y="-59788"/>
            <a:ext cx="12192000" cy="6977700"/>
          </a:xfrm>
          <a:prstGeom prst="rect">
            <a:avLst/>
          </a:prstGeom>
          <a:solidFill>
            <a:schemeClr val="dk2">
              <a:alpha val="62750"/>
            </a:schemeClr>
          </a:solidFill>
          <a:ln>
            <a:noFill/>
          </a:ln>
        </p:spPr>
        <p:txBody>
          <a:bodyPr spcFirstLastPara="1" wrap="square" lIns="121900" tIns="60925" rIns="121900" bIns="60925" anchor="ctr" anchorCtr="0">
            <a:noAutofit/>
          </a:bodyPr>
          <a:lstStyle/>
          <a:p>
            <a:pPr marL="0" marR="0" lvl="0" indent="0" algn="ctr" rtl="0">
              <a:spcBef>
                <a:spcPts val="0"/>
              </a:spcBef>
              <a:spcAft>
                <a:spcPts val="0"/>
              </a:spcAft>
              <a:buClr>
                <a:schemeClr val="dk1"/>
              </a:buClr>
              <a:buSzPts val="2400"/>
              <a:buFont typeface="Arial"/>
              <a:buNone/>
            </a:pPr>
            <a:endParaRPr sz="2400" b="0" i="0" u="none" strike="noStrike" cap="none">
              <a:solidFill>
                <a:schemeClr val="lt1"/>
              </a:solidFill>
              <a:latin typeface="Arial"/>
              <a:ea typeface="Arial"/>
              <a:cs typeface="Arial"/>
              <a:sym typeface="Arial"/>
            </a:endParaRPr>
          </a:p>
        </p:txBody>
      </p:sp>
      <p:sp>
        <p:nvSpPr>
          <p:cNvPr id="141" name="Google Shape;141;g2f15bcf0171_4_159"/>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lvl1pPr lvl="0" rtl="0">
              <a:buNone/>
              <a:defRPr sz="1300">
                <a:solidFill>
                  <a:srgbClr val="000000"/>
                </a:solidFill>
              </a:defRPr>
            </a:lvl1pPr>
            <a:lvl2pPr lvl="1" rtl="0">
              <a:buNone/>
              <a:defRPr sz="1300">
                <a:solidFill>
                  <a:srgbClr val="000000"/>
                </a:solidFill>
              </a:defRPr>
            </a:lvl2pPr>
            <a:lvl3pPr lvl="2" rtl="0">
              <a:buNone/>
              <a:defRPr sz="1300">
                <a:solidFill>
                  <a:srgbClr val="000000"/>
                </a:solidFill>
              </a:defRPr>
            </a:lvl3pPr>
            <a:lvl4pPr lvl="3" rtl="0">
              <a:buNone/>
              <a:defRPr sz="1300">
                <a:solidFill>
                  <a:srgbClr val="000000"/>
                </a:solidFill>
              </a:defRPr>
            </a:lvl4pPr>
            <a:lvl5pPr lvl="4" rtl="0">
              <a:buNone/>
              <a:defRPr sz="1300">
                <a:solidFill>
                  <a:srgbClr val="000000"/>
                </a:solidFill>
              </a:defRPr>
            </a:lvl5pPr>
            <a:lvl6pPr lvl="5" rtl="0">
              <a:buNone/>
              <a:defRPr sz="1300">
                <a:solidFill>
                  <a:srgbClr val="000000"/>
                </a:solidFill>
              </a:defRPr>
            </a:lvl6pPr>
            <a:lvl7pPr lvl="6" rtl="0">
              <a:buNone/>
              <a:defRPr sz="1300">
                <a:solidFill>
                  <a:srgbClr val="000000"/>
                </a:solidFill>
              </a:defRPr>
            </a:lvl7pPr>
            <a:lvl8pPr lvl="7" rtl="0">
              <a:buNone/>
              <a:defRPr sz="1300">
                <a:solidFill>
                  <a:srgbClr val="000000"/>
                </a:solidFill>
              </a:defRPr>
            </a:lvl8pPr>
            <a:lvl9pPr lvl="8" rtl="0">
              <a:buNone/>
              <a:defRPr sz="1300">
                <a:solidFill>
                  <a:srgbClr val="000000"/>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Title">
  <p:cSld name="1_Main Title">
    <p:spTree>
      <p:nvGrpSpPr>
        <p:cNvPr id="1" name="Shape 142"/>
        <p:cNvGrpSpPr/>
        <p:nvPr/>
      </p:nvGrpSpPr>
      <p:grpSpPr>
        <a:xfrm>
          <a:off x="0" y="0"/>
          <a:ext cx="0" cy="0"/>
          <a:chOff x="0" y="0"/>
          <a:chExt cx="0" cy="0"/>
        </a:xfrm>
      </p:grpSpPr>
      <p:sp>
        <p:nvSpPr>
          <p:cNvPr id="143" name="Google Shape;143;g2f15bcf0171_4_164"/>
          <p:cNvSpPr/>
          <p:nvPr/>
        </p:nvSpPr>
        <p:spPr>
          <a:xfrm>
            <a:off x="215901" y="0"/>
            <a:ext cx="11887200" cy="1193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Arial"/>
              <a:ea typeface="Arial"/>
              <a:cs typeface="Arial"/>
              <a:sym typeface="Arial"/>
            </a:endParaRPr>
          </a:p>
        </p:txBody>
      </p:sp>
      <p:pic>
        <p:nvPicPr>
          <p:cNvPr id="144" name="Google Shape;144;g2f15bcf0171_4_164" descr="brown and white concrete building during night time"/>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45" name="Google Shape;145;g2f15bcf0171_4_164"/>
          <p:cNvSpPr/>
          <p:nvPr/>
        </p:nvSpPr>
        <p:spPr>
          <a:xfrm>
            <a:off x="0" y="-59788"/>
            <a:ext cx="12192000" cy="6977700"/>
          </a:xfrm>
          <a:prstGeom prst="rect">
            <a:avLst/>
          </a:prstGeom>
          <a:solidFill>
            <a:schemeClr val="dk2">
              <a:alpha val="62750"/>
            </a:schemeClr>
          </a:solidFill>
          <a:ln>
            <a:noFill/>
          </a:ln>
        </p:spPr>
        <p:txBody>
          <a:bodyPr spcFirstLastPara="1" wrap="square" lIns="121900" tIns="60925" rIns="121900" bIns="60925" anchor="ctr" anchorCtr="0">
            <a:noAutofit/>
          </a:bodyPr>
          <a:lstStyle/>
          <a:p>
            <a:pPr marL="0" marR="0" lvl="0" indent="0" algn="ctr" rtl="0">
              <a:spcBef>
                <a:spcPts val="0"/>
              </a:spcBef>
              <a:spcAft>
                <a:spcPts val="0"/>
              </a:spcAft>
              <a:buClr>
                <a:schemeClr val="dk1"/>
              </a:buClr>
              <a:buSzPts val="2400"/>
              <a:buFont typeface="Arial"/>
              <a:buNone/>
            </a:pPr>
            <a:endParaRPr sz="2400" b="0" i="0" u="none" strike="noStrike" cap="none">
              <a:solidFill>
                <a:schemeClr val="lt1"/>
              </a:solidFill>
              <a:latin typeface="Arial"/>
              <a:ea typeface="Arial"/>
              <a:cs typeface="Arial"/>
              <a:sym typeface="Arial"/>
            </a:endParaRPr>
          </a:p>
        </p:txBody>
      </p:sp>
      <p:sp>
        <p:nvSpPr>
          <p:cNvPr id="146" name="Google Shape;146;g2f15bcf0171_4_164"/>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lvl1pPr lvl="0" rtl="0">
              <a:buNone/>
              <a:defRPr sz="1300">
                <a:solidFill>
                  <a:srgbClr val="000000"/>
                </a:solidFill>
              </a:defRPr>
            </a:lvl1pPr>
            <a:lvl2pPr lvl="1" rtl="0">
              <a:buNone/>
              <a:defRPr sz="1300">
                <a:solidFill>
                  <a:srgbClr val="000000"/>
                </a:solidFill>
              </a:defRPr>
            </a:lvl2pPr>
            <a:lvl3pPr lvl="2" rtl="0">
              <a:buNone/>
              <a:defRPr sz="1300">
                <a:solidFill>
                  <a:srgbClr val="000000"/>
                </a:solidFill>
              </a:defRPr>
            </a:lvl3pPr>
            <a:lvl4pPr lvl="3" rtl="0">
              <a:buNone/>
              <a:defRPr sz="1300">
                <a:solidFill>
                  <a:srgbClr val="000000"/>
                </a:solidFill>
              </a:defRPr>
            </a:lvl4pPr>
            <a:lvl5pPr lvl="4" rtl="0">
              <a:buNone/>
              <a:defRPr sz="1300">
                <a:solidFill>
                  <a:srgbClr val="000000"/>
                </a:solidFill>
              </a:defRPr>
            </a:lvl5pPr>
            <a:lvl6pPr lvl="5" rtl="0">
              <a:buNone/>
              <a:defRPr sz="1300">
                <a:solidFill>
                  <a:srgbClr val="000000"/>
                </a:solidFill>
              </a:defRPr>
            </a:lvl6pPr>
            <a:lvl7pPr lvl="6" rtl="0">
              <a:buNone/>
              <a:defRPr sz="1300">
                <a:solidFill>
                  <a:srgbClr val="000000"/>
                </a:solidFill>
              </a:defRPr>
            </a:lvl7pPr>
            <a:lvl8pPr lvl="7" rtl="0">
              <a:buNone/>
              <a:defRPr sz="1300">
                <a:solidFill>
                  <a:srgbClr val="000000"/>
                </a:solidFill>
              </a:defRPr>
            </a:lvl8pPr>
            <a:lvl9pPr lvl="8" rtl="0">
              <a:buNone/>
              <a:defRPr sz="1300">
                <a:solidFill>
                  <a:srgbClr val="000000"/>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47"/>
        <p:cNvGrpSpPr/>
        <p:nvPr/>
      </p:nvGrpSpPr>
      <p:grpSpPr>
        <a:xfrm>
          <a:off x="0" y="0"/>
          <a:ext cx="0" cy="0"/>
          <a:chOff x="0" y="0"/>
          <a:chExt cx="0" cy="0"/>
        </a:xfrm>
      </p:grpSpPr>
      <p:sp>
        <p:nvSpPr>
          <p:cNvPr id="148" name="Google Shape;148;g2f15bcf0171_4_169"/>
          <p:cNvSpPr txBox="1">
            <a:spLocks noGrp="1"/>
          </p:cNvSpPr>
          <p:nvPr>
            <p:ph type="sldNum" idx="12"/>
          </p:nvPr>
        </p:nvSpPr>
        <p:spPr>
          <a:xfrm>
            <a:off x="11277600" y="6356351"/>
            <a:ext cx="684000" cy="3663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a:lvl1pPr>
            <a:lvl2pPr marL="0" marR="0" lvl="1" indent="0" algn="r" rtl="0">
              <a:lnSpc>
                <a:spcPct val="100000"/>
              </a:lnSpc>
              <a:spcBef>
                <a:spcPts val="0"/>
              </a:spcBef>
              <a:spcAft>
                <a:spcPts val="0"/>
              </a:spcAft>
              <a:buClr>
                <a:srgbClr val="000000"/>
              </a:buClr>
              <a:buSzPts val="1000"/>
              <a:buFont typeface="Arial"/>
              <a:buNone/>
              <a:defRPr/>
            </a:lvl2pPr>
            <a:lvl3pPr marL="0" marR="0" lvl="2" indent="0" algn="r" rtl="0">
              <a:lnSpc>
                <a:spcPct val="100000"/>
              </a:lnSpc>
              <a:spcBef>
                <a:spcPts val="0"/>
              </a:spcBef>
              <a:spcAft>
                <a:spcPts val="0"/>
              </a:spcAft>
              <a:buClr>
                <a:srgbClr val="000000"/>
              </a:buClr>
              <a:buSzPts val="1000"/>
              <a:buFont typeface="Arial"/>
              <a:buNone/>
              <a:defRPr/>
            </a:lvl3pPr>
            <a:lvl4pPr marL="0" marR="0" lvl="3" indent="0" algn="r" rtl="0">
              <a:lnSpc>
                <a:spcPct val="100000"/>
              </a:lnSpc>
              <a:spcBef>
                <a:spcPts val="0"/>
              </a:spcBef>
              <a:spcAft>
                <a:spcPts val="0"/>
              </a:spcAft>
              <a:buClr>
                <a:srgbClr val="000000"/>
              </a:buClr>
              <a:buSzPts val="1000"/>
              <a:buFont typeface="Arial"/>
              <a:buNone/>
              <a:defRPr/>
            </a:lvl4pPr>
            <a:lvl5pPr marL="0" marR="0" lvl="4" indent="0" algn="r" rtl="0">
              <a:lnSpc>
                <a:spcPct val="100000"/>
              </a:lnSpc>
              <a:spcBef>
                <a:spcPts val="0"/>
              </a:spcBef>
              <a:spcAft>
                <a:spcPts val="0"/>
              </a:spcAft>
              <a:buClr>
                <a:srgbClr val="000000"/>
              </a:buClr>
              <a:buSzPts val="1000"/>
              <a:buFont typeface="Arial"/>
              <a:buNone/>
              <a:defRPr/>
            </a:lvl5pPr>
            <a:lvl6pPr marL="0" marR="0" lvl="5" indent="0" algn="r" rtl="0">
              <a:lnSpc>
                <a:spcPct val="100000"/>
              </a:lnSpc>
              <a:spcBef>
                <a:spcPts val="0"/>
              </a:spcBef>
              <a:spcAft>
                <a:spcPts val="0"/>
              </a:spcAft>
              <a:buClr>
                <a:srgbClr val="000000"/>
              </a:buClr>
              <a:buSzPts val="1000"/>
              <a:buFont typeface="Arial"/>
              <a:buNone/>
              <a:defRPr/>
            </a:lvl6pPr>
            <a:lvl7pPr marL="0" marR="0" lvl="6" indent="0" algn="r" rtl="0">
              <a:lnSpc>
                <a:spcPct val="100000"/>
              </a:lnSpc>
              <a:spcBef>
                <a:spcPts val="0"/>
              </a:spcBef>
              <a:spcAft>
                <a:spcPts val="0"/>
              </a:spcAft>
              <a:buClr>
                <a:srgbClr val="000000"/>
              </a:buClr>
              <a:buSzPts val="1000"/>
              <a:buFont typeface="Arial"/>
              <a:buNone/>
              <a:defRPr/>
            </a:lvl7pPr>
            <a:lvl8pPr marL="0" marR="0" lvl="7" indent="0" algn="r" rtl="0">
              <a:lnSpc>
                <a:spcPct val="100000"/>
              </a:lnSpc>
              <a:spcBef>
                <a:spcPts val="0"/>
              </a:spcBef>
              <a:spcAft>
                <a:spcPts val="0"/>
              </a:spcAft>
              <a:buClr>
                <a:srgbClr val="000000"/>
              </a:buClr>
              <a:buSzPts val="1000"/>
              <a:buFont typeface="Arial"/>
              <a:buNone/>
              <a:defRPr/>
            </a:lvl8pPr>
            <a:lvl9pPr marL="0" marR="0" lvl="8" indent="0" algn="r" rtl="0">
              <a:lnSpc>
                <a:spcPct val="100000"/>
              </a:lnSpc>
              <a:spcBef>
                <a:spcPts val="0"/>
              </a:spcBef>
              <a:spcAft>
                <a:spcPts val="0"/>
              </a:spcAft>
              <a:buClr>
                <a:srgbClr val="000000"/>
              </a:buClr>
              <a:buSzPts val="1000"/>
              <a:buFont typeface="Arial"/>
              <a:buNone/>
              <a:defRPr/>
            </a:lvl9pPr>
          </a:lstStyle>
          <a:p>
            <a:pPr marL="0" lvl="0" indent="0" algn="r" rtl="0">
              <a:spcBef>
                <a:spcPts val="0"/>
              </a:spcBef>
              <a:spcAft>
                <a:spcPts val="0"/>
              </a:spcAft>
              <a:buNone/>
            </a:pPr>
            <a:fld id="{00000000-1234-1234-1234-123412341234}" type="slidenum">
              <a:rPr lang="en-US"/>
              <a:t>‹#›</a:t>
            </a:fld>
            <a:endParaRPr/>
          </a:p>
        </p:txBody>
      </p:sp>
      <p:sp>
        <p:nvSpPr>
          <p:cNvPr id="149" name="Google Shape;149;g2f15bcf0171_4_169"/>
          <p:cNvSpPr txBox="1">
            <a:spLocks noGrp="1"/>
          </p:cNvSpPr>
          <p:nvPr>
            <p:ph type="ftr" idx="11"/>
          </p:nvPr>
        </p:nvSpPr>
        <p:spPr>
          <a:xfrm>
            <a:off x="230293" y="6356351"/>
            <a:ext cx="10945800" cy="3663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Clr>
                <a:schemeClr val="dk1"/>
              </a:buClr>
              <a:buSzPts val="1400"/>
              <a:buNone/>
              <a:defRPr/>
            </a:lvl1pPr>
            <a:lvl2pPr lvl="1" algn="l" rtl="0">
              <a:lnSpc>
                <a:spcPct val="100000"/>
              </a:lnSpc>
              <a:spcBef>
                <a:spcPts val="0"/>
              </a:spcBef>
              <a:spcAft>
                <a:spcPts val="0"/>
              </a:spcAft>
              <a:buClr>
                <a:schemeClr val="dk1"/>
              </a:buClr>
              <a:buSzPts val="1400"/>
              <a:buNone/>
              <a:defRPr/>
            </a:lvl2pPr>
            <a:lvl3pPr lvl="2" algn="l" rtl="0">
              <a:lnSpc>
                <a:spcPct val="100000"/>
              </a:lnSpc>
              <a:spcBef>
                <a:spcPts val="0"/>
              </a:spcBef>
              <a:spcAft>
                <a:spcPts val="0"/>
              </a:spcAft>
              <a:buClr>
                <a:schemeClr val="dk1"/>
              </a:buClr>
              <a:buSzPts val="1400"/>
              <a:buNone/>
              <a:defRPr/>
            </a:lvl3pPr>
            <a:lvl4pPr lvl="3" algn="l" rtl="0">
              <a:lnSpc>
                <a:spcPct val="100000"/>
              </a:lnSpc>
              <a:spcBef>
                <a:spcPts val="0"/>
              </a:spcBef>
              <a:spcAft>
                <a:spcPts val="0"/>
              </a:spcAft>
              <a:buClr>
                <a:schemeClr val="dk1"/>
              </a:buClr>
              <a:buSzPts val="1400"/>
              <a:buNone/>
              <a:defRPr/>
            </a:lvl4pPr>
            <a:lvl5pPr lvl="4" algn="l" rtl="0">
              <a:lnSpc>
                <a:spcPct val="100000"/>
              </a:lnSpc>
              <a:spcBef>
                <a:spcPts val="0"/>
              </a:spcBef>
              <a:spcAft>
                <a:spcPts val="0"/>
              </a:spcAft>
              <a:buClr>
                <a:schemeClr val="dk1"/>
              </a:buClr>
              <a:buSzPts val="1400"/>
              <a:buNone/>
              <a:defRPr/>
            </a:lvl5pPr>
            <a:lvl6pPr lvl="5" algn="l" rtl="0">
              <a:lnSpc>
                <a:spcPct val="100000"/>
              </a:lnSpc>
              <a:spcBef>
                <a:spcPts val="0"/>
              </a:spcBef>
              <a:spcAft>
                <a:spcPts val="0"/>
              </a:spcAft>
              <a:buClr>
                <a:schemeClr val="dk1"/>
              </a:buClr>
              <a:buSzPts val="1400"/>
              <a:buNone/>
              <a:defRPr/>
            </a:lvl6pPr>
            <a:lvl7pPr lvl="6" algn="l" rtl="0">
              <a:lnSpc>
                <a:spcPct val="100000"/>
              </a:lnSpc>
              <a:spcBef>
                <a:spcPts val="0"/>
              </a:spcBef>
              <a:spcAft>
                <a:spcPts val="0"/>
              </a:spcAft>
              <a:buClr>
                <a:schemeClr val="dk1"/>
              </a:buClr>
              <a:buSzPts val="1400"/>
              <a:buNone/>
              <a:defRPr/>
            </a:lvl7pPr>
            <a:lvl8pPr lvl="7" algn="l" rtl="0">
              <a:lnSpc>
                <a:spcPct val="100000"/>
              </a:lnSpc>
              <a:spcBef>
                <a:spcPts val="0"/>
              </a:spcBef>
              <a:spcAft>
                <a:spcPts val="0"/>
              </a:spcAft>
              <a:buClr>
                <a:schemeClr val="dk1"/>
              </a:buClr>
              <a:buSzPts val="1400"/>
              <a:buNone/>
              <a:defRPr/>
            </a:lvl8pPr>
            <a:lvl9pPr lvl="8" algn="l" rtl="0">
              <a:lnSpc>
                <a:spcPct val="100000"/>
              </a:lnSpc>
              <a:spcBef>
                <a:spcPts val="0"/>
              </a:spcBef>
              <a:spcAft>
                <a:spcPts val="0"/>
              </a:spcAft>
              <a:buClr>
                <a:schemeClr val="dk1"/>
              </a:buClr>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Section Title">
  <p:cSld name="Section Title">
    <p:bg>
      <p:bgPr>
        <a:solidFill>
          <a:srgbClr val="F3F3F3"/>
        </a:solidFill>
        <a:effectLst/>
      </p:bgPr>
    </p:bg>
    <p:spTree>
      <p:nvGrpSpPr>
        <p:cNvPr id="1" name="Shape 150"/>
        <p:cNvGrpSpPr/>
        <p:nvPr/>
      </p:nvGrpSpPr>
      <p:grpSpPr>
        <a:xfrm>
          <a:off x="0" y="0"/>
          <a:ext cx="0" cy="0"/>
          <a:chOff x="0" y="0"/>
          <a:chExt cx="0" cy="0"/>
        </a:xfrm>
      </p:grpSpPr>
      <p:sp>
        <p:nvSpPr>
          <p:cNvPr id="151" name="Google Shape;151;g2f15bcf0171_4_172"/>
          <p:cNvSpPr/>
          <p:nvPr/>
        </p:nvSpPr>
        <p:spPr>
          <a:xfrm>
            <a:off x="1" y="0"/>
            <a:ext cx="12190279" cy="6852514"/>
          </a:xfrm>
          <a:custGeom>
            <a:avLst/>
            <a:gdLst/>
            <a:ahLst/>
            <a:cxnLst/>
            <a:rect l="l" t="t" r="r" b="b"/>
            <a:pathLst>
              <a:path w="8769985" h="4758690" extrusionOk="0">
                <a:moveTo>
                  <a:pt x="8769599" y="0"/>
                </a:moveTo>
                <a:lnTo>
                  <a:pt x="0" y="0"/>
                </a:lnTo>
                <a:lnTo>
                  <a:pt x="0" y="4758600"/>
                </a:lnTo>
                <a:lnTo>
                  <a:pt x="8769599" y="4758600"/>
                </a:lnTo>
                <a:lnTo>
                  <a:pt x="87695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chemeClr val="dk1"/>
              </a:solidFill>
              <a:latin typeface="Arial"/>
              <a:ea typeface="Arial"/>
              <a:cs typeface="Arial"/>
              <a:sym typeface="Arial"/>
            </a:endParaRPr>
          </a:p>
        </p:txBody>
      </p:sp>
      <p:sp>
        <p:nvSpPr>
          <p:cNvPr id="152" name="Google Shape;152;g2f15bcf0171_4_172"/>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lvl1pPr lvl="0" rtl="0">
              <a:buNone/>
              <a:defRPr sz="1300">
                <a:solidFill>
                  <a:srgbClr val="000000"/>
                </a:solidFill>
              </a:defRPr>
            </a:lvl1pPr>
            <a:lvl2pPr lvl="1" rtl="0">
              <a:buNone/>
              <a:defRPr sz="1300">
                <a:solidFill>
                  <a:srgbClr val="000000"/>
                </a:solidFill>
              </a:defRPr>
            </a:lvl2pPr>
            <a:lvl3pPr lvl="2" rtl="0">
              <a:buNone/>
              <a:defRPr sz="1300">
                <a:solidFill>
                  <a:srgbClr val="000000"/>
                </a:solidFill>
              </a:defRPr>
            </a:lvl3pPr>
            <a:lvl4pPr lvl="3" rtl="0">
              <a:buNone/>
              <a:defRPr sz="1300">
                <a:solidFill>
                  <a:srgbClr val="000000"/>
                </a:solidFill>
              </a:defRPr>
            </a:lvl4pPr>
            <a:lvl5pPr lvl="4" rtl="0">
              <a:buNone/>
              <a:defRPr sz="1300">
                <a:solidFill>
                  <a:srgbClr val="000000"/>
                </a:solidFill>
              </a:defRPr>
            </a:lvl5pPr>
            <a:lvl6pPr lvl="5" rtl="0">
              <a:buNone/>
              <a:defRPr sz="1300">
                <a:solidFill>
                  <a:srgbClr val="000000"/>
                </a:solidFill>
              </a:defRPr>
            </a:lvl6pPr>
            <a:lvl7pPr lvl="6" rtl="0">
              <a:buNone/>
              <a:defRPr sz="1300">
                <a:solidFill>
                  <a:srgbClr val="000000"/>
                </a:solidFill>
              </a:defRPr>
            </a:lvl7pPr>
            <a:lvl8pPr lvl="7" rtl="0">
              <a:buNone/>
              <a:defRPr sz="1300">
                <a:solidFill>
                  <a:srgbClr val="000000"/>
                </a:solidFill>
              </a:defRPr>
            </a:lvl8pPr>
            <a:lvl9pPr lvl="8" rtl="0">
              <a:buNone/>
              <a:defRPr sz="1300">
                <a:solidFill>
                  <a:srgbClr val="000000"/>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53"/>
        <p:cNvGrpSpPr/>
        <p:nvPr/>
      </p:nvGrpSpPr>
      <p:grpSpPr>
        <a:xfrm>
          <a:off x="0" y="0"/>
          <a:ext cx="0" cy="0"/>
          <a:chOff x="0" y="0"/>
          <a:chExt cx="0" cy="0"/>
        </a:xfrm>
      </p:grpSpPr>
      <p:sp>
        <p:nvSpPr>
          <p:cNvPr id="154" name="Google Shape;154;g2f15bcf0171_4_175"/>
          <p:cNvSpPr txBox="1">
            <a:spLocks noGrp="1"/>
          </p:cNvSpPr>
          <p:nvPr>
            <p:ph type="ftr" idx="11"/>
          </p:nvPr>
        </p:nvSpPr>
        <p:spPr>
          <a:xfrm>
            <a:off x="3657600" y="6356351"/>
            <a:ext cx="7518300" cy="3660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Clr>
                <a:schemeClr val="dk1"/>
              </a:buClr>
              <a:buSzPts val="1400"/>
              <a:buFont typeface="Arial"/>
              <a:buNone/>
              <a:defRPr sz="1333"/>
            </a:lvl1pPr>
            <a:lvl2pPr lvl="1" algn="l" rtl="0">
              <a:lnSpc>
                <a:spcPct val="100000"/>
              </a:lnSpc>
              <a:spcBef>
                <a:spcPts val="0"/>
              </a:spcBef>
              <a:spcAft>
                <a:spcPts val="0"/>
              </a:spcAft>
              <a:buClr>
                <a:schemeClr val="dk1"/>
              </a:buClr>
              <a:buSzPts val="1400"/>
              <a:buFont typeface="Arial"/>
              <a:buNone/>
              <a:defRPr/>
            </a:lvl2pPr>
            <a:lvl3pPr lvl="2" algn="l" rtl="0">
              <a:lnSpc>
                <a:spcPct val="100000"/>
              </a:lnSpc>
              <a:spcBef>
                <a:spcPts val="0"/>
              </a:spcBef>
              <a:spcAft>
                <a:spcPts val="0"/>
              </a:spcAft>
              <a:buClr>
                <a:schemeClr val="dk1"/>
              </a:buClr>
              <a:buSzPts val="1400"/>
              <a:buFont typeface="Arial"/>
              <a:buNone/>
              <a:defRPr/>
            </a:lvl3pPr>
            <a:lvl4pPr lvl="3" algn="l" rtl="0">
              <a:lnSpc>
                <a:spcPct val="100000"/>
              </a:lnSpc>
              <a:spcBef>
                <a:spcPts val="0"/>
              </a:spcBef>
              <a:spcAft>
                <a:spcPts val="0"/>
              </a:spcAft>
              <a:buClr>
                <a:schemeClr val="dk1"/>
              </a:buClr>
              <a:buSzPts val="1400"/>
              <a:buFont typeface="Arial"/>
              <a:buNone/>
              <a:defRPr/>
            </a:lvl4pPr>
            <a:lvl5pPr lvl="4" algn="l" rtl="0">
              <a:lnSpc>
                <a:spcPct val="100000"/>
              </a:lnSpc>
              <a:spcBef>
                <a:spcPts val="0"/>
              </a:spcBef>
              <a:spcAft>
                <a:spcPts val="0"/>
              </a:spcAft>
              <a:buClr>
                <a:schemeClr val="dk1"/>
              </a:buClr>
              <a:buSzPts val="1400"/>
              <a:buFont typeface="Arial"/>
              <a:buNone/>
              <a:defRPr/>
            </a:lvl5pPr>
            <a:lvl6pPr lvl="5" algn="l" rtl="0">
              <a:lnSpc>
                <a:spcPct val="100000"/>
              </a:lnSpc>
              <a:spcBef>
                <a:spcPts val="0"/>
              </a:spcBef>
              <a:spcAft>
                <a:spcPts val="0"/>
              </a:spcAft>
              <a:buClr>
                <a:schemeClr val="dk1"/>
              </a:buClr>
              <a:buSzPts val="1400"/>
              <a:buFont typeface="Arial"/>
              <a:buNone/>
              <a:defRPr/>
            </a:lvl6pPr>
            <a:lvl7pPr lvl="6" algn="l" rtl="0">
              <a:lnSpc>
                <a:spcPct val="100000"/>
              </a:lnSpc>
              <a:spcBef>
                <a:spcPts val="0"/>
              </a:spcBef>
              <a:spcAft>
                <a:spcPts val="0"/>
              </a:spcAft>
              <a:buClr>
                <a:schemeClr val="dk1"/>
              </a:buClr>
              <a:buSzPts val="1400"/>
              <a:buFont typeface="Arial"/>
              <a:buNone/>
              <a:defRPr/>
            </a:lvl7pPr>
            <a:lvl8pPr lvl="7" algn="l" rtl="0">
              <a:lnSpc>
                <a:spcPct val="100000"/>
              </a:lnSpc>
              <a:spcBef>
                <a:spcPts val="0"/>
              </a:spcBef>
              <a:spcAft>
                <a:spcPts val="0"/>
              </a:spcAft>
              <a:buClr>
                <a:schemeClr val="dk1"/>
              </a:buClr>
              <a:buSzPts val="1400"/>
              <a:buFont typeface="Arial"/>
              <a:buNone/>
              <a:defRPr/>
            </a:lvl8pPr>
            <a:lvl9pPr lvl="8" algn="l" rtl="0">
              <a:lnSpc>
                <a:spcPct val="100000"/>
              </a:lnSpc>
              <a:spcBef>
                <a:spcPts val="0"/>
              </a:spcBef>
              <a:spcAft>
                <a:spcPts val="0"/>
              </a:spcAft>
              <a:buClr>
                <a:schemeClr val="dk1"/>
              </a:buClr>
              <a:buSzPts val="1400"/>
              <a:buFont typeface="Arial"/>
              <a:buNone/>
              <a:defRPr/>
            </a:lvl9pPr>
          </a:lstStyle>
          <a:p>
            <a:endParaRPr/>
          </a:p>
        </p:txBody>
      </p:sp>
      <p:sp>
        <p:nvSpPr>
          <p:cNvPr id="155" name="Google Shape;155;g2f15bcf0171_4_175"/>
          <p:cNvSpPr txBox="1">
            <a:spLocks noGrp="1"/>
          </p:cNvSpPr>
          <p:nvPr>
            <p:ph type="sldNum" idx="12"/>
          </p:nvPr>
        </p:nvSpPr>
        <p:spPr>
          <a:xfrm>
            <a:off x="11277600" y="6356351"/>
            <a:ext cx="684000" cy="3660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6" name="Google Shape;156;g2f15bcf0171_4_175"/>
          <p:cNvSpPr txBox="1">
            <a:spLocks noGrp="1"/>
          </p:cNvSpPr>
          <p:nvPr>
            <p:ph type="title"/>
          </p:nvPr>
        </p:nvSpPr>
        <p:spPr>
          <a:xfrm>
            <a:off x="207621" y="373367"/>
            <a:ext cx="11781300" cy="731700"/>
          </a:xfrm>
          <a:prstGeom prst="rect">
            <a:avLst/>
          </a:prstGeom>
          <a:noFill/>
          <a:ln>
            <a:noFill/>
          </a:ln>
        </p:spPr>
        <p:txBody>
          <a:bodyPr spcFirstLastPara="1" wrap="square" lIns="91425" tIns="45700" rIns="91425" bIns="45700" anchor="ctr" anchorCtr="0">
            <a:norm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7" name="Google Shape;157;g2f15bcf0171_4_175"/>
          <p:cNvSpPr txBox="1"/>
          <p:nvPr/>
        </p:nvSpPr>
        <p:spPr>
          <a:xfrm>
            <a:off x="1917167" y="1360400"/>
            <a:ext cx="1769700" cy="821100"/>
          </a:xfrm>
          <a:prstGeom prst="rect">
            <a:avLst/>
          </a:prstGeom>
          <a:solidFill>
            <a:srgbClr val="F2F2F2">
              <a:alpha val="67450"/>
            </a:srgbClr>
          </a:solid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867" b="1" i="0" u="none" strike="noStrike" cap="none">
              <a:solidFill>
                <a:schemeClr val="accent1"/>
              </a:solidFill>
              <a:latin typeface="Georgia"/>
              <a:ea typeface="Georgia"/>
              <a:cs typeface="Georgia"/>
              <a:sym typeface="Georgia"/>
            </a:endParaRPr>
          </a:p>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chemeClr val="accent1"/>
              </a:solidFill>
              <a:latin typeface="Arial"/>
              <a:ea typeface="Arial"/>
              <a:cs typeface="Arial"/>
              <a:sym typeface="Arial"/>
            </a:endParaRPr>
          </a:p>
        </p:txBody>
      </p:sp>
      <p:sp>
        <p:nvSpPr>
          <p:cNvPr id="158" name="Google Shape;158;g2f15bcf0171_4_175"/>
          <p:cNvSpPr txBox="1"/>
          <p:nvPr/>
        </p:nvSpPr>
        <p:spPr>
          <a:xfrm>
            <a:off x="5894067" y="1356100"/>
            <a:ext cx="1769700" cy="533700"/>
          </a:xfrm>
          <a:prstGeom prst="rect">
            <a:avLst/>
          </a:prstGeom>
          <a:solidFill>
            <a:srgbClr val="F2F2F2">
              <a:alpha val="67450"/>
            </a:srgbClr>
          </a:solid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chemeClr val="accent1"/>
              </a:solidFill>
              <a:latin typeface="Arial"/>
              <a:ea typeface="Arial"/>
              <a:cs typeface="Arial"/>
              <a:sym typeface="Arial"/>
            </a:endParaRPr>
          </a:p>
        </p:txBody>
      </p:sp>
      <p:pic>
        <p:nvPicPr>
          <p:cNvPr id="159" name="Google Shape;159;g2f15bcf0171_4_175"/>
          <p:cNvPicPr preferRelativeResize="0"/>
          <p:nvPr/>
        </p:nvPicPr>
        <p:blipFill rotWithShape="1">
          <a:blip r:embed="rId2">
            <a:alphaModFix/>
          </a:blip>
          <a:srcRect/>
          <a:stretch/>
        </p:blipFill>
        <p:spPr>
          <a:xfrm>
            <a:off x="4184534" y="1216800"/>
            <a:ext cx="1489140" cy="1970000"/>
          </a:xfrm>
          <a:prstGeom prst="rect">
            <a:avLst/>
          </a:prstGeom>
          <a:noFill/>
          <a:ln>
            <a:noFill/>
          </a:ln>
        </p:spPr>
      </p:pic>
      <p:sp>
        <p:nvSpPr>
          <p:cNvPr id="160" name="Google Shape;160;g2f15bcf0171_4_175"/>
          <p:cNvSpPr txBox="1"/>
          <p:nvPr/>
        </p:nvSpPr>
        <p:spPr>
          <a:xfrm>
            <a:off x="9870967" y="1360400"/>
            <a:ext cx="1769700" cy="533700"/>
          </a:xfrm>
          <a:prstGeom prst="rect">
            <a:avLst/>
          </a:prstGeom>
          <a:solidFill>
            <a:srgbClr val="F2F2F2">
              <a:alpha val="67450"/>
            </a:srgbClr>
          </a:solid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chemeClr val="accent1"/>
              </a:solidFill>
              <a:latin typeface="Arial"/>
              <a:ea typeface="Arial"/>
              <a:cs typeface="Arial"/>
              <a:sym typeface="Arial"/>
            </a:endParaRPr>
          </a:p>
        </p:txBody>
      </p:sp>
      <p:pic>
        <p:nvPicPr>
          <p:cNvPr id="161" name="Google Shape;161;g2f15bcf0171_4_175"/>
          <p:cNvPicPr preferRelativeResize="0"/>
          <p:nvPr/>
        </p:nvPicPr>
        <p:blipFill rotWithShape="1">
          <a:blip r:embed="rId2">
            <a:alphaModFix/>
          </a:blip>
          <a:srcRect/>
          <a:stretch/>
        </p:blipFill>
        <p:spPr>
          <a:xfrm>
            <a:off x="8161434" y="1221100"/>
            <a:ext cx="1489140" cy="1970000"/>
          </a:xfrm>
          <a:prstGeom prst="rect">
            <a:avLst/>
          </a:prstGeom>
          <a:noFill/>
          <a:ln>
            <a:noFill/>
          </a:ln>
        </p:spPr>
      </p:pic>
      <p:sp>
        <p:nvSpPr>
          <p:cNvPr id="162" name="Google Shape;162;g2f15bcf0171_4_175"/>
          <p:cNvSpPr txBox="1"/>
          <p:nvPr/>
        </p:nvSpPr>
        <p:spPr>
          <a:xfrm>
            <a:off x="1917167" y="3697200"/>
            <a:ext cx="1769700" cy="533700"/>
          </a:xfrm>
          <a:prstGeom prst="rect">
            <a:avLst/>
          </a:prstGeom>
          <a:solidFill>
            <a:srgbClr val="F2F2F2">
              <a:alpha val="67450"/>
            </a:srgbClr>
          </a:solid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chemeClr val="accent1"/>
              </a:solidFill>
              <a:latin typeface="Arial"/>
              <a:ea typeface="Arial"/>
              <a:cs typeface="Arial"/>
              <a:sym typeface="Arial"/>
            </a:endParaRPr>
          </a:p>
        </p:txBody>
      </p:sp>
      <p:pic>
        <p:nvPicPr>
          <p:cNvPr id="163" name="Google Shape;163;g2f15bcf0171_4_175"/>
          <p:cNvPicPr preferRelativeResize="0"/>
          <p:nvPr/>
        </p:nvPicPr>
        <p:blipFill rotWithShape="1">
          <a:blip r:embed="rId2">
            <a:alphaModFix/>
          </a:blip>
          <a:srcRect/>
          <a:stretch/>
        </p:blipFill>
        <p:spPr>
          <a:xfrm>
            <a:off x="207634" y="3557900"/>
            <a:ext cx="1489140" cy="1970000"/>
          </a:xfrm>
          <a:prstGeom prst="rect">
            <a:avLst/>
          </a:prstGeom>
          <a:noFill/>
          <a:ln>
            <a:noFill/>
          </a:ln>
        </p:spPr>
      </p:pic>
      <p:sp>
        <p:nvSpPr>
          <p:cNvPr id="164" name="Google Shape;164;g2f15bcf0171_4_175"/>
          <p:cNvSpPr txBox="1"/>
          <p:nvPr/>
        </p:nvSpPr>
        <p:spPr>
          <a:xfrm>
            <a:off x="5894067" y="3692900"/>
            <a:ext cx="1769700" cy="533700"/>
          </a:xfrm>
          <a:prstGeom prst="rect">
            <a:avLst/>
          </a:prstGeom>
          <a:solidFill>
            <a:srgbClr val="F2F2F2">
              <a:alpha val="67450"/>
            </a:srgbClr>
          </a:solid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chemeClr val="accent1"/>
              </a:solidFill>
              <a:latin typeface="Arial"/>
              <a:ea typeface="Arial"/>
              <a:cs typeface="Arial"/>
              <a:sym typeface="Arial"/>
            </a:endParaRPr>
          </a:p>
        </p:txBody>
      </p:sp>
      <p:pic>
        <p:nvPicPr>
          <p:cNvPr id="165" name="Google Shape;165;g2f15bcf0171_4_175"/>
          <p:cNvPicPr preferRelativeResize="0"/>
          <p:nvPr/>
        </p:nvPicPr>
        <p:blipFill rotWithShape="1">
          <a:blip r:embed="rId2">
            <a:alphaModFix/>
          </a:blip>
          <a:srcRect/>
          <a:stretch/>
        </p:blipFill>
        <p:spPr>
          <a:xfrm>
            <a:off x="4184534" y="3553600"/>
            <a:ext cx="1489140" cy="1970000"/>
          </a:xfrm>
          <a:prstGeom prst="rect">
            <a:avLst/>
          </a:prstGeom>
          <a:noFill/>
          <a:ln>
            <a:noFill/>
          </a:ln>
        </p:spPr>
      </p:pic>
      <p:sp>
        <p:nvSpPr>
          <p:cNvPr id="166" name="Google Shape;166;g2f15bcf0171_4_175"/>
          <p:cNvSpPr txBox="1"/>
          <p:nvPr/>
        </p:nvSpPr>
        <p:spPr>
          <a:xfrm>
            <a:off x="9870967" y="3697200"/>
            <a:ext cx="1769700" cy="533700"/>
          </a:xfrm>
          <a:prstGeom prst="rect">
            <a:avLst/>
          </a:prstGeom>
          <a:solidFill>
            <a:srgbClr val="F2F2F2">
              <a:alpha val="67450"/>
            </a:srgbClr>
          </a:solid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chemeClr val="accent1"/>
              </a:solidFill>
              <a:latin typeface="Arial"/>
              <a:ea typeface="Arial"/>
              <a:cs typeface="Arial"/>
              <a:sym typeface="Arial"/>
            </a:endParaRPr>
          </a:p>
        </p:txBody>
      </p:sp>
      <p:pic>
        <p:nvPicPr>
          <p:cNvPr id="167" name="Google Shape;167;g2f15bcf0171_4_175"/>
          <p:cNvPicPr preferRelativeResize="0"/>
          <p:nvPr/>
        </p:nvPicPr>
        <p:blipFill rotWithShape="1">
          <a:blip r:embed="rId2">
            <a:alphaModFix/>
          </a:blip>
          <a:srcRect/>
          <a:stretch/>
        </p:blipFill>
        <p:spPr>
          <a:xfrm>
            <a:off x="8161434" y="3557900"/>
            <a:ext cx="1489140" cy="1970000"/>
          </a:xfrm>
          <a:prstGeom prst="rect">
            <a:avLst/>
          </a:prstGeom>
          <a:noFill/>
          <a:ln>
            <a:noFill/>
          </a:ln>
        </p:spPr>
      </p:pic>
      <p:sp>
        <p:nvSpPr>
          <p:cNvPr id="168" name="Google Shape;168;g2f15bcf0171_4_175"/>
          <p:cNvSpPr>
            <a:spLocks noGrp="1"/>
          </p:cNvSpPr>
          <p:nvPr>
            <p:ph type="pic" idx="2"/>
          </p:nvPr>
        </p:nvSpPr>
        <p:spPr>
          <a:xfrm>
            <a:off x="469633" y="1221100"/>
            <a:ext cx="1227300" cy="1660500"/>
          </a:xfrm>
          <a:prstGeom prst="ellipse">
            <a:avLst/>
          </a:prstGeom>
          <a:noFill/>
          <a:ln>
            <a:noFill/>
          </a:ln>
        </p:spPr>
      </p:sp>
    </p:spTree>
  </p:cSld>
  <p:clrMapOvr>
    <a:masterClrMapping/>
  </p:clrMapOvr>
  <p:extLst>
    <p:ext uri="{DCECCB84-F9BA-43D5-87BE-67443E8EF086}">
      <p15:sldGuideLst xmlns:p15="http://schemas.microsoft.com/office/powerpoint/2012/main">
        <p15:guide id="1" orient="horz" pos="1716">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32" name="Google Shape;3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3"/>
          <p:cNvSpPr>
            <a:spLocks noGrp="1"/>
          </p:cNvSpPr>
          <p:nvPr>
            <p:ph type="pic" idx="2"/>
          </p:nvPr>
        </p:nvSpPr>
        <p:spPr>
          <a:xfrm>
            <a:off x="5183188" y="987425"/>
            <a:ext cx="6172200" cy="4873625"/>
          </a:xfrm>
          <a:prstGeom prst="rect">
            <a:avLst/>
          </a:prstGeom>
          <a:noFill/>
          <a:ln>
            <a:noFill/>
          </a:ln>
        </p:spPr>
      </p:sp>
      <p:sp>
        <p:nvSpPr>
          <p:cNvPr id="70" name="Google Shape;70;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7"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12" descr="A red and white emblem with a bird and a leaf&#10;&#10;Description automatically generated"/>
          <p:cNvPicPr preferRelativeResize="0"/>
          <p:nvPr/>
        </p:nvPicPr>
        <p:blipFill rotWithShape="1">
          <a:blip r:embed="rId13">
            <a:alphaModFix/>
          </a:blip>
          <a:srcRect/>
          <a:stretch/>
        </p:blipFill>
        <p:spPr>
          <a:xfrm>
            <a:off x="167341" y="5870223"/>
            <a:ext cx="670859" cy="85125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cxnSp>
        <p:nvCxnSpPr>
          <p:cNvPr id="87" name="Google Shape;87;p14"/>
          <p:cNvCxnSpPr/>
          <p:nvPr/>
        </p:nvCxnSpPr>
        <p:spPr>
          <a:xfrm>
            <a:off x="207622" y="495884"/>
            <a:ext cx="11776756" cy="0"/>
          </a:xfrm>
          <a:prstGeom prst="straightConnector1">
            <a:avLst/>
          </a:prstGeom>
          <a:noFill/>
          <a:ln w="25400" cap="flat" cmpd="sng">
            <a:solidFill>
              <a:schemeClr val="accent1"/>
            </a:solidFill>
            <a:prstDash val="solid"/>
            <a:round/>
            <a:headEnd type="none" w="sm" len="sm"/>
            <a:tailEnd type="none" w="sm" len="sm"/>
          </a:ln>
        </p:spPr>
      </p:cxnSp>
      <p:sp>
        <p:nvSpPr>
          <p:cNvPr id="88" name="Google Shape;88;p14"/>
          <p:cNvSpPr txBox="1">
            <a:spLocks noGrp="1"/>
          </p:cNvSpPr>
          <p:nvPr>
            <p:ph type="title"/>
          </p:nvPr>
        </p:nvSpPr>
        <p:spPr>
          <a:xfrm>
            <a:off x="207622" y="537752"/>
            <a:ext cx="11781177" cy="731520"/>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9" name="Google Shape;89;p14"/>
          <p:cNvSpPr txBox="1">
            <a:spLocks noGrp="1"/>
          </p:cNvSpPr>
          <p:nvPr>
            <p:ph type="sldNum" idx="12"/>
          </p:nvPr>
        </p:nvSpPr>
        <p:spPr>
          <a:xfrm>
            <a:off x="11277600" y="6356351"/>
            <a:ext cx="684107" cy="366183"/>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1"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1"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1"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1"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1"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1"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1"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1"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1"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90" name="Google Shape;90;p14"/>
          <p:cNvSpPr txBox="1">
            <a:spLocks noGrp="1"/>
          </p:cNvSpPr>
          <p:nvPr>
            <p:ph type="body" idx="1"/>
          </p:nvPr>
        </p:nvSpPr>
        <p:spPr>
          <a:xfrm>
            <a:off x="207618" y="1193800"/>
            <a:ext cx="11785601" cy="47752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Courier New"/>
              <a:buChar char="o"/>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Noto Sans Symbols"/>
              <a:buChar char="▪"/>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1" name="Google Shape;91;p14"/>
          <p:cNvSpPr txBox="1">
            <a:spLocks noGrp="1"/>
          </p:cNvSpPr>
          <p:nvPr>
            <p:ph type="ftr" idx="11"/>
          </p:nvPr>
        </p:nvSpPr>
        <p:spPr>
          <a:xfrm>
            <a:off x="230293" y="6356351"/>
            <a:ext cx="10945707" cy="366183"/>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dk1"/>
              </a:buClr>
              <a:buSzPts val="1400"/>
              <a:buFont typeface="Arial"/>
              <a:buNone/>
              <a:defRPr sz="1333"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716">
          <p15:clr>
            <a:srgbClr val="F26B43"/>
          </p15:clr>
        </p15:guide>
        <p15:guide id="2" pos="288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cxnSp>
        <p:nvCxnSpPr>
          <p:cNvPr id="127" name="Google Shape;127;g2f15bcf0171_4_148"/>
          <p:cNvCxnSpPr/>
          <p:nvPr/>
        </p:nvCxnSpPr>
        <p:spPr>
          <a:xfrm>
            <a:off x="207622" y="495884"/>
            <a:ext cx="11776800" cy="0"/>
          </a:xfrm>
          <a:prstGeom prst="straightConnector1">
            <a:avLst/>
          </a:prstGeom>
          <a:noFill/>
          <a:ln w="25400" cap="flat" cmpd="sng">
            <a:solidFill>
              <a:schemeClr val="accent1"/>
            </a:solidFill>
            <a:prstDash val="solid"/>
            <a:round/>
            <a:headEnd type="none" w="sm" len="sm"/>
            <a:tailEnd type="none" w="sm" len="sm"/>
          </a:ln>
        </p:spPr>
      </p:cxnSp>
      <p:sp>
        <p:nvSpPr>
          <p:cNvPr id="128" name="Google Shape;128;g2f15bcf0171_4_148"/>
          <p:cNvSpPr txBox="1">
            <a:spLocks noGrp="1"/>
          </p:cNvSpPr>
          <p:nvPr>
            <p:ph type="title"/>
          </p:nvPr>
        </p:nvSpPr>
        <p:spPr>
          <a:xfrm>
            <a:off x="207622" y="537752"/>
            <a:ext cx="11781300" cy="731400"/>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9" name="Google Shape;129;g2f15bcf0171_4_148"/>
          <p:cNvSpPr txBox="1">
            <a:spLocks noGrp="1"/>
          </p:cNvSpPr>
          <p:nvPr>
            <p:ph type="sldNum" idx="12"/>
          </p:nvPr>
        </p:nvSpPr>
        <p:spPr>
          <a:xfrm>
            <a:off x="11277600" y="6356351"/>
            <a:ext cx="684000" cy="3663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1"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1"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1"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1"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1"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1"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1"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1"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1"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0" name="Google Shape;130;g2f15bcf0171_4_148"/>
          <p:cNvSpPr txBox="1">
            <a:spLocks noGrp="1"/>
          </p:cNvSpPr>
          <p:nvPr>
            <p:ph type="body" idx="1"/>
          </p:nvPr>
        </p:nvSpPr>
        <p:spPr>
          <a:xfrm>
            <a:off x="207618" y="1193800"/>
            <a:ext cx="11785500" cy="47751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Courier New"/>
              <a:buChar char="o"/>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Noto Sans Symbols"/>
              <a:buChar char="▪"/>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1" name="Google Shape;131;g2f15bcf0171_4_148"/>
          <p:cNvSpPr txBox="1">
            <a:spLocks noGrp="1"/>
          </p:cNvSpPr>
          <p:nvPr>
            <p:ph type="ftr" idx="11"/>
          </p:nvPr>
        </p:nvSpPr>
        <p:spPr>
          <a:xfrm>
            <a:off x="230293" y="6356351"/>
            <a:ext cx="10945800" cy="3663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dk1"/>
              </a:buClr>
              <a:buSzPts val="1400"/>
              <a:buFont typeface="Arial"/>
              <a:buNone/>
              <a:defRPr sz="1333"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716">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datascience.uchicago.edu/education/masters-programs/ms-in-applied-data-science/how-to-apply/"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2"/>
        <p:cNvGrpSpPr/>
        <p:nvPr/>
      </p:nvGrpSpPr>
      <p:grpSpPr>
        <a:xfrm>
          <a:off x="0" y="0"/>
          <a:ext cx="0" cy="0"/>
          <a:chOff x="0" y="0"/>
          <a:chExt cx="0" cy="0"/>
        </a:xfrm>
      </p:grpSpPr>
      <p:sp>
        <p:nvSpPr>
          <p:cNvPr id="175" name="Google Shape;175;p1"/>
          <p:cNvSpPr txBox="1">
            <a:spLocks noGrp="1"/>
          </p:cNvSpPr>
          <p:nvPr>
            <p:ph type="ctrTitle"/>
          </p:nvPr>
        </p:nvSpPr>
        <p:spPr>
          <a:xfrm>
            <a:off x="1617293" y="163752"/>
            <a:ext cx="8957413" cy="872645"/>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4400"/>
              <a:buFont typeface="Play"/>
              <a:buNone/>
            </a:pPr>
            <a:r>
              <a:rPr lang="en-US" sz="4400" b="1" dirty="0">
                <a:solidFill>
                  <a:schemeClr val="tx1"/>
                </a:solidFill>
                <a:latin typeface="+mj-lt"/>
              </a:rPr>
              <a:t>GenAI: MSADS Website</a:t>
            </a:r>
            <a:endParaRPr sz="4400" b="1" dirty="0">
              <a:solidFill>
                <a:schemeClr val="tx1"/>
              </a:solidFill>
              <a:latin typeface="+mj-lt"/>
            </a:endParaRPr>
          </a:p>
        </p:txBody>
      </p:sp>
      <p:pic>
        <p:nvPicPr>
          <p:cNvPr id="5" name="Picture 4" descr="A screenshot of a website&#10;&#10;Description automatically generated">
            <a:extLst>
              <a:ext uri="{FF2B5EF4-FFF2-40B4-BE49-F238E27FC236}">
                <a16:creationId xmlns:a16="http://schemas.microsoft.com/office/drawing/2014/main" id="{217BEE7B-10BB-614D-1663-DF029B9580FA}"/>
              </a:ext>
            </a:extLst>
          </p:cNvPr>
          <p:cNvPicPr>
            <a:picLocks noChangeAspect="1"/>
          </p:cNvPicPr>
          <p:nvPr/>
        </p:nvPicPr>
        <p:blipFill>
          <a:blip r:embed="rId3"/>
          <a:stretch>
            <a:fillRect/>
          </a:stretch>
        </p:blipFill>
        <p:spPr>
          <a:xfrm>
            <a:off x="1617293" y="1544510"/>
            <a:ext cx="9460282" cy="49878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75"/>
                                        </p:tgtEl>
                                        <p:attrNameLst>
                                          <p:attrName>style.visibility</p:attrName>
                                        </p:attrNameLst>
                                      </p:cBhvr>
                                      <p:to>
                                        <p:strVal val="visible"/>
                                      </p:to>
                                    </p:set>
                                    <p:animEffect transition="in" filter="fade">
                                      <p:cBhvr>
                                        <p:cTn id="7" dur="7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2f1c91c3d81_0_0"/>
          <p:cNvSpPr txBox="1">
            <a:spLocks noGrp="1"/>
          </p:cNvSpPr>
          <p:nvPr>
            <p:ph type="title"/>
          </p:nvPr>
        </p:nvSpPr>
        <p:spPr>
          <a:xfrm>
            <a:off x="205347" y="-105633"/>
            <a:ext cx="11781300" cy="731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Preprocessing Steps</a:t>
            </a:r>
            <a:endParaRPr dirty="0"/>
          </a:p>
        </p:txBody>
      </p:sp>
      <p:sp>
        <p:nvSpPr>
          <p:cNvPr id="4" name="Rectangle 2">
            <a:extLst>
              <a:ext uri="{FF2B5EF4-FFF2-40B4-BE49-F238E27FC236}">
                <a16:creationId xmlns:a16="http://schemas.microsoft.com/office/drawing/2014/main" id="{F7B7A986-2455-CEA0-D830-4679751A932E}"/>
              </a:ext>
            </a:extLst>
          </p:cNvPr>
          <p:cNvSpPr>
            <a:spLocks noChangeArrowheads="1"/>
          </p:cNvSpPr>
          <p:nvPr/>
        </p:nvSpPr>
        <p:spPr bwMode="auto">
          <a:xfrm>
            <a:off x="1088488" y="1709923"/>
            <a:ext cx="10617737"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2"/>
                </a:solidFill>
                <a:effectLst/>
                <a:latin typeface="+mn-lt"/>
              </a:rPr>
              <a:t>3. Formatting Search Results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Function: </a:t>
            </a:r>
            <a:r>
              <a:rPr kumimoji="0" lang="en-US" altLang="en-US" i="0" u="none" strike="noStrike" cap="none" normalizeH="0" baseline="0" dirty="0" err="1">
                <a:ln>
                  <a:noFill/>
                </a:ln>
                <a:solidFill>
                  <a:schemeClr val="bg2"/>
                </a:solidFill>
                <a:effectLst/>
                <a:latin typeface="+mn-lt"/>
              </a:rPr>
              <a:t>format_chunk_results</a:t>
            </a:r>
            <a:r>
              <a:rPr kumimoji="0" lang="en-US" altLang="en-US" i="0" u="none" strike="noStrike" cap="none" normalizeH="0" baseline="0" dirty="0">
                <a:ln>
                  <a:noFill/>
                </a:ln>
                <a:solidFill>
                  <a:schemeClr val="bg2"/>
                </a:solidFill>
                <a:effectLst/>
                <a:latin typeface="+mn-lt"/>
              </a:rPr>
              <a:t>(documents, </a:t>
            </a:r>
            <a:r>
              <a:rPr kumimoji="0" lang="en-US" altLang="en-US" i="0" u="none" strike="noStrike" cap="none" normalizeH="0" baseline="0" dirty="0" err="1">
                <a:ln>
                  <a:noFill/>
                </a:ln>
                <a:solidFill>
                  <a:schemeClr val="bg2"/>
                </a:solidFill>
                <a:effectLst/>
                <a:latin typeface="+mn-lt"/>
              </a:rPr>
              <a:t>metadata_fields</a:t>
            </a:r>
            <a:r>
              <a:rPr kumimoji="0" lang="en-US" altLang="en-US" i="0" u="none" strike="noStrike" cap="none" normalizeH="0" baseline="0" dirty="0">
                <a:ln>
                  <a:noFill/>
                </a:ln>
                <a:solidFill>
                  <a:schemeClr val="bg2"/>
                </a:solidFill>
                <a:effectLst/>
                <a:latin typeface="+mn-lt"/>
              </a:rPr>
              <a:t>=None, </a:t>
            </a:r>
            <a:r>
              <a:rPr kumimoji="0" lang="en-US" altLang="en-US" i="0" u="none" strike="noStrike" cap="none" normalizeH="0" baseline="0" dirty="0" err="1">
                <a:ln>
                  <a:noFill/>
                </a:ln>
                <a:solidFill>
                  <a:schemeClr val="bg2"/>
                </a:solidFill>
                <a:effectLst/>
                <a:latin typeface="+mn-lt"/>
              </a:rPr>
              <a:t>include_content</a:t>
            </a:r>
            <a:r>
              <a:rPr kumimoji="0" lang="en-US" altLang="en-US" i="0" u="none" strike="noStrike" cap="none" normalizeH="0" baseline="0" dirty="0">
                <a:ln>
                  <a:noFill/>
                </a:ln>
                <a:solidFill>
                  <a:schemeClr val="bg2"/>
                </a:solidFill>
                <a:effectLst/>
                <a:latin typeface="+mn-lt"/>
              </a:rPr>
              <a:t>=True, </a:t>
            </a:r>
            <a:r>
              <a:rPr kumimoji="0" lang="en-US" altLang="en-US" i="0" u="none" strike="noStrike" cap="none" normalizeH="0" baseline="0" dirty="0" err="1">
                <a:ln>
                  <a:noFill/>
                </a:ln>
                <a:solidFill>
                  <a:schemeClr val="bg2"/>
                </a:solidFill>
                <a:effectLst/>
                <a:latin typeface="+mn-lt"/>
              </a:rPr>
              <a:t>max_content_length</a:t>
            </a:r>
            <a:r>
              <a:rPr kumimoji="0" lang="en-US" altLang="en-US" i="0" u="none" strike="noStrike" cap="none" normalizeH="0" baseline="0" dirty="0">
                <a:ln>
                  <a:noFill/>
                </a:ln>
                <a:solidFill>
                  <a:schemeClr val="bg2"/>
                </a:solidFill>
                <a:effectLst/>
                <a:latin typeface="+mn-lt"/>
              </a:rPr>
              <a:t>=None)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Purpose: Structures retrieved results for clear and readable output.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Customizable Display: Selects metadata fields (e.g., </a:t>
            </a:r>
            <a:r>
              <a:rPr kumimoji="0" lang="en-US" altLang="en-US" i="0" u="none" strike="noStrike" cap="none" normalizeH="0" baseline="0" dirty="0" err="1">
                <a:ln>
                  <a:noFill/>
                </a:ln>
                <a:solidFill>
                  <a:schemeClr val="bg2"/>
                </a:solidFill>
                <a:effectLst/>
                <a:latin typeface="+mn-lt"/>
              </a:rPr>
              <a:t>page_type</a:t>
            </a:r>
            <a:r>
              <a:rPr kumimoji="0" lang="en-US" altLang="en-US" i="0" u="none" strike="noStrike" cap="none" normalizeH="0" baseline="0" dirty="0">
                <a:ln>
                  <a:noFill/>
                </a:ln>
                <a:solidFill>
                  <a:schemeClr val="bg2"/>
                </a:solidFill>
                <a:effectLst/>
                <a:latin typeface="+mn-lt"/>
              </a:rPr>
              <a:t>, title) and limits content length for readability.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Importance: Improves user experience with well-organized, context-rich results.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bg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2"/>
                </a:solidFill>
                <a:effectLst/>
                <a:latin typeface="+mn-lt"/>
              </a:rPr>
              <a:t>4. Inspecting Metadata Fields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Function: </a:t>
            </a:r>
            <a:r>
              <a:rPr kumimoji="0" lang="en-US" altLang="en-US" i="0" u="none" strike="noStrike" cap="none" normalizeH="0" baseline="0" dirty="0" err="1">
                <a:ln>
                  <a:noFill/>
                </a:ln>
                <a:solidFill>
                  <a:schemeClr val="bg2"/>
                </a:solidFill>
                <a:effectLst/>
                <a:latin typeface="+mn-lt"/>
              </a:rPr>
              <a:t>inspect_metadata</a:t>
            </a:r>
            <a:r>
              <a:rPr kumimoji="0" lang="en-US" altLang="en-US" i="0" u="none" strike="noStrike" cap="none" normalizeH="0" baseline="0" dirty="0">
                <a:ln>
                  <a:noFill/>
                </a:ln>
                <a:solidFill>
                  <a:schemeClr val="bg2"/>
                </a:solidFill>
                <a:effectLst/>
                <a:latin typeface="+mn-lt"/>
              </a:rPr>
              <a:t>(</a:t>
            </a:r>
            <a:r>
              <a:rPr kumimoji="0" lang="en-US" altLang="en-US" i="0" u="none" strike="noStrike" cap="none" normalizeH="0" baseline="0" dirty="0" err="1">
                <a:ln>
                  <a:noFill/>
                </a:ln>
                <a:solidFill>
                  <a:schemeClr val="bg2"/>
                </a:solidFill>
                <a:effectLst/>
                <a:latin typeface="+mn-lt"/>
              </a:rPr>
              <a:t>vectorstore</a:t>
            </a:r>
            <a:r>
              <a:rPr kumimoji="0" lang="en-US" altLang="en-US" i="0" u="none" strike="noStrike" cap="none" normalizeH="0" baseline="0" dirty="0">
                <a:ln>
                  <a:noFill/>
                </a:ln>
                <a:solidFill>
                  <a:schemeClr val="bg2"/>
                </a:solidFill>
                <a:effectLst/>
                <a:latin typeface="+mn-lt"/>
              </a:rPr>
              <a:t>, </a:t>
            </a:r>
            <a:r>
              <a:rPr kumimoji="0" lang="en-US" altLang="en-US" i="0" u="none" strike="noStrike" cap="none" normalizeH="0" baseline="0" dirty="0" err="1">
                <a:ln>
                  <a:noFill/>
                </a:ln>
                <a:solidFill>
                  <a:schemeClr val="bg2"/>
                </a:solidFill>
                <a:effectLst/>
                <a:latin typeface="+mn-lt"/>
              </a:rPr>
              <a:t>sample_query</a:t>
            </a:r>
            <a:r>
              <a:rPr kumimoji="0" lang="en-US" altLang="en-US" i="0" u="none" strike="noStrike" cap="none" normalizeH="0" baseline="0" dirty="0">
                <a:ln>
                  <a:noFill/>
                </a:ln>
                <a:solidFill>
                  <a:schemeClr val="bg2"/>
                </a:solidFill>
                <a:effectLst/>
                <a:latin typeface="+mn-lt"/>
              </a:rPr>
              <a:t>="sample", </a:t>
            </a:r>
            <a:r>
              <a:rPr kumimoji="0" lang="en-US" altLang="en-US" i="0" u="none" strike="noStrike" cap="none" normalizeH="0" baseline="0" dirty="0" err="1">
                <a:ln>
                  <a:noFill/>
                </a:ln>
                <a:solidFill>
                  <a:schemeClr val="bg2"/>
                </a:solidFill>
                <a:effectLst/>
                <a:latin typeface="+mn-lt"/>
              </a:rPr>
              <a:t>sample_size</a:t>
            </a:r>
            <a:r>
              <a:rPr kumimoji="0" lang="en-US" altLang="en-US" i="0" u="none" strike="noStrike" cap="none" normalizeH="0" baseline="0" dirty="0">
                <a:ln>
                  <a:noFill/>
                </a:ln>
                <a:solidFill>
                  <a:schemeClr val="bg2"/>
                </a:solidFill>
                <a:effectLst/>
                <a:latin typeface="+mn-lt"/>
              </a:rPr>
              <a:t>=100)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Purpose: Analyzes unique metadata values to understand database structure.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Use Case: Identifies fields for effective filtering (e.g., categories), optimizing search relevance.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bg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2"/>
                </a:solidFill>
                <a:effectLst/>
                <a:latin typeface="+mn-lt"/>
              </a:rPr>
              <a:t>5. Example Usage and Testing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Test Queries: Demonstrates retrieval with example questions like “What are the core courses?”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Metadata Inspection: Reviews metadata distribution to aid in filter optimization.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Purpose: Validates retrieval pipeline and metadata filtering logic.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bg2"/>
              </a:solidFill>
              <a:effectLst/>
              <a:latin typeface="+mn-lt"/>
            </a:endParaRPr>
          </a:p>
        </p:txBody>
      </p:sp>
      <p:sp>
        <p:nvSpPr>
          <p:cNvPr id="5" name="Rectangle 3">
            <a:extLst>
              <a:ext uri="{FF2B5EF4-FFF2-40B4-BE49-F238E27FC236}">
                <a16:creationId xmlns:a16="http://schemas.microsoft.com/office/drawing/2014/main" id="{5BF34B1F-38AA-922A-400C-4804D085A008}"/>
              </a:ext>
            </a:extLst>
          </p:cNvPr>
          <p:cNvSpPr>
            <a:spLocks noChangeArrowheads="1"/>
          </p:cNvSpPr>
          <p:nvPr/>
        </p:nvSpPr>
        <p:spPr bwMode="auto">
          <a:xfrm>
            <a:off x="205347" y="625767"/>
            <a:ext cx="73276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1" dirty="0">
                <a:solidFill>
                  <a:schemeClr val="bg2"/>
                </a:solidFill>
                <a:latin typeface="+mn-lt"/>
              </a:rPr>
              <a:t>Loading and Structuring the Vector Database (vector_search.py) </a:t>
            </a:r>
          </a:p>
        </p:txBody>
      </p:sp>
    </p:spTree>
    <p:extLst>
      <p:ext uri="{BB962C8B-B14F-4D97-AF65-F5344CB8AC3E}">
        <p14:creationId xmlns:p14="http://schemas.microsoft.com/office/powerpoint/2010/main" val="3093489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2f20446f924_0_3"/>
          <p:cNvSpPr txBox="1">
            <a:spLocks noGrp="1"/>
          </p:cNvSpPr>
          <p:nvPr>
            <p:ph type="title"/>
          </p:nvPr>
        </p:nvSpPr>
        <p:spPr>
          <a:xfrm>
            <a:off x="205347" y="-95483"/>
            <a:ext cx="11781300" cy="731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 Model Architectures</a:t>
            </a:r>
          </a:p>
        </p:txBody>
      </p:sp>
      <p:sp>
        <p:nvSpPr>
          <p:cNvPr id="2" name="Rectangle 1">
            <a:extLst>
              <a:ext uri="{FF2B5EF4-FFF2-40B4-BE49-F238E27FC236}">
                <a16:creationId xmlns:a16="http://schemas.microsoft.com/office/drawing/2014/main" id="{9E82456E-6956-102D-B01C-0129B1662016}"/>
              </a:ext>
            </a:extLst>
          </p:cNvPr>
          <p:cNvSpPr>
            <a:spLocks noChangeArrowheads="1"/>
          </p:cNvSpPr>
          <p:nvPr/>
        </p:nvSpPr>
        <p:spPr bwMode="auto">
          <a:xfrm>
            <a:off x="845089" y="1486695"/>
            <a:ext cx="10251535"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bg2"/>
                </a:solidFill>
                <a:effectLst/>
                <a:latin typeface="+mn-lt"/>
              </a:rPr>
              <a:t>OpenAI Embeddings for Semantic Encoding</a:t>
            </a:r>
            <a:endParaRPr kumimoji="0" lang="en-US" altLang="en-US" i="0" u="none" strike="noStrike" cap="none" normalizeH="0" baseline="0" dirty="0">
              <a:ln>
                <a:noFill/>
              </a:ln>
              <a:solidFill>
                <a:schemeClr val="bg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2"/>
                </a:solidFill>
                <a:effectLst/>
                <a:latin typeface="+mn-lt"/>
              </a:rPr>
              <a:t> Embedding Model: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Uses OpenAI’s text-embedding-3-small model to encode text data into high-dimensional vector embeddings.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Purpose: Converts documents and queries into vector representations that capture semantic meaning, allowing the system to perform similarity-based retrieval.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Role in Retrieval: Embeddings are stored in a FAISS vector database, enabling searches based on vector similarity, which improves retrieval relevance over keyword matching.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bg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2"/>
                </a:solidFill>
                <a:effectLst/>
                <a:latin typeface="+mn-lt"/>
              </a:rPr>
              <a:t>2. FAISS Vector Store for Efficient Similarity Search</a:t>
            </a:r>
            <a:endParaRPr kumimoji="0" lang="en-US" altLang="en-US" i="0" u="none" strike="noStrike" cap="none" normalizeH="0" baseline="0" dirty="0">
              <a:ln>
                <a:noFill/>
              </a:ln>
              <a:solidFill>
                <a:schemeClr val="bg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2"/>
                </a:solidFill>
                <a:effectLst/>
                <a:latin typeface="+mn-lt"/>
              </a:rPr>
              <a:t> FAISS (Facebook AI Similarity Search):</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Serves as the vector database to store document embeddings, facilitating fast similarity-based retrieval.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Approximate Nearest Neighbor (ANN) Search:</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FAISS uses ANN algorithms to perform efficient, high-dimensional vector searches, essential for large-scale databases.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Allows the retrieval of top-k similar documents based on user query embeddings.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Metadata Filtering:</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Supports filtering by metadata (e.g., </a:t>
            </a:r>
            <a:r>
              <a:rPr kumimoji="0" lang="en-US" altLang="en-US" i="0" u="none" strike="noStrike" cap="none" normalizeH="0" baseline="0" dirty="0" err="1">
                <a:ln>
                  <a:noFill/>
                </a:ln>
                <a:solidFill>
                  <a:schemeClr val="bg2"/>
                </a:solidFill>
                <a:effectLst/>
                <a:latin typeface="+mn-lt"/>
              </a:rPr>
              <a:t>primary_category</a:t>
            </a:r>
            <a:r>
              <a:rPr kumimoji="0" lang="en-US" altLang="en-US" i="0" u="none" strike="noStrike" cap="none" normalizeH="0" baseline="0" dirty="0">
                <a:ln>
                  <a:noFill/>
                </a:ln>
                <a:solidFill>
                  <a:schemeClr val="bg2"/>
                </a:solidFill>
                <a:effectLst/>
                <a:latin typeface="+mn-lt"/>
              </a:rPr>
              <a:t>, subcategory), which helps refine searches to provide contextually relevant results.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bg2"/>
              </a:solidFill>
              <a:effectLst/>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2f20446f924_0_3"/>
          <p:cNvSpPr txBox="1">
            <a:spLocks noGrp="1"/>
          </p:cNvSpPr>
          <p:nvPr>
            <p:ph type="title"/>
          </p:nvPr>
        </p:nvSpPr>
        <p:spPr>
          <a:xfrm>
            <a:off x="205347" y="-95483"/>
            <a:ext cx="11781300" cy="731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 Model Architectures</a:t>
            </a:r>
          </a:p>
        </p:txBody>
      </p:sp>
      <p:sp>
        <p:nvSpPr>
          <p:cNvPr id="2" name="Rectangle 1">
            <a:extLst>
              <a:ext uri="{FF2B5EF4-FFF2-40B4-BE49-F238E27FC236}">
                <a16:creationId xmlns:a16="http://schemas.microsoft.com/office/drawing/2014/main" id="{2430412B-1CEC-4CE6-346A-BA1BB8AD768F}"/>
              </a:ext>
            </a:extLst>
          </p:cNvPr>
          <p:cNvSpPr>
            <a:spLocks noChangeArrowheads="1"/>
          </p:cNvSpPr>
          <p:nvPr/>
        </p:nvSpPr>
        <p:spPr bwMode="auto">
          <a:xfrm>
            <a:off x="1176334" y="1721123"/>
            <a:ext cx="10148891"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2"/>
                </a:solidFill>
                <a:effectLst/>
                <a:latin typeface="+mn-lt"/>
              </a:rPr>
              <a:t>3. GPT-4 Language Model Chain for Response Generation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Chat Chain Initialization: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Function: </a:t>
            </a:r>
            <a:r>
              <a:rPr kumimoji="0" lang="en-US" altLang="en-US" i="0" u="none" strike="noStrike" cap="none" normalizeH="0" baseline="0" dirty="0" err="1">
                <a:ln>
                  <a:noFill/>
                </a:ln>
                <a:solidFill>
                  <a:schemeClr val="bg2"/>
                </a:solidFill>
                <a:effectLst/>
                <a:latin typeface="+mn-lt"/>
              </a:rPr>
              <a:t>create_chat_chain</a:t>
            </a:r>
            <a:r>
              <a:rPr kumimoji="0" lang="en-US" altLang="en-US" i="0" u="none" strike="noStrike" cap="none" normalizeH="0" baseline="0" dirty="0">
                <a:ln>
                  <a:noFill/>
                </a:ln>
                <a:solidFill>
                  <a:schemeClr val="bg2"/>
                </a:solidFill>
                <a:effectLst/>
                <a:latin typeface="+mn-lt"/>
              </a:rPr>
              <a:t> in chat_utils.py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Model: OpenAI’s gpt-4 model, configured for conversational AI.</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Temperature Setting: Controls response variability, balancing creativity and relevance based on user needs.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Prompt Template: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A structured prompt guides the GPT-4 model to generate responses based on the retrieved context.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Context Integration:</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Includes placeholders for context (retrieved document chunks) and question (user query).</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Ensures that the model references specific documents and metadata fields in its responses, enhancing relevance.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Response Generation: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GPT-4 takes the structured prompt and retrieved chunks to generate a coherent, contextually accurate answer.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This design allows the chatbot to give specific, informed answers based on the user’s query and the retrieved content.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bg2"/>
              </a:solidFill>
              <a:effectLst/>
              <a:latin typeface="+mn-lt"/>
            </a:endParaRPr>
          </a:p>
        </p:txBody>
      </p:sp>
    </p:spTree>
    <p:extLst>
      <p:ext uri="{BB962C8B-B14F-4D97-AF65-F5344CB8AC3E}">
        <p14:creationId xmlns:p14="http://schemas.microsoft.com/office/powerpoint/2010/main" val="2833224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2f20446f924_0_3"/>
          <p:cNvSpPr txBox="1">
            <a:spLocks noGrp="1"/>
          </p:cNvSpPr>
          <p:nvPr>
            <p:ph type="title"/>
          </p:nvPr>
        </p:nvSpPr>
        <p:spPr>
          <a:xfrm>
            <a:off x="205347" y="-95483"/>
            <a:ext cx="11781300" cy="731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 Model Architectures</a:t>
            </a:r>
          </a:p>
        </p:txBody>
      </p:sp>
      <p:sp>
        <p:nvSpPr>
          <p:cNvPr id="2" name="Rectangle 1">
            <a:extLst>
              <a:ext uri="{FF2B5EF4-FFF2-40B4-BE49-F238E27FC236}">
                <a16:creationId xmlns:a16="http://schemas.microsoft.com/office/drawing/2014/main" id="{6B071EBD-403B-4D3E-CADB-4B90A88B871F}"/>
              </a:ext>
            </a:extLst>
          </p:cNvPr>
          <p:cNvSpPr>
            <a:spLocks noChangeArrowheads="1"/>
          </p:cNvSpPr>
          <p:nvPr/>
        </p:nvSpPr>
        <p:spPr bwMode="auto">
          <a:xfrm>
            <a:off x="904875" y="837709"/>
            <a:ext cx="9420225"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2"/>
                </a:solidFill>
                <a:effectLst/>
                <a:latin typeface="+mn-lt"/>
              </a:rPr>
              <a:t>4. Query Rewriting for Enhanced Retrieval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Function: </a:t>
            </a:r>
            <a:r>
              <a:rPr kumimoji="0" lang="en-US" altLang="en-US" i="0" u="none" strike="noStrike" cap="none" normalizeH="0" baseline="0" dirty="0" err="1">
                <a:ln>
                  <a:noFill/>
                </a:ln>
                <a:solidFill>
                  <a:schemeClr val="bg2"/>
                </a:solidFill>
                <a:effectLst/>
                <a:latin typeface="+mn-lt"/>
              </a:rPr>
              <a:t>rewrite_queries</a:t>
            </a:r>
            <a:r>
              <a:rPr kumimoji="0" lang="en-US" altLang="en-US" i="0" u="none" strike="noStrike" cap="none" normalizeH="0" baseline="0" dirty="0">
                <a:ln>
                  <a:noFill/>
                </a:ln>
                <a:solidFill>
                  <a:schemeClr val="bg2"/>
                </a:solidFill>
                <a:effectLst/>
                <a:latin typeface="+mn-lt"/>
              </a:rPr>
              <a:t> in chat_utils.py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Purpose: Uses GPT-based rephrasing to generate multiple variations of the user’s query.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Benefits: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Expands the scope of retrieval by rephrasing the query in different ways.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Increases the chance of finding relevant documents by capturing diverse expressions of the same intent.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bg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2"/>
                </a:solidFill>
                <a:effectLst/>
                <a:latin typeface="+mn-lt"/>
              </a:rPr>
              <a:t>5. Subcategory Detection for Targeted Filtering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Function: </a:t>
            </a:r>
            <a:r>
              <a:rPr kumimoji="0" lang="en-US" altLang="en-US" i="0" u="none" strike="noStrike" cap="none" normalizeH="0" baseline="0" dirty="0" err="1">
                <a:ln>
                  <a:noFill/>
                </a:ln>
                <a:solidFill>
                  <a:schemeClr val="bg2"/>
                </a:solidFill>
                <a:effectLst/>
                <a:latin typeface="+mn-lt"/>
              </a:rPr>
              <a:t>subcategory_finder</a:t>
            </a:r>
            <a:r>
              <a:rPr kumimoji="0" lang="en-US" altLang="en-US" i="0" u="none" strike="noStrike" cap="none" normalizeH="0" baseline="0" dirty="0">
                <a:ln>
                  <a:noFill/>
                </a:ln>
                <a:solidFill>
                  <a:schemeClr val="bg2"/>
                </a:solidFill>
                <a:effectLst/>
                <a:latin typeface="+mn-lt"/>
              </a:rPr>
              <a:t> in chat_utils.py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Purpose: Classifies the user’s question into specific subcategories to refine retrieval.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Metadata-Based Filtering: Helps the system to narrow down the search space by focusing on the most relevant subcategories, improving precision in the retrieval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bg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2"/>
                </a:solidFill>
                <a:effectLst/>
                <a:latin typeface="+mn-lt"/>
              </a:rPr>
              <a:t>6. Reciprocal Rank Fusion for Ranking Results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Function: </a:t>
            </a:r>
            <a:r>
              <a:rPr kumimoji="0" lang="en-US" altLang="en-US" i="0" u="none" strike="noStrike" cap="none" normalizeH="0" baseline="0" dirty="0" err="1">
                <a:ln>
                  <a:noFill/>
                </a:ln>
                <a:solidFill>
                  <a:schemeClr val="bg2"/>
                </a:solidFill>
                <a:effectLst/>
                <a:latin typeface="+mn-lt"/>
              </a:rPr>
              <a:t>reciprocal_rank_fusion</a:t>
            </a:r>
            <a:r>
              <a:rPr kumimoji="0" lang="en-US" altLang="en-US" i="0" u="none" strike="noStrike" cap="none" normalizeH="0" baseline="0" dirty="0">
                <a:ln>
                  <a:noFill/>
                </a:ln>
                <a:solidFill>
                  <a:schemeClr val="bg2"/>
                </a:solidFill>
                <a:effectLst/>
                <a:latin typeface="+mn-lt"/>
              </a:rPr>
              <a:t> in chat_utils.py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Purpose: Combines results from multiple query rephrases, scoring each document based on its rank across different query variations.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Benefit: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Merges results from diverse query formulations, allowing the system to prioritize the most relevant documents based on cumulative ranking.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bg2"/>
              </a:solidFill>
              <a:effectLst/>
              <a:latin typeface="+mn-lt"/>
            </a:endParaRPr>
          </a:p>
        </p:txBody>
      </p:sp>
    </p:spTree>
    <p:extLst>
      <p:ext uri="{BB962C8B-B14F-4D97-AF65-F5344CB8AC3E}">
        <p14:creationId xmlns:p14="http://schemas.microsoft.com/office/powerpoint/2010/main" val="2769354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2f20446f924_0_3"/>
          <p:cNvSpPr txBox="1">
            <a:spLocks noGrp="1"/>
          </p:cNvSpPr>
          <p:nvPr>
            <p:ph type="title"/>
          </p:nvPr>
        </p:nvSpPr>
        <p:spPr>
          <a:xfrm>
            <a:off x="205347" y="-95483"/>
            <a:ext cx="11781300" cy="731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 System Design</a:t>
            </a:r>
          </a:p>
        </p:txBody>
      </p:sp>
      <p:sp>
        <p:nvSpPr>
          <p:cNvPr id="2" name="Rectangle 1">
            <a:extLst>
              <a:ext uri="{FF2B5EF4-FFF2-40B4-BE49-F238E27FC236}">
                <a16:creationId xmlns:a16="http://schemas.microsoft.com/office/drawing/2014/main" id="{AE79B313-CA0A-794D-6D2A-286E4F6615BB}"/>
              </a:ext>
            </a:extLst>
          </p:cNvPr>
          <p:cNvSpPr>
            <a:spLocks noChangeArrowheads="1"/>
          </p:cNvSpPr>
          <p:nvPr/>
        </p:nvSpPr>
        <p:spPr bwMode="auto">
          <a:xfrm>
            <a:off x="819150" y="860554"/>
            <a:ext cx="10163175"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2"/>
                </a:solidFill>
                <a:effectLst/>
                <a:latin typeface="+mn-lt"/>
              </a:rPr>
              <a:t>System Overview and Data Flow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bg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2"/>
                </a:solidFill>
                <a:effectLst/>
                <a:latin typeface="+mn-lt"/>
              </a:rPr>
              <a:t> System Overview:</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Integrates several key components: data preprocessing, embedding and vector storage, query handling, response generation, and user interface.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Components interact seamlessly to create an AI-powered information retrieval chatbot focused on UChicago’s MS in Applied Data Science program.</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solidFill>
                <a:schemeClr val="bg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2"/>
                </a:solidFill>
                <a:effectLst/>
                <a:latin typeface="+mn-lt"/>
              </a:rPr>
              <a:t> Data Flow:</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i="0" u="none" strike="noStrike" cap="none" normalizeH="0" baseline="0" dirty="0">
                <a:ln>
                  <a:noFill/>
                </a:ln>
                <a:solidFill>
                  <a:schemeClr val="bg2"/>
                </a:solidFill>
                <a:effectLst/>
                <a:latin typeface="+mn-lt"/>
              </a:rPr>
              <a:t> User Query Input: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User submits a question through the </a:t>
            </a:r>
            <a:r>
              <a:rPr kumimoji="0" lang="en-US" altLang="en-US" i="0" u="none" strike="noStrike" cap="none" normalizeH="0" baseline="0" dirty="0" err="1">
                <a:ln>
                  <a:noFill/>
                </a:ln>
                <a:solidFill>
                  <a:schemeClr val="bg2"/>
                </a:solidFill>
                <a:effectLst/>
                <a:latin typeface="+mn-lt"/>
              </a:rPr>
              <a:t>Streamlit</a:t>
            </a:r>
            <a:r>
              <a:rPr kumimoji="0" lang="en-US" altLang="en-US" i="0" u="none" strike="noStrike" cap="none" normalizeH="0" baseline="0" dirty="0">
                <a:ln>
                  <a:noFill/>
                </a:ln>
                <a:solidFill>
                  <a:schemeClr val="bg2"/>
                </a:solidFill>
                <a:effectLst/>
                <a:latin typeface="+mn-lt"/>
              </a:rPr>
              <a:t> interface (main_streamlit.py).</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i="0" u="none" strike="noStrike" cap="none" normalizeH="0" baseline="0" dirty="0">
                <a:ln>
                  <a:noFill/>
                </a:ln>
                <a:solidFill>
                  <a:schemeClr val="bg2"/>
                </a:solidFill>
                <a:effectLst/>
                <a:latin typeface="+mn-lt"/>
              </a:rPr>
              <a:t> Query Preprocessing:</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The query is preprocessed, rewritten, and expanded using functions like </a:t>
            </a:r>
            <a:r>
              <a:rPr kumimoji="0" lang="en-US" altLang="en-US" i="0" u="none" strike="noStrike" cap="none" normalizeH="0" baseline="0" dirty="0" err="1">
                <a:ln>
                  <a:noFill/>
                </a:ln>
                <a:solidFill>
                  <a:schemeClr val="bg2"/>
                </a:solidFill>
                <a:effectLst/>
                <a:latin typeface="+mn-lt"/>
              </a:rPr>
              <a:t>rewrite_queries</a:t>
            </a:r>
            <a:r>
              <a:rPr kumimoji="0" lang="en-US" altLang="en-US" i="0" u="none" strike="noStrike" cap="none" normalizeH="0" baseline="0" dirty="0">
                <a:ln>
                  <a:noFill/>
                </a:ln>
                <a:solidFill>
                  <a:schemeClr val="bg2"/>
                </a:solidFill>
                <a:effectLst/>
                <a:latin typeface="+mn-lt"/>
              </a:rPr>
              <a:t> in chat_utils.py to improve retrieval.</a:t>
            </a:r>
          </a:p>
          <a:p>
            <a:pPr marL="457200" marR="0" lvl="1"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i="0" u="none" strike="noStrike" cap="none" normalizeH="0" baseline="0" dirty="0">
                <a:ln>
                  <a:noFill/>
                </a:ln>
                <a:solidFill>
                  <a:schemeClr val="bg2"/>
                </a:solidFill>
                <a:effectLst/>
                <a:latin typeface="+mn-lt"/>
              </a:rPr>
              <a:t> Document Retrieval:</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FAISS vector database (vector_search.py) performs similarity-based retrieval to find relevant document chunks.</a:t>
            </a:r>
          </a:p>
          <a:p>
            <a:pPr marL="457200" marR="0" lvl="1"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i="0" u="none" strike="noStrike" cap="none" normalizeH="0" baseline="0" dirty="0">
                <a:ln>
                  <a:noFill/>
                </a:ln>
                <a:solidFill>
                  <a:schemeClr val="bg2"/>
                </a:solidFill>
                <a:effectLst/>
                <a:latin typeface="+mn-lt"/>
              </a:rPr>
              <a:t> Response Generation:</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Retrieved chunks and user query are passed to the GPT-4 model (</a:t>
            </a:r>
            <a:r>
              <a:rPr kumimoji="0" lang="en-US" altLang="en-US" i="0" u="none" strike="noStrike" cap="none" normalizeH="0" baseline="0" dirty="0" err="1">
                <a:ln>
                  <a:noFill/>
                </a:ln>
                <a:solidFill>
                  <a:schemeClr val="bg2"/>
                </a:solidFill>
                <a:effectLst/>
                <a:latin typeface="+mn-lt"/>
              </a:rPr>
              <a:t>create_chat_chain</a:t>
            </a:r>
            <a:r>
              <a:rPr kumimoji="0" lang="en-US" altLang="en-US" i="0" u="none" strike="noStrike" cap="none" normalizeH="0" baseline="0" dirty="0">
                <a:ln>
                  <a:noFill/>
                </a:ln>
                <a:solidFill>
                  <a:schemeClr val="bg2"/>
                </a:solidFill>
                <a:effectLst/>
                <a:latin typeface="+mn-lt"/>
              </a:rPr>
              <a:t> in chat_utils.py) to generate a final response.</a:t>
            </a:r>
          </a:p>
          <a:p>
            <a:pPr marL="457200" marR="0" lvl="1"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i="0" u="none" strike="noStrike" cap="none" normalizeH="0" baseline="0" dirty="0">
                <a:ln>
                  <a:noFill/>
                </a:ln>
                <a:solidFill>
                  <a:schemeClr val="bg2"/>
                </a:solidFill>
                <a:effectLst/>
                <a:latin typeface="+mn-lt"/>
              </a:rPr>
              <a:t> Response Display:</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The response is displayed in the </a:t>
            </a:r>
            <a:r>
              <a:rPr kumimoji="0" lang="en-US" altLang="en-US" i="0" u="none" strike="noStrike" cap="none" normalizeH="0" baseline="0" dirty="0" err="1">
                <a:ln>
                  <a:noFill/>
                </a:ln>
                <a:solidFill>
                  <a:schemeClr val="bg2"/>
                </a:solidFill>
                <a:effectLst/>
                <a:latin typeface="+mn-lt"/>
              </a:rPr>
              <a:t>Streamlit</a:t>
            </a:r>
            <a:r>
              <a:rPr kumimoji="0" lang="en-US" altLang="en-US" i="0" u="none" strike="noStrike" cap="none" normalizeH="0" baseline="0" dirty="0">
                <a:ln>
                  <a:noFill/>
                </a:ln>
                <a:solidFill>
                  <a:schemeClr val="bg2"/>
                </a:solidFill>
                <a:effectLst/>
                <a:latin typeface="+mn-lt"/>
              </a:rPr>
              <a:t> interface, with conversational history maintained for continuity.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bg2"/>
              </a:solidFill>
              <a:effectLst/>
              <a:latin typeface="+mn-lt"/>
            </a:endParaRPr>
          </a:p>
        </p:txBody>
      </p:sp>
    </p:spTree>
    <p:extLst>
      <p:ext uri="{BB962C8B-B14F-4D97-AF65-F5344CB8AC3E}">
        <p14:creationId xmlns:p14="http://schemas.microsoft.com/office/powerpoint/2010/main" val="4164161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2f20446f924_0_3"/>
          <p:cNvSpPr txBox="1">
            <a:spLocks noGrp="1"/>
          </p:cNvSpPr>
          <p:nvPr>
            <p:ph type="title"/>
          </p:nvPr>
        </p:nvSpPr>
        <p:spPr>
          <a:xfrm>
            <a:off x="205347" y="-95483"/>
            <a:ext cx="11781300" cy="731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 System Design</a:t>
            </a:r>
          </a:p>
        </p:txBody>
      </p:sp>
      <p:sp>
        <p:nvSpPr>
          <p:cNvPr id="2" name="Rectangle 1">
            <a:extLst>
              <a:ext uri="{FF2B5EF4-FFF2-40B4-BE49-F238E27FC236}">
                <a16:creationId xmlns:a16="http://schemas.microsoft.com/office/drawing/2014/main" id="{0B326812-764A-E9EB-F620-6D21C2B8C100}"/>
              </a:ext>
            </a:extLst>
          </p:cNvPr>
          <p:cNvSpPr>
            <a:spLocks noChangeArrowheads="1"/>
          </p:cNvSpPr>
          <p:nvPr/>
        </p:nvSpPr>
        <p:spPr bwMode="auto">
          <a:xfrm>
            <a:off x="330740" y="635917"/>
            <a:ext cx="11861260" cy="634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2"/>
                </a:solidFill>
                <a:effectLst/>
                <a:latin typeface="+mn-lt"/>
              </a:rPr>
              <a:t>Core Components and Integration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bg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2"/>
                </a:solidFill>
                <a:effectLst/>
                <a:latin typeface="+mn-lt"/>
              </a:rPr>
              <a:t> 1. Data Preprocessing and Vectorization: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Script: vectordb_creation.py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Key Functions: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err="1">
                <a:ln>
                  <a:noFill/>
                </a:ln>
                <a:solidFill>
                  <a:schemeClr val="bg2"/>
                </a:solidFill>
                <a:effectLst/>
                <a:latin typeface="+mn-lt"/>
              </a:rPr>
              <a:t>fetch_web_content</a:t>
            </a:r>
            <a:r>
              <a:rPr kumimoji="0" lang="en-US" altLang="en-US" i="0" u="none" strike="noStrike" cap="none" normalizeH="0" baseline="0" dirty="0">
                <a:ln>
                  <a:noFill/>
                </a:ln>
                <a:solidFill>
                  <a:schemeClr val="bg2"/>
                </a:solidFill>
                <a:effectLst/>
                <a:latin typeface="+mn-lt"/>
              </a:rPr>
              <a:t> and </a:t>
            </a:r>
            <a:r>
              <a:rPr kumimoji="0" lang="en-US" altLang="en-US" i="0" u="none" strike="noStrike" cap="none" normalizeH="0" baseline="0" dirty="0" err="1">
                <a:ln>
                  <a:noFill/>
                </a:ln>
                <a:solidFill>
                  <a:schemeClr val="bg2"/>
                </a:solidFill>
                <a:effectLst/>
                <a:latin typeface="+mn-lt"/>
              </a:rPr>
              <a:t>extract_metadata</a:t>
            </a:r>
            <a:r>
              <a:rPr kumimoji="0" lang="en-US" altLang="en-US" i="0" u="none" strike="noStrike" cap="none" normalizeH="0" baseline="0" dirty="0">
                <a:ln>
                  <a:noFill/>
                </a:ln>
                <a:solidFill>
                  <a:schemeClr val="bg2"/>
                </a:solidFill>
                <a:effectLst/>
                <a:latin typeface="+mn-lt"/>
              </a:rPr>
              <a:t> for retrieving and processing data from UChicago’s website.</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err="1">
                <a:ln>
                  <a:noFill/>
                </a:ln>
                <a:solidFill>
                  <a:schemeClr val="bg2"/>
                </a:solidFill>
                <a:effectLst/>
                <a:latin typeface="+mn-lt"/>
              </a:rPr>
              <a:t>create_document</a:t>
            </a:r>
            <a:r>
              <a:rPr kumimoji="0" lang="en-US" altLang="en-US" i="0" u="none" strike="noStrike" cap="none" normalizeH="0" baseline="0" dirty="0">
                <a:ln>
                  <a:noFill/>
                </a:ln>
                <a:solidFill>
                  <a:schemeClr val="bg2"/>
                </a:solidFill>
                <a:effectLst/>
                <a:latin typeface="+mn-lt"/>
              </a:rPr>
              <a:t> and </a:t>
            </a:r>
            <a:r>
              <a:rPr kumimoji="0" lang="en-US" altLang="en-US" i="0" u="none" strike="noStrike" cap="none" normalizeH="0" baseline="0" dirty="0" err="1">
                <a:ln>
                  <a:noFill/>
                </a:ln>
                <a:solidFill>
                  <a:schemeClr val="bg2"/>
                </a:solidFill>
                <a:effectLst/>
                <a:latin typeface="+mn-lt"/>
              </a:rPr>
              <a:t>split_document</a:t>
            </a:r>
            <a:r>
              <a:rPr kumimoji="0" lang="en-US" altLang="en-US" i="0" u="none" strike="noStrike" cap="none" normalizeH="0" baseline="0" dirty="0">
                <a:ln>
                  <a:noFill/>
                </a:ln>
                <a:solidFill>
                  <a:schemeClr val="bg2"/>
                </a:solidFill>
                <a:effectLst/>
                <a:latin typeface="+mn-lt"/>
              </a:rPr>
              <a:t> to structure and chunk documents.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err="1">
                <a:ln>
                  <a:noFill/>
                </a:ln>
                <a:solidFill>
                  <a:schemeClr val="bg2"/>
                </a:solidFill>
                <a:effectLst/>
                <a:latin typeface="+mn-lt"/>
              </a:rPr>
              <a:t>create_and_save_vectordb</a:t>
            </a:r>
            <a:r>
              <a:rPr kumimoji="0" lang="en-US" altLang="en-US" i="0" u="none" strike="noStrike" cap="none" normalizeH="0" baseline="0" dirty="0">
                <a:ln>
                  <a:noFill/>
                </a:ln>
                <a:solidFill>
                  <a:schemeClr val="bg2"/>
                </a:solidFill>
                <a:effectLst/>
                <a:latin typeface="+mn-lt"/>
              </a:rPr>
              <a:t> to generate and save the FAISS vector database with embeddings.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Purpose: Prepares data for efficient retrieval by structuring documents, enhancing metadata, and creating embeddings stored in FAISS.</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solidFill>
                <a:schemeClr val="bg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2"/>
                </a:solidFill>
                <a:effectLst/>
                <a:latin typeface="+mn-lt"/>
              </a:rPr>
              <a:t> 2. Vector Database for Document Storage and Retrieval: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Library: FAISS (Facebook AI Similarity Search)</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Script: vector_search.py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Functions: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a:t>
            </a:r>
            <a:r>
              <a:rPr kumimoji="0" lang="en-US" altLang="en-US" i="0" u="none" strike="noStrike" cap="none" normalizeH="0" baseline="0" dirty="0" err="1">
                <a:ln>
                  <a:noFill/>
                </a:ln>
                <a:solidFill>
                  <a:schemeClr val="bg2"/>
                </a:solidFill>
                <a:effectLst/>
                <a:latin typeface="+mn-lt"/>
              </a:rPr>
              <a:t>load_vectordb</a:t>
            </a:r>
            <a:r>
              <a:rPr kumimoji="0" lang="en-US" altLang="en-US" i="0" u="none" strike="noStrike" cap="none" normalizeH="0" baseline="0" dirty="0">
                <a:ln>
                  <a:noFill/>
                </a:ln>
                <a:solidFill>
                  <a:schemeClr val="bg2"/>
                </a:solidFill>
                <a:effectLst/>
                <a:latin typeface="+mn-lt"/>
              </a:rPr>
              <a:t> loads the vector database with precomputed embeddings.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a:t>
            </a:r>
            <a:r>
              <a:rPr kumimoji="0" lang="en-US" altLang="en-US" i="0" u="none" strike="noStrike" cap="none" normalizeH="0" baseline="0" dirty="0" err="1">
                <a:ln>
                  <a:noFill/>
                </a:ln>
                <a:solidFill>
                  <a:schemeClr val="bg2"/>
                </a:solidFill>
                <a:effectLst/>
                <a:latin typeface="+mn-lt"/>
              </a:rPr>
              <a:t>search_similar_chunks</a:t>
            </a:r>
            <a:r>
              <a:rPr kumimoji="0" lang="en-US" altLang="en-US" i="0" u="none" strike="noStrike" cap="none" normalizeH="0" baseline="0" dirty="0">
                <a:ln>
                  <a:noFill/>
                </a:ln>
                <a:solidFill>
                  <a:schemeClr val="bg2"/>
                </a:solidFill>
                <a:effectLst/>
                <a:latin typeface="+mn-lt"/>
              </a:rPr>
              <a:t> retrieves document chunks similar to the user query based on vector similarity.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Integration:</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The vector database is structured to support fast similarity searches and metadata filtering, enabling targeted and efficient retrieval.</a:t>
            </a:r>
          </a:p>
          <a:p>
            <a:pPr marL="914400" marR="0" lvl="2" indent="0" algn="l"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solidFill>
                <a:schemeClr val="bg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2"/>
                </a:solidFill>
                <a:effectLst/>
                <a:latin typeface="+mn-lt"/>
              </a:rPr>
              <a:t> 3. Language Model Chain for Response Generation: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Model: GPT-4, via OpenAI’s API</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Script: chat_utils.py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Functions: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a:t>
            </a:r>
            <a:r>
              <a:rPr kumimoji="0" lang="en-US" altLang="en-US" i="0" u="none" strike="noStrike" cap="none" normalizeH="0" baseline="0" dirty="0" err="1">
                <a:ln>
                  <a:noFill/>
                </a:ln>
                <a:solidFill>
                  <a:schemeClr val="bg2"/>
                </a:solidFill>
                <a:effectLst/>
                <a:latin typeface="+mn-lt"/>
              </a:rPr>
              <a:t>create_chat_chain</a:t>
            </a:r>
            <a:r>
              <a:rPr kumimoji="0" lang="en-US" altLang="en-US" i="0" u="none" strike="noStrike" cap="none" normalizeH="0" baseline="0" dirty="0">
                <a:ln>
                  <a:noFill/>
                </a:ln>
                <a:solidFill>
                  <a:schemeClr val="bg2"/>
                </a:solidFill>
                <a:effectLst/>
                <a:latin typeface="+mn-lt"/>
              </a:rPr>
              <a:t> initializes the model chain, with a structured prompt to integrate retrieved document chunks and query.</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a:t>
            </a:r>
            <a:r>
              <a:rPr kumimoji="0" lang="en-US" altLang="en-US" i="0" u="none" strike="noStrike" cap="none" normalizeH="0" baseline="0" dirty="0" err="1">
                <a:ln>
                  <a:noFill/>
                </a:ln>
                <a:solidFill>
                  <a:schemeClr val="bg2"/>
                </a:solidFill>
                <a:effectLst/>
                <a:latin typeface="+mn-lt"/>
              </a:rPr>
              <a:t>rewrite_queries</a:t>
            </a:r>
            <a:r>
              <a:rPr kumimoji="0" lang="en-US" altLang="en-US" i="0" u="none" strike="noStrike" cap="none" normalizeH="0" baseline="0" dirty="0">
                <a:ln>
                  <a:noFill/>
                </a:ln>
                <a:solidFill>
                  <a:schemeClr val="bg2"/>
                </a:solidFill>
                <a:effectLst/>
                <a:latin typeface="+mn-lt"/>
              </a:rPr>
              <a:t> and </a:t>
            </a:r>
            <a:r>
              <a:rPr kumimoji="0" lang="en-US" altLang="en-US" i="0" u="none" strike="noStrike" cap="none" normalizeH="0" baseline="0" dirty="0" err="1">
                <a:ln>
                  <a:noFill/>
                </a:ln>
                <a:solidFill>
                  <a:schemeClr val="bg2"/>
                </a:solidFill>
                <a:effectLst/>
                <a:latin typeface="+mn-lt"/>
              </a:rPr>
              <a:t>subcategory_finder</a:t>
            </a:r>
            <a:r>
              <a:rPr kumimoji="0" lang="en-US" altLang="en-US" i="0" u="none" strike="noStrike" cap="none" normalizeH="0" baseline="0" dirty="0">
                <a:ln>
                  <a:noFill/>
                </a:ln>
                <a:solidFill>
                  <a:schemeClr val="bg2"/>
                </a:solidFill>
                <a:effectLst/>
                <a:latin typeface="+mn-lt"/>
              </a:rPr>
              <a:t> improve the relevance of retrieved information.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Integration:</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The language model chain takes the retrieved chunks and user question, using the context to generate a coherent and contextually accurate response.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bg2"/>
              </a:solidFill>
              <a:effectLst/>
              <a:latin typeface="+mn-lt"/>
            </a:endParaRPr>
          </a:p>
        </p:txBody>
      </p:sp>
    </p:spTree>
    <p:extLst>
      <p:ext uri="{BB962C8B-B14F-4D97-AF65-F5344CB8AC3E}">
        <p14:creationId xmlns:p14="http://schemas.microsoft.com/office/powerpoint/2010/main" val="4107912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2f20446f924_0_3"/>
          <p:cNvSpPr txBox="1">
            <a:spLocks noGrp="1"/>
          </p:cNvSpPr>
          <p:nvPr>
            <p:ph type="title"/>
          </p:nvPr>
        </p:nvSpPr>
        <p:spPr>
          <a:xfrm>
            <a:off x="205347" y="-95483"/>
            <a:ext cx="11781300" cy="731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 System Design</a:t>
            </a:r>
          </a:p>
        </p:txBody>
      </p:sp>
      <p:sp>
        <p:nvSpPr>
          <p:cNvPr id="2" name="Rectangle 1">
            <a:extLst>
              <a:ext uri="{FF2B5EF4-FFF2-40B4-BE49-F238E27FC236}">
                <a16:creationId xmlns:a16="http://schemas.microsoft.com/office/drawing/2014/main" id="{558C4067-FB65-8433-2996-0152ADB5916A}"/>
              </a:ext>
            </a:extLst>
          </p:cNvPr>
          <p:cNvSpPr>
            <a:spLocks noChangeArrowheads="1"/>
          </p:cNvSpPr>
          <p:nvPr/>
        </p:nvSpPr>
        <p:spPr bwMode="auto">
          <a:xfrm>
            <a:off x="205347" y="553645"/>
            <a:ext cx="12013660" cy="634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2"/>
                </a:solidFill>
                <a:effectLst/>
                <a:latin typeface="+mn-lt"/>
              </a:rPr>
              <a:t>User Interaction and Additional Functionalities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bg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2"/>
                </a:solidFill>
                <a:effectLst/>
                <a:latin typeface="+mn-lt"/>
              </a:rPr>
              <a:t> 1. User Interface (</a:t>
            </a:r>
            <a:r>
              <a:rPr kumimoji="0" lang="en-US" altLang="en-US" b="1" i="0" u="none" strike="noStrike" cap="none" normalizeH="0" baseline="0" dirty="0" err="1">
                <a:ln>
                  <a:noFill/>
                </a:ln>
                <a:solidFill>
                  <a:schemeClr val="bg2"/>
                </a:solidFill>
                <a:effectLst/>
                <a:latin typeface="+mn-lt"/>
              </a:rPr>
              <a:t>Streamlit</a:t>
            </a:r>
            <a:r>
              <a:rPr kumimoji="0" lang="en-US" altLang="en-US" b="1" i="0" u="none" strike="noStrike" cap="none" normalizeH="0" baseline="0" dirty="0">
                <a:ln>
                  <a:noFill/>
                </a:ln>
                <a:solidFill>
                  <a:schemeClr val="bg2"/>
                </a:solidFill>
                <a:effectLst/>
                <a:latin typeface="+mn-l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Script: main_streamlit.py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Purpose: Provides a simple and interactive UI for users to ask questions and view responses.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Key Elements: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Session State Management: </a:t>
            </a:r>
            <a:r>
              <a:rPr kumimoji="0" lang="en-US" altLang="en-US" i="0" u="none" strike="noStrike" cap="none" normalizeH="0" baseline="0" dirty="0" err="1">
                <a:ln>
                  <a:noFill/>
                </a:ln>
                <a:solidFill>
                  <a:schemeClr val="bg2"/>
                </a:solidFill>
                <a:effectLst/>
                <a:latin typeface="+mn-lt"/>
              </a:rPr>
              <a:t>st.session_state</a:t>
            </a:r>
            <a:r>
              <a:rPr kumimoji="0" lang="en-US" altLang="en-US" i="0" u="none" strike="noStrike" cap="none" normalizeH="0" baseline="0" dirty="0">
                <a:ln>
                  <a:noFill/>
                </a:ln>
                <a:solidFill>
                  <a:schemeClr val="bg2"/>
                </a:solidFill>
                <a:effectLst/>
                <a:latin typeface="+mn-lt"/>
              </a:rPr>
              <a:t> is used to track chat history (</a:t>
            </a:r>
            <a:r>
              <a:rPr kumimoji="0" lang="en-US" altLang="en-US" i="0" u="none" strike="noStrike" cap="none" normalizeH="0" baseline="0" dirty="0" err="1">
                <a:ln>
                  <a:noFill/>
                </a:ln>
                <a:solidFill>
                  <a:schemeClr val="bg2"/>
                </a:solidFill>
                <a:effectLst/>
                <a:latin typeface="+mn-lt"/>
              </a:rPr>
              <a:t>chat_history</a:t>
            </a:r>
            <a:r>
              <a:rPr kumimoji="0" lang="en-US" altLang="en-US" i="0" u="none" strike="noStrike" cap="none" normalizeH="0" baseline="0" dirty="0">
                <a:ln>
                  <a:noFill/>
                </a:ln>
                <a:solidFill>
                  <a:schemeClr val="bg2"/>
                </a:solidFill>
                <a:effectLst/>
                <a:latin typeface="+mn-lt"/>
              </a:rPr>
              <a:t>) and maintain the conversation flow (</a:t>
            </a:r>
            <a:r>
              <a:rPr kumimoji="0" lang="en-US" altLang="en-US" i="0" u="none" strike="noStrike" cap="none" normalizeH="0" baseline="0" dirty="0" err="1">
                <a:ln>
                  <a:noFill/>
                </a:ln>
                <a:solidFill>
                  <a:schemeClr val="bg2"/>
                </a:solidFill>
                <a:effectLst/>
                <a:latin typeface="+mn-lt"/>
              </a:rPr>
              <a:t>llm_chat_history</a:t>
            </a:r>
            <a:r>
              <a:rPr kumimoji="0" lang="en-US" altLang="en-US" i="0" u="none" strike="noStrike" cap="none" normalizeH="0" baseline="0" dirty="0">
                <a:ln>
                  <a:noFill/>
                </a:ln>
                <a:solidFill>
                  <a:schemeClr val="bg2"/>
                </a:solidFill>
                <a:effectLst/>
                <a:latin typeface="+mn-lt"/>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Dynamic Input and Response Display:</a:t>
            </a:r>
          </a:p>
          <a:p>
            <a:pPr marL="1371600" marR="0" lvl="3"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User inputs are managed with </a:t>
            </a:r>
            <a:r>
              <a:rPr kumimoji="0" lang="en-US" altLang="en-US" i="0" u="none" strike="noStrike" cap="none" normalizeH="0" baseline="0" dirty="0" err="1">
                <a:ln>
                  <a:noFill/>
                </a:ln>
                <a:solidFill>
                  <a:schemeClr val="bg2"/>
                </a:solidFill>
                <a:effectLst/>
                <a:latin typeface="+mn-lt"/>
              </a:rPr>
              <a:t>text_input</a:t>
            </a:r>
            <a:r>
              <a:rPr kumimoji="0" lang="en-US" altLang="en-US" i="0" u="none" strike="noStrike" cap="none" normalizeH="0" baseline="0" dirty="0">
                <a:ln>
                  <a:noFill/>
                </a:ln>
                <a:solidFill>
                  <a:schemeClr val="bg2"/>
                </a:solidFill>
                <a:effectLst/>
                <a:latin typeface="+mn-lt"/>
              </a:rPr>
              <a:t>, and responses are displayed with a typing effect for a natural experience.</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Toggle Mechanism for Input Reset:</a:t>
            </a:r>
          </a:p>
          <a:p>
            <a:pPr marL="1371600" marR="0" lvl="3"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Clears the input box after each interaction using </a:t>
            </a:r>
            <a:r>
              <a:rPr kumimoji="0" lang="en-US" altLang="en-US" i="0" u="none" strike="noStrike" cap="none" normalizeH="0" baseline="0" dirty="0" err="1">
                <a:ln>
                  <a:noFill/>
                </a:ln>
                <a:solidFill>
                  <a:schemeClr val="bg2"/>
                </a:solidFill>
                <a:effectLst/>
                <a:latin typeface="+mn-lt"/>
              </a:rPr>
              <a:t>st.session_state.clear_input</a:t>
            </a:r>
            <a:r>
              <a:rPr kumimoji="0" lang="en-US" altLang="en-US" i="0" u="none" strike="noStrike" cap="none" normalizeH="0" baseline="0" dirty="0">
                <a:ln>
                  <a:noFill/>
                </a:ln>
                <a:solidFill>
                  <a:schemeClr val="bg2"/>
                </a:solidFill>
                <a:effectLst/>
                <a:latin typeface="+mn-lt"/>
              </a:rPr>
              <a:t>, making it easier for users to enter new queries.</a:t>
            </a:r>
          </a:p>
          <a:p>
            <a:pPr marL="1371600" marR="0" lvl="3" indent="0" algn="l"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solidFill>
                <a:schemeClr val="bg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2"/>
                </a:solidFill>
                <a:effectLst/>
                <a:latin typeface="+mn-lt"/>
              </a:rPr>
              <a:t> 2. Conversational Memory Management: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Class: </a:t>
            </a:r>
            <a:r>
              <a:rPr kumimoji="0" lang="en-US" altLang="en-US" i="0" u="none" strike="noStrike" cap="none" normalizeH="0" baseline="0" dirty="0" err="1">
                <a:ln>
                  <a:noFill/>
                </a:ln>
                <a:solidFill>
                  <a:schemeClr val="bg2"/>
                </a:solidFill>
                <a:effectLst/>
                <a:latin typeface="+mn-lt"/>
              </a:rPr>
              <a:t>ChatHistory</a:t>
            </a:r>
            <a:r>
              <a:rPr kumimoji="0" lang="en-US" altLang="en-US" i="0" u="none" strike="noStrike" cap="none" normalizeH="0" baseline="0" dirty="0">
                <a:ln>
                  <a:noFill/>
                </a:ln>
                <a:solidFill>
                  <a:schemeClr val="bg2"/>
                </a:solidFill>
                <a:effectLst/>
                <a:latin typeface="+mn-lt"/>
              </a:rPr>
              <a:t> in chat_utils.py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Functionality:</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Maintains the conversation history, enabling context to persist across multiple turns.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a:t>
            </a:r>
            <a:r>
              <a:rPr kumimoji="0" lang="en-US" altLang="en-US" i="0" u="none" strike="noStrike" cap="none" normalizeH="0" baseline="0" dirty="0" err="1">
                <a:ln>
                  <a:noFill/>
                </a:ln>
                <a:solidFill>
                  <a:schemeClr val="bg2"/>
                </a:solidFill>
                <a:effectLst/>
                <a:latin typeface="+mn-lt"/>
              </a:rPr>
              <a:t>add_interaction</a:t>
            </a:r>
            <a:r>
              <a:rPr kumimoji="0" lang="en-US" altLang="en-US" i="0" u="none" strike="noStrike" cap="none" normalizeH="0" baseline="0" dirty="0">
                <a:ln>
                  <a:noFill/>
                </a:ln>
                <a:solidFill>
                  <a:schemeClr val="bg2"/>
                </a:solidFill>
                <a:effectLst/>
                <a:latin typeface="+mn-lt"/>
              </a:rPr>
              <a:t> and </a:t>
            </a:r>
            <a:r>
              <a:rPr kumimoji="0" lang="en-US" altLang="en-US" i="0" u="none" strike="noStrike" cap="none" normalizeH="0" baseline="0" dirty="0" err="1">
                <a:ln>
                  <a:noFill/>
                </a:ln>
                <a:solidFill>
                  <a:schemeClr val="bg2"/>
                </a:solidFill>
                <a:effectLst/>
                <a:latin typeface="+mn-lt"/>
              </a:rPr>
              <a:t>get_history</a:t>
            </a:r>
            <a:r>
              <a:rPr kumimoji="0" lang="en-US" altLang="en-US" i="0" u="none" strike="noStrike" cap="none" normalizeH="0" baseline="0" dirty="0">
                <a:ln>
                  <a:noFill/>
                </a:ln>
                <a:solidFill>
                  <a:schemeClr val="bg2"/>
                </a:solidFill>
                <a:effectLst/>
                <a:latin typeface="+mn-lt"/>
              </a:rPr>
              <a:t> methods allow tracking of user queries and responses, which are integrated into subsequent interactions.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Purpose: Ensures a seamless user experience by preserving context across multiple exchanges.</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solidFill>
                <a:schemeClr val="bg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2"/>
                </a:solidFill>
                <a:effectLst/>
                <a:latin typeface="+mn-lt"/>
              </a:rPr>
              <a:t> 3. Result Ranking and Filtering: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Reciprocal Rank Fusion:</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Function: </a:t>
            </a:r>
            <a:r>
              <a:rPr kumimoji="0" lang="en-US" altLang="en-US" i="0" u="none" strike="noStrike" cap="none" normalizeH="0" baseline="0" dirty="0" err="1">
                <a:ln>
                  <a:noFill/>
                </a:ln>
                <a:solidFill>
                  <a:schemeClr val="bg2"/>
                </a:solidFill>
                <a:effectLst/>
                <a:latin typeface="+mn-lt"/>
              </a:rPr>
              <a:t>reciprocal_rank_fusion</a:t>
            </a:r>
            <a:r>
              <a:rPr kumimoji="0" lang="en-US" altLang="en-US" i="0" u="none" strike="noStrike" cap="none" normalizeH="0" baseline="0" dirty="0">
                <a:ln>
                  <a:noFill/>
                </a:ln>
                <a:solidFill>
                  <a:schemeClr val="bg2"/>
                </a:solidFill>
                <a:effectLst/>
                <a:latin typeface="+mn-lt"/>
              </a:rPr>
              <a:t> in chat_utils.py</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Merges results from multiple rephrased queries, ranking documents based on their cumulative relevance.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Metadata-Based Filtering:</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Function: </a:t>
            </a:r>
            <a:r>
              <a:rPr kumimoji="0" lang="en-US" altLang="en-US" i="0" u="none" strike="noStrike" cap="none" normalizeH="0" baseline="0" dirty="0" err="1">
                <a:ln>
                  <a:noFill/>
                </a:ln>
                <a:solidFill>
                  <a:schemeClr val="bg2"/>
                </a:solidFill>
                <a:effectLst/>
                <a:latin typeface="+mn-lt"/>
              </a:rPr>
              <a:t>search_similar_chunks</a:t>
            </a:r>
            <a:r>
              <a:rPr kumimoji="0" lang="en-US" altLang="en-US" i="0" u="none" strike="noStrike" cap="none" normalizeH="0" baseline="0" dirty="0">
                <a:ln>
                  <a:noFill/>
                </a:ln>
                <a:solidFill>
                  <a:schemeClr val="bg2"/>
                </a:solidFill>
                <a:effectLst/>
                <a:latin typeface="+mn-lt"/>
              </a:rPr>
              <a:t> in vector_search.py with </a:t>
            </a:r>
            <a:r>
              <a:rPr kumimoji="0" lang="en-US" altLang="en-US" i="0" u="none" strike="noStrike" cap="none" normalizeH="0" baseline="0" dirty="0" err="1">
                <a:ln>
                  <a:noFill/>
                </a:ln>
                <a:solidFill>
                  <a:schemeClr val="bg2"/>
                </a:solidFill>
                <a:effectLst/>
                <a:latin typeface="+mn-lt"/>
              </a:rPr>
              <a:t>filter_dict</a:t>
            </a:r>
            <a:r>
              <a:rPr kumimoji="0" lang="en-US" altLang="en-US" i="0" u="none" strike="noStrike" cap="none" normalizeH="0" baseline="0" dirty="0">
                <a:ln>
                  <a:noFill/>
                </a:ln>
                <a:solidFill>
                  <a:schemeClr val="bg2"/>
                </a:solidFill>
                <a:effectLst/>
                <a:latin typeface="+mn-lt"/>
              </a:rPr>
              <a:t> support.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Filters results based on metadata fields (e.g., </a:t>
            </a:r>
            <a:r>
              <a:rPr kumimoji="0" lang="en-US" altLang="en-US" i="0" u="none" strike="noStrike" cap="none" normalizeH="0" baseline="0" dirty="0" err="1">
                <a:ln>
                  <a:noFill/>
                </a:ln>
                <a:solidFill>
                  <a:schemeClr val="bg2"/>
                </a:solidFill>
                <a:effectLst/>
                <a:latin typeface="+mn-lt"/>
              </a:rPr>
              <a:t>primary_category</a:t>
            </a:r>
            <a:r>
              <a:rPr kumimoji="0" lang="en-US" altLang="en-US" i="0" u="none" strike="noStrike" cap="none" normalizeH="0" baseline="0" dirty="0">
                <a:ln>
                  <a:noFill/>
                </a:ln>
                <a:solidFill>
                  <a:schemeClr val="bg2"/>
                </a:solidFill>
                <a:effectLst/>
                <a:latin typeface="+mn-lt"/>
              </a:rPr>
              <a:t>, subcategory) to improve the precision of retrievals.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Purpose: Enhances response quality by prioritizing the most relevant content through ranking and filtering mechanisms.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bg2"/>
              </a:solidFill>
              <a:effectLst/>
              <a:latin typeface="+mn-lt"/>
            </a:endParaRPr>
          </a:p>
        </p:txBody>
      </p:sp>
    </p:spTree>
    <p:extLst>
      <p:ext uri="{BB962C8B-B14F-4D97-AF65-F5344CB8AC3E}">
        <p14:creationId xmlns:p14="http://schemas.microsoft.com/office/powerpoint/2010/main" val="2356823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g2f083040267_2_0"/>
          <p:cNvSpPr txBox="1">
            <a:spLocks noGrp="1"/>
          </p:cNvSpPr>
          <p:nvPr>
            <p:ph type="sldNum" idx="12"/>
          </p:nvPr>
        </p:nvSpPr>
        <p:spPr>
          <a:xfrm>
            <a:off x="11277600" y="6356351"/>
            <a:ext cx="684000" cy="3663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17</a:t>
            </a:fld>
            <a:endParaRPr/>
          </a:p>
        </p:txBody>
      </p:sp>
      <p:sp>
        <p:nvSpPr>
          <p:cNvPr id="350" name="Google Shape;350;g2f083040267_2_0"/>
          <p:cNvSpPr txBox="1">
            <a:spLocks noGrp="1"/>
          </p:cNvSpPr>
          <p:nvPr>
            <p:ph type="title"/>
          </p:nvPr>
        </p:nvSpPr>
        <p:spPr>
          <a:xfrm>
            <a:off x="205347" y="-87583"/>
            <a:ext cx="11781300" cy="731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Key Challenges</a:t>
            </a:r>
          </a:p>
        </p:txBody>
      </p:sp>
      <p:sp>
        <p:nvSpPr>
          <p:cNvPr id="2" name="Rectangle 1">
            <a:extLst>
              <a:ext uri="{FF2B5EF4-FFF2-40B4-BE49-F238E27FC236}">
                <a16:creationId xmlns:a16="http://schemas.microsoft.com/office/drawing/2014/main" id="{C7D011C7-85E3-241D-58BC-2ECCF85264F6}"/>
              </a:ext>
            </a:extLst>
          </p:cNvPr>
          <p:cNvSpPr>
            <a:spLocks noChangeArrowheads="1"/>
          </p:cNvSpPr>
          <p:nvPr/>
        </p:nvSpPr>
        <p:spPr bwMode="auto">
          <a:xfrm>
            <a:off x="323850" y="1405208"/>
            <a:ext cx="12804861"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ClrTx/>
              <a:buFontTx/>
              <a:buChar char="•"/>
            </a:pPr>
            <a:r>
              <a:rPr kumimoji="0" lang="en-US" altLang="en-US" b="1" i="0" u="none" strike="noStrike" cap="none" normalizeH="0" baseline="0" dirty="0">
                <a:ln>
                  <a:noFill/>
                </a:ln>
                <a:solidFill>
                  <a:schemeClr val="bg2"/>
                </a:solidFill>
                <a:effectLst/>
                <a:latin typeface="Arial" panose="020B0604020202020204" pitchFamily="34" charset="0"/>
              </a:rPr>
              <a:t> Include </a:t>
            </a:r>
            <a:r>
              <a:rPr lang="en-US" altLang="en-US" b="1" dirty="0">
                <a:solidFill>
                  <a:schemeClr val="bg2"/>
                </a:solidFill>
                <a:latin typeface="Arial" panose="020B0604020202020204" pitchFamily="34" charset="0"/>
              </a:rPr>
              <a:t>both </a:t>
            </a:r>
            <a:r>
              <a:rPr lang="en-US" b="1" dirty="0">
                <a:solidFill>
                  <a:schemeClr val="bg2"/>
                </a:solidFill>
                <a:latin typeface="Arial" panose="020B0604020202020204" pitchFamily="34" charset="0"/>
              </a:rPr>
              <a:t>hyperlink text and URL in retrieve context</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bg2"/>
                </a:solidFill>
                <a:latin typeface="Arial" panose="020B0604020202020204" pitchFamily="34" charset="0"/>
              </a:rPr>
              <a:t>Ideal result: "For questions regarding an application fee waiver, you can refer to the Physical Sciences Division fee waiver policy https://physicalsciences.uchicago.edu/academics/admissions/application-requirements/#FeeWaiver. (Source: </a:t>
            </a:r>
            <a:r>
              <a:rPr lang="en-US" altLang="en-US" dirty="0">
                <a:solidFill>
                  <a:schemeClr val="bg2"/>
                </a:solidFill>
                <a:latin typeface="Arial" panose="020B0604020202020204" pitchFamily="34" charset="0"/>
                <a:hlinkClick r:id="rId3"/>
              </a:rPr>
              <a:t>https://datascience.uchicago.edu/education/masters-programs/ms-in-applied-data-science/how-to-apply/</a:t>
            </a:r>
            <a:r>
              <a:rPr lang="en-US" altLang="en-US" dirty="0">
                <a:solidFill>
                  <a:schemeClr val="bg2"/>
                </a:solidFill>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bg2"/>
                </a:solidFill>
                <a:latin typeface="Arial" panose="020B0604020202020204" pitchFamily="34" charset="0"/>
              </a:rPr>
              <a:t>Right now: "For questions regarding an application fee waiver, you can refer to the Physical Sciences Division fee waiver policy. (Source: </a:t>
            </a:r>
            <a:r>
              <a:rPr lang="en-US" altLang="en-US" dirty="0">
                <a:solidFill>
                  <a:schemeClr val="bg2"/>
                </a:solidFill>
                <a:latin typeface="Arial" panose="020B0604020202020204" pitchFamily="34" charset="0"/>
                <a:hlinkClick r:id="rId3"/>
              </a:rPr>
              <a:t>https://datascience.uchicago.edu/education/masters-programs/</a:t>
            </a:r>
            <a:r>
              <a:rPr lang="en-US" altLang="en-US" dirty="0" err="1">
                <a:solidFill>
                  <a:schemeClr val="bg2"/>
                </a:solidFill>
                <a:latin typeface="Arial" panose="020B0604020202020204" pitchFamily="34" charset="0"/>
                <a:hlinkClick r:id="rId3"/>
              </a:rPr>
              <a:t>ms</a:t>
            </a:r>
            <a:r>
              <a:rPr lang="en-US" altLang="en-US" dirty="0">
                <a:solidFill>
                  <a:schemeClr val="bg2"/>
                </a:solidFill>
                <a:latin typeface="Arial" panose="020B0604020202020204" pitchFamily="34" charset="0"/>
                <a:hlinkClick r:id="rId3"/>
              </a:rPr>
              <a:t>-in-applied-data-science/how-to-apply/</a:t>
            </a:r>
            <a:r>
              <a:rPr lang="en-US" altLang="en-US" dirty="0">
                <a:solidFill>
                  <a:schemeClr val="bg2"/>
                </a:solidFill>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bg2"/>
                </a:solidFill>
                <a:latin typeface="Arial" panose="020B0604020202020204" pitchFamily="34" charset="0"/>
              </a:rPr>
              <a:t>Tried BeautifulSoup, regex and embed the URL in metadata.</a:t>
            </a: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chemeClr val="bg2"/>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2"/>
                </a:solidFill>
                <a:effectLst/>
                <a:latin typeface="Arial" panose="020B0604020202020204" pitchFamily="34" charset="0"/>
              </a:rPr>
              <a:t> Maintaining Conversational Context:</a:t>
            </a:r>
          </a:p>
          <a:p>
            <a:pPr marL="0" marR="0" lvl="0" indent="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bg2"/>
                </a:solidFill>
                <a:effectLst/>
                <a:latin typeface="Arial" panose="020B0604020202020204" pitchFamily="34" charset="0"/>
              </a:rPr>
              <a:t> Implementing a robust history tracking system to retain context across multiple queries within a session.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bg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solidFill>
                <a:schemeClr val="bg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bg2"/>
              </a:solidFill>
              <a:effectLst/>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g2f1c91c3d81_2_30"/>
          <p:cNvSpPr txBox="1">
            <a:spLocks noGrp="1"/>
          </p:cNvSpPr>
          <p:nvPr>
            <p:ph type="title"/>
          </p:nvPr>
        </p:nvSpPr>
        <p:spPr>
          <a:xfrm>
            <a:off x="125822" y="-58433"/>
            <a:ext cx="11781300" cy="731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Response Relevance </a:t>
            </a:r>
            <a:endParaRPr dirty="0"/>
          </a:p>
        </p:txBody>
      </p:sp>
      <p:pic>
        <p:nvPicPr>
          <p:cNvPr id="3" name="Picture 2" descr="A screenshot of a computer program&#10;&#10;Description automatically generated">
            <a:extLst>
              <a:ext uri="{FF2B5EF4-FFF2-40B4-BE49-F238E27FC236}">
                <a16:creationId xmlns:a16="http://schemas.microsoft.com/office/drawing/2014/main" id="{60CA8356-E5FB-CD08-B2A0-1FDDBD3DD246}"/>
              </a:ext>
            </a:extLst>
          </p:cNvPr>
          <p:cNvPicPr>
            <a:picLocks noChangeAspect="1"/>
          </p:cNvPicPr>
          <p:nvPr/>
        </p:nvPicPr>
        <p:blipFill>
          <a:blip r:embed="rId3"/>
          <a:stretch>
            <a:fillRect/>
          </a:stretch>
        </p:blipFill>
        <p:spPr>
          <a:xfrm>
            <a:off x="6016472" y="752475"/>
            <a:ext cx="5890650" cy="4627903"/>
          </a:xfrm>
          <a:prstGeom prst="rect">
            <a:avLst/>
          </a:prstGeom>
        </p:spPr>
      </p:pic>
      <p:pic>
        <p:nvPicPr>
          <p:cNvPr id="5" name="Picture 4" descr="A white paper with black text&#10;&#10;Description automatically generated">
            <a:extLst>
              <a:ext uri="{FF2B5EF4-FFF2-40B4-BE49-F238E27FC236}">
                <a16:creationId xmlns:a16="http://schemas.microsoft.com/office/drawing/2014/main" id="{BEA1BFC8-AAC0-C440-500D-A0CBFFA70100}"/>
              </a:ext>
            </a:extLst>
          </p:cNvPr>
          <p:cNvPicPr>
            <a:picLocks noChangeAspect="1"/>
          </p:cNvPicPr>
          <p:nvPr/>
        </p:nvPicPr>
        <p:blipFill>
          <a:blip r:embed="rId4"/>
          <a:stretch>
            <a:fillRect/>
          </a:stretch>
        </p:blipFill>
        <p:spPr>
          <a:xfrm>
            <a:off x="247176" y="752475"/>
            <a:ext cx="5524974" cy="569742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g2f1c91c3d81_2_30"/>
          <p:cNvSpPr txBox="1">
            <a:spLocks noGrp="1"/>
          </p:cNvSpPr>
          <p:nvPr>
            <p:ph type="title"/>
          </p:nvPr>
        </p:nvSpPr>
        <p:spPr>
          <a:xfrm>
            <a:off x="125822" y="-58433"/>
            <a:ext cx="11781300" cy="731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Evaluation Metrics</a:t>
            </a:r>
            <a:endParaRPr dirty="0"/>
          </a:p>
        </p:txBody>
      </p:sp>
    </p:spTree>
    <p:extLst>
      <p:ext uri="{BB962C8B-B14F-4D97-AF65-F5344CB8AC3E}">
        <p14:creationId xmlns:p14="http://schemas.microsoft.com/office/powerpoint/2010/main" val="2820543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
          <p:cNvSpPr txBox="1">
            <a:spLocks noGrp="1"/>
          </p:cNvSpPr>
          <p:nvPr>
            <p:ph type="sldNum" idx="12"/>
          </p:nvPr>
        </p:nvSpPr>
        <p:spPr>
          <a:xfrm>
            <a:off x="11277600" y="6356351"/>
            <a:ext cx="684107" cy="366183"/>
          </a:xfrm>
          <a:prstGeom prst="rect">
            <a:avLst/>
          </a:prstGeom>
          <a:noFill/>
          <a:ln>
            <a:noFill/>
          </a:ln>
        </p:spPr>
        <p:txBody>
          <a:bodyPr spcFirstLastPara="1" wrap="square" lIns="121900" tIns="60925" rIns="121900" bIns="60925" anchor="ctr" anchorCtr="0">
            <a:noAutofit/>
          </a:bodyPr>
          <a:lstStyle/>
          <a:p>
            <a:pPr marL="0" lvl="0" indent="0" algn="r" rtl="0">
              <a:lnSpc>
                <a:spcPct val="100000"/>
              </a:lnSpc>
              <a:spcBef>
                <a:spcPts val="0"/>
              </a:spcBef>
              <a:spcAft>
                <a:spcPts val="0"/>
              </a:spcAft>
              <a:buSzPts val="1000"/>
              <a:buNone/>
            </a:pPr>
            <a:fld id="{00000000-1234-1234-1234-123412341234}" type="slidenum">
              <a:rPr lang="en-US">
                <a:solidFill>
                  <a:srgbClr val="110E0E"/>
                </a:solidFill>
              </a:rPr>
              <a:t>2</a:t>
            </a:fld>
            <a:endParaRPr>
              <a:solidFill>
                <a:srgbClr val="110E0E"/>
              </a:solidFill>
            </a:endParaRPr>
          </a:p>
        </p:txBody>
      </p:sp>
      <p:sp>
        <p:nvSpPr>
          <p:cNvPr id="184" name="Google Shape;184;p2"/>
          <p:cNvSpPr txBox="1">
            <a:spLocks noGrp="1"/>
          </p:cNvSpPr>
          <p:nvPr>
            <p:ph type="title"/>
          </p:nvPr>
        </p:nvSpPr>
        <p:spPr>
          <a:xfrm>
            <a:off x="207622" y="413123"/>
            <a:ext cx="11781177" cy="731520"/>
          </a:xfrm>
          <a:prstGeom prst="rect">
            <a:avLst/>
          </a:prstGeom>
          <a:noFill/>
          <a:ln>
            <a:noFill/>
          </a:ln>
        </p:spPr>
        <p:txBody>
          <a:bodyPr spcFirstLastPara="1" wrap="square" lIns="121900" tIns="60925" rIns="121900" bIns="60925" anchor="ctr" anchorCtr="0">
            <a:normAutofit/>
          </a:bodyPr>
          <a:lstStyle/>
          <a:p>
            <a:pPr marL="0" lvl="0" indent="0" algn="l" rtl="0">
              <a:lnSpc>
                <a:spcPct val="100000"/>
              </a:lnSpc>
              <a:spcBef>
                <a:spcPts val="0"/>
              </a:spcBef>
              <a:spcAft>
                <a:spcPts val="0"/>
              </a:spcAft>
              <a:buSzPts val="1400"/>
              <a:buNone/>
            </a:pPr>
            <a:r>
              <a:rPr lang="en-US"/>
              <a:t>Our Team</a:t>
            </a:r>
            <a:endParaRPr/>
          </a:p>
        </p:txBody>
      </p:sp>
      <p:sp>
        <p:nvSpPr>
          <p:cNvPr id="186" name="Google Shape;186;p2"/>
          <p:cNvSpPr txBox="1"/>
          <p:nvPr/>
        </p:nvSpPr>
        <p:spPr>
          <a:xfrm>
            <a:off x="4209537" y="4776531"/>
            <a:ext cx="3000000" cy="67707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600" b="1" dirty="0">
                <a:solidFill>
                  <a:schemeClr val="dk1"/>
                </a:solidFill>
                <a:latin typeface="Georgia"/>
                <a:ea typeface="Georgia"/>
                <a:cs typeface="Georgia"/>
                <a:sym typeface="Georgia"/>
              </a:rPr>
              <a:t>Liang Gong</a:t>
            </a:r>
            <a:endParaRPr sz="1600" b="1" dirty="0">
              <a:solidFill>
                <a:schemeClr val="dk1"/>
              </a:solidFill>
              <a:latin typeface="Georgia"/>
              <a:ea typeface="Georgia"/>
              <a:cs typeface="Georgia"/>
              <a:sym typeface="Georgia"/>
            </a:endParaRPr>
          </a:p>
          <a:p>
            <a:pPr marL="0" lvl="0" indent="0" algn="l" rtl="0">
              <a:spcBef>
                <a:spcPts val="0"/>
              </a:spcBef>
              <a:spcAft>
                <a:spcPts val="0"/>
              </a:spcAft>
              <a:buNone/>
            </a:pPr>
            <a:endParaRPr sz="1600" b="1" dirty="0">
              <a:solidFill>
                <a:schemeClr val="dk1"/>
              </a:solidFill>
              <a:latin typeface="Georgia"/>
              <a:ea typeface="Georgia"/>
              <a:cs typeface="Georgia"/>
              <a:sym typeface="Georgia"/>
            </a:endParaRPr>
          </a:p>
        </p:txBody>
      </p:sp>
      <p:sp>
        <p:nvSpPr>
          <p:cNvPr id="187" name="Google Shape;187;p2"/>
          <p:cNvSpPr txBox="1"/>
          <p:nvPr/>
        </p:nvSpPr>
        <p:spPr>
          <a:xfrm>
            <a:off x="1173800" y="4776531"/>
            <a:ext cx="2784000" cy="4359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633" b="1" dirty="0">
                <a:solidFill>
                  <a:schemeClr val="dk1"/>
                </a:solidFill>
                <a:latin typeface="Georgia"/>
                <a:ea typeface="Georgia"/>
                <a:cs typeface="Georgia"/>
                <a:sym typeface="Georgia"/>
              </a:rPr>
              <a:t>Daichi Ishikawa</a:t>
            </a:r>
            <a:endParaRPr sz="1633" b="1" dirty="0">
              <a:solidFill>
                <a:schemeClr val="dk1"/>
              </a:solidFill>
              <a:latin typeface="Georgia"/>
              <a:ea typeface="Georgia"/>
              <a:cs typeface="Georgia"/>
              <a:sym typeface="Georgia"/>
            </a:endParaRPr>
          </a:p>
        </p:txBody>
      </p:sp>
      <p:sp>
        <p:nvSpPr>
          <p:cNvPr id="189" name="Google Shape;189;p2"/>
          <p:cNvSpPr txBox="1"/>
          <p:nvPr/>
        </p:nvSpPr>
        <p:spPr>
          <a:xfrm>
            <a:off x="8147075" y="4776531"/>
            <a:ext cx="2784000" cy="68720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633" b="1" dirty="0" err="1">
                <a:solidFill>
                  <a:schemeClr val="dk1"/>
                </a:solidFill>
                <a:latin typeface="Georgia"/>
                <a:ea typeface="Georgia"/>
                <a:cs typeface="Georgia"/>
                <a:sym typeface="Georgia"/>
              </a:rPr>
              <a:t>Haoran</a:t>
            </a:r>
            <a:r>
              <a:rPr lang="en-US" sz="1633" b="1" dirty="0">
                <a:solidFill>
                  <a:schemeClr val="dk1"/>
                </a:solidFill>
                <a:latin typeface="Georgia"/>
                <a:ea typeface="Georgia"/>
                <a:cs typeface="Georgia"/>
                <a:sym typeface="Georgia"/>
              </a:rPr>
              <a:t> Zheng</a:t>
            </a:r>
            <a:endParaRPr sz="1633" b="1" dirty="0">
              <a:solidFill>
                <a:schemeClr val="dk1"/>
              </a:solidFill>
              <a:latin typeface="Georgia"/>
              <a:ea typeface="Georgia"/>
              <a:cs typeface="Georgia"/>
              <a:sym typeface="Georgia"/>
            </a:endParaRPr>
          </a:p>
          <a:p>
            <a:pPr marL="0" lvl="0" indent="0" algn="ctr" rtl="0">
              <a:spcBef>
                <a:spcPts val="0"/>
              </a:spcBef>
              <a:spcAft>
                <a:spcPts val="0"/>
              </a:spcAft>
              <a:buNone/>
            </a:pPr>
            <a:endParaRPr sz="1633" b="1" dirty="0">
              <a:solidFill>
                <a:schemeClr val="dk1"/>
              </a:solidFill>
              <a:latin typeface="Georgia"/>
              <a:ea typeface="Georgia"/>
              <a:cs typeface="Georgia"/>
              <a:sym typeface="Georgia"/>
            </a:endParaRPr>
          </a:p>
        </p:txBody>
      </p:sp>
      <p:pic>
        <p:nvPicPr>
          <p:cNvPr id="192" name="Google Shape;192;p2"/>
          <p:cNvPicPr preferRelativeResize="0"/>
          <p:nvPr/>
        </p:nvPicPr>
        <p:blipFill>
          <a:blip r:embed="rId3">
            <a:alphaModFix/>
          </a:blip>
          <a:stretch>
            <a:fillRect/>
          </a:stretch>
        </p:blipFill>
        <p:spPr>
          <a:xfrm>
            <a:off x="4627991" y="1818181"/>
            <a:ext cx="2245582" cy="28059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g2f1c91c3d81_2_0"/>
          <p:cNvSpPr txBox="1">
            <a:spLocks noGrp="1"/>
          </p:cNvSpPr>
          <p:nvPr>
            <p:ph type="title"/>
          </p:nvPr>
        </p:nvSpPr>
        <p:spPr>
          <a:xfrm>
            <a:off x="125822" y="-58433"/>
            <a:ext cx="11781300" cy="731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Future Improvements</a:t>
            </a:r>
            <a:endParaRPr dirty="0"/>
          </a:p>
        </p:txBody>
      </p:sp>
      <p:sp>
        <p:nvSpPr>
          <p:cNvPr id="370" name="Google Shape;370;g2f1c91c3d81_2_0"/>
          <p:cNvSpPr txBox="1"/>
          <p:nvPr/>
        </p:nvSpPr>
        <p:spPr>
          <a:xfrm>
            <a:off x="10163725" y="3048000"/>
            <a:ext cx="2050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 name="Rectangle 1">
            <a:extLst>
              <a:ext uri="{FF2B5EF4-FFF2-40B4-BE49-F238E27FC236}">
                <a16:creationId xmlns:a16="http://schemas.microsoft.com/office/drawing/2014/main" id="{CDF5DF90-D7A7-1C8B-CC97-B8A647CECB43}"/>
              </a:ext>
            </a:extLst>
          </p:cNvPr>
          <p:cNvSpPr>
            <a:spLocks noChangeArrowheads="1"/>
          </p:cNvSpPr>
          <p:nvPr/>
        </p:nvSpPr>
        <p:spPr bwMode="auto">
          <a:xfrm>
            <a:off x="682472" y="1582340"/>
            <a:ext cx="106680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solidFill>
                <a:effectLst/>
                <a:latin typeface="Arial" panose="020B0604020202020204" pitchFamily="34" charset="0"/>
              </a:rPr>
              <a:t> Expanded Metadata and Contextual Cues</a:t>
            </a:r>
            <a:r>
              <a:rPr kumimoji="0" lang="en-US" altLang="en-US" sz="1800" b="0" i="0" u="none" strike="noStrike" cap="none" normalizeH="0" baseline="0" dirty="0">
                <a:ln>
                  <a:noFill/>
                </a:ln>
                <a:solidFill>
                  <a:schemeClr val="bg2"/>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2"/>
                </a:solidFill>
                <a:effectLst/>
                <a:latin typeface="Arial" panose="020B0604020202020204" pitchFamily="34" charset="0"/>
              </a:rPr>
              <a:t>  Include additional metadata fields (e.g., content freshness, user intent) to enhance filtering accuracy.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solidFill>
                <a:effectLst/>
                <a:latin typeface="Arial" panose="020B0604020202020204" pitchFamily="34" charset="0"/>
              </a:rPr>
              <a:t> Automated Evaluation Metrics</a:t>
            </a:r>
            <a:r>
              <a:rPr kumimoji="0" lang="en-US" altLang="en-US" sz="1800" b="0" i="0" u="none" strike="noStrike" cap="none" normalizeH="0" baseline="0" dirty="0">
                <a:ln>
                  <a:noFill/>
                </a:ln>
                <a:solidFill>
                  <a:schemeClr val="bg2"/>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2"/>
                </a:solidFill>
                <a:effectLst/>
                <a:latin typeface="Arial" panose="020B0604020202020204" pitchFamily="34" charset="0"/>
              </a:rPr>
              <a:t>  Develop automated relevance scoring metrics to evaluate and monitor response quality over time.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solidFill>
                <a:effectLst/>
                <a:latin typeface="Arial" panose="020B0604020202020204" pitchFamily="34" charset="0"/>
              </a:rPr>
              <a:t> User Personalization</a:t>
            </a:r>
            <a:r>
              <a:rPr kumimoji="0" lang="en-US" altLang="en-US" sz="1800" b="0" i="0" u="none" strike="noStrike" cap="none" normalizeH="0" baseline="0" dirty="0">
                <a:ln>
                  <a:noFill/>
                </a:ln>
                <a:solidFill>
                  <a:schemeClr val="bg2"/>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2"/>
                </a:solidFill>
                <a:effectLst/>
                <a:latin typeface="Arial" panose="020B0604020202020204" pitchFamily="34" charset="0"/>
              </a:rPr>
              <a:t>  Tailor responses based on user history or preferences to enhance engagement and relevance.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solidFill>
                <a:effectLst/>
                <a:latin typeface="Arial" panose="020B0604020202020204" pitchFamily="34" charset="0"/>
              </a:rPr>
              <a:t> Upgrade to More Advanced Embedding Models</a:t>
            </a:r>
            <a:r>
              <a:rPr kumimoji="0" lang="en-US" altLang="en-US" sz="1800" b="0" i="0" u="none" strike="noStrike" cap="none" normalizeH="0" baseline="0" dirty="0">
                <a:ln>
                  <a:noFill/>
                </a:ln>
                <a:solidFill>
                  <a:schemeClr val="bg2"/>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2"/>
                </a:solidFill>
                <a:effectLst/>
                <a:latin typeface="Arial" panose="020B0604020202020204" pitchFamily="34" charset="0"/>
              </a:rPr>
              <a:t>  Experiment with newer or more specialized embedding models as they become available to improve</a:t>
            </a:r>
          </a:p>
          <a:p>
            <a:pPr marL="0" marR="0" lvl="0" indent="0" algn="l" defTabSz="914400" rtl="0" eaLnBrk="0" fontAlgn="base" latinLnBrk="0" hangingPunct="0">
              <a:lnSpc>
                <a:spcPct val="100000"/>
              </a:lnSpc>
              <a:spcBef>
                <a:spcPct val="0"/>
              </a:spcBef>
              <a:spcAft>
                <a:spcPct val="0"/>
              </a:spcAft>
              <a:buClrTx/>
              <a:buSzTx/>
              <a:tabLst/>
            </a:pPr>
            <a:r>
              <a:rPr lang="en-US" altLang="en-US" sz="1800" dirty="0">
                <a:solidFill>
                  <a:schemeClr val="bg2"/>
                </a:solidFill>
                <a:latin typeface="Arial" panose="020B0604020202020204" pitchFamily="34" charset="0"/>
              </a:rPr>
              <a:t>  </a:t>
            </a:r>
            <a:r>
              <a:rPr kumimoji="0" lang="en-US" altLang="en-US" sz="1800" b="0" i="0" u="none" strike="noStrike" cap="none" normalizeH="0" baseline="0" dirty="0">
                <a:ln>
                  <a:noFill/>
                </a:ln>
                <a:solidFill>
                  <a:schemeClr val="bg2"/>
                </a:solidFill>
                <a:effectLst/>
                <a:latin typeface="Arial" panose="020B0604020202020204" pitchFamily="34" charset="0"/>
              </a:rPr>
              <a:t>retrieval precision.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2"/>
              </a:solidFill>
              <a:effectLst/>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g2f15bcf0171_4_98"/>
          <p:cNvSpPr txBox="1">
            <a:spLocks noGrp="1"/>
          </p:cNvSpPr>
          <p:nvPr>
            <p:ph type="title"/>
          </p:nvPr>
        </p:nvSpPr>
        <p:spPr>
          <a:xfrm>
            <a:off x="205347" y="-65902"/>
            <a:ext cx="11781300" cy="731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en-US"/>
              <a:t>Conclusion</a:t>
            </a:r>
            <a:endParaRPr/>
          </a:p>
        </p:txBody>
      </p:sp>
      <p:sp>
        <p:nvSpPr>
          <p:cNvPr id="392" name="Google Shape;392;g2f15bcf0171_4_98"/>
          <p:cNvSpPr txBox="1">
            <a:spLocks noGrp="1"/>
          </p:cNvSpPr>
          <p:nvPr>
            <p:ph type="sldNum" idx="12"/>
          </p:nvPr>
        </p:nvSpPr>
        <p:spPr>
          <a:xfrm>
            <a:off x="11277600" y="6356351"/>
            <a:ext cx="684000" cy="3663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a:t>21</a:t>
            </a:fld>
            <a:endParaRPr/>
          </a:p>
        </p:txBody>
      </p:sp>
      <p:sp>
        <p:nvSpPr>
          <p:cNvPr id="2" name="Rectangle 1">
            <a:extLst>
              <a:ext uri="{FF2B5EF4-FFF2-40B4-BE49-F238E27FC236}">
                <a16:creationId xmlns:a16="http://schemas.microsoft.com/office/drawing/2014/main" id="{DD56B44A-79B5-B634-C819-0974742BA37F}"/>
              </a:ext>
            </a:extLst>
          </p:cNvPr>
          <p:cNvSpPr/>
          <p:nvPr/>
        </p:nvSpPr>
        <p:spPr>
          <a:xfrm>
            <a:off x="2381250" y="1885950"/>
            <a:ext cx="7267575" cy="24669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PAY US FOR THIS TREMENDOUS WORK!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
          <p:cNvSpPr txBox="1">
            <a:spLocks noGrp="1"/>
          </p:cNvSpPr>
          <p:nvPr>
            <p:ph type="sldNum" idx="12"/>
          </p:nvPr>
        </p:nvSpPr>
        <p:spPr>
          <a:xfrm>
            <a:off x="11277600" y="6356351"/>
            <a:ext cx="684107" cy="366183"/>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solidFill>
                  <a:srgbClr val="110E0E"/>
                </a:solidFill>
              </a:rPr>
              <a:t>3</a:t>
            </a:fld>
            <a:endParaRPr>
              <a:solidFill>
                <a:srgbClr val="110E0E"/>
              </a:solidFill>
            </a:endParaRPr>
          </a:p>
        </p:txBody>
      </p:sp>
      <p:sp>
        <p:nvSpPr>
          <p:cNvPr id="198" name="Google Shape;198;p3"/>
          <p:cNvSpPr txBox="1">
            <a:spLocks noGrp="1"/>
          </p:cNvSpPr>
          <p:nvPr>
            <p:ph type="title"/>
          </p:nvPr>
        </p:nvSpPr>
        <p:spPr>
          <a:xfrm>
            <a:off x="205347" y="-73552"/>
            <a:ext cx="11781300" cy="731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00"/>
              <a:buNone/>
            </a:pPr>
            <a:r>
              <a:rPr lang="en-US" dirty="0"/>
              <a:t>Business Problem: MSADS Website</a:t>
            </a:r>
            <a:endParaRPr dirty="0"/>
          </a:p>
        </p:txBody>
      </p:sp>
      <p:cxnSp>
        <p:nvCxnSpPr>
          <p:cNvPr id="199" name="Google Shape;199;p3"/>
          <p:cNvCxnSpPr/>
          <p:nvPr/>
        </p:nvCxnSpPr>
        <p:spPr>
          <a:xfrm flipH="1">
            <a:off x="549775" y="1717325"/>
            <a:ext cx="5844300" cy="16200"/>
          </a:xfrm>
          <a:prstGeom prst="straightConnector1">
            <a:avLst/>
          </a:prstGeom>
          <a:noFill/>
          <a:ln w="19050" cap="flat" cmpd="sng">
            <a:solidFill>
              <a:srgbClr val="75140B"/>
            </a:solidFill>
            <a:prstDash val="solid"/>
            <a:round/>
            <a:headEnd type="none" w="sm" len="sm"/>
            <a:tailEnd type="none" w="sm" len="sm"/>
          </a:ln>
        </p:spPr>
      </p:cxnSp>
      <p:sp>
        <p:nvSpPr>
          <p:cNvPr id="200" name="Google Shape;200;p3"/>
          <p:cNvSpPr txBox="1"/>
          <p:nvPr/>
        </p:nvSpPr>
        <p:spPr>
          <a:xfrm>
            <a:off x="1689533" y="1229251"/>
            <a:ext cx="3626100" cy="366000"/>
          </a:xfrm>
          <a:prstGeom prst="rect">
            <a:avLst/>
          </a:prstGeom>
          <a:noFill/>
          <a:ln>
            <a:noFill/>
          </a:ln>
        </p:spPr>
        <p:txBody>
          <a:bodyPr spcFirstLastPara="1" wrap="square" lIns="121900" tIns="121900" rIns="121900" bIns="121900" anchor="t" anchorCtr="0">
            <a:noAutofit/>
          </a:bodyPr>
          <a:lstStyle/>
          <a:p>
            <a:pPr marL="0" marR="0" lvl="0" indent="0" algn="ctr" rtl="0">
              <a:spcBef>
                <a:spcPts val="0"/>
              </a:spcBef>
              <a:spcAft>
                <a:spcPts val="0"/>
              </a:spcAft>
              <a:buNone/>
            </a:pPr>
            <a:r>
              <a:rPr lang="en-US" sz="2000" b="1" i="0" u="none" strike="noStrike" cap="none">
                <a:solidFill>
                  <a:srgbClr val="000000"/>
                </a:solidFill>
                <a:latin typeface="Arial"/>
                <a:ea typeface="Arial"/>
                <a:cs typeface="Arial"/>
                <a:sym typeface="Arial"/>
              </a:rPr>
              <a:t>Current Problem</a:t>
            </a:r>
            <a:endParaRPr sz="2000" b="1" i="0" u="none" strike="noStrike" cap="none">
              <a:solidFill>
                <a:srgbClr val="000000"/>
              </a:solidFill>
              <a:latin typeface="Arial"/>
              <a:ea typeface="Arial"/>
              <a:cs typeface="Arial"/>
              <a:sym typeface="Arial"/>
            </a:endParaRPr>
          </a:p>
        </p:txBody>
      </p:sp>
      <p:sp>
        <p:nvSpPr>
          <p:cNvPr id="201" name="Google Shape;201;p3"/>
          <p:cNvSpPr/>
          <p:nvPr/>
        </p:nvSpPr>
        <p:spPr>
          <a:xfrm>
            <a:off x="557877" y="2100075"/>
            <a:ext cx="5889300" cy="1608000"/>
          </a:xfrm>
          <a:prstGeom prst="rect">
            <a:avLst/>
          </a:prstGeom>
          <a:solidFill>
            <a:srgbClr val="E6B8A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r>
              <a:rPr lang="en-US" sz="1800" dirty="0"/>
              <a:t>Students interested in the MSADS program often spend a lot of time searching for relevant information on a cluttered website.</a:t>
            </a:r>
          </a:p>
        </p:txBody>
      </p:sp>
      <p:sp>
        <p:nvSpPr>
          <p:cNvPr id="202" name="Google Shape;202;p3"/>
          <p:cNvSpPr/>
          <p:nvPr/>
        </p:nvSpPr>
        <p:spPr>
          <a:xfrm rot="5400000">
            <a:off x="6335752" y="2769000"/>
            <a:ext cx="1525500" cy="318900"/>
          </a:xfrm>
          <a:prstGeom prst="triangle">
            <a:avLst>
              <a:gd name="adj" fmla="val 50000"/>
            </a:avLst>
          </a:prstGeom>
          <a:solidFill>
            <a:srgbClr val="B7B7B7"/>
          </a:solid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endParaRPr sz="1867" b="0" i="0" u="none" strike="noStrike" cap="none">
              <a:solidFill>
                <a:srgbClr val="000000"/>
              </a:solidFill>
              <a:latin typeface="Arial"/>
              <a:ea typeface="Arial"/>
              <a:cs typeface="Arial"/>
              <a:sym typeface="Arial"/>
            </a:endParaRPr>
          </a:p>
        </p:txBody>
      </p:sp>
      <p:cxnSp>
        <p:nvCxnSpPr>
          <p:cNvPr id="203" name="Google Shape;203;p3"/>
          <p:cNvCxnSpPr/>
          <p:nvPr/>
        </p:nvCxnSpPr>
        <p:spPr>
          <a:xfrm flipH="1">
            <a:off x="7523633" y="1719567"/>
            <a:ext cx="4123200" cy="11100"/>
          </a:xfrm>
          <a:prstGeom prst="straightConnector1">
            <a:avLst/>
          </a:prstGeom>
          <a:noFill/>
          <a:ln w="19050" cap="flat" cmpd="sng">
            <a:solidFill>
              <a:srgbClr val="75140B"/>
            </a:solidFill>
            <a:prstDash val="solid"/>
            <a:round/>
            <a:headEnd type="none" w="sm" len="sm"/>
            <a:tailEnd type="none" w="sm" len="sm"/>
          </a:ln>
        </p:spPr>
      </p:cxnSp>
      <p:sp>
        <p:nvSpPr>
          <p:cNvPr id="204" name="Google Shape;204;p3"/>
          <p:cNvSpPr txBox="1"/>
          <p:nvPr/>
        </p:nvSpPr>
        <p:spPr>
          <a:xfrm>
            <a:off x="7944333" y="1229251"/>
            <a:ext cx="3626100" cy="366000"/>
          </a:xfrm>
          <a:prstGeom prst="rect">
            <a:avLst/>
          </a:prstGeom>
          <a:noFill/>
          <a:ln>
            <a:noFill/>
          </a:ln>
        </p:spPr>
        <p:txBody>
          <a:bodyPr spcFirstLastPara="1" wrap="square" lIns="121900" tIns="121900" rIns="121900" bIns="121900" anchor="t" anchorCtr="0">
            <a:noAutofit/>
          </a:bodyPr>
          <a:lstStyle/>
          <a:p>
            <a:pPr marL="0" marR="0" lvl="0" indent="0" algn="ctr" rtl="0">
              <a:spcBef>
                <a:spcPts val="0"/>
              </a:spcBef>
              <a:spcAft>
                <a:spcPts val="0"/>
              </a:spcAft>
              <a:buNone/>
            </a:pPr>
            <a:r>
              <a:rPr lang="en-US" sz="2000" b="1"/>
              <a:t>Expected Outcome</a:t>
            </a:r>
            <a:endParaRPr sz="2000" b="1" i="0" u="none" strike="noStrike" cap="none">
              <a:solidFill>
                <a:srgbClr val="000000"/>
              </a:solidFill>
              <a:latin typeface="Arial"/>
              <a:ea typeface="Arial"/>
              <a:cs typeface="Arial"/>
              <a:sym typeface="Arial"/>
            </a:endParaRPr>
          </a:p>
        </p:txBody>
      </p:sp>
      <p:sp>
        <p:nvSpPr>
          <p:cNvPr id="205" name="Google Shape;205;p3"/>
          <p:cNvSpPr/>
          <p:nvPr/>
        </p:nvSpPr>
        <p:spPr>
          <a:xfrm>
            <a:off x="7470625" y="2100075"/>
            <a:ext cx="4167900" cy="1608000"/>
          </a:xfrm>
          <a:prstGeom prst="rect">
            <a:avLst/>
          </a:prstGeom>
          <a:noFill/>
          <a:ln w="19050" cap="flat" cmpd="sng">
            <a:solidFill>
              <a:schemeClr val="dk1"/>
            </a:solidFill>
            <a:prstDash val="dash"/>
            <a:round/>
            <a:headEnd type="none" w="sm" len="sm"/>
            <a:tailEnd type="none" w="sm" len="sm"/>
          </a:ln>
        </p:spPr>
        <p:txBody>
          <a:bodyPr spcFirstLastPara="1" wrap="square" lIns="121900" tIns="121900" rIns="121900" bIns="121900" anchor="ctr" anchorCtr="0">
            <a:noAutofit/>
          </a:bodyPr>
          <a:lstStyle/>
          <a:p>
            <a:pPr marL="0" marR="0" lvl="0" indent="0" algn="ctr" rtl="0">
              <a:spcBef>
                <a:spcPts val="0"/>
              </a:spcBef>
              <a:spcAft>
                <a:spcPts val="0"/>
              </a:spcAft>
              <a:buNone/>
            </a:pPr>
            <a:endParaRPr sz="1800" i="0" u="none" strike="noStrike" cap="none" dirty="0">
              <a:solidFill>
                <a:srgbClr val="000000"/>
              </a:solidFill>
            </a:endParaRPr>
          </a:p>
        </p:txBody>
      </p:sp>
      <p:sp>
        <p:nvSpPr>
          <p:cNvPr id="206" name="Google Shape;206;p3"/>
          <p:cNvSpPr/>
          <p:nvPr/>
        </p:nvSpPr>
        <p:spPr>
          <a:xfrm>
            <a:off x="557877" y="4018075"/>
            <a:ext cx="5889300" cy="1608000"/>
          </a:xfrm>
          <a:prstGeom prst="rect">
            <a:avLst/>
          </a:prstGeom>
          <a:solidFill>
            <a:srgbClr val="E6B8A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r>
              <a:rPr lang="en-US" sz="1800" dirty="0"/>
              <a:t>No budget seems to be allocated for hiring an external development team to implement this tool.</a:t>
            </a:r>
          </a:p>
        </p:txBody>
      </p:sp>
      <p:sp>
        <p:nvSpPr>
          <p:cNvPr id="207" name="Google Shape;207;p3"/>
          <p:cNvSpPr/>
          <p:nvPr/>
        </p:nvSpPr>
        <p:spPr>
          <a:xfrm>
            <a:off x="7470625" y="4018075"/>
            <a:ext cx="4167900" cy="1608000"/>
          </a:xfrm>
          <a:prstGeom prst="rect">
            <a:avLst/>
          </a:prstGeom>
          <a:noFill/>
          <a:ln w="19050" cap="flat" cmpd="sng">
            <a:solidFill>
              <a:srgbClr val="800000"/>
            </a:solidFill>
            <a:prstDash val="dash"/>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lang="en-US" sz="1800" dirty="0"/>
          </a:p>
          <a:p>
            <a:pPr marL="0" lvl="0" indent="0" algn="ctr" rtl="0">
              <a:spcBef>
                <a:spcPts val="0"/>
              </a:spcBef>
              <a:spcAft>
                <a:spcPts val="0"/>
              </a:spcAft>
              <a:buNone/>
            </a:pPr>
            <a:r>
              <a:rPr lang="en-US" sz="1800" dirty="0"/>
              <a:t>Midterm project for GenAI students</a:t>
            </a:r>
            <a:endParaRPr sz="1800" dirty="0"/>
          </a:p>
          <a:p>
            <a:pPr marL="0" marR="0" lvl="0" indent="0" algn="ctr" rtl="0">
              <a:spcBef>
                <a:spcPts val="0"/>
              </a:spcBef>
              <a:spcAft>
                <a:spcPts val="0"/>
              </a:spcAft>
              <a:buNone/>
            </a:pPr>
            <a:endParaRPr sz="2000" dirty="0"/>
          </a:p>
        </p:txBody>
      </p:sp>
      <p:sp>
        <p:nvSpPr>
          <p:cNvPr id="208" name="Google Shape;208;p3"/>
          <p:cNvSpPr/>
          <p:nvPr/>
        </p:nvSpPr>
        <p:spPr>
          <a:xfrm rot="5400000">
            <a:off x="6335752" y="4662574"/>
            <a:ext cx="1525500" cy="318900"/>
          </a:xfrm>
          <a:prstGeom prst="triangle">
            <a:avLst>
              <a:gd name="adj" fmla="val 50000"/>
            </a:avLst>
          </a:prstGeom>
          <a:solidFill>
            <a:srgbClr val="B7B7B7"/>
          </a:solid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endParaRPr sz="1867" b="0" i="0" u="none" strike="noStrike" cap="none">
              <a:solidFill>
                <a:srgbClr val="000000"/>
              </a:solidFill>
              <a:latin typeface="Arial"/>
              <a:ea typeface="Arial"/>
              <a:cs typeface="Arial"/>
              <a:sym typeface="Arial"/>
            </a:endParaRPr>
          </a:p>
        </p:txBody>
      </p:sp>
      <p:sp>
        <p:nvSpPr>
          <p:cNvPr id="5" name="TextBox 4">
            <a:extLst>
              <a:ext uri="{FF2B5EF4-FFF2-40B4-BE49-F238E27FC236}">
                <a16:creationId xmlns:a16="http://schemas.microsoft.com/office/drawing/2014/main" id="{7CB8ED18-E39A-1875-C42C-AFDB68D850C5}"/>
              </a:ext>
            </a:extLst>
          </p:cNvPr>
          <p:cNvSpPr txBox="1"/>
          <p:nvPr/>
        </p:nvSpPr>
        <p:spPr>
          <a:xfrm>
            <a:off x="7891358" y="2719409"/>
            <a:ext cx="6096000" cy="369332"/>
          </a:xfrm>
          <a:prstGeom prst="rect">
            <a:avLst/>
          </a:prstGeom>
          <a:noFill/>
        </p:spPr>
        <p:txBody>
          <a:bodyPr wrap="square">
            <a:spAutoFit/>
          </a:bodyPr>
          <a:lstStyle/>
          <a:p>
            <a:r>
              <a:rPr lang="en-US" sz="1800" dirty="0"/>
              <a:t>Chatbot to find answers quicky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2f0723c21de_0_1"/>
          <p:cNvSpPr txBox="1">
            <a:spLocks noGrp="1"/>
          </p:cNvSpPr>
          <p:nvPr>
            <p:ph type="sldNum" idx="12"/>
          </p:nvPr>
        </p:nvSpPr>
        <p:spPr>
          <a:xfrm>
            <a:off x="11277600" y="6356351"/>
            <a:ext cx="684000" cy="3663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4</a:t>
            </a:fld>
            <a:endParaRPr/>
          </a:p>
        </p:txBody>
      </p:sp>
      <p:sp>
        <p:nvSpPr>
          <p:cNvPr id="215" name="Google Shape;215;g2f0723c21de_0_1"/>
          <p:cNvSpPr txBox="1">
            <a:spLocks noGrp="1"/>
          </p:cNvSpPr>
          <p:nvPr>
            <p:ph type="title"/>
          </p:nvPr>
        </p:nvSpPr>
        <p:spPr>
          <a:xfrm>
            <a:off x="180297" y="0"/>
            <a:ext cx="11781300" cy="609242"/>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Website Review</a:t>
            </a:r>
            <a:endParaRPr dirty="0"/>
          </a:p>
        </p:txBody>
      </p:sp>
      <p:pic>
        <p:nvPicPr>
          <p:cNvPr id="4" name="Picture 3">
            <a:extLst>
              <a:ext uri="{FF2B5EF4-FFF2-40B4-BE49-F238E27FC236}">
                <a16:creationId xmlns:a16="http://schemas.microsoft.com/office/drawing/2014/main" id="{FAEBB5D5-83EE-249F-966A-36E4A896049C}"/>
              </a:ext>
            </a:extLst>
          </p:cNvPr>
          <p:cNvPicPr>
            <a:picLocks noChangeAspect="1"/>
          </p:cNvPicPr>
          <p:nvPr/>
        </p:nvPicPr>
        <p:blipFill>
          <a:blip r:embed="rId3"/>
          <a:stretch>
            <a:fillRect/>
          </a:stretch>
        </p:blipFill>
        <p:spPr>
          <a:xfrm>
            <a:off x="1404937" y="845178"/>
            <a:ext cx="9382125" cy="2481975"/>
          </a:xfrm>
          <a:prstGeom prst="rect">
            <a:avLst/>
          </a:prstGeom>
        </p:spPr>
      </p:pic>
      <p:sp>
        <p:nvSpPr>
          <p:cNvPr id="6" name="TextBox 5">
            <a:extLst>
              <a:ext uri="{FF2B5EF4-FFF2-40B4-BE49-F238E27FC236}">
                <a16:creationId xmlns:a16="http://schemas.microsoft.com/office/drawing/2014/main" id="{9CCBDF79-2D88-EA71-11C2-0F0A6812504F}"/>
              </a:ext>
            </a:extLst>
          </p:cNvPr>
          <p:cNvSpPr txBox="1"/>
          <p:nvPr/>
        </p:nvSpPr>
        <p:spPr>
          <a:xfrm>
            <a:off x="771524" y="4344076"/>
            <a:ext cx="10791825" cy="1169551"/>
          </a:xfrm>
          <a:prstGeom prst="rect">
            <a:avLst/>
          </a:prstGeom>
          <a:noFill/>
        </p:spPr>
        <p:txBody>
          <a:bodyPr wrap="square">
            <a:spAutoFit/>
          </a:bodyPr>
          <a:lstStyle/>
          <a:p>
            <a:r>
              <a:rPr lang="en-US" dirty="0"/>
              <a:t>The </a:t>
            </a:r>
            <a:r>
              <a:rPr lang="en-US" b="1" dirty="0"/>
              <a:t>MS in Applied Data Science </a:t>
            </a:r>
            <a:r>
              <a:rPr lang="en-US" dirty="0"/>
              <a:t>program at the University of Chicago prepares students with practical, hands-on data science skills, focusing on real-world applications. The program includes a comprehensive curriculum covering machine learning, data engineering, and data visualization, along with a capstone project for practical experience. The program’s expert faculty, strong industry connections, and career support services equip graduates for successful careers across various industries. The website provides information on the curriculum, faculty, admissions, career outcomes, and program formats (in-person and online).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2f0723c21de_0_7"/>
          <p:cNvSpPr txBox="1">
            <a:spLocks noGrp="1"/>
          </p:cNvSpPr>
          <p:nvPr>
            <p:ph type="sldNum" idx="12"/>
          </p:nvPr>
        </p:nvSpPr>
        <p:spPr>
          <a:xfrm>
            <a:off x="11277600" y="6356351"/>
            <a:ext cx="684000" cy="3663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5</a:t>
            </a:fld>
            <a:endParaRPr/>
          </a:p>
        </p:txBody>
      </p:sp>
      <p:sp>
        <p:nvSpPr>
          <p:cNvPr id="239" name="Google Shape;239;g2f0723c21de_0_7"/>
          <p:cNvSpPr txBox="1">
            <a:spLocks noGrp="1"/>
          </p:cNvSpPr>
          <p:nvPr>
            <p:ph type="title"/>
          </p:nvPr>
        </p:nvSpPr>
        <p:spPr>
          <a:xfrm>
            <a:off x="180297" y="-76808"/>
            <a:ext cx="11781300" cy="731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Project Overview</a:t>
            </a:r>
            <a:endParaRPr dirty="0"/>
          </a:p>
        </p:txBody>
      </p:sp>
      <p:sp>
        <p:nvSpPr>
          <p:cNvPr id="3" name="TextBox 2">
            <a:extLst>
              <a:ext uri="{FF2B5EF4-FFF2-40B4-BE49-F238E27FC236}">
                <a16:creationId xmlns:a16="http://schemas.microsoft.com/office/drawing/2014/main" id="{A9BDB696-7C4C-FF12-37D0-26C6CDF843B7}"/>
              </a:ext>
            </a:extLst>
          </p:cNvPr>
          <p:cNvSpPr txBox="1"/>
          <p:nvPr/>
        </p:nvSpPr>
        <p:spPr>
          <a:xfrm>
            <a:off x="800101" y="654592"/>
            <a:ext cx="10896600" cy="6340197"/>
          </a:xfrm>
          <a:prstGeom prst="rect">
            <a:avLst/>
          </a:prstGeom>
          <a:noFill/>
        </p:spPr>
        <p:txBody>
          <a:bodyPr wrap="square">
            <a:spAutoFit/>
          </a:bodyPr>
          <a:lstStyle/>
          <a:p>
            <a:endParaRPr lang="en-US" dirty="0"/>
          </a:p>
          <a:p>
            <a:r>
              <a:rPr lang="en-US" b="1" dirty="0"/>
              <a:t>Objective</a:t>
            </a:r>
            <a:r>
              <a:rPr lang="en-US" dirty="0"/>
              <a:t>: Develop a Retrieval-Augmented Generation (RAG) chatbot to provide instant, accurate answers to queries about the MS in Applied Data Science program, enhancing user understanding and engagement.</a:t>
            </a:r>
          </a:p>
          <a:p>
            <a:endParaRPr lang="en-US" dirty="0"/>
          </a:p>
          <a:p>
            <a:r>
              <a:rPr lang="en-US" b="1" dirty="0"/>
              <a:t>Scope</a:t>
            </a:r>
            <a:r>
              <a:rPr lang="en-US" dirty="0"/>
              <a:t>: Create a conversational AI system that integrates both retrieval and generation capabilities.</a:t>
            </a:r>
          </a:p>
          <a:p>
            <a:r>
              <a:rPr lang="en-US" dirty="0"/>
              <a:t>- Answer detailed questions on program structure, admissions, courses, faculty, and career opportunities.</a:t>
            </a:r>
          </a:p>
          <a:p>
            <a:endParaRPr lang="en-US" dirty="0"/>
          </a:p>
          <a:p>
            <a:r>
              <a:rPr lang="en-US" b="1" dirty="0"/>
              <a:t>Key Components</a:t>
            </a:r>
          </a:p>
          <a:p>
            <a:r>
              <a:rPr lang="en-US" dirty="0"/>
              <a:t>1. Data Processing</a:t>
            </a:r>
          </a:p>
          <a:p>
            <a:r>
              <a:rPr lang="en-US" dirty="0"/>
              <a:t>   - Tasks: Web scraping of program content, structuring and cleaning text.</a:t>
            </a:r>
          </a:p>
          <a:p>
            <a:r>
              <a:rPr lang="en-US" dirty="0"/>
              <a:t>   - Outcome: Prepares consistent, high-quality data for retrieval.</a:t>
            </a:r>
          </a:p>
          <a:p>
            <a:endParaRPr lang="en-US" dirty="0"/>
          </a:p>
          <a:p>
            <a:r>
              <a:rPr lang="en-US" dirty="0"/>
              <a:t>2. RAG Implementation:</a:t>
            </a:r>
          </a:p>
          <a:p>
            <a:r>
              <a:rPr lang="en-US" dirty="0"/>
              <a:t>   - Tasks: Generate and store embeddings in a vector database for efficient retrieval.</a:t>
            </a:r>
          </a:p>
          <a:p>
            <a:r>
              <a:rPr lang="en-US" dirty="0"/>
              <a:t>   - Outcome: Enables quick access to contextually relevant data for each query.</a:t>
            </a:r>
          </a:p>
          <a:p>
            <a:endParaRPr lang="en-US" dirty="0"/>
          </a:p>
          <a:p>
            <a:r>
              <a:rPr lang="en-US" dirty="0"/>
              <a:t>3. LLM Integration:</a:t>
            </a:r>
          </a:p>
          <a:p>
            <a:r>
              <a:rPr lang="en-US" dirty="0"/>
              <a:t>   - Tasks: Use GPT-4 or similar to provide dynamic, conversational answers.</a:t>
            </a:r>
          </a:p>
          <a:p>
            <a:r>
              <a:rPr lang="en-US" dirty="0"/>
              <a:t>   - Outcome: Engages users with accurate and context-aware responses.</a:t>
            </a:r>
          </a:p>
          <a:p>
            <a:endParaRPr lang="en-US" dirty="0"/>
          </a:p>
          <a:p>
            <a:r>
              <a:rPr lang="en-US" dirty="0"/>
              <a:t>4. User Interface:</a:t>
            </a:r>
          </a:p>
          <a:p>
            <a:r>
              <a:rPr lang="en-US" dirty="0"/>
              <a:t>   - Tasks: Build a </a:t>
            </a:r>
            <a:r>
              <a:rPr lang="en-US" dirty="0" err="1"/>
              <a:t>Streamlit</a:t>
            </a:r>
            <a:r>
              <a:rPr lang="en-US" dirty="0"/>
              <a:t>/Flask UI for seamless user interaction.</a:t>
            </a:r>
          </a:p>
          <a:p>
            <a:r>
              <a:rPr lang="en-US" dirty="0"/>
              <a:t>   - Outcome: Provides a user-friendly platform for Q&amp;A with real-time responses.</a:t>
            </a:r>
          </a:p>
          <a:p>
            <a:endParaRPr lang="en-US" dirty="0"/>
          </a:p>
          <a:p>
            <a:r>
              <a:rPr lang="en-US" b="1" dirty="0"/>
              <a:t>Deliverables</a:t>
            </a:r>
            <a:r>
              <a:rPr lang="en-US" dirty="0"/>
              <a:t>:</a:t>
            </a:r>
          </a:p>
          <a:p>
            <a:r>
              <a:rPr lang="en-US" dirty="0"/>
              <a:t>- Functional RAG-based chatbot with detailed documentation.</a:t>
            </a:r>
          </a:p>
          <a:p>
            <a:r>
              <a:rPr lang="en-US" dirty="0"/>
              <a:t>- User-friendly interface and PowerPoint presentation.</a:t>
            </a:r>
          </a:p>
          <a:p>
            <a:r>
              <a:rPr lang="en-US" dirty="0"/>
              <a:t>- Evaluation metrics for retrieval accuracy and relevance.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2f1c91c3d81_0_0"/>
          <p:cNvSpPr txBox="1">
            <a:spLocks noGrp="1"/>
          </p:cNvSpPr>
          <p:nvPr>
            <p:ph type="title"/>
          </p:nvPr>
        </p:nvSpPr>
        <p:spPr>
          <a:xfrm>
            <a:off x="205347" y="-105633"/>
            <a:ext cx="11781300" cy="731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Preprocessing Steps</a:t>
            </a:r>
            <a:endParaRPr dirty="0"/>
          </a:p>
        </p:txBody>
      </p:sp>
      <p:sp>
        <p:nvSpPr>
          <p:cNvPr id="2" name="Rectangle 7">
            <a:extLst>
              <a:ext uri="{FF2B5EF4-FFF2-40B4-BE49-F238E27FC236}">
                <a16:creationId xmlns:a16="http://schemas.microsoft.com/office/drawing/2014/main" id="{068AEAA5-0E7C-4FEC-5E36-1046A49F2B46}"/>
              </a:ext>
            </a:extLst>
          </p:cNvPr>
          <p:cNvSpPr>
            <a:spLocks noChangeArrowheads="1"/>
          </p:cNvSpPr>
          <p:nvPr/>
        </p:nvSpPr>
        <p:spPr bwMode="auto">
          <a:xfrm>
            <a:off x="205347" y="625767"/>
            <a:ext cx="119417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bg2"/>
                </a:solidFill>
                <a:effectLst/>
                <a:latin typeface="+mn-lt"/>
              </a:rPr>
              <a:t>Data Preprocessing and Vectorization (vectordb_creation.py)</a:t>
            </a:r>
          </a:p>
        </p:txBody>
      </p:sp>
      <p:sp>
        <p:nvSpPr>
          <p:cNvPr id="3" name="Rectangle 1">
            <a:extLst>
              <a:ext uri="{FF2B5EF4-FFF2-40B4-BE49-F238E27FC236}">
                <a16:creationId xmlns:a16="http://schemas.microsoft.com/office/drawing/2014/main" id="{C7CBD4F1-E1FD-5352-7FF5-20AF11523ACB}"/>
              </a:ext>
            </a:extLst>
          </p:cNvPr>
          <p:cNvSpPr>
            <a:spLocks noChangeArrowheads="1"/>
          </p:cNvSpPr>
          <p:nvPr/>
        </p:nvSpPr>
        <p:spPr bwMode="auto">
          <a:xfrm>
            <a:off x="1571625" y="1491170"/>
            <a:ext cx="9315450"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2"/>
                </a:solidFill>
                <a:effectLst/>
                <a:latin typeface="+mn-lt"/>
              </a:rPr>
              <a:t>Data Collection and Preprocessing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bg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2"/>
                </a:solidFill>
                <a:effectLst/>
                <a:latin typeface="+mn-lt"/>
              </a:rPr>
              <a:t> Fetching Web Content: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Function: </a:t>
            </a:r>
            <a:r>
              <a:rPr kumimoji="0" lang="en-US" altLang="en-US" i="0" u="none" strike="noStrike" cap="none" normalizeH="0" baseline="0" dirty="0" err="1">
                <a:ln>
                  <a:noFill/>
                </a:ln>
                <a:solidFill>
                  <a:schemeClr val="bg2"/>
                </a:solidFill>
                <a:effectLst/>
                <a:latin typeface="+mn-lt"/>
              </a:rPr>
              <a:t>fetch_web_content</a:t>
            </a:r>
            <a:r>
              <a:rPr kumimoji="0" lang="en-US" altLang="en-US" i="0" u="none" strike="noStrike" cap="none" normalizeH="0" baseline="0" dirty="0">
                <a:ln>
                  <a:noFill/>
                </a:ln>
                <a:solidFill>
                  <a:schemeClr val="bg2"/>
                </a:solidFill>
                <a:effectLst/>
                <a:latin typeface="+mn-lt"/>
              </a:rPr>
              <a:t>(url: str)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Retrieves raw HTML content from provided URLs using requests.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Handles SSL verification and timeouts for reliability.</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solidFill>
                <a:schemeClr val="bg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2"/>
                </a:solidFill>
                <a:effectLst/>
                <a:latin typeface="+mn-lt"/>
              </a:rPr>
              <a:t> Metadata Extraction: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Function: </a:t>
            </a:r>
            <a:r>
              <a:rPr kumimoji="0" lang="en-US" altLang="en-US" i="0" u="none" strike="noStrike" cap="none" normalizeH="0" baseline="0" dirty="0" err="1">
                <a:ln>
                  <a:noFill/>
                </a:ln>
                <a:solidFill>
                  <a:schemeClr val="bg2"/>
                </a:solidFill>
                <a:effectLst/>
                <a:latin typeface="+mn-lt"/>
              </a:rPr>
              <a:t>extract_metadata</a:t>
            </a:r>
            <a:r>
              <a:rPr kumimoji="0" lang="en-US" altLang="en-US" i="0" u="none" strike="noStrike" cap="none" normalizeH="0" baseline="0" dirty="0">
                <a:ln>
                  <a:noFill/>
                </a:ln>
                <a:solidFill>
                  <a:schemeClr val="bg2"/>
                </a:solidFill>
                <a:effectLst/>
                <a:latin typeface="+mn-lt"/>
              </a:rPr>
              <a:t>(url: str, </a:t>
            </a:r>
            <a:r>
              <a:rPr kumimoji="0" lang="en-US" altLang="en-US" i="0" u="none" strike="noStrike" cap="none" normalizeH="0" baseline="0" dirty="0" err="1">
                <a:ln>
                  <a:noFill/>
                </a:ln>
                <a:solidFill>
                  <a:schemeClr val="bg2"/>
                </a:solidFill>
                <a:effectLst/>
                <a:latin typeface="+mn-lt"/>
              </a:rPr>
              <a:t>html_content</a:t>
            </a:r>
            <a:r>
              <a:rPr kumimoji="0" lang="en-US" altLang="en-US" i="0" u="none" strike="noStrike" cap="none" normalizeH="0" baseline="0" dirty="0">
                <a:ln>
                  <a:noFill/>
                </a:ln>
                <a:solidFill>
                  <a:schemeClr val="bg2"/>
                </a:solidFill>
                <a:effectLst/>
                <a:latin typeface="+mn-lt"/>
              </a:rPr>
              <a:t>: str)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Extracts critical metadata such as: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title, keywords, description, author, and the domain.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Utilizes BeautifulSoup to parse and extract metadata from HTML.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Includes the page's fetch date to track when the data was collected.</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solidFill>
                <a:schemeClr val="bg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2"/>
                </a:solidFill>
                <a:effectLst/>
                <a:latin typeface="+mn-lt"/>
              </a:rPr>
              <a:t> Content Cleaning: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Function: </a:t>
            </a:r>
            <a:r>
              <a:rPr kumimoji="0" lang="en-US" altLang="en-US" i="0" u="none" strike="noStrike" cap="none" normalizeH="0" baseline="0" dirty="0" err="1">
                <a:ln>
                  <a:noFill/>
                </a:ln>
                <a:solidFill>
                  <a:schemeClr val="bg2"/>
                </a:solidFill>
                <a:effectLst/>
                <a:latin typeface="+mn-lt"/>
              </a:rPr>
              <a:t>clean_content</a:t>
            </a:r>
            <a:r>
              <a:rPr kumimoji="0" lang="en-US" altLang="en-US" i="0" u="none" strike="noStrike" cap="none" normalizeH="0" baseline="0" dirty="0">
                <a:ln>
                  <a:noFill/>
                </a:ln>
                <a:solidFill>
                  <a:schemeClr val="bg2"/>
                </a:solidFill>
                <a:effectLst/>
                <a:latin typeface="+mn-lt"/>
              </a:rPr>
              <a:t>(</a:t>
            </a:r>
            <a:r>
              <a:rPr kumimoji="0" lang="en-US" altLang="en-US" i="0" u="none" strike="noStrike" cap="none" normalizeH="0" baseline="0" dirty="0" err="1">
                <a:ln>
                  <a:noFill/>
                </a:ln>
                <a:solidFill>
                  <a:schemeClr val="bg2"/>
                </a:solidFill>
                <a:effectLst/>
                <a:latin typeface="+mn-lt"/>
              </a:rPr>
              <a:t>html_content</a:t>
            </a:r>
            <a:r>
              <a:rPr kumimoji="0" lang="en-US" altLang="en-US" i="0" u="none" strike="noStrike" cap="none" normalizeH="0" baseline="0" dirty="0">
                <a:ln>
                  <a:noFill/>
                </a:ln>
                <a:solidFill>
                  <a:schemeClr val="bg2"/>
                </a:solidFill>
                <a:effectLst/>
                <a:latin typeface="+mn-lt"/>
              </a:rPr>
              <a:t>: str)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Cleans and extracts the main content from HTML using </a:t>
            </a:r>
            <a:r>
              <a:rPr kumimoji="0" lang="en-US" altLang="en-US" i="0" u="none" strike="noStrike" cap="none" normalizeH="0" baseline="0" dirty="0" err="1">
                <a:ln>
                  <a:noFill/>
                </a:ln>
                <a:solidFill>
                  <a:schemeClr val="bg2"/>
                </a:solidFill>
                <a:effectLst/>
                <a:latin typeface="+mn-lt"/>
              </a:rPr>
              <a:t>trafilatura</a:t>
            </a:r>
            <a:r>
              <a:rPr kumimoji="0" lang="en-US" altLang="en-US" i="0" u="none" strike="noStrike" cap="none" normalizeH="0" baseline="0" dirty="0">
                <a:ln>
                  <a:noFill/>
                </a:ln>
                <a:solidFill>
                  <a:schemeClr val="bg2"/>
                </a:solidFill>
                <a:effectLst/>
                <a:latin typeface="+mn-l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Ensures only the essential, readable content is retained, removing unnecessary HTML tags.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bg2"/>
              </a:solidFill>
              <a:effectLst/>
              <a:latin typeface="+mn-lt"/>
            </a:endParaRPr>
          </a:p>
        </p:txBody>
      </p:sp>
    </p:spTree>
    <p:extLst>
      <p:ext uri="{BB962C8B-B14F-4D97-AF65-F5344CB8AC3E}">
        <p14:creationId xmlns:p14="http://schemas.microsoft.com/office/powerpoint/2010/main" val="3070948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2f1c91c3d81_0_0"/>
          <p:cNvSpPr txBox="1">
            <a:spLocks noGrp="1"/>
          </p:cNvSpPr>
          <p:nvPr>
            <p:ph type="title"/>
          </p:nvPr>
        </p:nvSpPr>
        <p:spPr>
          <a:xfrm>
            <a:off x="205347" y="-105633"/>
            <a:ext cx="11781300" cy="731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Preprocessing Steps</a:t>
            </a:r>
            <a:endParaRPr dirty="0"/>
          </a:p>
        </p:txBody>
      </p:sp>
      <p:sp>
        <p:nvSpPr>
          <p:cNvPr id="2" name="Rectangle 7">
            <a:extLst>
              <a:ext uri="{FF2B5EF4-FFF2-40B4-BE49-F238E27FC236}">
                <a16:creationId xmlns:a16="http://schemas.microsoft.com/office/drawing/2014/main" id="{068AEAA5-0E7C-4FEC-5E36-1046A49F2B46}"/>
              </a:ext>
            </a:extLst>
          </p:cNvPr>
          <p:cNvSpPr>
            <a:spLocks noChangeArrowheads="1"/>
          </p:cNvSpPr>
          <p:nvPr/>
        </p:nvSpPr>
        <p:spPr bwMode="auto">
          <a:xfrm>
            <a:off x="220393" y="625767"/>
            <a:ext cx="119417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bg2"/>
                </a:solidFill>
                <a:effectLst/>
                <a:latin typeface="+mn-lt"/>
              </a:rPr>
              <a:t>Data Preprocessing and Vectorization (vectordb_creation.py)</a:t>
            </a:r>
          </a:p>
        </p:txBody>
      </p:sp>
      <p:sp>
        <p:nvSpPr>
          <p:cNvPr id="3" name="Rectangle 1">
            <a:extLst>
              <a:ext uri="{FF2B5EF4-FFF2-40B4-BE49-F238E27FC236}">
                <a16:creationId xmlns:a16="http://schemas.microsoft.com/office/drawing/2014/main" id="{24FEDFA9-A060-A422-193B-E08BF4238716}"/>
              </a:ext>
            </a:extLst>
          </p:cNvPr>
          <p:cNvSpPr>
            <a:spLocks noChangeArrowheads="1"/>
          </p:cNvSpPr>
          <p:nvPr/>
        </p:nvSpPr>
        <p:spPr bwMode="auto">
          <a:xfrm>
            <a:off x="1690687" y="1553214"/>
            <a:ext cx="9001125"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2"/>
                </a:solidFill>
                <a:effectLst/>
                <a:latin typeface="+mn-lt"/>
              </a:rPr>
              <a:t>Document Creation and Chunking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bg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2"/>
                </a:solidFill>
                <a:effectLst/>
                <a:latin typeface="+mn-lt"/>
              </a:rPr>
              <a:t> Document Creation: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Function: </a:t>
            </a:r>
            <a:r>
              <a:rPr kumimoji="0" lang="en-US" altLang="en-US" i="0" u="none" strike="noStrike" cap="none" normalizeH="0" baseline="0" dirty="0" err="1">
                <a:ln>
                  <a:noFill/>
                </a:ln>
                <a:solidFill>
                  <a:schemeClr val="bg2"/>
                </a:solidFill>
                <a:effectLst/>
                <a:latin typeface="+mn-lt"/>
              </a:rPr>
              <a:t>create_document</a:t>
            </a:r>
            <a:r>
              <a:rPr kumimoji="0" lang="en-US" altLang="en-US" i="0" u="none" strike="noStrike" cap="none" normalizeH="0" baseline="0" dirty="0">
                <a:ln>
                  <a:noFill/>
                </a:ln>
                <a:solidFill>
                  <a:schemeClr val="bg2"/>
                </a:solidFill>
                <a:effectLst/>
                <a:latin typeface="+mn-lt"/>
              </a:rPr>
              <a:t>(url: str)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Combines metadata and cleaned content to create a structured Document object.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Stores URL, domain, and content type for further processing.</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i="0" u="none" strike="noStrike" cap="none" normalizeH="0" baseline="0" dirty="0">
              <a:ln>
                <a:noFill/>
              </a:ln>
              <a:solidFill>
                <a:schemeClr val="bg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2"/>
                </a:solidFill>
                <a:effectLst/>
                <a:latin typeface="+mn-lt"/>
              </a:rPr>
              <a:t> Document Splitting: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Function: </a:t>
            </a:r>
            <a:r>
              <a:rPr kumimoji="0" lang="en-US" altLang="en-US" i="0" u="none" strike="noStrike" cap="none" normalizeH="0" baseline="0" dirty="0" err="1">
                <a:ln>
                  <a:noFill/>
                </a:ln>
                <a:solidFill>
                  <a:schemeClr val="bg2"/>
                </a:solidFill>
                <a:effectLst/>
                <a:latin typeface="+mn-lt"/>
              </a:rPr>
              <a:t>split_document</a:t>
            </a:r>
            <a:r>
              <a:rPr kumimoji="0" lang="en-US" altLang="en-US" i="0" u="none" strike="noStrike" cap="none" normalizeH="0" baseline="0" dirty="0">
                <a:ln>
                  <a:noFill/>
                </a:ln>
                <a:solidFill>
                  <a:schemeClr val="bg2"/>
                </a:solidFill>
                <a:effectLst/>
                <a:latin typeface="+mn-lt"/>
              </a:rPr>
              <a:t>(doc: Document)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Uses </a:t>
            </a:r>
            <a:r>
              <a:rPr kumimoji="0" lang="en-US" altLang="en-US" i="0" u="none" strike="noStrike" cap="none" normalizeH="0" baseline="0" dirty="0" err="1">
                <a:ln>
                  <a:noFill/>
                </a:ln>
                <a:solidFill>
                  <a:schemeClr val="bg2"/>
                </a:solidFill>
                <a:effectLst/>
                <a:latin typeface="+mn-lt"/>
              </a:rPr>
              <a:t>RecursiveCharacterTextSplitter</a:t>
            </a:r>
            <a:r>
              <a:rPr kumimoji="0" lang="en-US" altLang="en-US" i="0" u="none" strike="noStrike" cap="none" normalizeH="0" baseline="0" dirty="0">
                <a:ln>
                  <a:noFill/>
                </a:ln>
                <a:solidFill>
                  <a:schemeClr val="bg2"/>
                </a:solidFill>
                <a:effectLst/>
                <a:latin typeface="+mn-lt"/>
              </a:rPr>
              <a:t> to split large documents into smaller, more manageable chunks (default 1000 characters, 200-character overlap).</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Ensures that each chunk can be indexed and queried independently.</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solidFill>
                <a:schemeClr val="bg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2"/>
                </a:solidFill>
                <a:effectLst/>
                <a:latin typeface="+mn-lt"/>
              </a:rPr>
              <a:t> Chunk Metadata: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Adds metadata to each chunk, including:</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a:t>
            </a:r>
            <a:r>
              <a:rPr kumimoji="0" lang="en-US" altLang="en-US" i="0" u="none" strike="noStrike" cap="none" normalizeH="0" baseline="0" dirty="0" err="1">
                <a:ln>
                  <a:noFill/>
                </a:ln>
                <a:solidFill>
                  <a:schemeClr val="bg2"/>
                </a:solidFill>
                <a:effectLst/>
                <a:latin typeface="+mn-lt"/>
              </a:rPr>
              <a:t>chunk_index</a:t>
            </a:r>
            <a:r>
              <a:rPr kumimoji="0" lang="en-US" altLang="en-US" i="0" u="none" strike="noStrike" cap="none" normalizeH="0" baseline="0" dirty="0">
                <a:ln>
                  <a:noFill/>
                </a:ln>
                <a:solidFill>
                  <a:schemeClr val="bg2"/>
                </a:solidFill>
                <a:effectLst/>
                <a:latin typeface="+mn-lt"/>
              </a:rPr>
              <a:t>: The position of the chunk in the document.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a:t>
            </a:r>
            <a:r>
              <a:rPr kumimoji="0" lang="en-US" altLang="en-US" i="0" u="none" strike="noStrike" cap="none" normalizeH="0" baseline="0" dirty="0" err="1">
                <a:ln>
                  <a:noFill/>
                </a:ln>
                <a:solidFill>
                  <a:schemeClr val="bg2"/>
                </a:solidFill>
                <a:effectLst/>
                <a:latin typeface="+mn-lt"/>
              </a:rPr>
              <a:t>total_chunks</a:t>
            </a:r>
            <a:r>
              <a:rPr kumimoji="0" lang="en-US" altLang="en-US" i="0" u="none" strike="noStrike" cap="none" normalizeH="0" baseline="0" dirty="0">
                <a:ln>
                  <a:noFill/>
                </a:ln>
                <a:solidFill>
                  <a:schemeClr val="bg2"/>
                </a:solidFill>
                <a:effectLst/>
                <a:latin typeface="+mn-lt"/>
              </a:rPr>
              <a:t>: Total number of chunks for reference.</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a:t>
            </a:r>
            <a:r>
              <a:rPr kumimoji="0" lang="en-US" altLang="en-US" i="0" u="none" strike="noStrike" cap="none" normalizeH="0" baseline="0" dirty="0" err="1">
                <a:ln>
                  <a:noFill/>
                </a:ln>
                <a:solidFill>
                  <a:schemeClr val="bg2"/>
                </a:solidFill>
                <a:effectLst/>
                <a:latin typeface="+mn-lt"/>
              </a:rPr>
              <a:t>chunk_size</a:t>
            </a:r>
            <a:r>
              <a:rPr kumimoji="0" lang="en-US" altLang="en-US" i="0" u="none" strike="noStrike" cap="none" normalizeH="0" baseline="0" dirty="0">
                <a:ln>
                  <a:noFill/>
                </a:ln>
                <a:solidFill>
                  <a:schemeClr val="bg2"/>
                </a:solidFill>
                <a:effectLst/>
                <a:latin typeface="+mn-lt"/>
              </a:rPr>
              <a:t>: The size of each chunk, useful for debugging and optimization.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bg2"/>
              </a:solidFill>
              <a:effectLst/>
              <a:latin typeface="+mn-lt"/>
            </a:endParaRPr>
          </a:p>
        </p:txBody>
      </p:sp>
    </p:spTree>
    <p:extLst>
      <p:ext uri="{BB962C8B-B14F-4D97-AF65-F5344CB8AC3E}">
        <p14:creationId xmlns:p14="http://schemas.microsoft.com/office/powerpoint/2010/main" val="364319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2f1c91c3d81_0_0"/>
          <p:cNvSpPr txBox="1">
            <a:spLocks noGrp="1"/>
          </p:cNvSpPr>
          <p:nvPr>
            <p:ph type="title"/>
          </p:nvPr>
        </p:nvSpPr>
        <p:spPr>
          <a:xfrm>
            <a:off x="205347" y="-105633"/>
            <a:ext cx="11781300" cy="731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Preprocessing Steps</a:t>
            </a:r>
            <a:endParaRPr dirty="0"/>
          </a:p>
        </p:txBody>
      </p:sp>
      <p:sp>
        <p:nvSpPr>
          <p:cNvPr id="2" name="Rectangle 7">
            <a:extLst>
              <a:ext uri="{FF2B5EF4-FFF2-40B4-BE49-F238E27FC236}">
                <a16:creationId xmlns:a16="http://schemas.microsoft.com/office/drawing/2014/main" id="{068AEAA5-0E7C-4FEC-5E36-1046A49F2B46}"/>
              </a:ext>
            </a:extLst>
          </p:cNvPr>
          <p:cNvSpPr>
            <a:spLocks noChangeArrowheads="1"/>
          </p:cNvSpPr>
          <p:nvPr/>
        </p:nvSpPr>
        <p:spPr bwMode="auto">
          <a:xfrm>
            <a:off x="205347" y="625767"/>
            <a:ext cx="119417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bg2"/>
                </a:solidFill>
                <a:effectLst/>
                <a:latin typeface="+mn-lt"/>
              </a:rPr>
              <a:t>Data Preprocessing and Vectorization (vectordb_creation.py)</a:t>
            </a:r>
          </a:p>
        </p:txBody>
      </p:sp>
      <p:sp>
        <p:nvSpPr>
          <p:cNvPr id="3" name="Rectangle 1">
            <a:extLst>
              <a:ext uri="{FF2B5EF4-FFF2-40B4-BE49-F238E27FC236}">
                <a16:creationId xmlns:a16="http://schemas.microsoft.com/office/drawing/2014/main" id="{868DAFF8-7C1F-7F06-AD8F-519D6A72DB10}"/>
              </a:ext>
            </a:extLst>
          </p:cNvPr>
          <p:cNvSpPr>
            <a:spLocks noChangeArrowheads="1"/>
          </p:cNvSpPr>
          <p:nvPr/>
        </p:nvSpPr>
        <p:spPr bwMode="auto">
          <a:xfrm>
            <a:off x="981076" y="1537741"/>
            <a:ext cx="10744200"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2"/>
                </a:solidFill>
                <a:effectLst/>
                <a:latin typeface="+mn-lt"/>
              </a:rPr>
              <a:t>Enhancing Metadata and Vectorization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bg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2"/>
                </a:solidFill>
                <a:effectLst/>
                <a:latin typeface="+mn-lt"/>
              </a:rPr>
              <a:t>Enhancing Metadata: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Function: </a:t>
            </a:r>
            <a:r>
              <a:rPr kumimoji="0" lang="en-US" altLang="en-US" i="0" u="none" strike="noStrike" cap="none" normalizeH="0" baseline="0" dirty="0" err="1">
                <a:ln>
                  <a:noFill/>
                </a:ln>
                <a:solidFill>
                  <a:schemeClr val="bg2"/>
                </a:solidFill>
                <a:effectLst/>
                <a:latin typeface="+mn-lt"/>
              </a:rPr>
              <a:t>enhance_metadata</a:t>
            </a:r>
            <a:r>
              <a:rPr kumimoji="0" lang="en-US" altLang="en-US" i="0" u="none" strike="noStrike" cap="none" normalizeH="0" baseline="0" dirty="0">
                <a:ln>
                  <a:noFill/>
                </a:ln>
                <a:solidFill>
                  <a:schemeClr val="bg2"/>
                </a:solidFill>
                <a:effectLst/>
                <a:latin typeface="+mn-lt"/>
              </a:rPr>
              <a:t>(documents: List[Document])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Enhances document metadata by parsing URL paths (e.g., /masters-programs/).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Extracts primary category and subcategory from URL to enrich metadata.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Adds human-readable </a:t>
            </a:r>
            <a:r>
              <a:rPr kumimoji="0" lang="en-US" altLang="en-US" i="0" u="none" strike="noStrike" cap="none" normalizeH="0" baseline="0" dirty="0" err="1">
                <a:ln>
                  <a:noFill/>
                </a:ln>
                <a:solidFill>
                  <a:schemeClr val="bg2"/>
                </a:solidFill>
                <a:effectLst/>
                <a:latin typeface="+mn-lt"/>
              </a:rPr>
              <a:t>page_type</a:t>
            </a:r>
            <a:r>
              <a:rPr kumimoji="0" lang="en-US" altLang="en-US" i="0" u="none" strike="noStrike" cap="none" normalizeH="0" baseline="0" dirty="0">
                <a:ln>
                  <a:noFill/>
                </a:ln>
                <a:solidFill>
                  <a:schemeClr val="bg2"/>
                </a:solidFill>
                <a:effectLst/>
                <a:latin typeface="+mn-lt"/>
              </a:rPr>
              <a:t> to indicate the document’s content type.</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i="0" u="none" strike="noStrike" cap="none" normalizeH="0" baseline="0" dirty="0">
              <a:ln>
                <a:noFill/>
              </a:ln>
              <a:solidFill>
                <a:schemeClr val="bg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2"/>
                </a:solidFill>
                <a:effectLst/>
                <a:latin typeface="+mn-lt"/>
              </a:rPr>
              <a:t>Embedding Initialization: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Function: </a:t>
            </a:r>
            <a:r>
              <a:rPr kumimoji="0" lang="en-US" altLang="en-US" i="0" u="none" strike="noStrike" cap="none" normalizeH="0" baseline="0" dirty="0" err="1">
                <a:ln>
                  <a:noFill/>
                </a:ln>
                <a:solidFill>
                  <a:schemeClr val="bg2"/>
                </a:solidFill>
                <a:effectLst/>
                <a:latin typeface="+mn-lt"/>
              </a:rPr>
              <a:t>init_embeddings</a:t>
            </a:r>
            <a:r>
              <a:rPr kumimoji="0" lang="en-US" altLang="en-US" i="0" u="none" strike="noStrike" cap="none" normalizeH="0" baseline="0" dirty="0">
                <a:ln>
                  <a:noFill/>
                </a:ln>
                <a:solidFill>
                  <a:schemeClr val="bg2"/>
                </a:solidFill>
                <a:effectLst/>
                <a:latin typeface="+mn-lt"/>
              </a:rPr>
              <a:t>(model: str = "text-embedding-3-small")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Initializes OpenAI’s embedding model (text-embedding-3-small by default) to convert documents into vectors for similarity search.</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solidFill>
                <a:schemeClr val="bg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2"/>
                </a:solidFill>
                <a:effectLst/>
                <a:latin typeface="+mn-lt"/>
              </a:rPr>
              <a:t>Vector Database Creation: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Function: </a:t>
            </a:r>
            <a:r>
              <a:rPr kumimoji="0" lang="en-US" altLang="en-US" i="0" u="none" strike="noStrike" cap="none" normalizeH="0" baseline="0" dirty="0" err="1">
                <a:ln>
                  <a:noFill/>
                </a:ln>
                <a:solidFill>
                  <a:schemeClr val="bg2"/>
                </a:solidFill>
                <a:effectLst/>
                <a:latin typeface="+mn-lt"/>
              </a:rPr>
              <a:t>create_and_save_vectordb</a:t>
            </a:r>
            <a:r>
              <a:rPr kumimoji="0" lang="en-US" altLang="en-US" i="0" u="none" strike="noStrike" cap="none" normalizeH="0" baseline="0" dirty="0">
                <a:ln>
                  <a:noFill/>
                </a:ln>
                <a:solidFill>
                  <a:schemeClr val="bg2"/>
                </a:solidFill>
                <a:effectLst/>
                <a:latin typeface="+mn-lt"/>
              </a:rPr>
              <a:t>(documents: List[Document])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Creates a FAISS vector database from the document embeddings.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Saves the FAISS vector store locally for efficient retrieval.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Benefits: Fast approximate nearest neighbor (ANN) search, ensuring quick document retrieval based on vector similarity.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bg2"/>
              </a:solidFill>
              <a:effectLst/>
              <a:latin typeface="+mn-lt"/>
            </a:endParaRPr>
          </a:p>
        </p:txBody>
      </p:sp>
    </p:spTree>
    <p:extLst>
      <p:ext uri="{BB962C8B-B14F-4D97-AF65-F5344CB8AC3E}">
        <p14:creationId xmlns:p14="http://schemas.microsoft.com/office/powerpoint/2010/main" val="1351077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2f1c91c3d81_0_0"/>
          <p:cNvSpPr txBox="1">
            <a:spLocks noGrp="1"/>
          </p:cNvSpPr>
          <p:nvPr>
            <p:ph type="title"/>
          </p:nvPr>
        </p:nvSpPr>
        <p:spPr>
          <a:xfrm>
            <a:off x="205347" y="-105633"/>
            <a:ext cx="11781300" cy="731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Preprocessing Steps</a:t>
            </a:r>
            <a:endParaRPr dirty="0"/>
          </a:p>
        </p:txBody>
      </p:sp>
      <p:sp>
        <p:nvSpPr>
          <p:cNvPr id="11" name="Rectangle 9">
            <a:extLst>
              <a:ext uri="{FF2B5EF4-FFF2-40B4-BE49-F238E27FC236}">
                <a16:creationId xmlns:a16="http://schemas.microsoft.com/office/drawing/2014/main" id="{590AFE06-555F-F6D8-B316-D3D97C43996A}"/>
              </a:ext>
            </a:extLst>
          </p:cNvPr>
          <p:cNvSpPr>
            <a:spLocks noChangeArrowheads="1"/>
          </p:cNvSpPr>
          <p:nvPr/>
        </p:nvSpPr>
        <p:spPr bwMode="auto">
          <a:xfrm>
            <a:off x="1495425" y="1724608"/>
            <a:ext cx="9201150"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2"/>
                </a:solidFill>
                <a:effectLst/>
                <a:latin typeface="+mn-lt"/>
              </a:rPr>
              <a:t>1. Loading the Vector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Function: </a:t>
            </a:r>
            <a:r>
              <a:rPr kumimoji="0" lang="en-US" altLang="en-US" i="0" u="none" strike="noStrike" cap="none" normalizeH="0" baseline="0" dirty="0" err="1">
                <a:ln>
                  <a:noFill/>
                </a:ln>
                <a:solidFill>
                  <a:schemeClr val="bg2"/>
                </a:solidFill>
                <a:effectLst/>
                <a:latin typeface="+mn-lt"/>
              </a:rPr>
              <a:t>load_vectordb</a:t>
            </a:r>
            <a:r>
              <a:rPr kumimoji="0" lang="en-US" altLang="en-US" i="0" u="none" strike="noStrike" cap="none" normalizeH="0" baseline="0" dirty="0">
                <a:ln>
                  <a:noFill/>
                </a:ln>
                <a:solidFill>
                  <a:schemeClr val="bg2"/>
                </a:solidFill>
                <a:effectLst/>
                <a:latin typeface="+mn-lt"/>
              </a:rPr>
              <a:t>(</a:t>
            </a:r>
            <a:r>
              <a:rPr kumimoji="0" lang="en-US" altLang="en-US" i="0" u="none" strike="noStrike" cap="none" normalizeH="0" baseline="0" dirty="0" err="1">
                <a:ln>
                  <a:noFill/>
                </a:ln>
                <a:solidFill>
                  <a:schemeClr val="bg2"/>
                </a:solidFill>
                <a:effectLst/>
                <a:latin typeface="+mn-lt"/>
              </a:rPr>
              <a:t>load_path</a:t>
            </a:r>
            <a:r>
              <a:rPr kumimoji="0" lang="en-US" altLang="en-US" i="0" u="none" strike="noStrike" cap="none" normalizeH="0" baseline="0" dirty="0">
                <a:ln>
                  <a:noFill/>
                </a:ln>
                <a:solidFill>
                  <a:schemeClr val="bg2"/>
                </a:solidFill>
                <a:effectLst/>
                <a:latin typeface="+mn-lt"/>
              </a:rPr>
              <a:t>, model="text-embedding-3-small")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Purpose: Loads FAISS vector database for efficient access to document embeddings.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Embedding Initialization: Uses OpenAI’s text-embedding-3-small for semantic vector generation.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Error Handling: Catches and logs errors during loading for robust system operation.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Parameterization: Allows flexible model choice and database path.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bg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2"/>
                </a:solidFill>
                <a:effectLst/>
                <a:latin typeface="+mn-lt"/>
              </a:rPr>
              <a:t>2. Performing Similarity Search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Function: </a:t>
            </a:r>
            <a:r>
              <a:rPr kumimoji="0" lang="en-US" altLang="en-US" i="0" u="none" strike="noStrike" cap="none" normalizeH="0" baseline="0" dirty="0" err="1">
                <a:ln>
                  <a:noFill/>
                </a:ln>
                <a:solidFill>
                  <a:schemeClr val="bg2"/>
                </a:solidFill>
                <a:effectLst/>
                <a:latin typeface="+mn-lt"/>
              </a:rPr>
              <a:t>search_similar_chunks</a:t>
            </a:r>
            <a:r>
              <a:rPr kumimoji="0" lang="en-US" altLang="en-US" i="0" u="none" strike="noStrike" cap="none" normalizeH="0" baseline="0" dirty="0">
                <a:ln>
                  <a:noFill/>
                </a:ln>
                <a:solidFill>
                  <a:schemeClr val="bg2"/>
                </a:solidFill>
                <a:effectLst/>
                <a:latin typeface="+mn-lt"/>
              </a:rPr>
              <a:t>(</a:t>
            </a:r>
            <a:r>
              <a:rPr kumimoji="0" lang="en-US" altLang="en-US" i="0" u="none" strike="noStrike" cap="none" normalizeH="0" baseline="0" dirty="0" err="1">
                <a:ln>
                  <a:noFill/>
                </a:ln>
                <a:solidFill>
                  <a:schemeClr val="bg2"/>
                </a:solidFill>
                <a:effectLst/>
                <a:latin typeface="+mn-lt"/>
              </a:rPr>
              <a:t>vectorstore</a:t>
            </a:r>
            <a:r>
              <a:rPr kumimoji="0" lang="en-US" altLang="en-US" i="0" u="none" strike="noStrike" cap="none" normalizeH="0" baseline="0" dirty="0">
                <a:ln>
                  <a:noFill/>
                </a:ln>
                <a:solidFill>
                  <a:schemeClr val="bg2"/>
                </a:solidFill>
                <a:effectLst/>
                <a:latin typeface="+mn-lt"/>
              </a:rPr>
              <a:t>, query, k=5, </a:t>
            </a:r>
            <a:r>
              <a:rPr kumimoji="0" lang="en-US" altLang="en-US" i="0" u="none" strike="noStrike" cap="none" normalizeH="0" baseline="0" dirty="0" err="1">
                <a:ln>
                  <a:noFill/>
                </a:ln>
                <a:solidFill>
                  <a:schemeClr val="bg2"/>
                </a:solidFill>
                <a:effectLst/>
                <a:latin typeface="+mn-lt"/>
              </a:rPr>
              <a:t>filter_dict</a:t>
            </a:r>
            <a:r>
              <a:rPr kumimoji="0" lang="en-US" altLang="en-US" i="0" u="none" strike="noStrike" cap="none" normalizeH="0" baseline="0" dirty="0">
                <a:ln>
                  <a:noFill/>
                </a:ln>
                <a:solidFill>
                  <a:schemeClr val="bg2"/>
                </a:solidFill>
                <a:effectLst/>
                <a:latin typeface="+mn-lt"/>
              </a:rPr>
              <a:t>=None)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Purpose: Retrieves top-k similar document chunks based on the user’s query.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Metadata Filtering: Optionally filters results by fields like </a:t>
            </a:r>
            <a:r>
              <a:rPr kumimoji="0" lang="en-US" altLang="en-US" i="0" u="none" strike="noStrike" cap="none" normalizeH="0" baseline="0" dirty="0" err="1">
                <a:ln>
                  <a:noFill/>
                </a:ln>
                <a:solidFill>
                  <a:schemeClr val="bg2"/>
                </a:solidFill>
                <a:effectLst/>
                <a:latin typeface="+mn-lt"/>
              </a:rPr>
              <a:t>primary_category</a:t>
            </a:r>
            <a:r>
              <a:rPr kumimoji="0" lang="en-US" altLang="en-US" i="0" u="none" strike="noStrike" cap="none" normalizeH="0" baseline="0" dirty="0">
                <a:ln>
                  <a:noFill/>
                </a:ln>
                <a:solidFill>
                  <a:schemeClr val="bg2"/>
                </a:solidFill>
                <a:effectLst/>
                <a:latin typeface="+mn-lt"/>
              </a:rPr>
              <a:t>, enhancing relevance.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mn-lt"/>
              </a:rPr>
              <a:t> Output: Returns a list of Document objects with content and metadata.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bg2"/>
              </a:solidFill>
              <a:effectLst/>
              <a:latin typeface="+mn-lt"/>
            </a:endParaRPr>
          </a:p>
        </p:txBody>
      </p:sp>
      <p:sp>
        <p:nvSpPr>
          <p:cNvPr id="12" name="Rectangle 3">
            <a:extLst>
              <a:ext uri="{FF2B5EF4-FFF2-40B4-BE49-F238E27FC236}">
                <a16:creationId xmlns:a16="http://schemas.microsoft.com/office/drawing/2014/main" id="{35B2B2BB-CEEC-A188-E271-876CFC9FB375}"/>
              </a:ext>
            </a:extLst>
          </p:cNvPr>
          <p:cNvSpPr>
            <a:spLocks noChangeArrowheads="1"/>
          </p:cNvSpPr>
          <p:nvPr/>
        </p:nvSpPr>
        <p:spPr bwMode="auto">
          <a:xfrm>
            <a:off x="205347" y="625767"/>
            <a:ext cx="73276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1" dirty="0">
                <a:solidFill>
                  <a:schemeClr val="bg2"/>
                </a:solidFill>
                <a:latin typeface="+mn-lt"/>
              </a:rPr>
              <a:t>Loading and Structuring the Vector Database (vector_search.py) </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Chicago ">
  <a:themeElements>
    <a:clrScheme name="UChicago">
      <a:dk1>
        <a:srgbClr val="800000"/>
      </a:dk1>
      <a:lt1>
        <a:srgbClr val="FFFFFF"/>
      </a:lt1>
      <a:dk2>
        <a:srgbClr val="110E0E"/>
      </a:dk2>
      <a:lt2>
        <a:srgbClr val="EAEAEA"/>
      </a:lt2>
      <a:accent1>
        <a:srgbClr val="800000"/>
      </a:accent1>
      <a:accent2>
        <a:srgbClr val="F8A429"/>
      </a:accent2>
      <a:accent3>
        <a:srgbClr val="C16622"/>
      </a:accent3>
      <a:accent4>
        <a:srgbClr val="91AB5A"/>
      </a:accent4>
      <a:accent5>
        <a:srgbClr val="58593F"/>
      </a:accent5>
      <a:accent6>
        <a:srgbClr val="155F83"/>
      </a:accent6>
      <a:hlink>
        <a:srgbClr val="800000"/>
      </a:hlink>
      <a:folHlink>
        <a:srgbClr val="BA7B7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UChicago ">
  <a:themeElements>
    <a:clrScheme name="UChicago">
      <a:dk1>
        <a:srgbClr val="800000"/>
      </a:dk1>
      <a:lt1>
        <a:srgbClr val="FFFFFF"/>
      </a:lt1>
      <a:dk2>
        <a:srgbClr val="110E0E"/>
      </a:dk2>
      <a:lt2>
        <a:srgbClr val="EAEAEA"/>
      </a:lt2>
      <a:accent1>
        <a:srgbClr val="800000"/>
      </a:accent1>
      <a:accent2>
        <a:srgbClr val="F8A429"/>
      </a:accent2>
      <a:accent3>
        <a:srgbClr val="C16622"/>
      </a:accent3>
      <a:accent4>
        <a:srgbClr val="91AB5A"/>
      </a:accent4>
      <a:accent5>
        <a:srgbClr val="58593F"/>
      </a:accent5>
      <a:accent6>
        <a:srgbClr val="155F83"/>
      </a:accent6>
      <a:hlink>
        <a:srgbClr val="800000"/>
      </a:hlink>
      <a:folHlink>
        <a:srgbClr val="BA7B7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967</TotalTime>
  <Words>2959</Words>
  <Application>Microsoft Office PowerPoint</Application>
  <PresentationFormat>Widescreen</PresentationFormat>
  <Paragraphs>314</Paragraphs>
  <Slides>21</Slides>
  <Notes>21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21</vt:i4>
      </vt:variant>
    </vt:vector>
  </HeadingPairs>
  <TitlesOfParts>
    <vt:vector size="28" baseType="lpstr">
      <vt:lpstr>Play</vt:lpstr>
      <vt:lpstr>Georgia</vt:lpstr>
      <vt:lpstr>Arial</vt:lpstr>
      <vt:lpstr>Calibri</vt:lpstr>
      <vt:lpstr>Office Theme</vt:lpstr>
      <vt:lpstr>UChicago </vt:lpstr>
      <vt:lpstr>UChicago </vt:lpstr>
      <vt:lpstr>GenAI: MSADS Website</vt:lpstr>
      <vt:lpstr>Our Team</vt:lpstr>
      <vt:lpstr>Business Problem: MSADS Website</vt:lpstr>
      <vt:lpstr>Website Review</vt:lpstr>
      <vt:lpstr>Project Overview</vt:lpstr>
      <vt:lpstr>Preprocessing Steps</vt:lpstr>
      <vt:lpstr>Preprocessing Steps</vt:lpstr>
      <vt:lpstr>Preprocessing Steps</vt:lpstr>
      <vt:lpstr>Preprocessing Steps</vt:lpstr>
      <vt:lpstr>Preprocessing Steps</vt:lpstr>
      <vt:lpstr> Model Architectures</vt:lpstr>
      <vt:lpstr> Model Architectures</vt:lpstr>
      <vt:lpstr> Model Architectures</vt:lpstr>
      <vt:lpstr> System Design</vt:lpstr>
      <vt:lpstr> System Design</vt:lpstr>
      <vt:lpstr> System Design</vt:lpstr>
      <vt:lpstr>Key Challenges</vt:lpstr>
      <vt:lpstr>Response Relevance </vt:lpstr>
      <vt:lpstr>Evaluation Metrics</vt:lpstr>
      <vt:lpstr>Future Improvements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Colleen Jung</dc:creator>
  <cp:lastModifiedBy>Liang Gong</cp:lastModifiedBy>
  <cp:revision>10</cp:revision>
  <dcterms:created xsi:type="dcterms:W3CDTF">2024-07-29T18:33:50Z</dcterms:created>
  <dcterms:modified xsi:type="dcterms:W3CDTF">2024-11-12T06:42:01Z</dcterms:modified>
</cp:coreProperties>
</file>