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3"/>
  </p:notesMasterIdLst>
  <p:handoutMasterIdLst>
    <p:handoutMasterId r:id="rId14"/>
  </p:handoutMasterIdLst>
  <p:sldIdLst>
    <p:sldId id="335" r:id="rId2"/>
    <p:sldId id="346" r:id="rId3"/>
    <p:sldId id="342" r:id="rId4"/>
    <p:sldId id="343" r:id="rId5"/>
    <p:sldId id="344" r:id="rId6"/>
    <p:sldId id="345" r:id="rId7"/>
    <p:sldId id="350" r:id="rId8"/>
    <p:sldId id="347" r:id="rId9"/>
    <p:sldId id="348" r:id="rId10"/>
    <p:sldId id="349" r:id="rId11"/>
    <p:sldId id="289" r:id="rId12"/>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7"/>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9" autoAdjust="0"/>
    <p:restoredTop sz="62760" autoAdjust="0"/>
  </p:normalViewPr>
  <p:slideViewPr>
    <p:cSldViewPr snapToGrid="0">
      <p:cViewPr varScale="1">
        <p:scale>
          <a:sx n="69" d="100"/>
          <a:sy n="69" d="100"/>
        </p:scale>
        <p:origin x="1650" y="5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3" d="100"/>
          <a:sy n="8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everyone, Thank you for joining this session.</a:t>
            </a:r>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A855-29D4-BC21-4609-7386FFBBD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A479C-F9B0-5384-225D-6B8706C077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DB02D-B14D-DB27-3127-7C3BCFD711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CAB0F3-90D1-943D-FA3D-908AE9BF7A30}"/>
              </a:ext>
            </a:extLst>
          </p:cNvPr>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155466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11</a:t>
            </a:fld>
            <a:endParaRPr lang="en-US" altLang="en-US"/>
          </a:p>
        </p:txBody>
      </p:sp>
    </p:spTree>
    <p:extLst>
      <p:ext uri="{BB962C8B-B14F-4D97-AF65-F5344CB8AC3E}">
        <p14:creationId xmlns:p14="http://schemas.microsoft.com/office/powerpoint/2010/main" val="35640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90C4-DA9C-3416-198B-EACA93577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668A91-B283-DC1E-ED85-E5F015FB4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2B2BB-F2A6-344F-7CC5-5162CC865243}"/>
              </a:ext>
            </a:extLst>
          </p:cNvPr>
          <p:cNvSpPr>
            <a:spLocks noGrp="1"/>
          </p:cNvSpPr>
          <p:nvPr>
            <p:ph type="body" idx="1"/>
          </p:nvPr>
        </p:nvSpPr>
        <p:spPr/>
        <p:txBody>
          <a:bodyPr/>
          <a:lstStyle/>
          <a:p>
            <a:r>
              <a:rPr lang="en-US" dirty="0"/>
              <a:t>Before we dive into today’s tutorial, let’s take a quick moment to outline how things will run. First, I’ll present some additional material that complements what you’ve learned so far. Next, I’ll provide a set of exercises to help solidify your understanding. Finally, we’ll have an open Q&amp;A session—feel free to ask about anything related to the material, the questions, or broader course topics.</a:t>
            </a:r>
          </a:p>
          <a:p>
            <a:r>
              <a:rPr lang="en-US" dirty="0"/>
              <a:t>You can find this slide, along with all the key information, on the Week Overview page in Canvas.</a:t>
            </a:r>
          </a:p>
        </p:txBody>
      </p:sp>
      <p:sp>
        <p:nvSpPr>
          <p:cNvPr id="4" name="Slide Number Placeholder 3">
            <a:extLst>
              <a:ext uri="{FF2B5EF4-FFF2-40B4-BE49-F238E27FC236}">
                <a16:creationId xmlns:a16="http://schemas.microsoft.com/office/drawing/2014/main" id="{FCF8B67C-A989-040F-5E65-4C45BA2120F1}"/>
              </a:ext>
            </a:extLst>
          </p:cNvPr>
          <p:cNvSpPr>
            <a:spLocks noGrp="1"/>
          </p:cNvSpPr>
          <p:nvPr>
            <p:ph type="sldNum" sz="quarter" idx="5"/>
          </p:nvPr>
        </p:nvSpPr>
        <p:spPr/>
        <p:txBody>
          <a:bodyPr/>
          <a:lstStyle/>
          <a:p>
            <a:pPr>
              <a:defRPr/>
            </a:pPr>
            <a:fld id="{AE66C03C-4B0E-4149-8287-A3B340EB818D}" type="slidenum">
              <a:rPr lang="en-US" altLang="en-US" smtClean="0"/>
              <a:pPr>
                <a:defRPr/>
              </a:pPr>
              <a:t>2</a:t>
            </a:fld>
            <a:endParaRPr lang="en-US" altLang="en-US"/>
          </a:p>
        </p:txBody>
      </p:sp>
    </p:spTree>
    <p:extLst>
      <p:ext uri="{BB962C8B-B14F-4D97-AF65-F5344CB8AC3E}">
        <p14:creationId xmlns:p14="http://schemas.microsoft.com/office/powerpoint/2010/main" val="1213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B9900-053D-F5AF-873B-506C67A82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074BF-26E7-BF57-8B70-A6BF979C2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C35CC-E6C4-1A1C-7472-3CAC139FEB7A}"/>
              </a:ext>
            </a:extLst>
          </p:cNvPr>
          <p:cNvSpPr>
            <a:spLocks noGrp="1"/>
          </p:cNvSpPr>
          <p:nvPr>
            <p:ph type="body" idx="1"/>
          </p:nvPr>
        </p:nvSpPr>
        <p:spPr/>
        <p:txBody>
          <a:bodyPr/>
          <a:lstStyle/>
          <a:p>
            <a:r>
              <a:rPr lang="en-US" dirty="0"/>
              <a:t>On this slide, we have a table comparing the three main join types we’ve covered: Cartesian Product, Theta Join, and Natural Join. We’ll walk through each row—Condition, Duplicate Columns, and Symbol—to understand how these joins differ and when you might use each one.</a:t>
            </a:r>
          </a:p>
          <a:p>
            <a:r>
              <a:rPr lang="en-US" dirty="0"/>
              <a:t>First, let’s look at the </a:t>
            </a:r>
            <a:r>
              <a:rPr lang="en-US" b="1" dirty="0"/>
              <a:t>Condition</a:t>
            </a:r>
            <a:r>
              <a:rPr lang="en-US" dirty="0"/>
              <a:t> row. A </a:t>
            </a:r>
            <a:r>
              <a:rPr lang="en-US" b="1" dirty="0"/>
              <a:t>Cartesian Product</a:t>
            </a:r>
            <a:r>
              <a:rPr lang="en-US" dirty="0"/>
              <a:t> has no condition at all. It pairs every row in one relation (R) with every row in another (S), which can lead to a very large result if both tables are big. A </a:t>
            </a:r>
            <a:r>
              <a:rPr lang="en-US" b="1" dirty="0"/>
              <a:t>Theta Join</a:t>
            </a:r>
            <a:r>
              <a:rPr lang="en-US" dirty="0"/>
              <a:t> introduces a general predicate—this can be equality, inequality, or other operators—to control how rows match between R and S. Finally, a </a:t>
            </a:r>
            <a:r>
              <a:rPr lang="en-US" b="1" dirty="0"/>
              <a:t>Natural Join</a:t>
            </a:r>
            <a:r>
              <a:rPr lang="en-US" dirty="0"/>
              <a:t> automatically applies equality on all columns that share the same name in R and S, saving you from specifying each column explicitly. However, this can sometimes cause unintended matches if you’re not careful with naming.</a:t>
            </a:r>
          </a:p>
          <a:p>
            <a:r>
              <a:rPr lang="en-US" dirty="0"/>
              <a:t>Next, check out the </a:t>
            </a:r>
            <a:r>
              <a:rPr lang="en-US" b="1" dirty="0"/>
              <a:t>Duplicate Columns</a:t>
            </a:r>
            <a:r>
              <a:rPr lang="en-US" dirty="0"/>
              <a:t> row. With a </a:t>
            </a:r>
            <a:r>
              <a:rPr lang="en-US" b="1" dirty="0"/>
              <a:t>Cartesian Product</a:t>
            </a:r>
            <a:r>
              <a:rPr lang="en-US" dirty="0"/>
              <a:t> and a </a:t>
            </a:r>
            <a:r>
              <a:rPr lang="en-US" b="1" dirty="0"/>
              <a:t>Theta Join</a:t>
            </a:r>
            <a:r>
              <a:rPr lang="en-US" dirty="0"/>
              <a:t>, any columns that appear in both R and S will show up twice in the resulting table. This can be useful for certain operations but can also clutter your data if you don’t need those duplicate columns. On the other hand, a </a:t>
            </a:r>
            <a:r>
              <a:rPr lang="en-US" b="1" dirty="0"/>
              <a:t>Natural Join</a:t>
            </a:r>
            <a:r>
              <a:rPr lang="en-US" dirty="0"/>
              <a:t> automatically merges columns with the same name, effectively removing duplicates so that each matching attribute appears only once. This feature is convenient but demands consistent naming in your database design.</a:t>
            </a:r>
          </a:p>
          <a:p>
            <a:r>
              <a:rPr lang="en-US" dirty="0"/>
              <a:t>Finally, the </a:t>
            </a:r>
            <a:r>
              <a:rPr lang="en-US" b="1" dirty="0"/>
              <a:t>Symbol</a:t>
            </a:r>
            <a:r>
              <a:rPr lang="en-US" dirty="0"/>
              <a:t> row shows how we represent each join in relational algebra. A </a:t>
            </a:r>
            <a:r>
              <a:rPr lang="en-US" b="1" dirty="0"/>
              <a:t>Cartesian Product</a:t>
            </a:r>
            <a:r>
              <a:rPr lang="en-US" dirty="0"/>
              <a:t> is written as R × S, while a </a:t>
            </a:r>
            <a:r>
              <a:rPr lang="en-US" b="1" dirty="0"/>
              <a:t>Theta Join</a:t>
            </a:r>
            <a:r>
              <a:rPr lang="en-US" dirty="0"/>
              <a:t> is R ⋈θ S, indicating a specific condition (θ). The </a:t>
            </a:r>
            <a:r>
              <a:rPr lang="en-US" b="1" dirty="0"/>
              <a:t>Natural Join</a:t>
            </a:r>
            <a:r>
              <a:rPr lang="en-US" dirty="0"/>
              <a:t> is simply R ⋈ S, where the implicit condition is that all matching column names must be equal.</a:t>
            </a:r>
          </a:p>
          <a:p>
            <a:r>
              <a:rPr lang="en-US" dirty="0"/>
              <a:t>By comparing these three types side by side, we can see that each one serves a different purpose. The </a:t>
            </a:r>
            <a:r>
              <a:rPr lang="en-US" b="1" dirty="0"/>
              <a:t>Cartesian Product</a:t>
            </a:r>
            <a:r>
              <a:rPr lang="en-US" dirty="0"/>
              <a:t> is the broadest, creating all possible combinations; the </a:t>
            </a:r>
            <a:r>
              <a:rPr lang="en-US" b="1" dirty="0"/>
              <a:t>Theta Join</a:t>
            </a:r>
            <a:r>
              <a:rPr lang="en-US" dirty="0"/>
              <a:t> lets you tailor a condition to filter those combinations; and the </a:t>
            </a:r>
            <a:r>
              <a:rPr lang="en-US" b="1" dirty="0"/>
              <a:t>Natural Join</a:t>
            </a:r>
            <a:r>
              <a:rPr lang="en-US" dirty="0"/>
              <a:t> is a shortcut for </a:t>
            </a:r>
            <a:r>
              <a:rPr lang="en-US" dirty="0" err="1"/>
              <a:t>equi</a:t>
            </a:r>
            <a:r>
              <a:rPr lang="en-US" dirty="0"/>
              <a:t>-joins when tables share identically named columns. Keep these distinctions in mind, and you’ll be well-prepared to choose the right join for your data.”</a:t>
            </a:r>
          </a:p>
        </p:txBody>
      </p:sp>
      <p:sp>
        <p:nvSpPr>
          <p:cNvPr id="4" name="Slide Number Placeholder 3">
            <a:extLst>
              <a:ext uri="{FF2B5EF4-FFF2-40B4-BE49-F238E27FC236}">
                <a16:creationId xmlns:a16="http://schemas.microsoft.com/office/drawing/2014/main" id="{3BEFFCFF-F92D-1261-1D77-55EDED720511}"/>
              </a:ext>
            </a:extLst>
          </p:cNvPr>
          <p:cNvSpPr>
            <a:spLocks noGrp="1"/>
          </p:cNvSpPr>
          <p:nvPr>
            <p:ph type="sldNum" sz="quarter" idx="5"/>
          </p:nvPr>
        </p:nvSpPr>
        <p:spPr/>
        <p:txBody>
          <a:bodyPr/>
          <a:lstStyle/>
          <a:p>
            <a:pPr>
              <a:defRPr/>
            </a:pPr>
            <a:fld id="{AE66C03C-4B0E-4149-8287-A3B340EB818D}" type="slidenum">
              <a:rPr lang="en-US" altLang="en-US" smtClean="0"/>
              <a:pPr>
                <a:defRPr/>
              </a:pPr>
              <a:t>3</a:t>
            </a:fld>
            <a:endParaRPr lang="en-US" altLang="en-US"/>
          </a:p>
        </p:txBody>
      </p:sp>
    </p:spTree>
    <p:extLst>
      <p:ext uri="{BB962C8B-B14F-4D97-AF65-F5344CB8AC3E}">
        <p14:creationId xmlns:p14="http://schemas.microsoft.com/office/powerpoint/2010/main" val="128234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4</a:t>
            </a:fld>
            <a:endParaRPr lang="en-US" altLang="en-US"/>
          </a:p>
        </p:txBody>
      </p:sp>
    </p:spTree>
    <p:extLst>
      <p:ext uri="{BB962C8B-B14F-4D97-AF65-F5344CB8AC3E}">
        <p14:creationId xmlns:p14="http://schemas.microsoft.com/office/powerpoint/2010/main" val="409725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D850-DB15-CF09-F5D2-ECBDA298C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2CF5E-743C-0548-37AE-A4616FBBF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136FD1-401F-C704-16E1-5472D2A468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F1DDF-4D4A-8E74-5CC5-B31AACC9726E}"/>
              </a:ext>
            </a:extLst>
          </p:cNvPr>
          <p:cNvSpPr>
            <a:spLocks noGrp="1"/>
          </p:cNvSpPr>
          <p:nvPr>
            <p:ph type="sldNum" sz="quarter" idx="5"/>
          </p:nvPr>
        </p:nvSpPr>
        <p:spPr/>
        <p:txBody>
          <a:bodyPr/>
          <a:lstStyle/>
          <a:p>
            <a:pPr>
              <a:defRPr/>
            </a:pPr>
            <a:fld id="{AE66C03C-4B0E-4149-8287-A3B340EB818D}" type="slidenum">
              <a:rPr lang="en-US" altLang="en-US" smtClean="0"/>
              <a:pPr>
                <a:defRPr/>
              </a:pPr>
              <a:t>5</a:t>
            </a:fld>
            <a:endParaRPr lang="en-US" altLang="en-US"/>
          </a:p>
        </p:txBody>
      </p:sp>
    </p:spTree>
    <p:extLst>
      <p:ext uri="{BB962C8B-B14F-4D97-AF65-F5344CB8AC3E}">
        <p14:creationId xmlns:p14="http://schemas.microsoft.com/office/powerpoint/2010/main" val="2482968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6ADD9-02FE-61EE-BC57-9E77AB3F8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D58B5C-F44C-8FA3-BB2B-34DEACBD2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2E730-C675-1931-0EE7-C2FE8CB0B1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53FEB4-1B17-9D3D-3A34-4427B8A5ADE0}"/>
              </a:ext>
            </a:extLst>
          </p:cNvPr>
          <p:cNvSpPr>
            <a:spLocks noGrp="1"/>
          </p:cNvSpPr>
          <p:nvPr>
            <p:ph type="sldNum" sz="quarter" idx="5"/>
          </p:nvPr>
        </p:nvSpPr>
        <p:spPr/>
        <p:txBody>
          <a:bodyPr/>
          <a:lstStyle/>
          <a:p>
            <a:pPr>
              <a:defRPr/>
            </a:pPr>
            <a:fld id="{AE66C03C-4B0E-4149-8287-A3B340EB818D}" type="slidenum">
              <a:rPr lang="en-US" altLang="en-US" smtClean="0"/>
              <a:pPr>
                <a:defRPr/>
              </a:pPr>
              <a:t>6</a:t>
            </a:fld>
            <a:endParaRPr lang="en-US" altLang="en-US"/>
          </a:p>
        </p:txBody>
      </p:sp>
    </p:spTree>
    <p:extLst>
      <p:ext uri="{BB962C8B-B14F-4D97-AF65-F5344CB8AC3E}">
        <p14:creationId xmlns:p14="http://schemas.microsoft.com/office/powerpoint/2010/main" val="4324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64EAD-795C-EDFE-7696-386C82E49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99899E-C198-BF80-33F3-0C2A4CA79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9E2BE4-3078-8D2B-5551-DBF26AF0D929}"/>
              </a:ext>
            </a:extLst>
          </p:cNvPr>
          <p:cNvSpPr>
            <a:spLocks noGrp="1"/>
          </p:cNvSpPr>
          <p:nvPr>
            <p:ph type="body" idx="1"/>
          </p:nvPr>
        </p:nvSpPr>
        <p:spPr/>
        <p:txBody>
          <a:bodyPr/>
          <a:lstStyle/>
          <a:p>
            <a:pPr marL="0" indent="0">
              <a:buNone/>
            </a:pPr>
            <a:r>
              <a:rPr lang="en-US" sz="1200" dirty="0"/>
              <a:t>We encourage you to use the online interpreter, which the link and the QR code can be found on Appendix (go to that page)</a:t>
            </a:r>
            <a:endParaRPr lang="en-US" dirty="0"/>
          </a:p>
        </p:txBody>
      </p:sp>
      <p:sp>
        <p:nvSpPr>
          <p:cNvPr id="4" name="Slide Number Placeholder 3">
            <a:extLst>
              <a:ext uri="{FF2B5EF4-FFF2-40B4-BE49-F238E27FC236}">
                <a16:creationId xmlns:a16="http://schemas.microsoft.com/office/drawing/2014/main" id="{BAE8C760-EF03-95EE-5EA5-ECC5A1CB2FE3}"/>
              </a:ext>
            </a:extLst>
          </p:cNvPr>
          <p:cNvSpPr>
            <a:spLocks noGrp="1"/>
          </p:cNvSpPr>
          <p:nvPr>
            <p:ph type="sldNum" sz="quarter" idx="5"/>
          </p:nvPr>
        </p:nvSpPr>
        <p:spPr/>
        <p:txBody>
          <a:bodyPr/>
          <a:lstStyle/>
          <a:p>
            <a:pPr>
              <a:defRPr/>
            </a:pPr>
            <a:fld id="{AE66C03C-4B0E-4149-8287-A3B340EB818D}" type="slidenum">
              <a:rPr lang="en-US" altLang="en-US" smtClean="0"/>
              <a:pPr>
                <a:defRPr/>
              </a:pPr>
              <a:t>7</a:t>
            </a:fld>
            <a:endParaRPr lang="en-US" altLang="en-US"/>
          </a:p>
        </p:txBody>
      </p:sp>
    </p:spTree>
    <p:extLst>
      <p:ext uri="{BB962C8B-B14F-4D97-AF65-F5344CB8AC3E}">
        <p14:creationId xmlns:p14="http://schemas.microsoft.com/office/powerpoint/2010/main" val="2204432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E641A-7CFA-B191-784B-875B6D967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482D16-F442-992D-B072-03CC81D197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697811-7340-B718-184A-CBAE049460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426400-AC94-D1C8-E5B9-78CA5697033D}"/>
              </a:ext>
            </a:extLst>
          </p:cNvPr>
          <p:cNvSpPr>
            <a:spLocks noGrp="1"/>
          </p:cNvSpPr>
          <p:nvPr>
            <p:ph type="sldNum" sz="quarter" idx="5"/>
          </p:nvPr>
        </p:nvSpPr>
        <p:spPr/>
        <p:txBody>
          <a:bodyPr/>
          <a:lstStyle/>
          <a:p>
            <a:pPr>
              <a:defRPr/>
            </a:pPr>
            <a:fld id="{AE66C03C-4B0E-4149-8287-A3B340EB818D}" type="slidenum">
              <a:rPr lang="en-US" altLang="en-US" smtClean="0"/>
              <a:pPr>
                <a:defRPr/>
              </a:pPr>
              <a:t>8</a:t>
            </a:fld>
            <a:endParaRPr lang="en-US" altLang="en-US"/>
          </a:p>
        </p:txBody>
      </p:sp>
    </p:spTree>
    <p:extLst>
      <p:ext uri="{BB962C8B-B14F-4D97-AF65-F5344CB8AC3E}">
        <p14:creationId xmlns:p14="http://schemas.microsoft.com/office/powerpoint/2010/main" val="636065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5EECF-5571-B69D-EE7C-4C4B5D350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0D7DB-2D20-7818-2CA5-6D0AC8715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7619A-AD0C-1E03-E85A-9EDBD5550C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563BF3-2BBE-7587-E7E4-143EE38391DF}"/>
              </a:ext>
            </a:extLst>
          </p:cNvPr>
          <p:cNvSpPr>
            <a:spLocks noGrp="1"/>
          </p:cNvSpPr>
          <p:nvPr>
            <p:ph type="sldNum" sz="quarter" idx="5"/>
          </p:nvPr>
        </p:nvSpPr>
        <p:spPr/>
        <p:txBody>
          <a:bodyPr/>
          <a:lstStyle/>
          <a:p>
            <a:pPr>
              <a:defRPr/>
            </a:pPr>
            <a:fld id="{AE66C03C-4B0E-4149-8287-A3B340EB818D}" type="slidenum">
              <a:rPr lang="en-US" altLang="en-US" smtClean="0"/>
              <a:pPr>
                <a:defRPr/>
              </a:pPr>
              <a:t>9</a:t>
            </a:fld>
            <a:endParaRPr lang="en-US" altLang="en-US"/>
          </a:p>
        </p:txBody>
      </p:sp>
    </p:spTree>
    <p:extLst>
      <p:ext uri="{BB962C8B-B14F-4D97-AF65-F5344CB8AC3E}">
        <p14:creationId xmlns:p14="http://schemas.microsoft.com/office/powerpoint/2010/main" val="2674347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BC7"/>
        </a:solidFill>
        <a:effectLst/>
      </p:bgPr>
    </p:bg>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498102" y="2286000"/>
            <a:ext cx="7772400" cy="1143000"/>
          </a:xfrm>
        </p:spPr>
        <p:txBody>
          <a:bodyPr>
            <a:scene3d>
              <a:camera prst="orthographicFront"/>
              <a:lightRig rig="glow" dir="t"/>
            </a:scene3d>
            <a:sp3d prstMaterial="matte"/>
          </a:bodyPr>
          <a:lstStyle>
            <a:lvl1pPr>
              <a:defRPr sz="2700" b="0" i="0" baseline="0">
                <a:solidFill>
                  <a:schemeClr val="accent1"/>
                </a:solidFill>
                <a:latin typeface="+mj-lt"/>
              </a:defRPr>
            </a:lvl1pPr>
          </a:lstStyle>
          <a:p>
            <a:r>
              <a:rPr lang="en-US" dirty="0"/>
              <a:t>Click to edit Master title style</a:t>
            </a:r>
          </a:p>
        </p:txBody>
      </p:sp>
      <p:pic>
        <p:nvPicPr>
          <p:cNvPr id="2" name="object 5">
            <a:extLst>
              <a:ext uri="{FF2B5EF4-FFF2-40B4-BE49-F238E27FC236}">
                <a16:creationId xmlns:a16="http://schemas.microsoft.com/office/drawing/2014/main" id="{6846514D-7E87-1BCE-D834-A98E04F5368E}"/>
              </a:ext>
            </a:extLst>
          </p:cNvPr>
          <p:cNvPicPr/>
          <p:nvPr userDrawn="1"/>
        </p:nvPicPr>
        <p:blipFill>
          <a:blip r:embed="rId2" cstate="print"/>
          <a:stretch>
            <a:fillRect/>
          </a:stretch>
        </p:blipFill>
        <p:spPr>
          <a:xfrm>
            <a:off x="487017" y="6086848"/>
            <a:ext cx="1413650" cy="522674"/>
          </a:xfrm>
          <a:prstGeom prst="rect">
            <a:avLst/>
          </a:prstGeom>
        </p:spPr>
      </p:pic>
      <p:sp>
        <p:nvSpPr>
          <p:cNvPr id="4" name="TextBox 3">
            <a:extLst>
              <a:ext uri="{FF2B5EF4-FFF2-40B4-BE49-F238E27FC236}">
                <a16:creationId xmlns:a16="http://schemas.microsoft.com/office/drawing/2014/main" id="{8DFEE7A9-11C3-CA41-6D1D-08606025C7C1}"/>
              </a:ext>
            </a:extLst>
          </p:cNvPr>
          <p:cNvSpPr txBox="1"/>
          <p:nvPr userDrawn="1"/>
        </p:nvSpPr>
        <p:spPr>
          <a:xfrm>
            <a:off x="407504" y="5291759"/>
            <a:ext cx="4572000" cy="579646"/>
          </a:xfrm>
          <a:prstGeom prst="rect">
            <a:avLst/>
          </a:prstGeom>
          <a:noFill/>
        </p:spPr>
        <p:txBody>
          <a:bodyPr wrap="square">
            <a:spAutoFit/>
          </a:bodyPr>
          <a:lstStyle/>
          <a:p>
            <a:pPr marL="25400">
              <a:lnSpc>
                <a:spcPct val="100000"/>
              </a:lnSpc>
              <a:spcBef>
                <a:spcPts val="5"/>
              </a:spcBef>
            </a:pPr>
            <a:r>
              <a:rPr lang="en-NZ" sz="1500" b="1" baseline="0" dirty="0">
                <a:solidFill>
                  <a:srgbClr val="FFFFFF"/>
                </a:solidFill>
                <a:latin typeface="Arial"/>
                <a:cs typeface="Arial"/>
              </a:rPr>
              <a:t>Database TA Team</a:t>
            </a:r>
            <a:endParaRPr lang="en-NZ" sz="1500" b="1" baseline="0" dirty="0">
              <a:latin typeface="Arial"/>
              <a:cs typeface="Arial"/>
            </a:endParaRPr>
          </a:p>
          <a:p>
            <a:pPr marL="25400">
              <a:lnSpc>
                <a:spcPct val="100000"/>
              </a:lnSpc>
              <a:spcBef>
                <a:spcPts val="225"/>
              </a:spcBef>
            </a:pPr>
            <a:r>
              <a:rPr lang="en-NZ" sz="1500" dirty="0">
                <a:solidFill>
                  <a:srgbClr val="FFFFFF"/>
                </a:solidFill>
                <a:latin typeface="Arial"/>
                <a:cs typeface="Arial"/>
              </a:rPr>
              <a:t>The</a:t>
            </a:r>
            <a:r>
              <a:rPr lang="en-NZ" sz="1500" spc="55" dirty="0">
                <a:solidFill>
                  <a:srgbClr val="FFFFFF"/>
                </a:solidFill>
                <a:latin typeface="Arial"/>
                <a:cs typeface="Arial"/>
              </a:rPr>
              <a:t> </a:t>
            </a:r>
            <a:r>
              <a:rPr lang="en-NZ" sz="1500" spc="-10" dirty="0">
                <a:solidFill>
                  <a:srgbClr val="FFFFFF"/>
                </a:solidFill>
                <a:latin typeface="Arial"/>
                <a:cs typeface="Arial"/>
              </a:rPr>
              <a:t>University</a:t>
            </a:r>
            <a:r>
              <a:rPr lang="en-NZ" sz="1500" spc="55" dirty="0">
                <a:solidFill>
                  <a:srgbClr val="FFFFFF"/>
                </a:solidFill>
                <a:latin typeface="Arial"/>
                <a:cs typeface="Arial"/>
              </a:rPr>
              <a:t> </a:t>
            </a:r>
            <a:r>
              <a:rPr lang="en-NZ" sz="1500" dirty="0">
                <a:solidFill>
                  <a:srgbClr val="FFFFFF"/>
                </a:solidFill>
                <a:latin typeface="Arial"/>
                <a:cs typeface="Arial"/>
              </a:rPr>
              <a:t>of</a:t>
            </a:r>
            <a:r>
              <a:rPr lang="en-NZ" sz="1500" spc="50" dirty="0">
                <a:solidFill>
                  <a:srgbClr val="FFFFFF"/>
                </a:solidFill>
                <a:latin typeface="Arial"/>
                <a:cs typeface="Arial"/>
              </a:rPr>
              <a:t> </a:t>
            </a:r>
            <a:r>
              <a:rPr lang="en-NZ" sz="1500" spc="-10" dirty="0">
                <a:solidFill>
                  <a:srgbClr val="FFFFFF"/>
                </a:solidFill>
                <a:latin typeface="Arial"/>
                <a:cs typeface="Arial"/>
              </a:rPr>
              <a:t>Auckland</a:t>
            </a:r>
            <a:endParaRPr lang="en-NZ" sz="1500" dirty="0">
              <a:latin typeface="Arial"/>
              <a:cs typeface="Arial"/>
            </a:endParaRPr>
          </a:p>
        </p:txBody>
      </p:sp>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7597" y="1867591"/>
            <a:ext cx="7727518"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7396319-7964-0C09-25B8-D3AD2FDAF84D}"/>
              </a:ext>
            </a:extLst>
          </p:cNvPr>
          <p:cNvSpPr>
            <a:spLocks noGrp="1"/>
          </p:cNvSpPr>
          <p:nvPr>
            <p:ph type="sldNum" sz="quarter" idx="10"/>
          </p:nvPr>
        </p:nvSpPr>
        <p:spPr>
          <a:xfrm>
            <a:off x="8613422" y="6528559"/>
            <a:ext cx="530577" cy="329441"/>
          </a:xfrm>
        </p:spPr>
        <p:txBody>
          <a:bodyPr/>
          <a:lstStyle/>
          <a:p>
            <a:pPr>
              <a:defRPr/>
            </a:pPr>
            <a:fld id="{547F3CAF-32BF-49A6-93F1-59C9E4B7C957}" type="slidenum">
              <a:rPr lang="en-US" altLang="en-US" smtClean="0"/>
              <a:pPr>
                <a:defRPr/>
              </a:pPr>
              <a:t>‹#›</a:t>
            </a:fld>
            <a:endParaRPr lang="en-US" altLang="en-US" dirty="0"/>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597" y="1610623"/>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2" y="1610622"/>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xfrm>
            <a:off x="6553200" y="6524348"/>
            <a:ext cx="1905000" cy="457200"/>
          </a:xfrm>
          <a:prstGeom prst="rect">
            <a:avLst/>
          </a:prstGeom>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7078" y="16136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77078" y="2449512"/>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36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837597" y="1857651"/>
            <a:ext cx="7727518" cy="454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837597" y="586892"/>
            <a:ext cx="8079391"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 name="object 3">
            <a:extLst>
              <a:ext uri="{FF2B5EF4-FFF2-40B4-BE49-F238E27FC236}">
                <a16:creationId xmlns:a16="http://schemas.microsoft.com/office/drawing/2014/main" id="{03CDA0F4-6FA8-2549-780F-CA498970AF1E}"/>
              </a:ext>
            </a:extLst>
          </p:cNvPr>
          <p:cNvPicPr/>
          <p:nvPr userDrawn="1"/>
        </p:nvPicPr>
        <p:blipFill>
          <a:blip r:embed="rId14" cstate="print"/>
          <a:stretch>
            <a:fillRect/>
          </a:stretch>
        </p:blipFill>
        <p:spPr>
          <a:xfrm>
            <a:off x="6808304" y="68194"/>
            <a:ext cx="2222190" cy="467139"/>
          </a:xfrm>
          <a:prstGeom prst="rect">
            <a:avLst/>
          </a:prstGeom>
        </p:spPr>
      </p:pic>
      <p:sp>
        <p:nvSpPr>
          <p:cNvPr id="3" name="Slide Number Placeholder 2">
            <a:extLst>
              <a:ext uri="{FF2B5EF4-FFF2-40B4-BE49-F238E27FC236}">
                <a16:creationId xmlns:a16="http://schemas.microsoft.com/office/drawing/2014/main" id="{13C5A22A-4E0E-DDD6-8026-85D72412D339}"/>
              </a:ext>
            </a:extLst>
          </p:cNvPr>
          <p:cNvSpPr>
            <a:spLocks noGrp="1" noChangeArrowheads="1"/>
          </p:cNvSpPr>
          <p:nvPr>
            <p:ph type="sldNum" sz="quarter" idx="4"/>
          </p:nvPr>
        </p:nvSpPr>
        <p:spPr>
          <a:xfrm>
            <a:off x="6653489" y="6528559"/>
            <a:ext cx="1905000" cy="329441"/>
          </a:xfrm>
          <a:prstGeom prst="rect">
            <a:avLst/>
          </a:prstGeom>
          <a:ln/>
        </p:spPr>
        <p:txBody>
          <a:bodyPr/>
          <a:lstStyle>
            <a:lvl1pPr>
              <a:defRPr/>
            </a:lvl1pPr>
          </a:lstStyle>
          <a:p>
            <a:pPr>
              <a:defRPr/>
            </a:pPr>
            <a:fld id="{547F3CAF-32BF-49A6-93F1-59C9E4B7C957}"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l"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db-book.com/university-lab-dir/sqlj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Database System Tutorial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C3A4D-2C6F-5F28-222E-7647E074F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BB445-C0BA-33FC-72B5-8631B85471B7}"/>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CEFF84A3-8BF8-897A-F84B-3A515A930B45}"/>
              </a:ext>
            </a:extLst>
          </p:cNvPr>
          <p:cNvSpPr>
            <a:spLocks noGrp="1"/>
          </p:cNvSpPr>
          <p:nvPr>
            <p:ph type="sldNum" sz="quarter" idx="10"/>
          </p:nvPr>
        </p:nvSpPr>
        <p:spPr/>
        <p:txBody>
          <a:bodyPr/>
          <a:lstStyle/>
          <a:p>
            <a:pPr>
              <a:defRPr/>
            </a:pPr>
            <a:fld id="{547F3CAF-32BF-49A6-93F1-59C9E4B7C957}" type="slidenum">
              <a:rPr lang="en-US" altLang="en-US" smtClean="0"/>
              <a:pPr>
                <a:defRPr/>
              </a:pPr>
              <a:t>10</a:t>
            </a:fld>
            <a:endParaRPr lang="en-US" altLang="en-US" dirty="0"/>
          </a:p>
        </p:txBody>
      </p:sp>
      <p:pic>
        <p:nvPicPr>
          <p:cNvPr id="11" name="Picture 10">
            <a:extLst>
              <a:ext uri="{FF2B5EF4-FFF2-40B4-BE49-F238E27FC236}">
                <a16:creationId xmlns:a16="http://schemas.microsoft.com/office/drawing/2014/main" id="{C87985A5-F9B3-41F6-F8E7-982911A91940}"/>
              </a:ext>
            </a:extLst>
          </p:cNvPr>
          <p:cNvPicPr>
            <a:picLocks noChangeAspect="1"/>
          </p:cNvPicPr>
          <p:nvPr/>
        </p:nvPicPr>
        <p:blipFill>
          <a:blip r:embed="rId3"/>
          <a:stretch>
            <a:fillRect/>
          </a:stretch>
        </p:blipFill>
        <p:spPr>
          <a:xfrm>
            <a:off x="578886" y="2441063"/>
            <a:ext cx="3271203" cy="3271203"/>
          </a:xfrm>
          <a:prstGeom prst="rect">
            <a:avLst/>
          </a:prstGeom>
        </p:spPr>
      </p:pic>
      <p:sp>
        <p:nvSpPr>
          <p:cNvPr id="13" name="Content Placeholder 12">
            <a:extLst>
              <a:ext uri="{FF2B5EF4-FFF2-40B4-BE49-F238E27FC236}">
                <a16:creationId xmlns:a16="http://schemas.microsoft.com/office/drawing/2014/main" id="{F5C75FDC-C84F-89EC-90D8-40EC813B3BEA}"/>
              </a:ext>
            </a:extLst>
          </p:cNvPr>
          <p:cNvSpPr>
            <a:spLocks noGrp="1"/>
          </p:cNvSpPr>
          <p:nvPr>
            <p:ph idx="1"/>
          </p:nvPr>
        </p:nvSpPr>
        <p:spPr>
          <a:xfrm>
            <a:off x="4620307" y="2441063"/>
            <a:ext cx="3993115" cy="1429791"/>
          </a:xfrm>
        </p:spPr>
        <p:txBody>
          <a:bodyPr/>
          <a:lstStyle/>
          <a:p>
            <a:pPr marL="0" indent="0">
              <a:buNone/>
            </a:pPr>
            <a:r>
              <a:rPr lang="en-US" sz="2400" dirty="0">
                <a:effectLst/>
                <a:hlinkClick r:id="rId4"/>
              </a:rPr>
              <a:t>https://www.db-book.com/university-lab-dir/sqljs.html</a:t>
            </a:r>
            <a:endParaRPr lang="en-NZ" sz="2400" dirty="0"/>
          </a:p>
          <a:p>
            <a:pPr marL="0" indent="0">
              <a:buNone/>
            </a:pPr>
            <a:endParaRPr lang="en-NZ" sz="2400" dirty="0"/>
          </a:p>
          <a:p>
            <a:pPr marL="0" indent="0">
              <a:buNone/>
            </a:pPr>
            <a:r>
              <a:rPr lang="en-NZ" sz="2400" dirty="0"/>
              <a:t>&lt;- Online SQL interpreter</a:t>
            </a:r>
          </a:p>
          <a:p>
            <a:pPr marL="0" indent="0">
              <a:buNone/>
            </a:pPr>
            <a:endParaRPr lang="en-NZ" sz="2400" dirty="0"/>
          </a:p>
          <a:p>
            <a:pPr marL="0" indent="0">
              <a:buNone/>
            </a:pPr>
            <a:r>
              <a:rPr lang="en-NZ" sz="2400" dirty="0"/>
              <a:t>University database loaded</a:t>
            </a:r>
            <a:endParaRPr lang="en-US" sz="2400" dirty="0"/>
          </a:p>
        </p:txBody>
      </p:sp>
    </p:spTree>
    <p:extLst>
      <p:ext uri="{BB962C8B-B14F-4D97-AF65-F5344CB8AC3E}">
        <p14:creationId xmlns:p14="http://schemas.microsoft.com/office/powerpoint/2010/main" val="159918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0054A0"/>
          </a:solidFill>
        </p:spPr>
        <p:txBody>
          <a:bodyPr wrap="square" lIns="0" tIns="0" rIns="0" bIns="0" rtlCol="0"/>
          <a:lstStyle/>
          <a:p>
            <a:endParaRPr sz="2537"/>
          </a:p>
        </p:txBody>
      </p:sp>
      <p:pic>
        <p:nvPicPr>
          <p:cNvPr id="3" name="object 3"/>
          <p:cNvPicPr/>
          <p:nvPr/>
        </p:nvPicPr>
        <p:blipFill>
          <a:blip r:embed="rId3" cstate="print"/>
          <a:stretch>
            <a:fillRect/>
          </a:stretch>
        </p:blipFill>
        <p:spPr>
          <a:xfrm>
            <a:off x="6435597" y="346486"/>
            <a:ext cx="2492957" cy="488217"/>
          </a:xfrm>
          <a:prstGeom prst="rect">
            <a:avLst/>
          </a:prstGeom>
        </p:spPr>
      </p:pic>
      <p:sp>
        <p:nvSpPr>
          <p:cNvPr id="4" name="object 4"/>
          <p:cNvSpPr txBox="1"/>
          <p:nvPr/>
        </p:nvSpPr>
        <p:spPr>
          <a:xfrm>
            <a:off x="3853912" y="3160315"/>
            <a:ext cx="1427995" cy="881151"/>
          </a:xfrm>
          <a:prstGeom prst="rect">
            <a:avLst/>
          </a:prstGeom>
        </p:spPr>
        <p:txBody>
          <a:bodyPr vert="horz" wrap="square" lIns="0" tIns="27190" rIns="0" bIns="0" rtlCol="0">
            <a:spAutoFit/>
          </a:bodyPr>
          <a:lstStyle/>
          <a:p>
            <a:pPr algn="ctr">
              <a:spcBef>
                <a:spcPts val="214"/>
              </a:spcBef>
            </a:pPr>
            <a:r>
              <a:rPr sz="2220" spc="-40" dirty="0">
                <a:solidFill>
                  <a:srgbClr val="FFFFFF"/>
                </a:solidFill>
                <a:latin typeface="Arial"/>
                <a:cs typeface="Arial"/>
              </a:rPr>
              <a:t>FIN</a:t>
            </a:r>
            <a:endParaRPr sz="2220" dirty="0">
              <a:latin typeface="Arial"/>
              <a:cs typeface="Arial"/>
            </a:endParaRPr>
          </a:p>
          <a:p>
            <a:pPr algn="ctr">
              <a:spcBef>
                <a:spcPts val="1856"/>
              </a:spcBef>
            </a:pPr>
            <a:r>
              <a:rPr sz="1744" dirty="0">
                <a:solidFill>
                  <a:srgbClr val="FFFFFF"/>
                </a:solidFill>
                <a:latin typeface="Arial"/>
                <a:cs typeface="Arial"/>
              </a:rPr>
              <a:t>Any</a:t>
            </a:r>
            <a:r>
              <a:rPr sz="1744" spc="-95" dirty="0">
                <a:solidFill>
                  <a:srgbClr val="FFFFFF"/>
                </a:solidFill>
                <a:latin typeface="Arial"/>
                <a:cs typeface="Arial"/>
              </a:rPr>
              <a:t> </a:t>
            </a:r>
            <a:r>
              <a:rPr sz="1744" spc="-79" dirty="0">
                <a:solidFill>
                  <a:srgbClr val="FFFFFF"/>
                </a:solidFill>
                <a:latin typeface="Arial"/>
                <a:cs typeface="Arial"/>
              </a:rPr>
              <a:t>questions?</a:t>
            </a:r>
            <a:endParaRPr sz="1744" dirty="0">
              <a:latin typeface="Arial"/>
              <a:cs typeface="Aria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3C119-CD6A-5FC9-26A0-385DC1066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1E4F8-8D09-4B7F-E74B-DF21E13690F9}"/>
              </a:ext>
            </a:extLst>
          </p:cNvPr>
          <p:cNvSpPr>
            <a:spLocks noGrp="1"/>
          </p:cNvSpPr>
          <p:nvPr>
            <p:ph type="title"/>
          </p:nvPr>
        </p:nvSpPr>
        <p:spPr/>
        <p:txBody>
          <a:bodyPr/>
          <a:lstStyle/>
          <a:p>
            <a:pPr algn="ctr"/>
            <a:r>
              <a:rPr lang="en-US" altLang="zh-CN" sz="3600" dirty="0"/>
              <a:t>Tutorial Structure</a:t>
            </a:r>
            <a:endParaRPr lang="en-US" sz="3600" dirty="0"/>
          </a:p>
        </p:txBody>
      </p:sp>
      <p:sp>
        <p:nvSpPr>
          <p:cNvPr id="3" name="Content Placeholder 2">
            <a:extLst>
              <a:ext uri="{FF2B5EF4-FFF2-40B4-BE49-F238E27FC236}">
                <a16:creationId xmlns:a16="http://schemas.microsoft.com/office/drawing/2014/main" id="{83520C3C-7CF3-DE0F-A57F-3B88A1126724}"/>
              </a:ext>
            </a:extLst>
          </p:cNvPr>
          <p:cNvSpPr>
            <a:spLocks noGrp="1"/>
          </p:cNvSpPr>
          <p:nvPr>
            <p:ph idx="1"/>
          </p:nvPr>
        </p:nvSpPr>
        <p:spPr/>
        <p:txBody>
          <a:bodyPr/>
          <a:lstStyle/>
          <a:p>
            <a:r>
              <a:rPr lang="en-US" sz="2400" b="1" dirty="0"/>
              <a:t>Additional Material</a:t>
            </a:r>
            <a:r>
              <a:rPr lang="en-US" sz="2400" dirty="0"/>
              <a:t>: Brief overview or expansion of key topics</a:t>
            </a:r>
          </a:p>
          <a:p>
            <a:r>
              <a:rPr lang="en-US" sz="2400" b="1" dirty="0"/>
              <a:t>Exercises</a:t>
            </a:r>
            <a:r>
              <a:rPr lang="en-US" sz="2400" dirty="0"/>
              <a:t>: Time to work through problems</a:t>
            </a:r>
          </a:p>
          <a:p>
            <a:r>
              <a:rPr lang="en-US" sz="2400" b="1" dirty="0"/>
              <a:t>Open Q&amp;A</a:t>
            </a:r>
            <a:r>
              <a:rPr lang="en-US" sz="2400" dirty="0"/>
              <a:t>: Discuss any questions</a:t>
            </a:r>
          </a:p>
          <a:p>
            <a:endParaRPr lang="en-US" sz="2400" dirty="0"/>
          </a:p>
          <a:p>
            <a:pPr marL="0" indent="0">
              <a:buNone/>
            </a:pPr>
            <a:r>
              <a:rPr lang="en-US" sz="2400" i="1" dirty="0"/>
              <a:t>(Slide available on Canvas, Week Overview page)</a:t>
            </a:r>
          </a:p>
          <a:p>
            <a:pPr marL="0" indent="0">
              <a:buNone/>
            </a:pPr>
            <a:endParaRPr lang="en-US" sz="2400" dirty="0"/>
          </a:p>
        </p:txBody>
      </p:sp>
      <p:sp>
        <p:nvSpPr>
          <p:cNvPr id="4" name="Slide Number Placeholder 3">
            <a:extLst>
              <a:ext uri="{FF2B5EF4-FFF2-40B4-BE49-F238E27FC236}">
                <a16:creationId xmlns:a16="http://schemas.microsoft.com/office/drawing/2014/main" id="{0BEF0073-15A6-2806-3D39-728845891C92}"/>
              </a:ext>
            </a:extLst>
          </p:cNvPr>
          <p:cNvSpPr>
            <a:spLocks noGrp="1"/>
          </p:cNvSpPr>
          <p:nvPr>
            <p:ph type="sldNum" sz="quarter" idx="10"/>
          </p:nvPr>
        </p:nvSpPr>
        <p:spPr/>
        <p:txBody>
          <a:bodyPr/>
          <a:lstStyle/>
          <a:p>
            <a:pPr>
              <a:defRPr/>
            </a:pPr>
            <a:fld id="{547F3CAF-32BF-49A6-93F1-59C9E4B7C957}" type="slidenum">
              <a:rPr lang="en-US" altLang="en-US" smtClean="0"/>
              <a:pPr>
                <a:defRPr/>
              </a:pPr>
              <a:t>2</a:t>
            </a:fld>
            <a:endParaRPr lang="en-US" altLang="en-US" dirty="0"/>
          </a:p>
        </p:txBody>
      </p:sp>
    </p:spTree>
    <p:extLst>
      <p:ext uri="{BB962C8B-B14F-4D97-AF65-F5344CB8AC3E}">
        <p14:creationId xmlns:p14="http://schemas.microsoft.com/office/powerpoint/2010/main" val="204143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A6DCE-BACA-67A0-2595-E8AD5C631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C1B67-06F2-95A2-3453-B4255E9BB2A4}"/>
              </a:ext>
            </a:extLst>
          </p:cNvPr>
          <p:cNvSpPr>
            <a:spLocks noGrp="1"/>
          </p:cNvSpPr>
          <p:nvPr>
            <p:ph type="title"/>
          </p:nvPr>
        </p:nvSpPr>
        <p:spPr/>
        <p:txBody>
          <a:bodyPr/>
          <a:lstStyle/>
          <a:p>
            <a:pPr algn="ctr"/>
            <a:r>
              <a:rPr lang="en-US" altLang="zh-CN" sz="3600" dirty="0"/>
              <a:t>Differences Between Joins</a:t>
            </a:r>
            <a:endParaRPr lang="en-US" sz="3600" dirty="0"/>
          </a:p>
        </p:txBody>
      </p:sp>
      <p:sp>
        <p:nvSpPr>
          <p:cNvPr id="4" name="Slide Number Placeholder 3">
            <a:extLst>
              <a:ext uri="{FF2B5EF4-FFF2-40B4-BE49-F238E27FC236}">
                <a16:creationId xmlns:a16="http://schemas.microsoft.com/office/drawing/2014/main" id="{2B0331F2-C756-D15A-DD31-6A153D51E621}"/>
              </a:ext>
            </a:extLst>
          </p:cNvPr>
          <p:cNvSpPr>
            <a:spLocks noGrp="1"/>
          </p:cNvSpPr>
          <p:nvPr>
            <p:ph type="sldNum" sz="quarter" idx="10"/>
          </p:nvPr>
        </p:nvSpPr>
        <p:spPr/>
        <p:txBody>
          <a:bodyPr/>
          <a:lstStyle/>
          <a:p>
            <a:pPr>
              <a:defRPr/>
            </a:pPr>
            <a:fld id="{547F3CAF-32BF-49A6-93F1-59C9E4B7C957}" type="slidenum">
              <a:rPr lang="en-US" altLang="en-US" smtClean="0"/>
              <a:pPr>
                <a:defRPr/>
              </a:pPr>
              <a:t>3</a:t>
            </a:fld>
            <a:endParaRPr lang="en-US" altLang="en-US" dirty="0"/>
          </a:p>
        </p:txBody>
      </p:sp>
      <p:graphicFrame>
        <p:nvGraphicFramePr>
          <p:cNvPr id="9" name="Table 8">
            <a:extLst>
              <a:ext uri="{FF2B5EF4-FFF2-40B4-BE49-F238E27FC236}">
                <a16:creationId xmlns:a16="http://schemas.microsoft.com/office/drawing/2014/main" id="{7ABD9C6C-9541-E610-F484-431C696E5E2D}"/>
              </a:ext>
            </a:extLst>
          </p:cNvPr>
          <p:cNvGraphicFramePr>
            <a:graphicFrameLocks noGrp="1"/>
          </p:cNvGraphicFramePr>
          <p:nvPr>
            <p:extLst>
              <p:ext uri="{D42A27DB-BD31-4B8C-83A1-F6EECF244321}">
                <p14:modId xmlns:p14="http://schemas.microsoft.com/office/powerpoint/2010/main" val="3212297169"/>
              </p:ext>
            </p:extLst>
          </p:nvPr>
        </p:nvGraphicFramePr>
        <p:xfrm>
          <a:off x="837597" y="1867590"/>
          <a:ext cx="7727520" cy="2286000"/>
        </p:xfrm>
        <a:graphic>
          <a:graphicData uri="http://schemas.openxmlformats.org/drawingml/2006/table">
            <a:tbl>
              <a:tblPr firstRow="1" bandRow="1">
                <a:tableStyleId>{073A0DAA-6AF3-43AB-8588-CEC1D06C72B9}</a:tableStyleId>
              </a:tblPr>
              <a:tblGrid>
                <a:gridCol w="1282148">
                  <a:extLst>
                    <a:ext uri="{9D8B030D-6E8A-4147-A177-3AD203B41FA5}">
                      <a16:colId xmlns:a16="http://schemas.microsoft.com/office/drawing/2014/main" val="1842893790"/>
                    </a:ext>
                  </a:extLst>
                </a:gridCol>
                <a:gridCol w="2202873">
                  <a:extLst>
                    <a:ext uri="{9D8B030D-6E8A-4147-A177-3AD203B41FA5}">
                      <a16:colId xmlns:a16="http://schemas.microsoft.com/office/drawing/2014/main" val="1424508029"/>
                    </a:ext>
                  </a:extLst>
                </a:gridCol>
                <a:gridCol w="2022764">
                  <a:extLst>
                    <a:ext uri="{9D8B030D-6E8A-4147-A177-3AD203B41FA5}">
                      <a16:colId xmlns:a16="http://schemas.microsoft.com/office/drawing/2014/main" val="291966628"/>
                    </a:ext>
                  </a:extLst>
                </a:gridCol>
                <a:gridCol w="2219735">
                  <a:extLst>
                    <a:ext uri="{9D8B030D-6E8A-4147-A177-3AD203B41FA5}">
                      <a16:colId xmlns:a16="http://schemas.microsoft.com/office/drawing/2014/main" val="856043321"/>
                    </a:ext>
                  </a:extLst>
                </a:gridCol>
              </a:tblGrid>
              <a:tr h="0">
                <a:tc>
                  <a:txBody>
                    <a:bodyPr/>
                    <a:lstStyle/>
                    <a:p>
                      <a:r>
                        <a:rPr lang="en-US" b="0" cap="none" spc="0" dirty="0">
                          <a:ln w="0"/>
                          <a:solidFill>
                            <a:schemeClr val="accent1"/>
                          </a:solidFill>
                          <a:effectLst>
                            <a:outerShdw blurRad="38100" dist="25400" dir="5400000" algn="ctr" rotWithShape="0">
                              <a:srgbClr val="6E747A">
                                <a:alpha val="43000"/>
                              </a:srgbClr>
                            </a:outerShdw>
                          </a:effectLst>
                        </a:rPr>
                        <a:t>Features</a:t>
                      </a:r>
                    </a:p>
                  </a:txBody>
                  <a:tcPr anchor="ctr"/>
                </a:tc>
                <a:tc>
                  <a:txBody>
                    <a:bodyPr/>
                    <a:lstStyle/>
                    <a:p>
                      <a:r>
                        <a:rPr lang="en-US" b="0" cap="none" spc="0" dirty="0">
                          <a:ln w="0"/>
                          <a:solidFill>
                            <a:schemeClr val="accent1"/>
                          </a:solidFill>
                          <a:effectLst>
                            <a:outerShdw blurRad="38100" dist="25400" dir="5400000" algn="ctr" rotWithShape="0">
                              <a:srgbClr val="6E747A">
                                <a:alpha val="43000"/>
                              </a:srgbClr>
                            </a:outerShdw>
                          </a:effectLst>
                        </a:rPr>
                        <a:t>Cartesian Product</a:t>
                      </a:r>
                    </a:p>
                  </a:txBody>
                  <a:tcPr anchor="ctr"/>
                </a:tc>
                <a:tc>
                  <a:txBody>
                    <a:bodyPr/>
                    <a:lstStyle/>
                    <a:p>
                      <a:r>
                        <a:rPr lang="en-US" b="0" cap="none" spc="0">
                          <a:ln w="0"/>
                          <a:solidFill>
                            <a:schemeClr val="accent1"/>
                          </a:solidFill>
                          <a:effectLst>
                            <a:outerShdw blurRad="38100" dist="25400" dir="5400000" algn="ctr" rotWithShape="0">
                              <a:srgbClr val="6E747A">
                                <a:alpha val="43000"/>
                              </a:srgbClr>
                            </a:outerShdw>
                          </a:effectLst>
                        </a:rPr>
                        <a:t>Theta Join</a:t>
                      </a:r>
                    </a:p>
                  </a:txBody>
                  <a:tcPr anchor="ctr"/>
                </a:tc>
                <a:tc>
                  <a:txBody>
                    <a:bodyPr/>
                    <a:lstStyle/>
                    <a:p>
                      <a:r>
                        <a:rPr lang="en-US" b="0" cap="none" spc="0" dirty="0">
                          <a:ln w="0"/>
                          <a:solidFill>
                            <a:schemeClr val="accent1"/>
                          </a:solidFill>
                          <a:effectLst>
                            <a:outerShdw blurRad="38100" dist="25400" dir="5400000" algn="ctr" rotWithShape="0">
                              <a:srgbClr val="6E747A">
                                <a:alpha val="43000"/>
                              </a:srgbClr>
                            </a:outerShdw>
                          </a:effectLst>
                        </a:rPr>
                        <a:t>Natural Join</a:t>
                      </a:r>
                    </a:p>
                  </a:txBody>
                  <a:tcPr anchor="ctr"/>
                </a:tc>
                <a:extLst>
                  <a:ext uri="{0D108BD9-81ED-4DB2-BD59-A6C34878D82A}">
                    <a16:rowId xmlns:a16="http://schemas.microsoft.com/office/drawing/2014/main" val="3328908225"/>
                  </a:ext>
                </a:extLst>
              </a:tr>
              <a:tr h="0">
                <a:tc>
                  <a:txBody>
                    <a:bodyPr/>
                    <a:lstStyle/>
                    <a:p>
                      <a:r>
                        <a:rPr lang="en-US" b="1" dirty="0"/>
                        <a:t>Condition</a:t>
                      </a:r>
                      <a:endParaRPr lang="en-US" dirty="0"/>
                    </a:p>
                  </a:txBody>
                  <a:tcPr anchor="ctr"/>
                </a:tc>
                <a:tc>
                  <a:txBody>
                    <a:bodyPr/>
                    <a:lstStyle/>
                    <a:p>
                      <a:r>
                        <a:rPr lang="en-US" dirty="0"/>
                        <a:t>None</a:t>
                      </a:r>
                    </a:p>
                  </a:txBody>
                  <a:tcPr anchor="ctr"/>
                </a:tc>
                <a:tc>
                  <a:txBody>
                    <a:bodyPr/>
                    <a:lstStyle/>
                    <a:p>
                      <a:r>
                        <a:rPr lang="en-US" dirty="0"/>
                        <a:t>General predicate (e.g., =, &lt;, &gt;)</a:t>
                      </a:r>
                    </a:p>
                  </a:txBody>
                  <a:tcPr/>
                </a:tc>
                <a:tc>
                  <a:txBody>
                    <a:bodyPr/>
                    <a:lstStyle/>
                    <a:p>
                      <a:r>
                        <a:rPr lang="en-US" dirty="0"/>
                        <a:t>Implicit equality on matching column names</a:t>
                      </a:r>
                    </a:p>
                  </a:txBody>
                  <a:tcPr/>
                </a:tc>
                <a:extLst>
                  <a:ext uri="{0D108BD9-81ED-4DB2-BD59-A6C34878D82A}">
                    <a16:rowId xmlns:a16="http://schemas.microsoft.com/office/drawing/2014/main" val="854141601"/>
                  </a:ext>
                </a:extLst>
              </a:tr>
              <a:tr h="0">
                <a:tc>
                  <a:txBody>
                    <a:bodyPr/>
                    <a:lstStyle/>
                    <a:p>
                      <a:r>
                        <a:rPr lang="en-US" b="1" dirty="0"/>
                        <a:t>Duplicate Columns</a:t>
                      </a:r>
                    </a:p>
                  </a:txBody>
                  <a:tcPr/>
                </a:tc>
                <a:tc>
                  <a:txBody>
                    <a:bodyPr/>
                    <a:lstStyle/>
                    <a:p>
                      <a:r>
                        <a:rPr lang="en-US" dirty="0"/>
                        <a:t>No removal</a:t>
                      </a:r>
                    </a:p>
                  </a:txBody>
                  <a:tcPr/>
                </a:tc>
                <a:tc>
                  <a:txBody>
                    <a:bodyPr/>
                    <a:lstStyle/>
                    <a:p>
                      <a:r>
                        <a:rPr lang="en-US" dirty="0"/>
                        <a:t>No removal</a:t>
                      </a:r>
                    </a:p>
                  </a:txBody>
                  <a:tcPr/>
                </a:tc>
                <a:tc>
                  <a:txBody>
                    <a:bodyPr/>
                    <a:lstStyle/>
                    <a:p>
                      <a:r>
                        <a:rPr lang="en-US" dirty="0"/>
                        <a:t>Removes duplicate columns</a:t>
                      </a:r>
                    </a:p>
                  </a:txBody>
                  <a:tcPr/>
                </a:tc>
                <a:extLst>
                  <a:ext uri="{0D108BD9-81ED-4DB2-BD59-A6C34878D82A}">
                    <a16:rowId xmlns:a16="http://schemas.microsoft.com/office/drawing/2014/main" val="2319811135"/>
                  </a:ext>
                </a:extLst>
              </a:tr>
              <a:tr h="0">
                <a:tc>
                  <a:txBody>
                    <a:bodyPr/>
                    <a:lstStyle/>
                    <a:p>
                      <a:r>
                        <a:rPr lang="en-US" b="1" dirty="0"/>
                        <a:t>Symbol</a:t>
                      </a:r>
                      <a:endParaRPr lang="en-US" dirty="0"/>
                    </a:p>
                  </a:txBody>
                  <a:tcPr/>
                </a:tc>
                <a:tc>
                  <a:txBody>
                    <a:bodyPr/>
                    <a:lstStyle/>
                    <a:p>
                      <a:r>
                        <a:rPr lang="en-US" dirty="0"/>
                        <a:t>R × S</a:t>
                      </a:r>
                    </a:p>
                  </a:txBody>
                  <a:tcPr/>
                </a:tc>
                <a:tc>
                  <a:txBody>
                    <a:bodyPr/>
                    <a:lstStyle/>
                    <a:p>
                      <a:r>
                        <a:rPr lang="en-US" dirty="0"/>
                        <a:t>R ⋈</a:t>
                      </a:r>
                      <a:r>
                        <a:rPr lang="el-GR" baseline="-25000" dirty="0"/>
                        <a:t>θ</a:t>
                      </a:r>
                      <a:r>
                        <a:rPr lang="el-GR" dirty="0"/>
                        <a:t> </a:t>
                      </a:r>
                      <a:r>
                        <a:rPr lang="en-US" dirty="0"/>
                        <a:t>S</a:t>
                      </a:r>
                    </a:p>
                  </a:txBody>
                  <a:tcPr/>
                </a:tc>
                <a:tc>
                  <a:txBody>
                    <a:bodyPr/>
                    <a:lstStyle/>
                    <a:p>
                      <a:r>
                        <a:rPr lang="en-US" dirty="0"/>
                        <a:t>R ⋈ S</a:t>
                      </a:r>
                    </a:p>
                  </a:txBody>
                  <a:tcPr/>
                </a:tc>
                <a:extLst>
                  <a:ext uri="{0D108BD9-81ED-4DB2-BD59-A6C34878D82A}">
                    <a16:rowId xmlns:a16="http://schemas.microsoft.com/office/drawing/2014/main" val="1370809536"/>
                  </a:ext>
                </a:extLst>
              </a:tr>
            </a:tbl>
          </a:graphicData>
        </a:graphic>
      </p:graphicFrame>
    </p:spTree>
    <p:extLst>
      <p:ext uri="{BB962C8B-B14F-4D97-AF65-F5344CB8AC3E}">
        <p14:creationId xmlns:p14="http://schemas.microsoft.com/office/powerpoint/2010/main" val="178078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E305-896F-E40A-9963-9E04CBF77E4F}"/>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5E0A8E7-E77E-1B5E-1808-8B6AB4D978BA}"/>
              </a:ext>
            </a:extLst>
          </p:cNvPr>
          <p:cNvSpPr>
            <a:spLocks noGrp="1"/>
          </p:cNvSpPr>
          <p:nvPr>
            <p:ph idx="1"/>
          </p:nvPr>
        </p:nvSpPr>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1. Consider this bank database. Assume that branch names and customer names uniquely identify branches and customers, but loans and accounts can be associated with more than one customer.</a:t>
            </a:r>
          </a:p>
          <a:p>
            <a:pPr marL="0" indent="0" algn="l">
              <a:buNone/>
            </a:pPr>
            <a:r>
              <a:rPr lang="en-US" sz="1800" dirty="0">
                <a:latin typeface="+mj-lt"/>
              </a:rPr>
              <a:t>1.1 </a:t>
            </a:r>
            <a:r>
              <a:rPr lang="en-US" sz="1800" b="0" i="0" u="none" strike="noStrike" baseline="0" dirty="0">
                <a:latin typeface="+mj-lt"/>
              </a:rPr>
              <a:t>What are the appropriate primary keys?</a:t>
            </a:r>
          </a:p>
          <a:p>
            <a:pPr marL="0" indent="0" algn="l">
              <a:buNone/>
            </a:pPr>
            <a:r>
              <a:rPr lang="en-US" sz="1800" b="0" i="0" u="none" strike="noStrike" baseline="0" dirty="0">
                <a:latin typeface="+mj-lt"/>
              </a:rPr>
              <a:t>1.2 Given your choice of primary keys, identify appropriate foreign keys.</a:t>
            </a:r>
            <a:endParaRPr lang="en-US" sz="2400" dirty="0">
              <a:latin typeface="+mj-lt"/>
            </a:endParaRPr>
          </a:p>
        </p:txBody>
      </p:sp>
      <p:sp>
        <p:nvSpPr>
          <p:cNvPr id="4" name="Slide Number Placeholder 3">
            <a:extLst>
              <a:ext uri="{FF2B5EF4-FFF2-40B4-BE49-F238E27FC236}">
                <a16:creationId xmlns:a16="http://schemas.microsoft.com/office/drawing/2014/main" id="{470759A6-A88F-1A6A-AB5B-239556625216}"/>
              </a:ext>
            </a:extLst>
          </p:cNvPr>
          <p:cNvSpPr>
            <a:spLocks noGrp="1"/>
          </p:cNvSpPr>
          <p:nvPr>
            <p:ph type="sldNum" sz="quarter" idx="10"/>
          </p:nvPr>
        </p:nvSpPr>
        <p:spPr/>
        <p:txBody>
          <a:bodyPr/>
          <a:lstStyle/>
          <a:p>
            <a:pPr>
              <a:defRPr/>
            </a:pPr>
            <a:fld id="{547F3CAF-32BF-49A6-93F1-59C9E4B7C957}" type="slidenum">
              <a:rPr lang="en-US" altLang="en-US" smtClean="0"/>
              <a:pPr>
                <a:defRPr/>
              </a:pPr>
              <a:t>4</a:t>
            </a:fld>
            <a:endParaRPr lang="en-US" altLang="en-US" dirty="0"/>
          </a:p>
        </p:txBody>
      </p:sp>
    </p:spTree>
    <p:extLst>
      <p:ext uri="{BB962C8B-B14F-4D97-AF65-F5344CB8AC3E}">
        <p14:creationId xmlns:p14="http://schemas.microsoft.com/office/powerpoint/2010/main" val="183241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AAB49-468B-D70A-17B9-AD2DFDD87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B5C67-834D-C9A7-90DE-649039F909B2}"/>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3D3AAD9D-DE7B-D97E-E3D2-72E55A5A9F04}"/>
              </a:ext>
            </a:extLst>
          </p:cNvPr>
          <p:cNvSpPr>
            <a:spLocks noGrp="1"/>
          </p:cNvSpPr>
          <p:nvPr>
            <p:ph idx="1"/>
          </p:nvPr>
        </p:nvSpPr>
        <p:spPr>
          <a:xfrm>
            <a:off x="837597" y="1881446"/>
            <a:ext cx="7727518" cy="4903787"/>
          </a:xfrm>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2. Consider this bank database. Give an expression in the relational algebra for each of the following:</a:t>
            </a:r>
          </a:p>
          <a:p>
            <a:pPr marL="0" indent="0">
              <a:buNone/>
            </a:pPr>
            <a:r>
              <a:rPr lang="en-US" sz="1800" b="0" i="0" u="none" strike="noStrike" baseline="0" dirty="0">
                <a:latin typeface="+mj-lt"/>
              </a:rPr>
              <a:t>2.1 Find each loan number with a loan amount greater than $10000.</a:t>
            </a:r>
          </a:p>
          <a:p>
            <a:pPr marL="0" indent="0" algn="l">
              <a:buNone/>
            </a:pPr>
            <a:r>
              <a:rPr lang="en-US" sz="1800" b="0" i="0" u="none" strike="noStrike" baseline="0" dirty="0">
                <a:latin typeface="+mj-lt"/>
              </a:rPr>
              <a:t>2.2 Find the ID of each depositor who has an account with a balance greater than $6000.</a:t>
            </a:r>
          </a:p>
          <a:p>
            <a:pPr marL="0" indent="0" algn="l">
              <a:buNone/>
            </a:pPr>
            <a:r>
              <a:rPr lang="en-US" sz="1800" b="0" i="0" u="none" strike="noStrike" baseline="0" dirty="0">
                <a:latin typeface="+mj-lt"/>
              </a:rPr>
              <a:t>2.3 Find the ID of each depositor who has an account with a balance greater than $6000 at the “Uptown” branch.</a:t>
            </a:r>
            <a:endParaRPr lang="en-US" sz="2400" dirty="0">
              <a:latin typeface="+mj-lt"/>
            </a:endParaRPr>
          </a:p>
        </p:txBody>
      </p:sp>
      <p:sp>
        <p:nvSpPr>
          <p:cNvPr id="4" name="Slide Number Placeholder 3">
            <a:extLst>
              <a:ext uri="{FF2B5EF4-FFF2-40B4-BE49-F238E27FC236}">
                <a16:creationId xmlns:a16="http://schemas.microsoft.com/office/drawing/2014/main" id="{0CC33197-F105-2EAD-EDA3-1535AD3F2F67}"/>
              </a:ext>
            </a:extLst>
          </p:cNvPr>
          <p:cNvSpPr>
            <a:spLocks noGrp="1"/>
          </p:cNvSpPr>
          <p:nvPr>
            <p:ph type="sldNum" sz="quarter" idx="10"/>
          </p:nvPr>
        </p:nvSpPr>
        <p:spPr/>
        <p:txBody>
          <a:bodyPr/>
          <a:lstStyle/>
          <a:p>
            <a:pPr>
              <a:defRPr/>
            </a:pPr>
            <a:fld id="{547F3CAF-32BF-49A6-93F1-59C9E4B7C957}" type="slidenum">
              <a:rPr lang="en-US" altLang="en-US" smtClean="0"/>
              <a:pPr>
                <a:defRPr/>
              </a:pPr>
              <a:t>5</a:t>
            </a:fld>
            <a:endParaRPr lang="en-US" altLang="en-US" dirty="0"/>
          </a:p>
        </p:txBody>
      </p:sp>
    </p:spTree>
    <p:extLst>
      <p:ext uri="{BB962C8B-B14F-4D97-AF65-F5344CB8AC3E}">
        <p14:creationId xmlns:p14="http://schemas.microsoft.com/office/powerpoint/2010/main" val="46439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D2C4-F808-C6F2-00D9-7B80D8646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E28C0-92B1-3527-0C5B-A3473000B89B}"/>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6170B6C3-2A6B-2622-20DA-F1BB85CC313C}"/>
              </a:ext>
            </a:extLst>
          </p:cNvPr>
          <p:cNvSpPr>
            <a:spLocks noGrp="1"/>
          </p:cNvSpPr>
          <p:nvPr>
            <p:ph idx="1"/>
          </p:nvPr>
        </p:nvSpPr>
        <p:spPr>
          <a:xfrm>
            <a:off x="837597" y="1431247"/>
            <a:ext cx="7727518" cy="4903787"/>
          </a:xfrm>
        </p:spPr>
        <p:txBody>
          <a:bodyPr/>
          <a:lstStyle/>
          <a:p>
            <a:pPr marL="0" indent="0" algn="l">
              <a:buNone/>
            </a:pPr>
            <a:r>
              <a:rPr lang="en-US" sz="1800" b="0" i="0" u="none" strike="noStrike" baseline="0" dirty="0">
                <a:latin typeface="+mj-lt"/>
              </a:rPr>
              <a:t>3. Consider the university database as below.</a:t>
            </a:r>
          </a:p>
          <a:p>
            <a:pPr marL="0" indent="0">
              <a:buNone/>
            </a:pPr>
            <a:r>
              <a:rPr lang="en-US" sz="1800" dirty="0"/>
              <a:t>Write the following queries in </a:t>
            </a:r>
            <a:r>
              <a:rPr lang="en-US" sz="1800" b="1" dirty="0"/>
              <a:t>relational algebra</a:t>
            </a:r>
            <a:r>
              <a:rPr lang="en-US" sz="1800" dirty="0"/>
              <a:t>:</a:t>
            </a:r>
          </a:p>
          <a:p>
            <a:pPr marL="0" indent="0">
              <a:buNone/>
            </a:pPr>
            <a:r>
              <a:rPr lang="en-US" sz="1800" dirty="0"/>
              <a:t>3.1 Find the ID and name of each instructor in the Physics department.</a:t>
            </a:r>
          </a:p>
          <a:p>
            <a:pPr marL="0" indent="0">
              <a:buNone/>
            </a:pPr>
            <a:r>
              <a:rPr lang="en-US" sz="1800" dirty="0"/>
              <a:t>3.2 Find the ID and name of each instructor in a department located in the building “Watson”.</a:t>
            </a:r>
          </a:p>
          <a:p>
            <a:pPr marL="0" indent="0">
              <a:buNone/>
            </a:pPr>
            <a:r>
              <a:rPr lang="en-US" sz="1800" dirty="0"/>
              <a:t>3.3 Find the ID and name of each student who has taken at least one course in the “Comp. Sci.” department.</a:t>
            </a:r>
          </a:p>
          <a:p>
            <a:pPr marL="0" indent="0">
              <a:buNone/>
            </a:pPr>
            <a:r>
              <a:rPr lang="en-US" sz="1800" dirty="0"/>
              <a:t>3.4 Find the ID and name of each student who has taken at least one course section in the year 2018.</a:t>
            </a:r>
          </a:p>
          <a:p>
            <a:pPr marL="0" indent="0">
              <a:buNone/>
            </a:pPr>
            <a:r>
              <a:rPr lang="en-US" sz="1800" dirty="0"/>
              <a:t>3.5 Find the ID and name of each student who has not taken any course section in the year 2018.</a:t>
            </a:r>
          </a:p>
        </p:txBody>
      </p:sp>
      <p:sp>
        <p:nvSpPr>
          <p:cNvPr id="4" name="Slide Number Placeholder 3">
            <a:extLst>
              <a:ext uri="{FF2B5EF4-FFF2-40B4-BE49-F238E27FC236}">
                <a16:creationId xmlns:a16="http://schemas.microsoft.com/office/drawing/2014/main" id="{EB8AE2FC-A2A0-BCFD-23B9-284E0C791425}"/>
              </a:ext>
            </a:extLst>
          </p:cNvPr>
          <p:cNvSpPr>
            <a:spLocks noGrp="1"/>
          </p:cNvSpPr>
          <p:nvPr>
            <p:ph type="sldNum" sz="quarter" idx="10"/>
          </p:nvPr>
        </p:nvSpPr>
        <p:spPr/>
        <p:txBody>
          <a:bodyPr/>
          <a:lstStyle/>
          <a:p>
            <a:pPr>
              <a:defRPr/>
            </a:pPr>
            <a:fld id="{547F3CAF-32BF-49A6-93F1-59C9E4B7C957}" type="slidenum">
              <a:rPr lang="en-US" altLang="en-US" smtClean="0"/>
              <a:pPr>
                <a:defRPr/>
              </a:pPr>
              <a:t>6</a:t>
            </a:fld>
            <a:endParaRPr lang="en-US" altLang="en-US" dirty="0"/>
          </a:p>
        </p:txBody>
      </p:sp>
      <p:pic>
        <p:nvPicPr>
          <p:cNvPr id="6" name="Picture 5">
            <a:extLst>
              <a:ext uri="{FF2B5EF4-FFF2-40B4-BE49-F238E27FC236}">
                <a16:creationId xmlns:a16="http://schemas.microsoft.com/office/drawing/2014/main" id="{F05F48B3-773A-C7B9-6625-405F2174F2E9}"/>
              </a:ext>
            </a:extLst>
          </p:cNvPr>
          <p:cNvPicPr>
            <a:picLocks noChangeAspect="1"/>
          </p:cNvPicPr>
          <p:nvPr/>
        </p:nvPicPr>
        <p:blipFill>
          <a:blip r:embed="rId3">
            <a:clrChange>
              <a:clrFrom>
                <a:srgbClr val="FFFFFF"/>
              </a:clrFrom>
              <a:clrTo>
                <a:srgbClr val="FFFFFF">
                  <a:alpha val="0"/>
                </a:srgbClr>
              </a:clrTo>
            </a:clrChange>
          </a:blip>
          <a:srcRect/>
          <a:stretch/>
        </p:blipFill>
        <p:spPr>
          <a:xfrm>
            <a:off x="837597" y="4923886"/>
            <a:ext cx="7634787" cy="1769393"/>
          </a:xfrm>
          <a:prstGeom prst="rect">
            <a:avLst/>
          </a:prstGeom>
        </p:spPr>
      </p:pic>
    </p:spTree>
    <p:extLst>
      <p:ext uri="{BB962C8B-B14F-4D97-AF65-F5344CB8AC3E}">
        <p14:creationId xmlns:p14="http://schemas.microsoft.com/office/powerpoint/2010/main" val="295342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551A4-9831-8BFF-6BE1-F2D6EFA43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98615-9289-FE8F-FF7A-D057829C4E8C}"/>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396D18D-B6FC-B631-42B1-5DD96791A63A}"/>
              </a:ext>
            </a:extLst>
          </p:cNvPr>
          <p:cNvSpPr>
            <a:spLocks noGrp="1"/>
          </p:cNvSpPr>
          <p:nvPr>
            <p:ph idx="1"/>
          </p:nvPr>
        </p:nvSpPr>
        <p:spPr>
          <a:xfrm>
            <a:off x="534032" y="1651191"/>
            <a:ext cx="8079390" cy="3555617"/>
          </a:xfrm>
        </p:spPr>
        <p:txBody>
          <a:bodyPr/>
          <a:lstStyle/>
          <a:p>
            <a:pPr marL="0" indent="0" algn="l">
              <a:buNone/>
            </a:pPr>
            <a:r>
              <a:rPr lang="en-US" sz="1800" dirty="0">
                <a:latin typeface="+mj-lt"/>
              </a:rPr>
              <a:t>4</a:t>
            </a:r>
            <a:r>
              <a:rPr lang="en-US" sz="1800" b="0" i="0" u="none" strike="noStrike" baseline="0" dirty="0">
                <a:latin typeface="+mj-lt"/>
              </a:rPr>
              <a:t>. Consider the university database as below.</a:t>
            </a:r>
          </a:p>
          <a:p>
            <a:pPr marL="0" indent="0">
              <a:buNone/>
            </a:pPr>
            <a:r>
              <a:rPr lang="en-US" sz="1800" b="0" i="0" u="none" strike="noStrike" baseline="0" dirty="0">
                <a:latin typeface="+mj-lt"/>
              </a:rPr>
              <a:t>Write the following queries in </a:t>
            </a:r>
            <a:r>
              <a:rPr lang="en-US" sz="1800" b="1" i="0" u="none" strike="noStrike" baseline="0" dirty="0">
                <a:latin typeface="+mj-lt"/>
              </a:rPr>
              <a:t>SQL</a:t>
            </a:r>
            <a:r>
              <a:rPr lang="en-US" sz="1800" i="0" u="none" strike="noStrike" baseline="0" dirty="0">
                <a:latin typeface="+mj-lt"/>
              </a:rPr>
              <a:t>:</a:t>
            </a:r>
            <a:endParaRPr lang="en-US" sz="1800" dirty="0"/>
          </a:p>
          <a:p>
            <a:pPr marL="0" indent="0">
              <a:buNone/>
            </a:pPr>
            <a:r>
              <a:rPr lang="en-US" sz="1800" dirty="0"/>
              <a:t>4.1 Find the titles of courses in the Comp. Sci. department that have 3 credits.</a:t>
            </a:r>
          </a:p>
          <a:p>
            <a:pPr marL="0" indent="0">
              <a:buNone/>
            </a:pPr>
            <a:r>
              <a:rPr lang="en-US" sz="1800" dirty="0"/>
              <a:t>4.2 Find the IDs of all students who were taught by an instructor named Einstein; make sure there are no duplicates in the result.</a:t>
            </a:r>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4843A3EA-9B19-4620-3733-001EA12D2380}"/>
              </a:ext>
            </a:extLst>
          </p:cNvPr>
          <p:cNvSpPr>
            <a:spLocks noGrp="1"/>
          </p:cNvSpPr>
          <p:nvPr>
            <p:ph type="sldNum" sz="quarter" idx="10"/>
          </p:nvPr>
        </p:nvSpPr>
        <p:spPr/>
        <p:txBody>
          <a:bodyPr/>
          <a:lstStyle/>
          <a:p>
            <a:pPr>
              <a:defRPr/>
            </a:pPr>
            <a:fld id="{547F3CAF-32BF-49A6-93F1-59C9E4B7C957}" type="slidenum">
              <a:rPr lang="en-US" altLang="en-US" smtClean="0"/>
              <a:pPr>
                <a:defRPr/>
              </a:pPr>
              <a:t>7</a:t>
            </a:fld>
            <a:endParaRPr lang="en-US" altLang="en-US" dirty="0"/>
          </a:p>
        </p:txBody>
      </p:sp>
      <p:pic>
        <p:nvPicPr>
          <p:cNvPr id="5" name="Picture 4">
            <a:extLst>
              <a:ext uri="{FF2B5EF4-FFF2-40B4-BE49-F238E27FC236}">
                <a16:creationId xmlns:a16="http://schemas.microsoft.com/office/drawing/2014/main" id="{5150670B-01DF-56AB-F92D-9D670395A871}"/>
              </a:ext>
            </a:extLst>
          </p:cNvPr>
          <p:cNvPicPr>
            <a:picLocks noChangeAspect="1"/>
          </p:cNvPicPr>
          <p:nvPr/>
        </p:nvPicPr>
        <p:blipFill>
          <a:blip r:embed="rId3">
            <a:clrChange>
              <a:clrFrom>
                <a:srgbClr val="FFFFFF"/>
              </a:clrFrom>
              <a:clrTo>
                <a:srgbClr val="FFFFFF">
                  <a:alpha val="0"/>
                </a:srgbClr>
              </a:clrTo>
            </a:clrChange>
          </a:blip>
          <a:srcRect/>
          <a:stretch/>
        </p:blipFill>
        <p:spPr>
          <a:xfrm>
            <a:off x="837597" y="4923886"/>
            <a:ext cx="7634787" cy="1769393"/>
          </a:xfrm>
          <a:prstGeom prst="rect">
            <a:avLst/>
          </a:prstGeom>
        </p:spPr>
      </p:pic>
    </p:spTree>
    <p:extLst>
      <p:ext uri="{BB962C8B-B14F-4D97-AF65-F5344CB8AC3E}">
        <p14:creationId xmlns:p14="http://schemas.microsoft.com/office/powerpoint/2010/main" val="120269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D0D41-C0E8-CE51-188D-7788D6649C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D3A3E-6B2E-3618-5BB2-75789694C0C8}"/>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3" name="Content Placeholder 2">
            <a:extLst>
              <a:ext uri="{FF2B5EF4-FFF2-40B4-BE49-F238E27FC236}">
                <a16:creationId xmlns:a16="http://schemas.microsoft.com/office/drawing/2014/main" id="{E1958758-CACA-8D94-5128-663121513A14}"/>
              </a:ext>
            </a:extLst>
          </p:cNvPr>
          <p:cNvSpPr>
            <a:spLocks noGrp="1"/>
          </p:cNvSpPr>
          <p:nvPr>
            <p:ph idx="1"/>
          </p:nvPr>
        </p:nvSpPr>
        <p:spPr>
          <a:xfrm>
            <a:off x="837597" y="1881446"/>
            <a:ext cx="7727518" cy="4903787"/>
          </a:xfrm>
        </p:spPr>
        <p:txBody>
          <a:bodyPr/>
          <a:lstStyle/>
          <a:p>
            <a:pPr marL="0" indent="0" algn="l">
              <a:buNone/>
            </a:pPr>
            <a:r>
              <a:rPr lang="en-US" sz="1800" b="0" i="1" u="none" strike="noStrike" baseline="0" dirty="0">
                <a:latin typeface="+mj-lt"/>
              </a:rPr>
              <a:t>classroom</a:t>
            </a:r>
            <a:r>
              <a:rPr lang="en-US" sz="1800" b="0" i="0" u="none" strike="noStrike" baseline="0" dirty="0">
                <a:latin typeface="+mj-lt"/>
              </a:rPr>
              <a:t>(</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a:latin typeface="+mj-lt"/>
              </a:rPr>
              <a:t>capacity</a:t>
            </a:r>
            <a:r>
              <a:rPr lang="en-US" sz="1800" b="0" i="0" u="none" strike="noStrike" baseline="0" dirty="0">
                <a:latin typeface="+mj-lt"/>
              </a:rPr>
              <a:t>)</a:t>
            </a:r>
          </a:p>
          <a:p>
            <a:pPr marL="0" indent="0" algn="l">
              <a:buNone/>
            </a:pPr>
            <a:r>
              <a:rPr lang="en-US" sz="1800" b="0" i="1" u="none" strike="noStrike" baseline="0" dirty="0">
                <a:latin typeface="+mj-lt"/>
              </a:rPr>
              <a:t>department</a:t>
            </a:r>
            <a:r>
              <a:rPr lang="en-US" sz="1800" b="0" i="0" u="none" strike="noStrike" baseline="0" dirty="0">
                <a:latin typeface="+mj-lt"/>
              </a:rPr>
              <a:t>(</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budget</a:t>
            </a:r>
            <a:r>
              <a:rPr lang="en-US" sz="1800" b="0" i="0" u="none" strike="noStrike" baseline="0" dirty="0">
                <a:latin typeface="+mj-lt"/>
              </a:rPr>
              <a:t>)</a:t>
            </a:r>
          </a:p>
          <a:p>
            <a:pPr marL="0" indent="0" algn="l">
              <a:buNone/>
            </a:pPr>
            <a:r>
              <a:rPr lang="en-US" sz="1800" b="0" i="1" u="none" strike="noStrike" baseline="0" dirty="0">
                <a:latin typeface="+mj-lt"/>
              </a:rPr>
              <a:t>course</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a:latin typeface="+mj-lt"/>
              </a:rPr>
              <a:t>title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credits</a:t>
            </a:r>
            <a:r>
              <a:rPr lang="en-US" sz="1800" b="0" i="0" u="none" strike="noStrike" baseline="0" dirty="0">
                <a:latin typeface="+mj-lt"/>
              </a:rPr>
              <a:t>)</a:t>
            </a:r>
          </a:p>
          <a:p>
            <a:pPr marL="0" indent="0" algn="l">
              <a:buNone/>
            </a:pPr>
            <a:r>
              <a:rPr lang="en-US" sz="1800" b="0" i="1" u="none" strike="noStrike" baseline="0" dirty="0">
                <a:latin typeface="+mj-lt"/>
              </a:rPr>
              <a:t>instructor</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salary</a:t>
            </a:r>
            <a:r>
              <a:rPr lang="en-US" sz="1800" b="0" i="0" u="none" strike="noStrike" baseline="0" dirty="0">
                <a:latin typeface="+mj-lt"/>
              </a:rPr>
              <a:t>)</a:t>
            </a:r>
          </a:p>
          <a:p>
            <a:pPr marL="0" indent="0" algn="l">
              <a:buNone/>
            </a:pPr>
            <a:r>
              <a:rPr lang="en-US" sz="1800" b="0" i="1" u="none" strike="noStrike" baseline="0" dirty="0">
                <a:latin typeface="+mj-lt"/>
              </a:rPr>
              <a:t>section</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err="1">
                <a:latin typeface="+mj-lt"/>
              </a:rPr>
              <a:t>time_slot</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a:latin typeface="+mj-lt"/>
              </a:rPr>
              <a:t>teaches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a:t>
            </a:r>
          </a:p>
          <a:p>
            <a:pPr marL="0" indent="0" algn="l">
              <a:buNone/>
            </a:pPr>
            <a:r>
              <a:rPr lang="en-US" sz="1800" b="0" i="1" u="none" strike="noStrike" baseline="0" dirty="0">
                <a:latin typeface="+mj-lt"/>
              </a:rPr>
              <a:t>student</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tot cred</a:t>
            </a:r>
            <a:r>
              <a:rPr lang="en-US" sz="1800" b="0" i="0" u="none" strike="noStrike" baseline="0" dirty="0">
                <a:latin typeface="+mj-lt"/>
              </a:rPr>
              <a:t>)</a:t>
            </a:r>
          </a:p>
          <a:p>
            <a:pPr marL="0" indent="0" algn="l">
              <a:buNone/>
            </a:pPr>
            <a:r>
              <a:rPr lang="en-US" sz="1800" b="0" i="1" u="none" strike="noStrike" baseline="0" dirty="0">
                <a:latin typeface="+mj-lt"/>
              </a:rPr>
              <a:t>takes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grade</a:t>
            </a:r>
            <a:r>
              <a:rPr lang="en-US" sz="1800" b="0" i="0" u="none" strike="noStrike" baseline="0" dirty="0">
                <a:latin typeface="+mj-lt"/>
              </a:rPr>
              <a:t>)</a:t>
            </a:r>
          </a:p>
          <a:p>
            <a:pPr marL="0" indent="0" algn="l">
              <a:buNone/>
            </a:pPr>
            <a:r>
              <a:rPr lang="en-US" sz="1800" b="0" i="1" u="none" strike="noStrike" baseline="0" dirty="0">
                <a:latin typeface="+mj-lt"/>
              </a:rPr>
              <a:t>advisor</a:t>
            </a:r>
            <a:r>
              <a:rPr lang="en-US" sz="1800" b="0" i="0" u="none" strike="noStrike" baseline="0" dirty="0">
                <a:latin typeface="+mj-lt"/>
              </a:rPr>
              <a:t>(</a:t>
            </a:r>
            <a:r>
              <a:rPr lang="en-US" sz="1800" b="0" i="1" u="none" strike="noStrike" baseline="0" dirty="0" err="1">
                <a:latin typeface="+mj-lt"/>
              </a:rPr>
              <a:t>s_ID</a:t>
            </a:r>
            <a:r>
              <a:rPr lang="en-US" sz="1800" b="0" i="0" u="none" strike="noStrike" baseline="0" dirty="0">
                <a:latin typeface="+mj-lt"/>
              </a:rPr>
              <a:t>, </a:t>
            </a:r>
            <a:r>
              <a:rPr lang="en-US" sz="1800" b="0" i="1" u="none" strike="noStrike" baseline="0" dirty="0" err="1">
                <a:latin typeface="+mj-lt"/>
              </a:rPr>
              <a:t>i</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err="1">
                <a:latin typeface="+mj-lt"/>
              </a:rPr>
              <a:t>time_slot</a:t>
            </a:r>
            <a:r>
              <a:rPr lang="en-US" sz="1800" b="0" i="0" u="none" strike="noStrike" baseline="0" dirty="0">
                <a:latin typeface="+mj-lt"/>
              </a:rPr>
              <a:t>(</a:t>
            </a:r>
            <a:r>
              <a:rPr lang="en-US" sz="1800" b="0" i="1" u="none" strike="noStrike" baseline="0" dirty="0" err="1">
                <a:latin typeface="+mj-lt"/>
              </a:rPr>
              <a:t>time_slot_id</a:t>
            </a:r>
            <a:r>
              <a:rPr lang="en-US" sz="1800" b="0" i="0" u="none" strike="noStrike" baseline="0" dirty="0">
                <a:latin typeface="+mj-lt"/>
              </a:rPr>
              <a:t>, </a:t>
            </a:r>
            <a:r>
              <a:rPr lang="en-US" sz="1800" b="0" i="1" u="none" strike="noStrike" baseline="0" dirty="0">
                <a:latin typeface="+mj-lt"/>
              </a:rPr>
              <a:t>day</a:t>
            </a:r>
            <a:r>
              <a:rPr lang="en-US" sz="1800" b="0" i="0" u="none" strike="noStrike" baseline="0" dirty="0">
                <a:latin typeface="+mj-lt"/>
              </a:rPr>
              <a:t>, </a:t>
            </a:r>
            <a:r>
              <a:rPr lang="en-US" sz="1800" b="0" i="1" u="none" strike="noStrike" baseline="0" dirty="0">
                <a:latin typeface="+mj-lt"/>
              </a:rPr>
              <a:t>start time</a:t>
            </a:r>
            <a:r>
              <a:rPr lang="en-US" sz="1800" b="0" i="0" u="none" strike="noStrike" baseline="0" dirty="0">
                <a:latin typeface="+mj-lt"/>
              </a:rPr>
              <a:t>, </a:t>
            </a:r>
            <a:r>
              <a:rPr lang="en-US" sz="1800" b="0" i="1" u="none" strike="noStrike" baseline="0" dirty="0">
                <a:latin typeface="+mj-lt"/>
              </a:rPr>
              <a:t>end time</a:t>
            </a:r>
            <a:r>
              <a:rPr lang="en-US" sz="1800" b="0" i="0" u="none" strike="noStrike" baseline="0" dirty="0">
                <a:latin typeface="+mj-lt"/>
              </a:rPr>
              <a:t>)</a:t>
            </a:r>
          </a:p>
          <a:p>
            <a:pPr marL="0" indent="0" algn="l">
              <a:buNone/>
            </a:pPr>
            <a:r>
              <a:rPr lang="en-US" sz="1800" b="0" i="1" u="none" strike="noStrike" baseline="0" dirty="0" err="1">
                <a:latin typeface="+mj-lt"/>
              </a:rPr>
              <a:t>prereq</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prereq_id</a:t>
            </a:r>
            <a:r>
              <a:rPr lang="en-US" sz="1800" b="0" i="0" u="none" strike="noStrike" baseline="0" dirty="0">
                <a:latin typeface="+mj-lt"/>
              </a:rPr>
              <a:t>)</a:t>
            </a:r>
            <a:endParaRPr lang="en-US" sz="2400" dirty="0">
              <a:latin typeface="+mj-lt"/>
            </a:endParaRPr>
          </a:p>
        </p:txBody>
      </p:sp>
      <p:sp>
        <p:nvSpPr>
          <p:cNvPr id="4" name="Slide Number Placeholder 3">
            <a:extLst>
              <a:ext uri="{FF2B5EF4-FFF2-40B4-BE49-F238E27FC236}">
                <a16:creationId xmlns:a16="http://schemas.microsoft.com/office/drawing/2014/main" id="{BBA48AFF-313F-7465-BCFD-E5E2E70E70BA}"/>
              </a:ext>
            </a:extLst>
          </p:cNvPr>
          <p:cNvSpPr>
            <a:spLocks noGrp="1"/>
          </p:cNvSpPr>
          <p:nvPr>
            <p:ph type="sldNum" sz="quarter" idx="10"/>
          </p:nvPr>
        </p:nvSpPr>
        <p:spPr/>
        <p:txBody>
          <a:bodyPr/>
          <a:lstStyle/>
          <a:p>
            <a:pPr>
              <a:defRPr/>
            </a:pPr>
            <a:fld id="{547F3CAF-32BF-49A6-93F1-59C9E4B7C957}" type="slidenum">
              <a:rPr lang="en-US" altLang="en-US" smtClean="0"/>
              <a:pPr>
                <a:defRPr/>
              </a:pPr>
              <a:t>8</a:t>
            </a:fld>
            <a:endParaRPr lang="en-US" altLang="en-US" dirty="0"/>
          </a:p>
        </p:txBody>
      </p:sp>
    </p:spTree>
    <p:extLst>
      <p:ext uri="{BB962C8B-B14F-4D97-AF65-F5344CB8AC3E}">
        <p14:creationId xmlns:p14="http://schemas.microsoft.com/office/powerpoint/2010/main" val="258157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B7BDD-07CD-716F-DB25-C0028C40A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271B6-A17B-A080-6DFF-495CAF0CC1A5}"/>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E6F3EC15-BF99-3BF7-D884-134993E913C5}"/>
              </a:ext>
            </a:extLst>
          </p:cNvPr>
          <p:cNvSpPr>
            <a:spLocks noGrp="1"/>
          </p:cNvSpPr>
          <p:nvPr>
            <p:ph type="sldNum" sz="quarter" idx="10"/>
          </p:nvPr>
        </p:nvSpPr>
        <p:spPr/>
        <p:txBody>
          <a:bodyPr/>
          <a:lstStyle/>
          <a:p>
            <a:pPr>
              <a:defRPr/>
            </a:pPr>
            <a:fld id="{547F3CAF-32BF-49A6-93F1-59C9E4B7C957}" type="slidenum">
              <a:rPr lang="en-US" altLang="en-US" smtClean="0"/>
              <a:pPr>
                <a:defRPr/>
              </a:pPr>
              <a:t>9</a:t>
            </a:fld>
            <a:endParaRPr lang="en-US" altLang="en-US" dirty="0"/>
          </a:p>
        </p:txBody>
      </p:sp>
      <p:sp>
        <p:nvSpPr>
          <p:cNvPr id="5" name="Content Placeholder 4">
            <a:extLst>
              <a:ext uri="{FF2B5EF4-FFF2-40B4-BE49-F238E27FC236}">
                <a16:creationId xmlns:a16="http://schemas.microsoft.com/office/drawing/2014/main" id="{E8E27C8B-7092-7326-2E1D-25CEF3081AA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9720C1E-88CC-C9BF-2CD4-382BE11F93F1}"/>
              </a:ext>
            </a:extLst>
          </p:cNvPr>
          <p:cNvPicPr>
            <a:picLocks noChangeAspect="1"/>
          </p:cNvPicPr>
          <p:nvPr/>
        </p:nvPicPr>
        <p:blipFill>
          <a:blip r:embed="rId3"/>
          <a:stretch>
            <a:fillRect/>
          </a:stretch>
        </p:blipFill>
        <p:spPr>
          <a:xfrm>
            <a:off x="408994" y="1809296"/>
            <a:ext cx="8326012" cy="5020376"/>
          </a:xfrm>
          <a:prstGeom prst="rect">
            <a:avLst/>
          </a:prstGeom>
        </p:spPr>
      </p:pic>
    </p:spTree>
    <p:extLst>
      <p:ext uri="{BB962C8B-B14F-4D97-AF65-F5344CB8AC3E}">
        <p14:creationId xmlns:p14="http://schemas.microsoft.com/office/powerpoint/2010/main" val="372386006"/>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adb" id="{B0FD827C-491B-1F4A-AB18-10DECB0BFB85}" vid="{1C007DBB-E2E3-4E44-B387-70F3B465F2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6FDB9C-DC10-41AE-B7EB-794CCE0ED496}">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108022</TotalTime>
  <Words>1288</Words>
  <Application>Microsoft Office PowerPoint</Application>
  <PresentationFormat>On-screen Show (4:3)</PresentationFormat>
  <Paragraphs>110</Paragraphs>
  <Slides>11</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19" baseType="lpstr">
      <vt:lpstr>Helvetica</vt:lpstr>
      <vt:lpstr>Monotype Sorts</vt:lpstr>
      <vt:lpstr>Arial</vt:lpstr>
      <vt:lpstr>Times New Roman</vt:lpstr>
      <vt:lpstr>Webdings</vt:lpstr>
      <vt:lpstr>Wingdings</vt:lpstr>
      <vt:lpstr>2_db-5-grey</vt:lpstr>
      <vt:lpstr>Database System Tutorial 1</vt:lpstr>
      <vt:lpstr>Tutorial Structure</vt:lpstr>
      <vt:lpstr>Differences Between Joins</vt:lpstr>
      <vt:lpstr>Exercises</vt:lpstr>
      <vt:lpstr>Exercises</vt:lpstr>
      <vt:lpstr>Exercises</vt:lpstr>
      <vt:lpstr>Exercises</vt:lpstr>
      <vt:lpstr>Appendix: University Database</vt:lpstr>
      <vt:lpstr>Appendix: University Database</vt:lpstr>
      <vt:lpstr>Appendix: University Database</vt:lpstr>
      <vt:lpstr>PowerPoint Presentation</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Yizhou Dai</cp:lastModifiedBy>
  <cp:revision>518</cp:revision>
  <cp:lastPrinted>2025-02-26T03:32:06Z</cp:lastPrinted>
  <dcterms:created xsi:type="dcterms:W3CDTF">2009-12-21T15:40:22Z</dcterms:created>
  <dcterms:modified xsi:type="dcterms:W3CDTF">2025-03-13T09:46:06Z</dcterms:modified>
</cp:coreProperties>
</file>