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handoutMasterIdLst>
    <p:handoutMasterId r:id="rId19"/>
  </p:handoutMasterIdLst>
  <p:sldIdLst>
    <p:sldId id="335" r:id="rId2"/>
    <p:sldId id="346" r:id="rId3"/>
    <p:sldId id="336" r:id="rId4"/>
    <p:sldId id="338" r:id="rId5"/>
    <p:sldId id="340" r:id="rId6"/>
    <p:sldId id="339" r:id="rId7"/>
    <p:sldId id="341" r:id="rId8"/>
    <p:sldId id="342" r:id="rId9"/>
    <p:sldId id="343" r:id="rId10"/>
    <p:sldId id="344" r:id="rId11"/>
    <p:sldId id="345" r:id="rId12"/>
    <p:sldId id="350" r:id="rId13"/>
    <p:sldId id="347" r:id="rId14"/>
    <p:sldId id="348" r:id="rId15"/>
    <p:sldId id="349" r:id="rId16"/>
    <p:sldId id="289" r:id="rId17"/>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7"/>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autoAdjust="0"/>
    <p:restoredTop sz="62760" autoAdjust="0"/>
  </p:normalViewPr>
  <p:slideViewPr>
    <p:cSldViewPr snapToGrid="0">
      <p:cViewPr varScale="1">
        <p:scale>
          <a:sx n="69" d="100"/>
          <a:sy n="69" d="100"/>
        </p:scale>
        <p:origin x="1746" y="5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everyone, Thank you for joining this session.</a:t>
            </a:r>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D850-DB15-CF09-F5D2-ECBDA298C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2CF5E-743C-0548-37AE-A4616FBBF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36FD1-401F-C704-16E1-5472D2A468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F1DDF-4D4A-8E74-5CC5-B31AACC9726E}"/>
              </a:ext>
            </a:extLst>
          </p:cNvPr>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2482968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ADD9-02FE-61EE-BC57-9E77AB3F8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58B5C-F44C-8FA3-BB2B-34DEACBD2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2E730-C675-1931-0EE7-C2FE8CB0B1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53FEB4-1B17-9D3D-3A34-4427B8A5ADE0}"/>
              </a:ext>
            </a:extLst>
          </p:cNvPr>
          <p:cNvSpPr>
            <a:spLocks noGrp="1"/>
          </p:cNvSpPr>
          <p:nvPr>
            <p:ph type="sldNum" sz="quarter" idx="5"/>
          </p:nvPr>
        </p:nvSpPr>
        <p:spPr/>
        <p:txBody>
          <a:bodyPr/>
          <a:lstStyle/>
          <a:p>
            <a:pPr>
              <a:defRPr/>
            </a:pPr>
            <a:fld id="{AE66C03C-4B0E-4149-8287-A3B340EB818D}" type="slidenum">
              <a:rPr lang="en-US" altLang="en-US" smtClean="0"/>
              <a:pPr>
                <a:defRPr/>
              </a:pPr>
              <a:t>11</a:t>
            </a:fld>
            <a:endParaRPr lang="en-US" altLang="en-US"/>
          </a:p>
        </p:txBody>
      </p:sp>
    </p:spTree>
    <p:extLst>
      <p:ext uri="{BB962C8B-B14F-4D97-AF65-F5344CB8AC3E}">
        <p14:creationId xmlns:p14="http://schemas.microsoft.com/office/powerpoint/2010/main" val="43243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64EAD-795C-EDFE-7696-386C82E4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9899E-C198-BF80-33F3-0C2A4CA79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E2BE4-3078-8D2B-5551-DBF26AF0D929}"/>
              </a:ext>
            </a:extLst>
          </p:cNvPr>
          <p:cNvSpPr>
            <a:spLocks noGrp="1"/>
          </p:cNvSpPr>
          <p:nvPr>
            <p:ph type="body" idx="1"/>
          </p:nvPr>
        </p:nvSpPr>
        <p:spPr/>
        <p:txBody>
          <a:bodyPr/>
          <a:lstStyle/>
          <a:p>
            <a:pPr marL="0" indent="0">
              <a:buNone/>
            </a:pPr>
            <a:r>
              <a:rPr lang="en-US" sz="1200" dirty="0"/>
              <a:t>We encourage you to use the online interpreter, which the link and the QR code can be found on Appendix (go to that page)</a:t>
            </a:r>
            <a:endParaRPr lang="en-US" dirty="0"/>
          </a:p>
        </p:txBody>
      </p:sp>
      <p:sp>
        <p:nvSpPr>
          <p:cNvPr id="4" name="Slide Number Placeholder 3">
            <a:extLst>
              <a:ext uri="{FF2B5EF4-FFF2-40B4-BE49-F238E27FC236}">
                <a16:creationId xmlns:a16="http://schemas.microsoft.com/office/drawing/2014/main" id="{BAE8C760-EF03-95EE-5EA5-ECC5A1CB2FE3}"/>
              </a:ext>
            </a:extLst>
          </p:cNvPr>
          <p:cNvSpPr>
            <a:spLocks noGrp="1"/>
          </p:cNvSpPr>
          <p:nvPr>
            <p:ph type="sldNum" sz="quarter" idx="5"/>
          </p:nvPr>
        </p:nvSpPr>
        <p:spPr/>
        <p:txBody>
          <a:bodyPr/>
          <a:lstStyle/>
          <a:p>
            <a:pPr>
              <a:defRPr/>
            </a:pPr>
            <a:fld id="{AE66C03C-4B0E-4149-8287-A3B340EB818D}" type="slidenum">
              <a:rPr lang="en-US" altLang="en-US" smtClean="0"/>
              <a:pPr>
                <a:defRPr/>
              </a:pPr>
              <a:t>12</a:t>
            </a:fld>
            <a:endParaRPr lang="en-US" altLang="en-US"/>
          </a:p>
        </p:txBody>
      </p:sp>
    </p:spTree>
    <p:extLst>
      <p:ext uri="{BB962C8B-B14F-4D97-AF65-F5344CB8AC3E}">
        <p14:creationId xmlns:p14="http://schemas.microsoft.com/office/powerpoint/2010/main" val="2204432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E641A-7CFA-B191-784B-875B6D967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82D16-F442-992D-B072-03CC81D19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97811-7340-B718-184A-CBAE04946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426400-AC94-D1C8-E5B9-78CA5697033D}"/>
              </a:ext>
            </a:extLst>
          </p:cNvPr>
          <p:cNvSpPr>
            <a:spLocks noGrp="1"/>
          </p:cNvSpPr>
          <p:nvPr>
            <p:ph type="sldNum" sz="quarter" idx="5"/>
          </p:nvPr>
        </p:nvSpPr>
        <p:spPr/>
        <p:txBody>
          <a:bodyPr/>
          <a:lstStyle/>
          <a:p>
            <a:pPr>
              <a:defRPr/>
            </a:pPr>
            <a:fld id="{AE66C03C-4B0E-4149-8287-A3B340EB818D}" type="slidenum">
              <a:rPr lang="en-US" altLang="en-US" smtClean="0"/>
              <a:pPr>
                <a:defRPr/>
              </a:pPr>
              <a:t>13</a:t>
            </a:fld>
            <a:endParaRPr lang="en-US" altLang="en-US"/>
          </a:p>
        </p:txBody>
      </p:sp>
    </p:spTree>
    <p:extLst>
      <p:ext uri="{BB962C8B-B14F-4D97-AF65-F5344CB8AC3E}">
        <p14:creationId xmlns:p14="http://schemas.microsoft.com/office/powerpoint/2010/main" val="636065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EECF-5571-B69D-EE7C-4C4B5D350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0D7DB-2D20-7818-2CA5-6D0AC8715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7619A-AD0C-1E03-E85A-9EDBD5550C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563BF3-2BBE-7587-E7E4-143EE38391DF}"/>
              </a:ext>
            </a:extLst>
          </p:cNvPr>
          <p:cNvSpPr>
            <a:spLocks noGrp="1"/>
          </p:cNvSpPr>
          <p:nvPr>
            <p:ph type="sldNum" sz="quarter" idx="5"/>
          </p:nvPr>
        </p:nvSpPr>
        <p:spPr/>
        <p:txBody>
          <a:bodyPr/>
          <a:lstStyle/>
          <a:p>
            <a:pPr>
              <a:defRPr/>
            </a:pPr>
            <a:fld id="{AE66C03C-4B0E-4149-8287-A3B340EB818D}" type="slidenum">
              <a:rPr lang="en-US" altLang="en-US" smtClean="0"/>
              <a:pPr>
                <a:defRPr/>
              </a:pPr>
              <a:t>14</a:t>
            </a:fld>
            <a:endParaRPr lang="en-US" altLang="en-US"/>
          </a:p>
        </p:txBody>
      </p:sp>
    </p:spTree>
    <p:extLst>
      <p:ext uri="{BB962C8B-B14F-4D97-AF65-F5344CB8AC3E}">
        <p14:creationId xmlns:p14="http://schemas.microsoft.com/office/powerpoint/2010/main" val="2674347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A855-29D4-BC21-4609-7386FFBBD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A479C-F9B0-5384-225D-6B8706C07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DB02D-B14D-DB27-3127-7C3BCFD711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CAB0F3-90D1-943D-FA3D-908AE9BF7A30}"/>
              </a:ext>
            </a:extLst>
          </p:cNvPr>
          <p:cNvSpPr>
            <a:spLocks noGrp="1"/>
          </p:cNvSpPr>
          <p:nvPr>
            <p:ph type="sldNum" sz="quarter" idx="5"/>
          </p:nvPr>
        </p:nvSpPr>
        <p:spPr/>
        <p:txBody>
          <a:bodyPr/>
          <a:lstStyle/>
          <a:p>
            <a:pPr>
              <a:defRPr/>
            </a:pPr>
            <a:fld id="{AE66C03C-4B0E-4149-8287-A3B340EB818D}" type="slidenum">
              <a:rPr lang="en-US" altLang="en-US" smtClean="0"/>
              <a:pPr>
                <a:defRPr/>
              </a:pPr>
              <a:t>15</a:t>
            </a:fld>
            <a:endParaRPr lang="en-US" altLang="en-US"/>
          </a:p>
        </p:txBody>
      </p:sp>
    </p:spTree>
    <p:extLst>
      <p:ext uri="{BB962C8B-B14F-4D97-AF65-F5344CB8AC3E}">
        <p14:creationId xmlns:p14="http://schemas.microsoft.com/office/powerpoint/2010/main" val="1554662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16</a:t>
            </a:fld>
            <a:endParaRPr lang="en-US" altLang="en-US"/>
          </a:p>
        </p:txBody>
      </p:sp>
    </p:spTree>
    <p:extLst>
      <p:ext uri="{BB962C8B-B14F-4D97-AF65-F5344CB8AC3E}">
        <p14:creationId xmlns:p14="http://schemas.microsoft.com/office/powerpoint/2010/main" val="3564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90C4-DA9C-3416-198B-EACA93577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68A91-B283-DC1E-ED85-E5F015FB4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2B2BB-F2A6-344F-7CC5-5162CC865243}"/>
              </a:ext>
            </a:extLst>
          </p:cNvPr>
          <p:cNvSpPr>
            <a:spLocks noGrp="1"/>
          </p:cNvSpPr>
          <p:nvPr>
            <p:ph type="body" idx="1"/>
          </p:nvPr>
        </p:nvSpPr>
        <p:spPr/>
        <p:txBody>
          <a:bodyPr/>
          <a:lstStyle/>
          <a:p>
            <a:r>
              <a:rPr lang="en-US" dirty="0"/>
              <a:t>Before we dive in, let’s quickly cover some housekeeping items. First, here’s our tutorial structure: we’ll start with any extra material you might need, then I’ll share a set of questions for you to work on, and finally, we’ll go through the answers and discuss any challenges you encountered.</a:t>
            </a:r>
          </a:p>
          <a:p>
            <a:r>
              <a:rPr lang="en-US" dirty="0"/>
              <a:t>You’ll also notice there’s a QR code on the top-left corner of the slide. If you scan it, you can access this slide directly, including the multiple pages of questions, so you can follow along at your own pace or refer back to them later. Feel free to scan it now or anytime during the session, as the QR code is always there.</a:t>
            </a:r>
          </a:p>
        </p:txBody>
      </p:sp>
      <p:sp>
        <p:nvSpPr>
          <p:cNvPr id="4" name="Slide Number Placeholder 3">
            <a:extLst>
              <a:ext uri="{FF2B5EF4-FFF2-40B4-BE49-F238E27FC236}">
                <a16:creationId xmlns:a16="http://schemas.microsoft.com/office/drawing/2014/main" id="{FCF8B67C-A989-040F-5E65-4C45BA2120F1}"/>
              </a:ext>
            </a:extLst>
          </p:cNvPr>
          <p:cNvSpPr>
            <a:spLocks noGrp="1"/>
          </p:cNvSpPr>
          <p:nvPr>
            <p:ph type="sldNum" sz="quarter" idx="5"/>
          </p:nvPr>
        </p:nvSpPr>
        <p:spPr/>
        <p:txBody>
          <a:bodyPr/>
          <a:lstStyle/>
          <a:p>
            <a:pPr>
              <a:defRPr/>
            </a:pPr>
            <a:fld id="{AE66C03C-4B0E-4149-8287-A3B340EB818D}" type="slidenum">
              <a:rPr lang="en-US" altLang="en-US" smtClean="0"/>
              <a:pPr>
                <a:defRPr/>
              </a:pPr>
              <a:t>2</a:t>
            </a:fld>
            <a:endParaRPr lang="en-US" altLang="en-US"/>
          </a:p>
        </p:txBody>
      </p:sp>
    </p:spTree>
    <p:extLst>
      <p:ext uri="{BB962C8B-B14F-4D97-AF65-F5344CB8AC3E}">
        <p14:creationId xmlns:p14="http://schemas.microsoft.com/office/powerpoint/2010/main" val="1213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Today, we’re going to explore three types of relational operations often referred to as ‘joins’ in SQL and relational algebra: the Cartesian Product, the Theta Join, and the Natural Join. We’ll look at what each one does, how they differ from each other, and in which scenarios you might use them. By the end of this session, you’ll have a clear understanding of these fundamental concepts in database systems.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a:t>
            </a:fld>
            <a:endParaRPr lang="en-US" altLang="en-US"/>
          </a:p>
        </p:txBody>
      </p:sp>
    </p:spTree>
    <p:extLst>
      <p:ext uri="{BB962C8B-B14F-4D97-AF65-F5344CB8AC3E}">
        <p14:creationId xmlns:p14="http://schemas.microsoft.com/office/powerpoint/2010/main" val="1495185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EA35E-1663-FF9D-B43B-FFD1DC03C2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B2339-FAC1-F5BB-70C8-153FDD102D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D9D064-9AC5-F975-2FAE-2BE4AA22E263}"/>
              </a:ext>
            </a:extLst>
          </p:cNvPr>
          <p:cNvSpPr>
            <a:spLocks noGrp="1"/>
          </p:cNvSpPr>
          <p:nvPr>
            <p:ph type="body" idx="1"/>
          </p:nvPr>
        </p:nvSpPr>
        <p:spPr/>
        <p:txBody>
          <a:bodyPr/>
          <a:lstStyle/>
          <a:p>
            <a:r>
              <a:rPr lang="en-US" dirty="0"/>
              <a:t>“The Cartesian Product is the simplest form of combining two tables or relations. It’s denoted as </a:t>
            </a:r>
            <a:r>
              <a:rPr lang="en-US" dirty="0" err="1"/>
              <a:t>r×sr</a:t>
            </a:r>
            <a:r>
              <a:rPr lang="en-US" dirty="0"/>
              <a:t> \times </a:t>
            </a:r>
            <a:r>
              <a:rPr lang="en-US" dirty="0" err="1"/>
              <a:t>sr×s</a:t>
            </a:r>
            <a:r>
              <a:rPr lang="en-US" dirty="0"/>
              <a:t> in relational algebra. What it does is pair each row from the first table with each row from the second table—no conditions, no filters.</a:t>
            </a:r>
            <a:br>
              <a:rPr lang="en-US" dirty="0"/>
            </a:br>
            <a:endParaRPr lang="en-US" dirty="0"/>
          </a:p>
        </p:txBody>
      </p:sp>
      <p:sp>
        <p:nvSpPr>
          <p:cNvPr id="4" name="Slide Number Placeholder 3">
            <a:extLst>
              <a:ext uri="{FF2B5EF4-FFF2-40B4-BE49-F238E27FC236}">
                <a16:creationId xmlns:a16="http://schemas.microsoft.com/office/drawing/2014/main" id="{F81ED346-5FDF-1B91-63D2-340D555B3B1A}"/>
              </a:ext>
            </a:extLst>
          </p:cNvPr>
          <p:cNvSpPr>
            <a:spLocks noGrp="1"/>
          </p:cNvSpPr>
          <p:nvPr>
            <p:ph type="sldNum" sz="quarter" idx="5"/>
          </p:nvPr>
        </p:nvSpPr>
        <p:spPr/>
        <p:txBody>
          <a:bodyPr/>
          <a:lstStyle/>
          <a:p>
            <a:pPr>
              <a:defRPr/>
            </a:pPr>
            <a:fld id="{AE66C03C-4B0E-4149-8287-A3B340EB818D}" type="slidenum">
              <a:rPr lang="en-US" altLang="en-US" smtClean="0"/>
              <a:pPr>
                <a:defRPr/>
              </a:pPr>
              <a:t>4</a:t>
            </a:fld>
            <a:endParaRPr lang="en-US" altLang="en-US"/>
          </a:p>
        </p:txBody>
      </p:sp>
    </p:spTree>
    <p:extLst>
      <p:ext uri="{BB962C8B-B14F-4D97-AF65-F5344CB8AC3E}">
        <p14:creationId xmlns:p14="http://schemas.microsoft.com/office/powerpoint/2010/main" val="323940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table A has m rows and table B has n rows, the result will have m × n rows. This can grow very large, so we typically don’t use the Cartesian Product by itself in real queries. Instead, it’s often the foundation for other join operations, where we add conditions to filter out rows.”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07614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DD7AF-F929-342F-E867-42764F1FC9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3F5D0-D306-A0A2-25F4-19B62B50BB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0865-18C2-E709-2D25-33BC4F0E6D5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Theta Join is a Cartesian Product combined with a condition (often called a ‘theta’ condition). In relational algebra, we write it as </a:t>
            </a:r>
            <a:r>
              <a:rPr lang="en-US" dirty="0" err="1"/>
              <a:t>r⋈θsr</a:t>
            </a:r>
            <a:r>
              <a:rPr lang="en-US" dirty="0"/>
              <a:t> \bowtie_{\theta} </a:t>
            </a:r>
            <a:r>
              <a:rPr lang="en-US" dirty="0" err="1"/>
              <a:t>sr⋈θ</a:t>
            </a:r>
            <a:r>
              <a:rPr lang="en-US" dirty="0"/>
              <a:t>​s, which is the same as performing a Cartesian Product </a:t>
            </a:r>
            <a:r>
              <a:rPr lang="en-US" dirty="0" err="1"/>
              <a:t>r×sr</a:t>
            </a:r>
            <a:r>
              <a:rPr lang="en-US" dirty="0"/>
              <a:t> \times </a:t>
            </a:r>
            <a:r>
              <a:rPr lang="en-US" dirty="0" err="1"/>
              <a:t>sr×s</a:t>
            </a:r>
            <a:r>
              <a:rPr lang="en-US" dirty="0"/>
              <a:t> and then applying a selection </a:t>
            </a:r>
            <a:r>
              <a:rPr lang="en-US" dirty="0" err="1"/>
              <a:t>σθ</a:t>
            </a:r>
            <a:r>
              <a:rPr lang="en-US" dirty="0"/>
              <a:t>\sigma_{\theta}</a:t>
            </a:r>
            <a:r>
              <a:rPr lang="en-US" dirty="0" err="1"/>
              <a:t>σθ</a:t>
            </a:r>
            <a:r>
              <a:rPr lang="en-US" dirty="0"/>
              <a:t>​ that filters out rows not meeting the condition.</a:t>
            </a:r>
            <a:br>
              <a:rPr lang="en-US" dirty="0"/>
            </a:br>
            <a:r>
              <a:rPr lang="en-US" dirty="0"/>
              <a:t>The condition can use any relational operator—equality, inequality, greater than, etc. In typical SQL, the most common form is an </a:t>
            </a:r>
            <a:r>
              <a:rPr lang="en-US" dirty="0" err="1"/>
              <a:t>equi</a:t>
            </a:r>
            <a:r>
              <a:rPr lang="en-US" dirty="0"/>
              <a:t>-join, where we match on a specific column like instructor.ID = teaches.ID.”</a:t>
            </a:r>
          </a:p>
          <a:p>
            <a:endParaRPr lang="en-US" dirty="0"/>
          </a:p>
        </p:txBody>
      </p:sp>
      <p:sp>
        <p:nvSpPr>
          <p:cNvPr id="4" name="Slide Number Placeholder 3">
            <a:extLst>
              <a:ext uri="{FF2B5EF4-FFF2-40B4-BE49-F238E27FC236}">
                <a16:creationId xmlns:a16="http://schemas.microsoft.com/office/drawing/2014/main" id="{CDADC9C1-0ED0-83C2-98AD-FBC262D222D7}"/>
              </a:ext>
            </a:extLst>
          </p:cNvPr>
          <p:cNvSpPr>
            <a:spLocks noGrp="1"/>
          </p:cNvSpPr>
          <p:nvPr>
            <p:ph type="sldNum" sz="quarter" idx="5"/>
          </p:nvPr>
        </p:nvSpPr>
        <p:spPr/>
        <p:txBody>
          <a:bodyPr/>
          <a:lstStyle/>
          <a:p>
            <a:pPr>
              <a:defRPr/>
            </a:pPr>
            <a:fld id="{AE66C03C-4B0E-4149-8287-A3B340EB818D}" type="slidenum">
              <a:rPr lang="en-US" altLang="en-US" smtClean="0"/>
              <a:pPr>
                <a:defRPr/>
              </a:pPr>
              <a:t>6</a:t>
            </a:fld>
            <a:endParaRPr lang="en-US" altLang="en-US"/>
          </a:p>
        </p:txBody>
      </p:sp>
    </p:spTree>
    <p:extLst>
      <p:ext uri="{BB962C8B-B14F-4D97-AF65-F5344CB8AC3E}">
        <p14:creationId xmlns:p14="http://schemas.microsoft.com/office/powerpoint/2010/main" val="2921633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40C98-2DCD-E93D-F6A6-29BED8FDA5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5EFDA-EB0D-8BCC-B1D8-9046F97A8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5C2A3B-81C9-7313-6319-A5F451CAF25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Natural Join is another special kind of </a:t>
            </a:r>
            <a:r>
              <a:rPr lang="en-US" dirty="0" err="1"/>
              <a:t>equi</a:t>
            </a:r>
            <a:r>
              <a:rPr lang="en-US" dirty="0"/>
              <a:t>-join. It looks at all columns that share the same name in both tables and automatically creates equality conditions on those columns. This can simplify queries, because you don’t have to explicitly write each matching condition.</a:t>
            </a:r>
            <a:br>
              <a:rPr lang="en-US" dirty="0"/>
            </a:br>
            <a:r>
              <a:rPr lang="en-US" dirty="0"/>
              <a:t>However, you need to be cautious. If two tables share a column name that you don’t intend to match on, you could end up filtering rows incorrectly. That’s why Natural Joins can be convenient but should be used with an awareness of the schema design.”</a:t>
            </a:r>
          </a:p>
          <a:p>
            <a:endParaRPr lang="en-US" dirty="0"/>
          </a:p>
        </p:txBody>
      </p:sp>
      <p:sp>
        <p:nvSpPr>
          <p:cNvPr id="4" name="Slide Number Placeholder 3">
            <a:extLst>
              <a:ext uri="{FF2B5EF4-FFF2-40B4-BE49-F238E27FC236}">
                <a16:creationId xmlns:a16="http://schemas.microsoft.com/office/drawing/2014/main" id="{8F991E1D-ABBE-D8E7-BA51-E1134E22B27A}"/>
              </a:ext>
            </a:extLst>
          </p:cNvPr>
          <p:cNvSpPr>
            <a:spLocks noGrp="1"/>
          </p:cNvSpPr>
          <p:nvPr>
            <p:ph type="sldNum" sz="quarter" idx="5"/>
          </p:nvPr>
        </p:nvSpPr>
        <p:spPr/>
        <p:txBody>
          <a:bodyPr/>
          <a:lstStyle/>
          <a:p>
            <a:pPr>
              <a:defRPr/>
            </a:pPr>
            <a:fld id="{AE66C03C-4B0E-4149-8287-A3B340EB818D}" type="slidenum">
              <a:rPr lang="en-US" altLang="en-US" smtClean="0"/>
              <a:pPr>
                <a:defRPr/>
              </a:pPr>
              <a:t>7</a:t>
            </a:fld>
            <a:endParaRPr lang="en-US" altLang="en-US"/>
          </a:p>
        </p:txBody>
      </p:sp>
    </p:spTree>
    <p:extLst>
      <p:ext uri="{BB962C8B-B14F-4D97-AF65-F5344CB8AC3E}">
        <p14:creationId xmlns:p14="http://schemas.microsoft.com/office/powerpoint/2010/main" val="334144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B9900-053D-F5AF-873B-506C67A82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4BF-26E7-BF57-8B70-A6BF979C2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C35CC-E6C4-1A1C-7472-3CAC139FEB7A}"/>
              </a:ext>
            </a:extLst>
          </p:cNvPr>
          <p:cNvSpPr>
            <a:spLocks noGrp="1"/>
          </p:cNvSpPr>
          <p:nvPr>
            <p:ph type="body" idx="1"/>
          </p:nvPr>
        </p:nvSpPr>
        <p:spPr/>
        <p:txBody>
          <a:bodyPr/>
          <a:lstStyle/>
          <a:p>
            <a:r>
              <a:rPr lang="en-US" dirty="0"/>
              <a:t>**“To wrap up, remember these key differences:</a:t>
            </a:r>
          </a:p>
          <a:p>
            <a:pPr>
              <a:buFont typeface="+mj-lt"/>
              <a:buAutoNum type="arabicPeriod"/>
            </a:pPr>
            <a:r>
              <a:rPr lang="en-US" b="1" dirty="0"/>
              <a:t>Cartesian Product</a:t>
            </a:r>
            <a:r>
              <a:rPr lang="en-US" dirty="0"/>
              <a:t>: Just pairs every row from one table with every row from another. Usually needs filtering.</a:t>
            </a:r>
          </a:p>
          <a:p>
            <a:pPr>
              <a:buFont typeface="+mj-lt"/>
              <a:buAutoNum type="arabicPeriod"/>
            </a:pPr>
            <a:r>
              <a:rPr lang="en-US" b="1" dirty="0"/>
              <a:t>Theta Join</a:t>
            </a:r>
            <a:r>
              <a:rPr lang="en-US" dirty="0"/>
              <a:t>: Allows any condition, including equality, inequality, or more complex predicates.</a:t>
            </a:r>
          </a:p>
          <a:p>
            <a:pPr>
              <a:buFont typeface="+mj-lt"/>
              <a:buAutoNum type="arabicPeriod"/>
            </a:pPr>
            <a:r>
              <a:rPr lang="en-US" b="1" dirty="0"/>
              <a:t>Natural Join</a:t>
            </a:r>
            <a:r>
              <a:rPr lang="en-US" dirty="0"/>
              <a:t>: Automatically uses equality on all columns with the same name. Convenient, but be cautious of unintended matches.</a:t>
            </a:r>
            <a:br>
              <a:rPr lang="en-US" dirty="0"/>
            </a:br>
            <a:r>
              <a:rPr lang="en-US" dirty="0"/>
              <a:t>Always choose the type of join that best fits the relationship you need to express. </a:t>
            </a:r>
            <a:r>
              <a:rPr lang="en-US"/>
              <a:t>This ensures both clarity and efficiency in your database queries.”**</a:t>
            </a:r>
          </a:p>
          <a:p>
            <a:endParaRPr lang="en-US" dirty="0"/>
          </a:p>
        </p:txBody>
      </p:sp>
      <p:sp>
        <p:nvSpPr>
          <p:cNvPr id="4" name="Slide Number Placeholder 3">
            <a:extLst>
              <a:ext uri="{FF2B5EF4-FFF2-40B4-BE49-F238E27FC236}">
                <a16:creationId xmlns:a16="http://schemas.microsoft.com/office/drawing/2014/main" id="{3BEFFCFF-F92D-1261-1D77-55EDED720511}"/>
              </a:ext>
            </a:extLst>
          </p:cNvPr>
          <p:cNvSpPr>
            <a:spLocks noGrp="1"/>
          </p:cNvSpPr>
          <p:nvPr>
            <p:ph type="sldNum" sz="quarter" idx="5"/>
          </p:nvPr>
        </p:nvSpPr>
        <p:spPr/>
        <p:txBody>
          <a:bodyPr/>
          <a:lstStyle/>
          <a:p>
            <a:pPr>
              <a:defRPr/>
            </a:pPr>
            <a:fld id="{AE66C03C-4B0E-4149-8287-A3B340EB818D}" type="slidenum">
              <a:rPr lang="en-US" altLang="en-US" smtClean="0"/>
              <a:pPr>
                <a:defRPr/>
              </a:pPr>
              <a:t>8</a:t>
            </a:fld>
            <a:endParaRPr lang="en-US" altLang="en-US"/>
          </a:p>
        </p:txBody>
      </p:sp>
    </p:spTree>
    <p:extLst>
      <p:ext uri="{BB962C8B-B14F-4D97-AF65-F5344CB8AC3E}">
        <p14:creationId xmlns:p14="http://schemas.microsoft.com/office/powerpoint/2010/main" val="128234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9</a:t>
            </a:fld>
            <a:endParaRPr lang="en-US" altLang="en-US"/>
          </a:p>
        </p:txBody>
      </p:sp>
    </p:spTree>
    <p:extLst>
      <p:ext uri="{BB962C8B-B14F-4D97-AF65-F5344CB8AC3E}">
        <p14:creationId xmlns:p14="http://schemas.microsoft.com/office/powerpoint/2010/main" val="4097259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BC7"/>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498102" y="2286000"/>
            <a:ext cx="7772400" cy="1143000"/>
          </a:xfrm>
        </p:spPr>
        <p:txBody>
          <a:bodyPr>
            <a:scene3d>
              <a:camera prst="orthographicFront"/>
              <a:lightRig rig="glow" dir="t"/>
            </a:scene3d>
            <a:sp3d prstMaterial="matte"/>
          </a:bodyPr>
          <a:lstStyle>
            <a:lvl1pPr>
              <a:defRPr sz="2700" b="0" i="0" baseline="0">
                <a:solidFill>
                  <a:schemeClr val="accent1"/>
                </a:solidFill>
                <a:latin typeface="+mj-lt"/>
              </a:defRPr>
            </a:lvl1pPr>
          </a:lstStyle>
          <a:p>
            <a:r>
              <a:rPr lang="en-US" dirty="0"/>
              <a:t>Click to edit Master title style</a:t>
            </a:r>
          </a:p>
        </p:txBody>
      </p:sp>
      <p:pic>
        <p:nvPicPr>
          <p:cNvPr id="2" name="object 5">
            <a:extLst>
              <a:ext uri="{FF2B5EF4-FFF2-40B4-BE49-F238E27FC236}">
                <a16:creationId xmlns:a16="http://schemas.microsoft.com/office/drawing/2014/main" id="{6846514D-7E87-1BCE-D834-A98E04F5368E}"/>
              </a:ext>
            </a:extLst>
          </p:cNvPr>
          <p:cNvPicPr/>
          <p:nvPr userDrawn="1"/>
        </p:nvPicPr>
        <p:blipFill>
          <a:blip r:embed="rId2" cstate="print"/>
          <a:stretch>
            <a:fillRect/>
          </a:stretch>
        </p:blipFill>
        <p:spPr>
          <a:xfrm>
            <a:off x="487017" y="6086848"/>
            <a:ext cx="1413650" cy="522674"/>
          </a:xfrm>
          <a:prstGeom prst="rect">
            <a:avLst/>
          </a:prstGeom>
        </p:spPr>
      </p:pic>
      <p:sp>
        <p:nvSpPr>
          <p:cNvPr id="4" name="TextBox 3">
            <a:extLst>
              <a:ext uri="{FF2B5EF4-FFF2-40B4-BE49-F238E27FC236}">
                <a16:creationId xmlns:a16="http://schemas.microsoft.com/office/drawing/2014/main" id="{8DFEE7A9-11C3-CA41-6D1D-08606025C7C1}"/>
              </a:ext>
            </a:extLst>
          </p:cNvPr>
          <p:cNvSpPr txBox="1"/>
          <p:nvPr userDrawn="1"/>
        </p:nvSpPr>
        <p:spPr>
          <a:xfrm>
            <a:off x="407504" y="5291759"/>
            <a:ext cx="4572000" cy="579646"/>
          </a:xfrm>
          <a:prstGeom prst="rect">
            <a:avLst/>
          </a:prstGeom>
          <a:noFill/>
        </p:spPr>
        <p:txBody>
          <a:bodyPr wrap="square">
            <a:spAutoFit/>
          </a:bodyPr>
          <a:lstStyle/>
          <a:p>
            <a:pPr marL="25400">
              <a:lnSpc>
                <a:spcPct val="100000"/>
              </a:lnSpc>
              <a:spcBef>
                <a:spcPts val="5"/>
              </a:spcBef>
            </a:pPr>
            <a:r>
              <a:rPr lang="en-NZ" sz="1500" b="1" baseline="0" dirty="0">
                <a:solidFill>
                  <a:srgbClr val="FFFFFF"/>
                </a:solidFill>
                <a:latin typeface="Arial"/>
                <a:cs typeface="Arial"/>
              </a:rPr>
              <a:t>Database TA Team</a:t>
            </a:r>
            <a:endParaRPr lang="en-NZ" sz="1500" b="1" baseline="0" dirty="0">
              <a:latin typeface="Arial"/>
              <a:cs typeface="Arial"/>
            </a:endParaRPr>
          </a:p>
          <a:p>
            <a:pPr marL="25400">
              <a:lnSpc>
                <a:spcPct val="100000"/>
              </a:lnSpc>
              <a:spcBef>
                <a:spcPts val="225"/>
              </a:spcBef>
            </a:pPr>
            <a:r>
              <a:rPr lang="en-NZ" sz="1500" dirty="0">
                <a:solidFill>
                  <a:srgbClr val="FFFFFF"/>
                </a:solidFill>
                <a:latin typeface="Arial"/>
                <a:cs typeface="Arial"/>
              </a:rPr>
              <a:t>The</a:t>
            </a:r>
            <a:r>
              <a:rPr lang="en-NZ" sz="1500" spc="55" dirty="0">
                <a:solidFill>
                  <a:srgbClr val="FFFFFF"/>
                </a:solidFill>
                <a:latin typeface="Arial"/>
                <a:cs typeface="Arial"/>
              </a:rPr>
              <a:t> </a:t>
            </a:r>
            <a:r>
              <a:rPr lang="en-NZ" sz="1500" spc="-10" dirty="0">
                <a:solidFill>
                  <a:srgbClr val="FFFFFF"/>
                </a:solidFill>
                <a:latin typeface="Arial"/>
                <a:cs typeface="Arial"/>
              </a:rPr>
              <a:t>University</a:t>
            </a:r>
            <a:r>
              <a:rPr lang="en-NZ" sz="1500" spc="55" dirty="0">
                <a:solidFill>
                  <a:srgbClr val="FFFFFF"/>
                </a:solidFill>
                <a:latin typeface="Arial"/>
                <a:cs typeface="Arial"/>
              </a:rPr>
              <a:t> </a:t>
            </a:r>
            <a:r>
              <a:rPr lang="en-NZ" sz="1500" dirty="0">
                <a:solidFill>
                  <a:srgbClr val="FFFFFF"/>
                </a:solidFill>
                <a:latin typeface="Arial"/>
                <a:cs typeface="Arial"/>
              </a:rPr>
              <a:t>of</a:t>
            </a:r>
            <a:r>
              <a:rPr lang="en-NZ" sz="1500" spc="50" dirty="0">
                <a:solidFill>
                  <a:srgbClr val="FFFFFF"/>
                </a:solidFill>
                <a:latin typeface="Arial"/>
                <a:cs typeface="Arial"/>
              </a:rPr>
              <a:t> </a:t>
            </a:r>
            <a:r>
              <a:rPr lang="en-NZ" sz="1500" spc="-10" dirty="0">
                <a:solidFill>
                  <a:srgbClr val="FFFFFF"/>
                </a:solidFill>
                <a:latin typeface="Arial"/>
                <a:cs typeface="Arial"/>
              </a:rPr>
              <a:t>Auckland</a:t>
            </a:r>
            <a:endParaRPr lang="en-NZ" sz="1500" dirty="0">
              <a:latin typeface="Arial"/>
              <a:cs typeface="Arial"/>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7597" y="1867591"/>
            <a:ext cx="7727518"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7396319-7964-0C09-25B8-D3AD2FDAF84D}"/>
              </a:ext>
            </a:extLst>
          </p:cNvPr>
          <p:cNvSpPr>
            <a:spLocks noGrp="1"/>
          </p:cNvSpPr>
          <p:nvPr>
            <p:ph type="sldNum" sz="quarter" idx="10"/>
          </p:nvPr>
        </p:nvSpPr>
        <p:spPr>
          <a:xfrm>
            <a:off x="8613422" y="6528559"/>
            <a:ext cx="530577" cy="329441"/>
          </a:xfrm>
        </p:spPr>
        <p:txBody>
          <a:bodyPr/>
          <a:lstStyle/>
          <a:p>
            <a:pPr>
              <a:defRPr/>
            </a:pPr>
            <a:fld id="{547F3CAF-32BF-49A6-93F1-59C9E4B7C957}" type="slidenum">
              <a:rPr lang="en-US" altLang="en-US" smtClean="0"/>
              <a:pPr>
                <a:defRPr/>
              </a:pPr>
              <a:t>‹#›</a:t>
            </a:fld>
            <a:endParaRPr lang="en-US" altLang="en-US" dirty="0"/>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597" y="1610623"/>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2" y="1610622"/>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524348"/>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7078" y="16136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7078" y="2449512"/>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36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37597" y="1857651"/>
            <a:ext cx="7727518" cy="45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837597" y="586892"/>
            <a:ext cx="8079391"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 name="object 3">
            <a:extLst>
              <a:ext uri="{FF2B5EF4-FFF2-40B4-BE49-F238E27FC236}">
                <a16:creationId xmlns:a16="http://schemas.microsoft.com/office/drawing/2014/main" id="{03CDA0F4-6FA8-2549-780F-CA498970AF1E}"/>
              </a:ext>
            </a:extLst>
          </p:cNvPr>
          <p:cNvPicPr/>
          <p:nvPr userDrawn="1"/>
        </p:nvPicPr>
        <p:blipFill>
          <a:blip r:embed="rId14" cstate="print"/>
          <a:stretch>
            <a:fillRect/>
          </a:stretch>
        </p:blipFill>
        <p:spPr>
          <a:xfrm>
            <a:off x="6808304" y="68194"/>
            <a:ext cx="2222190" cy="467139"/>
          </a:xfrm>
          <a:prstGeom prst="rect">
            <a:avLst/>
          </a:prstGeom>
        </p:spPr>
      </p:pic>
      <p:sp>
        <p:nvSpPr>
          <p:cNvPr id="3" name="Slide Number Placeholder 2">
            <a:extLst>
              <a:ext uri="{FF2B5EF4-FFF2-40B4-BE49-F238E27FC236}">
                <a16:creationId xmlns:a16="http://schemas.microsoft.com/office/drawing/2014/main" id="{13C5A22A-4E0E-DDD6-8026-85D72412D339}"/>
              </a:ext>
            </a:extLst>
          </p:cNvPr>
          <p:cNvSpPr>
            <a:spLocks noGrp="1" noChangeArrowheads="1"/>
          </p:cNvSpPr>
          <p:nvPr>
            <p:ph type="sldNum" sz="quarter" idx="4"/>
          </p:nvPr>
        </p:nvSpPr>
        <p:spPr>
          <a:xfrm>
            <a:off x="6653489" y="6528559"/>
            <a:ext cx="1905000" cy="329441"/>
          </a:xfrm>
          <a:prstGeom prst="rect">
            <a:avLst/>
          </a:prstGeom>
          <a:ln/>
        </p:spPr>
        <p:txBody>
          <a:bodyPr/>
          <a:lstStyle>
            <a:lvl1pPr>
              <a:defRPr/>
            </a:lvl1pPr>
          </a:lstStyle>
          <a:p>
            <a:pPr>
              <a:defRPr/>
            </a:pPr>
            <a:fld id="{547F3CAF-32BF-49A6-93F1-59C9E4B7C957}" type="slidenum">
              <a:rPr lang="en-US" altLang="en-US"/>
              <a:pPr>
                <a:defRPr/>
              </a:pPr>
              <a:t>‹#›</a:t>
            </a:fld>
            <a:endParaRPr lang="en-US" altLang="en-US" dirty="0"/>
          </a:p>
        </p:txBody>
      </p:sp>
      <p:pic>
        <p:nvPicPr>
          <p:cNvPr id="4" name="Picture 3">
            <a:extLst>
              <a:ext uri="{FF2B5EF4-FFF2-40B4-BE49-F238E27FC236}">
                <a16:creationId xmlns:a16="http://schemas.microsoft.com/office/drawing/2014/main" id="{035D5C4E-66F7-78D2-C06F-C372D104A01A}"/>
              </a:ext>
            </a:extLst>
          </p:cNvPr>
          <p:cNvPicPr>
            <a:picLocks noChangeAspect="1"/>
          </p:cNvPicPr>
          <p:nvPr userDrawn="1"/>
        </p:nvPicPr>
        <p:blipFill>
          <a:blip r:embed="rId15"/>
          <a:stretch>
            <a:fillRect/>
          </a:stretch>
        </p:blipFill>
        <p:spPr>
          <a:xfrm>
            <a:off x="227012" y="203021"/>
            <a:ext cx="1265358" cy="1265358"/>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db-book.com/university-lab-dir/sqlj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Database System Tutorial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AAB49-468B-D70A-17B9-AD2DFDD87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B5C67-834D-C9A7-90DE-649039F909B2}"/>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3D3AAD9D-DE7B-D97E-E3D2-72E55A5A9F04}"/>
              </a:ext>
            </a:extLst>
          </p:cNvPr>
          <p:cNvSpPr>
            <a:spLocks noGrp="1"/>
          </p:cNvSpPr>
          <p:nvPr>
            <p:ph idx="1"/>
          </p:nvPr>
        </p:nvSpPr>
        <p:spPr>
          <a:xfrm>
            <a:off x="837597" y="1881446"/>
            <a:ext cx="7727518" cy="4903787"/>
          </a:xfrm>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2. Consider this bank database. Give an expression in the relational algebra for each of the following:</a:t>
            </a:r>
          </a:p>
          <a:p>
            <a:r>
              <a:rPr lang="en-US" sz="1800" b="0" i="0" u="none" strike="noStrike" baseline="0" dirty="0">
                <a:latin typeface="+mj-lt"/>
              </a:rPr>
              <a:t>Find each loan number with a loan amount greater than $10000.</a:t>
            </a:r>
          </a:p>
          <a:p>
            <a:pPr algn="l"/>
            <a:r>
              <a:rPr lang="en-US" sz="1800" b="0" i="0" u="none" strike="noStrike" baseline="0" dirty="0">
                <a:latin typeface="+mj-lt"/>
              </a:rPr>
              <a:t>Find the ID of each depositor who has an account with a balance greater than $6000.</a:t>
            </a:r>
          </a:p>
          <a:p>
            <a:pPr algn="l"/>
            <a:r>
              <a:rPr lang="en-US" sz="1800" b="0" i="0" u="none" strike="noStrike" baseline="0" dirty="0">
                <a:latin typeface="+mj-lt"/>
              </a:rPr>
              <a:t>Find the ID of each depositor who has an account with a balance greater than $6000 at the “Uptown” branch.</a:t>
            </a:r>
            <a:endParaRPr lang="en-US" sz="2400" dirty="0">
              <a:latin typeface="+mj-lt"/>
            </a:endParaRPr>
          </a:p>
        </p:txBody>
      </p:sp>
      <p:sp>
        <p:nvSpPr>
          <p:cNvPr id="4" name="Slide Number Placeholder 3">
            <a:extLst>
              <a:ext uri="{FF2B5EF4-FFF2-40B4-BE49-F238E27FC236}">
                <a16:creationId xmlns:a16="http://schemas.microsoft.com/office/drawing/2014/main" id="{0CC33197-F105-2EAD-EDA3-1535AD3F2F67}"/>
              </a:ext>
            </a:extLst>
          </p:cNvPr>
          <p:cNvSpPr>
            <a:spLocks noGrp="1"/>
          </p:cNvSpPr>
          <p:nvPr>
            <p:ph type="sldNum" sz="quarter" idx="10"/>
          </p:nvPr>
        </p:nvSpPr>
        <p:spPr/>
        <p:txBody>
          <a:bodyPr/>
          <a:lstStyle/>
          <a:p>
            <a:pPr>
              <a:defRPr/>
            </a:pPr>
            <a:fld id="{547F3CAF-32BF-49A6-93F1-59C9E4B7C957}" type="slidenum">
              <a:rPr lang="en-US" altLang="en-US" smtClean="0"/>
              <a:pPr>
                <a:defRPr/>
              </a:pPr>
              <a:t>10</a:t>
            </a:fld>
            <a:endParaRPr lang="en-US" altLang="en-US" dirty="0"/>
          </a:p>
        </p:txBody>
      </p:sp>
    </p:spTree>
    <p:extLst>
      <p:ext uri="{BB962C8B-B14F-4D97-AF65-F5344CB8AC3E}">
        <p14:creationId xmlns:p14="http://schemas.microsoft.com/office/powerpoint/2010/main" val="46439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D2C4-F808-C6F2-00D9-7B80D8646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E28C0-92B1-3527-0C5B-A3473000B89B}"/>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6170B6C3-2A6B-2622-20DA-F1BB85CC313C}"/>
              </a:ext>
            </a:extLst>
          </p:cNvPr>
          <p:cNvSpPr>
            <a:spLocks noGrp="1"/>
          </p:cNvSpPr>
          <p:nvPr>
            <p:ph idx="1"/>
          </p:nvPr>
        </p:nvSpPr>
        <p:spPr>
          <a:xfrm>
            <a:off x="837597" y="1881446"/>
            <a:ext cx="7727518" cy="4903787"/>
          </a:xfrm>
        </p:spPr>
        <p:txBody>
          <a:bodyPr/>
          <a:lstStyle/>
          <a:p>
            <a:pPr marL="0" indent="0" algn="l">
              <a:buNone/>
            </a:pPr>
            <a:r>
              <a:rPr lang="en-US" sz="1800" b="0" i="0" u="none" strike="noStrike" baseline="0" dirty="0">
                <a:latin typeface="+mj-lt"/>
              </a:rPr>
              <a:t>3. Consider the university database (see Appendix).</a:t>
            </a:r>
          </a:p>
          <a:p>
            <a:pPr marL="0" indent="0">
              <a:buNone/>
            </a:pPr>
            <a:r>
              <a:rPr lang="en-US" sz="1800" dirty="0"/>
              <a:t>Write the following queries in relational algebra:</a:t>
            </a:r>
          </a:p>
          <a:p>
            <a:pPr>
              <a:buFont typeface="Arial" panose="020B0604020202020204" pitchFamily="34" charset="0"/>
              <a:buChar char="•"/>
            </a:pPr>
            <a:r>
              <a:rPr lang="en-US" sz="1800" dirty="0"/>
              <a:t>Find the ID and name of each instructor in the Physics department.</a:t>
            </a:r>
          </a:p>
          <a:p>
            <a:pPr>
              <a:buFont typeface="Arial" panose="020B0604020202020204" pitchFamily="34" charset="0"/>
              <a:buChar char="•"/>
            </a:pPr>
            <a:r>
              <a:rPr lang="en-US" sz="1800" dirty="0"/>
              <a:t>Find the ID and name of each instructor in a department located in the building “Watson”.</a:t>
            </a:r>
          </a:p>
          <a:p>
            <a:pPr>
              <a:buFont typeface="Arial" panose="020B0604020202020204" pitchFamily="34" charset="0"/>
              <a:buChar char="•"/>
            </a:pPr>
            <a:r>
              <a:rPr lang="en-US" sz="1800" dirty="0"/>
              <a:t>Find the ID and name of each student who has taken at least one course in the “Comp. Sci.” department.</a:t>
            </a:r>
          </a:p>
          <a:p>
            <a:pPr>
              <a:buFont typeface="Arial" panose="020B0604020202020204" pitchFamily="34" charset="0"/>
              <a:buChar char="•"/>
            </a:pPr>
            <a:r>
              <a:rPr lang="en-US" sz="1800" dirty="0"/>
              <a:t>Find the ID and name of each student who has taken at least one course section in the year 2018.</a:t>
            </a:r>
          </a:p>
          <a:p>
            <a:pPr>
              <a:buFont typeface="Arial" panose="020B0604020202020204" pitchFamily="34" charset="0"/>
              <a:buChar char="•"/>
            </a:pPr>
            <a:r>
              <a:rPr lang="en-US" sz="1800" dirty="0"/>
              <a:t>Find the ID and name of each student who has not taken any course section in the year 2018.</a:t>
            </a:r>
          </a:p>
        </p:txBody>
      </p:sp>
      <p:sp>
        <p:nvSpPr>
          <p:cNvPr id="4" name="Slide Number Placeholder 3">
            <a:extLst>
              <a:ext uri="{FF2B5EF4-FFF2-40B4-BE49-F238E27FC236}">
                <a16:creationId xmlns:a16="http://schemas.microsoft.com/office/drawing/2014/main" id="{EB8AE2FC-A2A0-BCFD-23B9-284E0C791425}"/>
              </a:ext>
            </a:extLst>
          </p:cNvPr>
          <p:cNvSpPr>
            <a:spLocks noGrp="1"/>
          </p:cNvSpPr>
          <p:nvPr>
            <p:ph type="sldNum" sz="quarter" idx="10"/>
          </p:nvPr>
        </p:nvSpPr>
        <p:spPr/>
        <p:txBody>
          <a:bodyPr/>
          <a:lstStyle/>
          <a:p>
            <a:pPr>
              <a:defRPr/>
            </a:pPr>
            <a:fld id="{547F3CAF-32BF-49A6-93F1-59C9E4B7C957}" type="slidenum">
              <a:rPr lang="en-US" altLang="en-US" smtClean="0"/>
              <a:pPr>
                <a:defRPr/>
              </a:pPr>
              <a:t>11</a:t>
            </a:fld>
            <a:endParaRPr lang="en-US" altLang="en-US" dirty="0"/>
          </a:p>
        </p:txBody>
      </p:sp>
    </p:spTree>
    <p:extLst>
      <p:ext uri="{BB962C8B-B14F-4D97-AF65-F5344CB8AC3E}">
        <p14:creationId xmlns:p14="http://schemas.microsoft.com/office/powerpoint/2010/main" val="295342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551A4-9831-8BFF-6BE1-F2D6EFA43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98615-9289-FE8F-FF7A-D057829C4E8C}"/>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396D18D-B6FC-B631-42B1-5DD96791A63A}"/>
              </a:ext>
            </a:extLst>
          </p:cNvPr>
          <p:cNvSpPr>
            <a:spLocks noGrp="1"/>
          </p:cNvSpPr>
          <p:nvPr>
            <p:ph idx="1"/>
          </p:nvPr>
        </p:nvSpPr>
        <p:spPr>
          <a:xfrm>
            <a:off x="837597" y="1881446"/>
            <a:ext cx="7727518" cy="4903787"/>
          </a:xfrm>
        </p:spPr>
        <p:txBody>
          <a:bodyPr/>
          <a:lstStyle/>
          <a:p>
            <a:pPr marL="0" indent="0" algn="l">
              <a:buNone/>
            </a:pPr>
            <a:r>
              <a:rPr lang="en-US" sz="1800" b="0" i="0" u="none" strike="noStrike" baseline="0" dirty="0">
                <a:latin typeface="+mj-lt"/>
              </a:rPr>
              <a:t>4. Write the following queries in SQL, using the university schema:</a:t>
            </a:r>
          </a:p>
          <a:p>
            <a:pPr>
              <a:buFont typeface="Arial" panose="020B0604020202020204" pitchFamily="34" charset="0"/>
              <a:buChar char="•"/>
            </a:pPr>
            <a:r>
              <a:rPr lang="en-US" sz="1800" dirty="0"/>
              <a:t>Find the titles of courses in the Comp. Sci. department that have 3 credits.</a:t>
            </a:r>
          </a:p>
          <a:p>
            <a:pPr>
              <a:buFont typeface="Arial" panose="020B0604020202020204" pitchFamily="34" charset="0"/>
              <a:buChar char="•"/>
            </a:pPr>
            <a:r>
              <a:rPr lang="en-US" sz="1800" dirty="0"/>
              <a:t>Find the IDs of all students who were taught by an instructor named Einstein; make sure there are no duplicates in the result.</a:t>
            </a:r>
          </a:p>
          <a:p>
            <a:pPr>
              <a:buFont typeface="Arial" panose="020B0604020202020204" pitchFamily="34" charset="0"/>
              <a:buChar char="•"/>
            </a:pPr>
            <a:r>
              <a:rPr lang="en-US" sz="1800" dirty="0"/>
              <a:t>Find the highest salary of any instructor.</a:t>
            </a:r>
          </a:p>
          <a:p>
            <a:pPr>
              <a:buFont typeface="Arial" panose="020B0604020202020204" pitchFamily="34" charset="0"/>
              <a:buChar char="•"/>
            </a:pPr>
            <a:r>
              <a:rPr lang="en-US" sz="1800" dirty="0"/>
              <a:t>Find all instructors earning the highest salary (there may be more than one with the same salary).</a:t>
            </a:r>
          </a:p>
          <a:p>
            <a:pPr>
              <a:buFont typeface="Arial" panose="020B0604020202020204" pitchFamily="34" charset="0"/>
              <a:buChar char="•"/>
            </a:pPr>
            <a:r>
              <a:rPr lang="en-US" sz="1800" dirty="0"/>
              <a:t>Find the enrollment of each section that was offered in Fall 2017.</a:t>
            </a:r>
          </a:p>
          <a:p>
            <a:pPr>
              <a:buFont typeface="Arial" panose="020B0604020202020204" pitchFamily="34" charset="0"/>
              <a:buChar char="•"/>
            </a:pPr>
            <a:r>
              <a:rPr lang="en-US" sz="1800" dirty="0"/>
              <a:t>Find the maximum enrollment, across all sections, in Fall 2017.</a:t>
            </a:r>
          </a:p>
          <a:p>
            <a:pPr>
              <a:buFont typeface="Arial" panose="020B0604020202020204" pitchFamily="34" charset="0"/>
              <a:buChar char="•"/>
            </a:pPr>
            <a:r>
              <a:rPr lang="en-US" sz="1800" dirty="0"/>
              <a:t>Find the sections that had the maximum enrollment in Fall 2017.</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4843A3EA-9B19-4620-3733-001EA12D2380}"/>
              </a:ext>
            </a:extLst>
          </p:cNvPr>
          <p:cNvSpPr>
            <a:spLocks noGrp="1"/>
          </p:cNvSpPr>
          <p:nvPr>
            <p:ph type="sldNum" sz="quarter" idx="10"/>
          </p:nvPr>
        </p:nvSpPr>
        <p:spPr/>
        <p:txBody>
          <a:bodyPr/>
          <a:lstStyle/>
          <a:p>
            <a:pPr>
              <a:defRPr/>
            </a:pPr>
            <a:fld id="{547F3CAF-32BF-49A6-93F1-59C9E4B7C957}" type="slidenum">
              <a:rPr lang="en-US" altLang="en-US" smtClean="0"/>
              <a:pPr>
                <a:defRPr/>
              </a:pPr>
              <a:t>12</a:t>
            </a:fld>
            <a:endParaRPr lang="en-US" altLang="en-US" dirty="0"/>
          </a:p>
        </p:txBody>
      </p:sp>
    </p:spTree>
    <p:extLst>
      <p:ext uri="{BB962C8B-B14F-4D97-AF65-F5344CB8AC3E}">
        <p14:creationId xmlns:p14="http://schemas.microsoft.com/office/powerpoint/2010/main" val="120269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0D41-C0E8-CE51-188D-7788D6649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D3A3E-6B2E-3618-5BB2-75789694C0C8}"/>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3" name="Content Placeholder 2">
            <a:extLst>
              <a:ext uri="{FF2B5EF4-FFF2-40B4-BE49-F238E27FC236}">
                <a16:creationId xmlns:a16="http://schemas.microsoft.com/office/drawing/2014/main" id="{E1958758-CACA-8D94-5128-663121513A14}"/>
              </a:ext>
            </a:extLst>
          </p:cNvPr>
          <p:cNvSpPr>
            <a:spLocks noGrp="1"/>
          </p:cNvSpPr>
          <p:nvPr>
            <p:ph idx="1"/>
          </p:nvPr>
        </p:nvSpPr>
        <p:spPr>
          <a:xfrm>
            <a:off x="837597" y="1881446"/>
            <a:ext cx="7727518" cy="4903787"/>
          </a:xfrm>
        </p:spPr>
        <p:txBody>
          <a:bodyPr/>
          <a:lstStyle/>
          <a:p>
            <a:pPr marL="0" indent="0" algn="l">
              <a:buNone/>
            </a:pPr>
            <a:r>
              <a:rPr lang="en-US" sz="1800" b="0" i="1" u="none" strike="noStrike" baseline="0" dirty="0">
                <a:latin typeface="+mj-lt"/>
              </a:rPr>
              <a:t>classroom</a:t>
            </a:r>
            <a:r>
              <a:rPr lang="en-US" sz="1800" b="0" i="0" u="none" strike="noStrike" baseline="0" dirty="0">
                <a:latin typeface="+mj-lt"/>
              </a:rPr>
              <a:t>(</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a:latin typeface="+mj-lt"/>
              </a:rPr>
              <a:t>capacity</a:t>
            </a:r>
            <a:r>
              <a:rPr lang="en-US" sz="1800" b="0" i="0" u="none" strike="noStrike" baseline="0" dirty="0">
                <a:latin typeface="+mj-lt"/>
              </a:rPr>
              <a:t>)</a:t>
            </a:r>
          </a:p>
          <a:p>
            <a:pPr marL="0" indent="0" algn="l">
              <a:buNone/>
            </a:pPr>
            <a:r>
              <a:rPr lang="en-US" sz="1800" b="0" i="1" u="none" strike="noStrike" baseline="0" dirty="0">
                <a:latin typeface="+mj-lt"/>
              </a:rPr>
              <a:t>department</a:t>
            </a:r>
            <a:r>
              <a:rPr lang="en-US" sz="1800" b="0" i="0" u="none" strike="noStrike" baseline="0" dirty="0">
                <a:latin typeface="+mj-lt"/>
              </a:rPr>
              <a:t>(</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budget</a:t>
            </a:r>
            <a:r>
              <a:rPr lang="en-US" sz="1800" b="0" i="0" u="none" strike="noStrike" baseline="0" dirty="0">
                <a:latin typeface="+mj-lt"/>
              </a:rPr>
              <a:t>)</a:t>
            </a:r>
          </a:p>
          <a:p>
            <a:pPr marL="0" indent="0" algn="l">
              <a:buNone/>
            </a:pPr>
            <a:r>
              <a:rPr lang="en-US" sz="1800" b="0" i="1" u="none" strike="noStrike" baseline="0" dirty="0">
                <a:latin typeface="+mj-lt"/>
              </a:rPr>
              <a:t>course</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a:latin typeface="+mj-lt"/>
              </a:rPr>
              <a:t>title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credits</a:t>
            </a:r>
            <a:r>
              <a:rPr lang="en-US" sz="1800" b="0" i="0" u="none" strike="noStrike" baseline="0" dirty="0">
                <a:latin typeface="+mj-lt"/>
              </a:rPr>
              <a:t>)</a:t>
            </a:r>
          </a:p>
          <a:p>
            <a:pPr marL="0" indent="0" algn="l">
              <a:buNone/>
            </a:pPr>
            <a:r>
              <a:rPr lang="en-US" sz="1800" b="0" i="1" u="none" strike="noStrike" baseline="0" dirty="0">
                <a:latin typeface="+mj-lt"/>
              </a:rPr>
              <a:t>instructor</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salary</a:t>
            </a:r>
            <a:r>
              <a:rPr lang="en-US" sz="1800" b="0" i="0" u="none" strike="noStrike" baseline="0" dirty="0">
                <a:latin typeface="+mj-lt"/>
              </a:rPr>
              <a:t>)</a:t>
            </a:r>
          </a:p>
          <a:p>
            <a:pPr marL="0" indent="0" algn="l">
              <a:buNone/>
            </a:pPr>
            <a:r>
              <a:rPr lang="en-US" sz="1800" b="0" i="1" u="none" strike="noStrike" baseline="0" dirty="0">
                <a:latin typeface="+mj-lt"/>
              </a:rPr>
              <a:t>section</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err="1">
                <a:latin typeface="+mj-lt"/>
              </a:rPr>
              <a:t>time_slot</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a:latin typeface="+mj-lt"/>
              </a:rPr>
              <a:t>teaches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a:t>
            </a:r>
          </a:p>
          <a:p>
            <a:pPr marL="0" indent="0" algn="l">
              <a:buNone/>
            </a:pPr>
            <a:r>
              <a:rPr lang="en-US" sz="1800" b="0" i="1" u="none" strike="noStrike" baseline="0" dirty="0">
                <a:latin typeface="+mj-lt"/>
              </a:rPr>
              <a:t>student</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tot cred</a:t>
            </a:r>
            <a:r>
              <a:rPr lang="en-US" sz="1800" b="0" i="0" u="none" strike="noStrike" baseline="0" dirty="0">
                <a:latin typeface="+mj-lt"/>
              </a:rPr>
              <a:t>)</a:t>
            </a:r>
          </a:p>
          <a:p>
            <a:pPr marL="0" indent="0" algn="l">
              <a:buNone/>
            </a:pPr>
            <a:r>
              <a:rPr lang="en-US" sz="1800" b="0" i="1" u="none" strike="noStrike" baseline="0" dirty="0">
                <a:latin typeface="+mj-lt"/>
              </a:rPr>
              <a:t>takes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grade</a:t>
            </a:r>
            <a:r>
              <a:rPr lang="en-US" sz="1800" b="0" i="0" u="none" strike="noStrike" baseline="0" dirty="0">
                <a:latin typeface="+mj-lt"/>
              </a:rPr>
              <a:t>)</a:t>
            </a:r>
          </a:p>
          <a:p>
            <a:pPr marL="0" indent="0" algn="l">
              <a:buNone/>
            </a:pPr>
            <a:r>
              <a:rPr lang="en-US" sz="1800" b="0" i="1" u="none" strike="noStrike" baseline="0" dirty="0">
                <a:latin typeface="+mj-lt"/>
              </a:rPr>
              <a:t>advisor</a:t>
            </a:r>
            <a:r>
              <a:rPr lang="en-US" sz="1800" b="0" i="0" u="none" strike="noStrike" baseline="0" dirty="0">
                <a:latin typeface="+mj-lt"/>
              </a:rPr>
              <a:t>(</a:t>
            </a:r>
            <a:r>
              <a:rPr lang="en-US" sz="1800" b="0" i="1" u="none" strike="noStrike" baseline="0" dirty="0" err="1">
                <a:latin typeface="+mj-lt"/>
              </a:rPr>
              <a:t>s_ID</a:t>
            </a:r>
            <a:r>
              <a:rPr lang="en-US" sz="1800" b="0" i="0" u="none" strike="noStrike" baseline="0" dirty="0">
                <a:latin typeface="+mj-lt"/>
              </a:rPr>
              <a:t>, </a:t>
            </a:r>
            <a:r>
              <a:rPr lang="en-US" sz="1800" b="0" i="1" u="none" strike="noStrike" baseline="0" dirty="0" err="1">
                <a:latin typeface="+mj-lt"/>
              </a:rPr>
              <a:t>i</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err="1">
                <a:latin typeface="+mj-lt"/>
              </a:rPr>
              <a:t>time_slot</a:t>
            </a:r>
            <a:r>
              <a:rPr lang="en-US" sz="1800" b="0" i="0" u="none" strike="noStrike" baseline="0" dirty="0">
                <a:latin typeface="+mj-lt"/>
              </a:rPr>
              <a:t>(</a:t>
            </a:r>
            <a:r>
              <a:rPr lang="en-US" sz="1800" b="0" i="1" u="none" strike="noStrike" baseline="0" dirty="0" err="1">
                <a:latin typeface="+mj-lt"/>
              </a:rPr>
              <a:t>time_slot_id</a:t>
            </a:r>
            <a:r>
              <a:rPr lang="en-US" sz="1800" b="0" i="0" u="none" strike="noStrike" baseline="0" dirty="0">
                <a:latin typeface="+mj-lt"/>
              </a:rPr>
              <a:t>, </a:t>
            </a:r>
            <a:r>
              <a:rPr lang="en-US" sz="1800" b="0" i="1" u="none" strike="noStrike" baseline="0" dirty="0">
                <a:latin typeface="+mj-lt"/>
              </a:rPr>
              <a:t>day</a:t>
            </a:r>
            <a:r>
              <a:rPr lang="en-US" sz="1800" b="0" i="0" u="none" strike="noStrike" baseline="0" dirty="0">
                <a:latin typeface="+mj-lt"/>
              </a:rPr>
              <a:t>, </a:t>
            </a:r>
            <a:r>
              <a:rPr lang="en-US" sz="1800" b="0" i="1" u="none" strike="noStrike" baseline="0" dirty="0">
                <a:latin typeface="+mj-lt"/>
              </a:rPr>
              <a:t>start time</a:t>
            </a:r>
            <a:r>
              <a:rPr lang="en-US" sz="1800" b="0" i="0" u="none" strike="noStrike" baseline="0" dirty="0">
                <a:latin typeface="+mj-lt"/>
              </a:rPr>
              <a:t>, </a:t>
            </a:r>
            <a:r>
              <a:rPr lang="en-US" sz="1800" b="0" i="1" u="none" strike="noStrike" baseline="0" dirty="0">
                <a:latin typeface="+mj-lt"/>
              </a:rPr>
              <a:t>end time</a:t>
            </a:r>
            <a:r>
              <a:rPr lang="en-US" sz="1800" b="0" i="0" u="none" strike="noStrike" baseline="0" dirty="0">
                <a:latin typeface="+mj-lt"/>
              </a:rPr>
              <a:t>)</a:t>
            </a:r>
          </a:p>
          <a:p>
            <a:pPr marL="0" indent="0" algn="l">
              <a:buNone/>
            </a:pPr>
            <a:r>
              <a:rPr lang="en-US" sz="1800" b="0" i="1" u="none" strike="noStrike" baseline="0" dirty="0" err="1">
                <a:latin typeface="+mj-lt"/>
              </a:rPr>
              <a:t>prereq</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prereq_id</a:t>
            </a:r>
            <a:r>
              <a:rPr lang="en-US" sz="18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BBA48AFF-313F-7465-BCFD-E5E2E70E70BA}"/>
              </a:ext>
            </a:extLst>
          </p:cNvPr>
          <p:cNvSpPr>
            <a:spLocks noGrp="1"/>
          </p:cNvSpPr>
          <p:nvPr>
            <p:ph type="sldNum" sz="quarter" idx="10"/>
          </p:nvPr>
        </p:nvSpPr>
        <p:spPr/>
        <p:txBody>
          <a:bodyPr/>
          <a:lstStyle/>
          <a:p>
            <a:pPr>
              <a:defRPr/>
            </a:pPr>
            <a:fld id="{547F3CAF-32BF-49A6-93F1-59C9E4B7C957}" type="slidenum">
              <a:rPr lang="en-US" altLang="en-US" smtClean="0"/>
              <a:pPr>
                <a:defRPr/>
              </a:pPr>
              <a:t>13</a:t>
            </a:fld>
            <a:endParaRPr lang="en-US" altLang="en-US" dirty="0"/>
          </a:p>
        </p:txBody>
      </p:sp>
    </p:spTree>
    <p:extLst>
      <p:ext uri="{BB962C8B-B14F-4D97-AF65-F5344CB8AC3E}">
        <p14:creationId xmlns:p14="http://schemas.microsoft.com/office/powerpoint/2010/main" val="258157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7BDD-07CD-716F-DB25-C0028C40A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271B6-A17B-A080-6DFF-495CAF0CC1A5}"/>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E6F3EC15-BF99-3BF7-D884-134993E913C5}"/>
              </a:ext>
            </a:extLst>
          </p:cNvPr>
          <p:cNvSpPr>
            <a:spLocks noGrp="1"/>
          </p:cNvSpPr>
          <p:nvPr>
            <p:ph type="sldNum" sz="quarter" idx="10"/>
          </p:nvPr>
        </p:nvSpPr>
        <p:spPr/>
        <p:txBody>
          <a:bodyPr/>
          <a:lstStyle/>
          <a:p>
            <a:pPr>
              <a:defRPr/>
            </a:pPr>
            <a:fld id="{547F3CAF-32BF-49A6-93F1-59C9E4B7C957}" type="slidenum">
              <a:rPr lang="en-US" altLang="en-US" smtClean="0"/>
              <a:pPr>
                <a:defRPr/>
              </a:pPr>
              <a:t>14</a:t>
            </a:fld>
            <a:endParaRPr lang="en-US" altLang="en-US" dirty="0"/>
          </a:p>
        </p:txBody>
      </p:sp>
      <p:sp>
        <p:nvSpPr>
          <p:cNvPr id="5" name="Content Placeholder 4">
            <a:extLst>
              <a:ext uri="{FF2B5EF4-FFF2-40B4-BE49-F238E27FC236}">
                <a16:creationId xmlns:a16="http://schemas.microsoft.com/office/drawing/2014/main" id="{E8E27C8B-7092-7326-2E1D-25CEF3081A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9720C1E-88CC-C9BF-2CD4-382BE11F93F1}"/>
              </a:ext>
            </a:extLst>
          </p:cNvPr>
          <p:cNvPicPr>
            <a:picLocks noChangeAspect="1"/>
          </p:cNvPicPr>
          <p:nvPr/>
        </p:nvPicPr>
        <p:blipFill>
          <a:blip r:embed="rId3"/>
          <a:stretch>
            <a:fillRect/>
          </a:stretch>
        </p:blipFill>
        <p:spPr>
          <a:xfrm>
            <a:off x="408994" y="1809296"/>
            <a:ext cx="8326012" cy="5020376"/>
          </a:xfrm>
          <a:prstGeom prst="rect">
            <a:avLst/>
          </a:prstGeom>
        </p:spPr>
      </p:pic>
    </p:spTree>
    <p:extLst>
      <p:ext uri="{BB962C8B-B14F-4D97-AF65-F5344CB8AC3E}">
        <p14:creationId xmlns:p14="http://schemas.microsoft.com/office/powerpoint/2010/main" val="372386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3A4D-2C6F-5F28-222E-7647E074F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B445-C0BA-33FC-72B5-8631B85471B7}"/>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CEFF84A3-8BF8-897A-F84B-3A515A930B45}"/>
              </a:ext>
            </a:extLst>
          </p:cNvPr>
          <p:cNvSpPr>
            <a:spLocks noGrp="1"/>
          </p:cNvSpPr>
          <p:nvPr>
            <p:ph type="sldNum" sz="quarter" idx="10"/>
          </p:nvPr>
        </p:nvSpPr>
        <p:spPr/>
        <p:txBody>
          <a:bodyPr/>
          <a:lstStyle/>
          <a:p>
            <a:pPr>
              <a:defRPr/>
            </a:pPr>
            <a:fld id="{547F3CAF-32BF-49A6-93F1-59C9E4B7C957}" type="slidenum">
              <a:rPr lang="en-US" altLang="en-US" smtClean="0"/>
              <a:pPr>
                <a:defRPr/>
              </a:pPr>
              <a:t>15</a:t>
            </a:fld>
            <a:endParaRPr lang="en-US" altLang="en-US" dirty="0"/>
          </a:p>
        </p:txBody>
      </p:sp>
      <p:pic>
        <p:nvPicPr>
          <p:cNvPr id="11" name="Picture 10">
            <a:extLst>
              <a:ext uri="{FF2B5EF4-FFF2-40B4-BE49-F238E27FC236}">
                <a16:creationId xmlns:a16="http://schemas.microsoft.com/office/drawing/2014/main" id="{C87985A5-F9B3-41F6-F8E7-982911A91940}"/>
              </a:ext>
            </a:extLst>
          </p:cNvPr>
          <p:cNvPicPr>
            <a:picLocks noChangeAspect="1"/>
          </p:cNvPicPr>
          <p:nvPr/>
        </p:nvPicPr>
        <p:blipFill>
          <a:blip r:embed="rId3"/>
          <a:stretch>
            <a:fillRect/>
          </a:stretch>
        </p:blipFill>
        <p:spPr>
          <a:xfrm>
            <a:off x="578886" y="2441063"/>
            <a:ext cx="3271203" cy="3271203"/>
          </a:xfrm>
          <a:prstGeom prst="rect">
            <a:avLst/>
          </a:prstGeom>
        </p:spPr>
      </p:pic>
      <p:sp>
        <p:nvSpPr>
          <p:cNvPr id="13" name="Content Placeholder 12">
            <a:extLst>
              <a:ext uri="{FF2B5EF4-FFF2-40B4-BE49-F238E27FC236}">
                <a16:creationId xmlns:a16="http://schemas.microsoft.com/office/drawing/2014/main" id="{F5C75FDC-C84F-89EC-90D8-40EC813B3BEA}"/>
              </a:ext>
            </a:extLst>
          </p:cNvPr>
          <p:cNvSpPr>
            <a:spLocks noGrp="1"/>
          </p:cNvSpPr>
          <p:nvPr>
            <p:ph idx="1"/>
          </p:nvPr>
        </p:nvSpPr>
        <p:spPr>
          <a:xfrm>
            <a:off x="4620307" y="2441063"/>
            <a:ext cx="3993115" cy="1429791"/>
          </a:xfrm>
        </p:spPr>
        <p:txBody>
          <a:bodyPr/>
          <a:lstStyle/>
          <a:p>
            <a:pPr marL="0" indent="0">
              <a:buNone/>
            </a:pPr>
            <a:r>
              <a:rPr lang="en-US" sz="2400" dirty="0">
                <a:effectLst/>
                <a:hlinkClick r:id="rId4"/>
              </a:rPr>
              <a:t>https://www.db-book.com/university-lab-dir/sqljs.html</a:t>
            </a:r>
            <a:endParaRPr lang="en-NZ" sz="2400" dirty="0"/>
          </a:p>
          <a:p>
            <a:pPr marL="0" indent="0">
              <a:buNone/>
            </a:pPr>
            <a:endParaRPr lang="en-NZ" sz="2400" dirty="0"/>
          </a:p>
          <a:p>
            <a:pPr marL="0" indent="0">
              <a:buNone/>
            </a:pPr>
            <a:r>
              <a:rPr lang="en-NZ" sz="2400" dirty="0"/>
              <a:t>&lt;- Online SQL interpreter</a:t>
            </a:r>
          </a:p>
          <a:p>
            <a:pPr marL="0" indent="0">
              <a:buNone/>
            </a:pPr>
            <a:endParaRPr lang="en-NZ" sz="2400" dirty="0"/>
          </a:p>
          <a:p>
            <a:pPr marL="0" indent="0">
              <a:buNone/>
            </a:pPr>
            <a:r>
              <a:rPr lang="en-NZ" sz="2400" dirty="0"/>
              <a:t>University database loaded</a:t>
            </a:r>
            <a:endParaRPr lang="en-US" sz="2400" dirty="0"/>
          </a:p>
        </p:txBody>
      </p:sp>
    </p:spTree>
    <p:extLst>
      <p:ext uri="{BB962C8B-B14F-4D97-AF65-F5344CB8AC3E}">
        <p14:creationId xmlns:p14="http://schemas.microsoft.com/office/powerpoint/2010/main" val="159918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54A0"/>
          </a:solidFill>
        </p:spPr>
        <p:txBody>
          <a:bodyPr wrap="square" lIns="0" tIns="0" rIns="0" bIns="0" rtlCol="0"/>
          <a:lstStyle/>
          <a:p>
            <a:endParaRPr sz="2537"/>
          </a:p>
        </p:txBody>
      </p:sp>
      <p:pic>
        <p:nvPicPr>
          <p:cNvPr id="3" name="object 3"/>
          <p:cNvPicPr/>
          <p:nvPr/>
        </p:nvPicPr>
        <p:blipFill>
          <a:blip r:embed="rId3" cstate="print"/>
          <a:stretch>
            <a:fillRect/>
          </a:stretch>
        </p:blipFill>
        <p:spPr>
          <a:xfrm>
            <a:off x="6435597" y="346486"/>
            <a:ext cx="2492957" cy="488217"/>
          </a:xfrm>
          <a:prstGeom prst="rect">
            <a:avLst/>
          </a:prstGeom>
        </p:spPr>
      </p:pic>
      <p:sp>
        <p:nvSpPr>
          <p:cNvPr id="4" name="object 4"/>
          <p:cNvSpPr txBox="1"/>
          <p:nvPr/>
        </p:nvSpPr>
        <p:spPr>
          <a:xfrm>
            <a:off x="3853912" y="3160315"/>
            <a:ext cx="1427995" cy="881151"/>
          </a:xfrm>
          <a:prstGeom prst="rect">
            <a:avLst/>
          </a:prstGeom>
        </p:spPr>
        <p:txBody>
          <a:bodyPr vert="horz" wrap="square" lIns="0" tIns="27190" rIns="0" bIns="0" rtlCol="0">
            <a:spAutoFit/>
          </a:bodyPr>
          <a:lstStyle/>
          <a:p>
            <a:pPr algn="ctr">
              <a:spcBef>
                <a:spcPts val="214"/>
              </a:spcBef>
            </a:pPr>
            <a:r>
              <a:rPr sz="2220" spc="-40" dirty="0">
                <a:solidFill>
                  <a:srgbClr val="FFFFFF"/>
                </a:solidFill>
                <a:latin typeface="Arial"/>
                <a:cs typeface="Arial"/>
              </a:rPr>
              <a:t>FIN</a:t>
            </a:r>
            <a:endParaRPr sz="2220" dirty="0">
              <a:latin typeface="Arial"/>
              <a:cs typeface="Arial"/>
            </a:endParaRPr>
          </a:p>
          <a:p>
            <a:pPr algn="ctr">
              <a:spcBef>
                <a:spcPts val="1856"/>
              </a:spcBef>
            </a:pPr>
            <a:r>
              <a:rPr sz="1744" dirty="0">
                <a:solidFill>
                  <a:srgbClr val="FFFFFF"/>
                </a:solidFill>
                <a:latin typeface="Arial"/>
                <a:cs typeface="Arial"/>
              </a:rPr>
              <a:t>Any</a:t>
            </a:r>
            <a:r>
              <a:rPr sz="1744" spc="-95" dirty="0">
                <a:solidFill>
                  <a:srgbClr val="FFFFFF"/>
                </a:solidFill>
                <a:latin typeface="Arial"/>
                <a:cs typeface="Arial"/>
              </a:rPr>
              <a:t> </a:t>
            </a:r>
            <a:r>
              <a:rPr sz="1744" spc="-79" dirty="0">
                <a:solidFill>
                  <a:srgbClr val="FFFFFF"/>
                </a:solidFill>
                <a:latin typeface="Arial"/>
                <a:cs typeface="Arial"/>
              </a:rPr>
              <a:t>questions?</a:t>
            </a:r>
            <a:endParaRPr sz="1744" dirty="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C119-CD6A-5FC9-26A0-385DC1066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1E4F8-8D09-4B7F-E74B-DF21E13690F9}"/>
              </a:ext>
            </a:extLst>
          </p:cNvPr>
          <p:cNvSpPr>
            <a:spLocks noGrp="1"/>
          </p:cNvSpPr>
          <p:nvPr>
            <p:ph type="title"/>
          </p:nvPr>
        </p:nvSpPr>
        <p:spPr/>
        <p:txBody>
          <a:bodyPr/>
          <a:lstStyle/>
          <a:p>
            <a:pPr algn="ctr"/>
            <a:r>
              <a:rPr lang="en-US" altLang="zh-CN" sz="3600" dirty="0"/>
              <a:t>Tutorial Structure</a:t>
            </a:r>
            <a:endParaRPr lang="en-US" sz="3600" dirty="0"/>
          </a:p>
        </p:txBody>
      </p:sp>
      <p:sp>
        <p:nvSpPr>
          <p:cNvPr id="3" name="Content Placeholder 2">
            <a:extLst>
              <a:ext uri="{FF2B5EF4-FFF2-40B4-BE49-F238E27FC236}">
                <a16:creationId xmlns:a16="http://schemas.microsoft.com/office/drawing/2014/main" id="{83520C3C-7CF3-DE0F-A57F-3B88A1126724}"/>
              </a:ext>
            </a:extLst>
          </p:cNvPr>
          <p:cNvSpPr>
            <a:spLocks noGrp="1"/>
          </p:cNvSpPr>
          <p:nvPr>
            <p:ph idx="1"/>
          </p:nvPr>
        </p:nvSpPr>
        <p:spPr/>
        <p:txBody>
          <a:bodyPr/>
          <a:lstStyle/>
          <a:p>
            <a:r>
              <a:rPr lang="en-US" sz="2400" dirty="0"/>
              <a:t>Covers additional material if needed</a:t>
            </a:r>
          </a:p>
          <a:p>
            <a:r>
              <a:rPr lang="en-US" sz="2400" dirty="0"/>
              <a:t>Questions that you can try</a:t>
            </a:r>
          </a:p>
          <a:p>
            <a:r>
              <a:rPr lang="en-US" sz="2400" dirty="0"/>
              <a:t>Answering questions</a:t>
            </a:r>
          </a:p>
          <a:p>
            <a:pPr marL="0" indent="0">
              <a:buNone/>
            </a:pPr>
            <a:endParaRPr lang="en-US" sz="2400" dirty="0"/>
          </a:p>
          <a:p>
            <a:pPr marL="0" indent="0">
              <a:buNone/>
            </a:pPr>
            <a:r>
              <a:rPr lang="en-US" sz="2400" i="1" dirty="0"/>
              <a:t>(Top-left corner: QR code of this slide)</a:t>
            </a:r>
          </a:p>
        </p:txBody>
      </p:sp>
      <p:sp>
        <p:nvSpPr>
          <p:cNvPr id="4" name="Slide Number Placeholder 3">
            <a:extLst>
              <a:ext uri="{FF2B5EF4-FFF2-40B4-BE49-F238E27FC236}">
                <a16:creationId xmlns:a16="http://schemas.microsoft.com/office/drawing/2014/main" id="{0BEF0073-15A6-2806-3D39-728845891C92}"/>
              </a:ext>
            </a:extLst>
          </p:cNvPr>
          <p:cNvSpPr>
            <a:spLocks noGrp="1"/>
          </p:cNvSpPr>
          <p:nvPr>
            <p:ph type="sldNum" sz="quarter" idx="10"/>
          </p:nvPr>
        </p:nvSpPr>
        <p:spPr/>
        <p:txBody>
          <a:bodyPr/>
          <a:lstStyle/>
          <a:p>
            <a:pPr>
              <a:defRPr/>
            </a:pPr>
            <a:fld id="{547F3CAF-32BF-49A6-93F1-59C9E4B7C957}" type="slidenum">
              <a:rPr lang="en-US" altLang="en-US" smtClean="0"/>
              <a:pPr>
                <a:defRPr/>
              </a:pPr>
              <a:t>2</a:t>
            </a:fld>
            <a:endParaRPr lang="en-US" altLang="en-US" dirty="0"/>
          </a:p>
        </p:txBody>
      </p:sp>
    </p:spTree>
    <p:extLst>
      <p:ext uri="{BB962C8B-B14F-4D97-AF65-F5344CB8AC3E}">
        <p14:creationId xmlns:p14="http://schemas.microsoft.com/office/powerpoint/2010/main" val="20414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478E-4383-FD38-8D6B-D48FFD791DA0}"/>
              </a:ext>
            </a:extLst>
          </p:cNvPr>
          <p:cNvSpPr>
            <a:spLocks noGrp="1"/>
          </p:cNvSpPr>
          <p:nvPr>
            <p:ph type="title"/>
          </p:nvPr>
        </p:nvSpPr>
        <p:spPr/>
        <p:txBody>
          <a:bodyPr/>
          <a:lstStyle/>
          <a:p>
            <a:pPr algn="ctr"/>
            <a:r>
              <a:rPr lang="en-US" altLang="zh-CN" sz="3600" dirty="0"/>
              <a:t>Compare </a:t>
            </a:r>
            <a:r>
              <a:rPr lang="en-US" sz="3600" dirty="0"/>
              <a:t>SQL Joins</a:t>
            </a:r>
          </a:p>
        </p:txBody>
      </p:sp>
      <p:sp>
        <p:nvSpPr>
          <p:cNvPr id="3" name="Content Placeholder 2">
            <a:extLst>
              <a:ext uri="{FF2B5EF4-FFF2-40B4-BE49-F238E27FC236}">
                <a16:creationId xmlns:a16="http://schemas.microsoft.com/office/drawing/2014/main" id="{0B7ECC00-F701-1593-A54B-7EB079506904}"/>
              </a:ext>
            </a:extLst>
          </p:cNvPr>
          <p:cNvSpPr>
            <a:spLocks noGrp="1"/>
          </p:cNvSpPr>
          <p:nvPr>
            <p:ph idx="1"/>
          </p:nvPr>
        </p:nvSpPr>
        <p:spPr/>
        <p:txBody>
          <a:bodyPr/>
          <a:lstStyle/>
          <a:p>
            <a:r>
              <a:rPr lang="en-US" sz="2400" dirty="0"/>
              <a:t>Cartesian Product (×)</a:t>
            </a:r>
          </a:p>
          <a:p>
            <a:r>
              <a:rPr lang="en-US" sz="2400" dirty="0"/>
              <a:t>Theta Join (⋈</a:t>
            </a:r>
            <a:r>
              <a:rPr lang="en-US" altLang="zh-CN" sz="2400" baseline="-25000" dirty="0"/>
              <a:t>θ</a:t>
            </a:r>
            <a:r>
              <a:rPr lang="en-US" sz="2400" dirty="0"/>
              <a:t>)</a:t>
            </a:r>
          </a:p>
          <a:p>
            <a:r>
              <a:rPr lang="en-US" sz="2400" dirty="0"/>
              <a:t>Natural Join (⋈)</a:t>
            </a:r>
          </a:p>
          <a:p>
            <a:r>
              <a:rPr lang="en-US" sz="2400" dirty="0"/>
              <a:t>Key Differences</a:t>
            </a:r>
          </a:p>
        </p:txBody>
      </p:sp>
      <p:sp>
        <p:nvSpPr>
          <p:cNvPr id="4" name="Slide Number Placeholder 3">
            <a:extLst>
              <a:ext uri="{FF2B5EF4-FFF2-40B4-BE49-F238E27FC236}">
                <a16:creationId xmlns:a16="http://schemas.microsoft.com/office/drawing/2014/main" id="{2E8A268A-533D-D156-7901-07A43287F43B}"/>
              </a:ext>
            </a:extLst>
          </p:cNvPr>
          <p:cNvSpPr>
            <a:spLocks noGrp="1"/>
          </p:cNvSpPr>
          <p:nvPr>
            <p:ph type="sldNum" sz="quarter" idx="10"/>
          </p:nvPr>
        </p:nvSpPr>
        <p:spPr/>
        <p:txBody>
          <a:bodyPr/>
          <a:lstStyle/>
          <a:p>
            <a:pPr>
              <a:defRPr/>
            </a:pPr>
            <a:fld id="{547F3CAF-32BF-49A6-93F1-59C9E4B7C957}" type="slidenum">
              <a:rPr lang="en-US" altLang="en-US" smtClean="0"/>
              <a:pPr>
                <a:defRPr/>
              </a:pPr>
              <a:t>3</a:t>
            </a:fld>
            <a:endParaRPr lang="en-US" altLang="en-US" dirty="0"/>
          </a:p>
        </p:txBody>
      </p:sp>
    </p:spTree>
    <p:extLst>
      <p:ext uri="{BB962C8B-B14F-4D97-AF65-F5344CB8AC3E}">
        <p14:creationId xmlns:p14="http://schemas.microsoft.com/office/powerpoint/2010/main" val="93688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10ECF-62D4-AC77-8745-28A13161D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06574-DF80-3A7F-B19C-8188C791155C}"/>
              </a:ext>
            </a:extLst>
          </p:cNvPr>
          <p:cNvSpPr>
            <a:spLocks noGrp="1"/>
          </p:cNvSpPr>
          <p:nvPr>
            <p:ph type="title"/>
          </p:nvPr>
        </p:nvSpPr>
        <p:spPr/>
        <p:txBody>
          <a:bodyPr/>
          <a:lstStyle/>
          <a:p>
            <a:pPr algn="ctr"/>
            <a:r>
              <a:rPr lang="en-US" sz="3600" dirty="0"/>
              <a:t>Cartesian Product (×)</a:t>
            </a:r>
          </a:p>
        </p:txBody>
      </p:sp>
      <p:sp>
        <p:nvSpPr>
          <p:cNvPr id="3" name="Content Placeholder 2">
            <a:extLst>
              <a:ext uri="{FF2B5EF4-FFF2-40B4-BE49-F238E27FC236}">
                <a16:creationId xmlns:a16="http://schemas.microsoft.com/office/drawing/2014/main" id="{5C583296-2A75-4DE4-119F-CF12BA607975}"/>
              </a:ext>
            </a:extLst>
          </p:cNvPr>
          <p:cNvSpPr>
            <a:spLocks noGrp="1"/>
          </p:cNvSpPr>
          <p:nvPr>
            <p:ph idx="1"/>
          </p:nvPr>
        </p:nvSpPr>
        <p:spPr/>
        <p:txBody>
          <a:bodyPr/>
          <a:lstStyle/>
          <a:p>
            <a:r>
              <a:rPr lang="en-US" altLang="zh-CN" sz="2400" dirty="0"/>
              <a:t>Join with no condition</a:t>
            </a:r>
          </a:p>
          <a:p>
            <a:pPr lvl="1"/>
            <a:r>
              <a:rPr lang="en-US" sz="2400" dirty="0"/>
              <a:t>Yields every combination of values</a:t>
            </a:r>
          </a:p>
          <a:p>
            <a:pPr lvl="1"/>
            <a:r>
              <a:rPr lang="en-US" sz="2400" dirty="0"/>
              <a:t>All attributes concatenated</a:t>
            </a:r>
          </a:p>
        </p:txBody>
      </p:sp>
      <p:sp>
        <p:nvSpPr>
          <p:cNvPr id="4" name="Slide Number Placeholder 3">
            <a:extLst>
              <a:ext uri="{FF2B5EF4-FFF2-40B4-BE49-F238E27FC236}">
                <a16:creationId xmlns:a16="http://schemas.microsoft.com/office/drawing/2014/main" id="{20623DDF-A357-CDFB-EECF-DD94C3C5C2F8}"/>
              </a:ext>
            </a:extLst>
          </p:cNvPr>
          <p:cNvSpPr>
            <a:spLocks noGrp="1"/>
          </p:cNvSpPr>
          <p:nvPr>
            <p:ph type="sldNum" sz="quarter" idx="10"/>
          </p:nvPr>
        </p:nvSpPr>
        <p:spPr/>
        <p:txBody>
          <a:bodyPr/>
          <a:lstStyle/>
          <a:p>
            <a:pPr>
              <a:defRPr/>
            </a:pPr>
            <a:fld id="{547F3CAF-32BF-49A6-93F1-59C9E4B7C957}" type="slidenum">
              <a:rPr lang="en-US" altLang="en-US" smtClean="0"/>
              <a:pPr>
                <a:defRPr/>
              </a:pPr>
              <a:t>4</a:t>
            </a:fld>
            <a:endParaRPr lang="en-US" altLang="en-US" dirty="0"/>
          </a:p>
        </p:txBody>
      </p:sp>
    </p:spTree>
    <p:extLst>
      <p:ext uri="{BB962C8B-B14F-4D97-AF65-F5344CB8AC3E}">
        <p14:creationId xmlns:p14="http://schemas.microsoft.com/office/powerpoint/2010/main" val="10389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7109F4-8FEA-DEF6-0815-442ED0D460B2}"/>
              </a:ext>
            </a:extLst>
          </p:cNvPr>
          <p:cNvPicPr>
            <a:picLocks noChangeAspect="1"/>
          </p:cNvPicPr>
          <p:nvPr/>
        </p:nvPicPr>
        <p:blipFill>
          <a:blip r:embed="rId3">
            <a:clrChange>
              <a:clrFrom>
                <a:srgbClr val="FFFFFF"/>
              </a:clrFrom>
              <a:clrTo>
                <a:srgbClr val="FFFFFF">
                  <a:alpha val="0"/>
                </a:srgbClr>
              </a:clrTo>
            </a:clrChange>
            <a:alphaModFix/>
          </a:blip>
          <a:stretch>
            <a:fillRect/>
          </a:stretch>
        </p:blipFill>
        <p:spPr>
          <a:xfrm>
            <a:off x="230605" y="671512"/>
            <a:ext cx="8682790" cy="6186488"/>
          </a:xfrm>
          <a:prstGeom prst="rect">
            <a:avLst/>
          </a:prstGeom>
          <a:noFill/>
        </p:spPr>
      </p:pic>
      <p:sp>
        <p:nvSpPr>
          <p:cNvPr id="4" name="Slide Number Placeholder 3" hidden="1">
            <a:extLst>
              <a:ext uri="{FF2B5EF4-FFF2-40B4-BE49-F238E27FC236}">
                <a16:creationId xmlns:a16="http://schemas.microsoft.com/office/drawing/2014/main" id="{F4384DD7-BB92-13C6-2704-6220CF54239A}"/>
              </a:ext>
            </a:extLst>
          </p:cNvPr>
          <p:cNvSpPr>
            <a:spLocks noGrp="1"/>
          </p:cNvSpPr>
          <p:nvPr>
            <p:ph type="sldNum" sz="quarter" idx="10"/>
          </p:nvPr>
        </p:nvSpPr>
        <p:spPr/>
        <p:txBody>
          <a:bodyPr/>
          <a:lstStyle/>
          <a:p>
            <a:pPr>
              <a:spcAft>
                <a:spcPts val="600"/>
              </a:spcAft>
              <a:defRPr/>
            </a:pPr>
            <a:fld id="{547F3CAF-32BF-49A6-93F1-59C9E4B7C957}" type="slidenum">
              <a:rPr lang="en-US" altLang="en-US" smtClean="0"/>
              <a:pPr>
                <a:spcAft>
                  <a:spcPts val="600"/>
                </a:spcAft>
                <a:defRPr/>
              </a:pPr>
              <a:t>5</a:t>
            </a:fld>
            <a:endParaRPr lang="en-US" altLang="en-US"/>
          </a:p>
        </p:txBody>
      </p:sp>
    </p:spTree>
    <p:extLst>
      <p:ext uri="{BB962C8B-B14F-4D97-AF65-F5344CB8AC3E}">
        <p14:creationId xmlns:p14="http://schemas.microsoft.com/office/powerpoint/2010/main" val="117180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98347-A3DF-2D78-C321-AA400194C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D0AA5-A87A-D216-138F-9380B0A3B57E}"/>
              </a:ext>
            </a:extLst>
          </p:cNvPr>
          <p:cNvSpPr>
            <a:spLocks noGrp="1"/>
          </p:cNvSpPr>
          <p:nvPr>
            <p:ph type="title"/>
          </p:nvPr>
        </p:nvSpPr>
        <p:spPr/>
        <p:txBody>
          <a:bodyPr/>
          <a:lstStyle/>
          <a:p>
            <a:pPr algn="ctr"/>
            <a:r>
              <a:rPr lang="en-US" sz="3600" dirty="0"/>
              <a:t>Theta Join (⋈</a:t>
            </a:r>
            <a:r>
              <a:rPr lang="en-US" altLang="zh-CN" sz="3600" baseline="-25000" dirty="0"/>
              <a:t>θ</a:t>
            </a:r>
            <a:r>
              <a:rPr lang="en-US" sz="3600" dirty="0"/>
              <a:t>)</a:t>
            </a:r>
          </a:p>
        </p:txBody>
      </p:sp>
      <p:sp>
        <p:nvSpPr>
          <p:cNvPr id="3" name="Content Placeholder 2">
            <a:extLst>
              <a:ext uri="{FF2B5EF4-FFF2-40B4-BE49-F238E27FC236}">
                <a16:creationId xmlns:a16="http://schemas.microsoft.com/office/drawing/2014/main" id="{3A658CC2-4647-3E61-C7AE-33B2F01A82E3}"/>
              </a:ext>
            </a:extLst>
          </p:cNvPr>
          <p:cNvSpPr>
            <a:spLocks noGrp="1"/>
          </p:cNvSpPr>
          <p:nvPr>
            <p:ph idx="1"/>
          </p:nvPr>
        </p:nvSpPr>
        <p:spPr/>
        <p:txBody>
          <a:bodyPr/>
          <a:lstStyle/>
          <a:p>
            <a:r>
              <a:rPr lang="en-US" sz="2400" dirty="0"/>
              <a:t>Cartesian Product, but with extra predicate</a:t>
            </a:r>
          </a:p>
          <a:p>
            <a:pPr marL="0" indent="0">
              <a:buNone/>
            </a:pPr>
            <a:endParaRPr lang="pt-BR" sz="2400" dirty="0"/>
          </a:p>
          <a:p>
            <a:pPr marL="0" indent="0" algn="ctr">
              <a:buNone/>
            </a:pPr>
            <a:r>
              <a:rPr lang="pt-BR" sz="2400" dirty="0"/>
              <a:t>r ⋈</a:t>
            </a:r>
            <a:r>
              <a:rPr lang="pt-BR" sz="2400" baseline="-25000" dirty="0"/>
              <a:t>θ</a:t>
            </a:r>
            <a:r>
              <a:rPr lang="pt-BR" sz="2400" dirty="0"/>
              <a:t> s = σ</a:t>
            </a:r>
            <a:r>
              <a:rPr lang="pt-BR" sz="2400" baseline="-25000" dirty="0"/>
              <a:t> θ</a:t>
            </a:r>
            <a:r>
              <a:rPr lang="pt-BR" sz="2400" dirty="0"/>
              <a:t>(r × s)</a:t>
            </a:r>
          </a:p>
          <a:p>
            <a:pPr marL="0" indent="0">
              <a:buNone/>
            </a:pPr>
            <a:endParaRPr lang="en-US" sz="2400" dirty="0"/>
          </a:p>
          <a:p>
            <a:pPr marL="0" indent="0" algn="ctr">
              <a:buNone/>
            </a:pPr>
            <a:r>
              <a:rPr lang="en-US" sz="2400" dirty="0"/>
              <a:t>σ</a:t>
            </a:r>
            <a:r>
              <a:rPr lang="en-US" sz="2400" baseline="-25000" dirty="0"/>
              <a:t>instructor.ID=teaches.ID</a:t>
            </a:r>
            <a:r>
              <a:rPr lang="en-US" sz="2400" dirty="0"/>
              <a:t>(instructor × teaches)</a:t>
            </a:r>
          </a:p>
          <a:p>
            <a:pPr marL="0" indent="0" algn="ctr">
              <a:buNone/>
            </a:pPr>
            <a:r>
              <a:rPr lang="en-US" sz="2400" dirty="0"/>
              <a:t>=</a:t>
            </a:r>
          </a:p>
          <a:p>
            <a:pPr marL="0" indent="0" algn="ctr">
              <a:buNone/>
            </a:pPr>
            <a:r>
              <a:rPr lang="en-US" sz="2400" dirty="0"/>
              <a:t>instructor ⋈</a:t>
            </a:r>
            <a:r>
              <a:rPr lang="en-US" sz="2400" baseline="-25000" dirty="0"/>
              <a:t>instructor.ID=teaches.ID</a:t>
            </a:r>
            <a:r>
              <a:rPr lang="en-US" sz="2400" dirty="0"/>
              <a:t> teaches</a:t>
            </a:r>
          </a:p>
        </p:txBody>
      </p:sp>
      <p:sp>
        <p:nvSpPr>
          <p:cNvPr id="4" name="Slide Number Placeholder 3">
            <a:extLst>
              <a:ext uri="{FF2B5EF4-FFF2-40B4-BE49-F238E27FC236}">
                <a16:creationId xmlns:a16="http://schemas.microsoft.com/office/drawing/2014/main" id="{24575134-2B5F-4A4B-B825-E1F1618F051C}"/>
              </a:ext>
            </a:extLst>
          </p:cNvPr>
          <p:cNvSpPr>
            <a:spLocks noGrp="1"/>
          </p:cNvSpPr>
          <p:nvPr>
            <p:ph type="sldNum" sz="quarter" idx="10"/>
          </p:nvPr>
        </p:nvSpPr>
        <p:spPr/>
        <p:txBody>
          <a:bodyPr/>
          <a:lstStyle/>
          <a:p>
            <a:pPr>
              <a:defRPr/>
            </a:pPr>
            <a:fld id="{547F3CAF-32BF-49A6-93F1-59C9E4B7C957}" type="slidenum">
              <a:rPr lang="en-US" altLang="en-US" smtClean="0"/>
              <a:pPr>
                <a:defRPr/>
              </a:pPr>
              <a:t>6</a:t>
            </a:fld>
            <a:endParaRPr lang="en-US" altLang="en-US" dirty="0"/>
          </a:p>
        </p:txBody>
      </p:sp>
    </p:spTree>
    <p:extLst>
      <p:ext uri="{BB962C8B-B14F-4D97-AF65-F5344CB8AC3E}">
        <p14:creationId xmlns:p14="http://schemas.microsoft.com/office/powerpoint/2010/main" val="257109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0B4CB-6D37-7A63-6E02-EBABADB52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CEF83-ECB3-4F83-2E81-64831FFF74ED}"/>
              </a:ext>
            </a:extLst>
          </p:cNvPr>
          <p:cNvSpPr>
            <a:spLocks noGrp="1"/>
          </p:cNvSpPr>
          <p:nvPr>
            <p:ph type="title"/>
          </p:nvPr>
        </p:nvSpPr>
        <p:spPr/>
        <p:txBody>
          <a:bodyPr/>
          <a:lstStyle/>
          <a:p>
            <a:pPr algn="ctr"/>
            <a:r>
              <a:rPr lang="en-US" sz="3600" dirty="0"/>
              <a:t>Natural Join (⋈)</a:t>
            </a:r>
          </a:p>
        </p:txBody>
      </p:sp>
      <p:sp>
        <p:nvSpPr>
          <p:cNvPr id="3" name="Content Placeholder 2">
            <a:extLst>
              <a:ext uri="{FF2B5EF4-FFF2-40B4-BE49-F238E27FC236}">
                <a16:creationId xmlns:a16="http://schemas.microsoft.com/office/drawing/2014/main" id="{564BAA4E-20FA-50D4-3259-17BF1BAEF7CA}"/>
              </a:ext>
            </a:extLst>
          </p:cNvPr>
          <p:cNvSpPr>
            <a:spLocks noGrp="1"/>
          </p:cNvSpPr>
          <p:nvPr>
            <p:ph idx="1"/>
          </p:nvPr>
        </p:nvSpPr>
        <p:spPr/>
        <p:txBody>
          <a:bodyPr/>
          <a:lstStyle/>
          <a:p>
            <a:r>
              <a:rPr lang="en-US" altLang="zh-CN" sz="2400" dirty="0"/>
              <a:t>Cartesian Product, but </a:t>
            </a:r>
            <a:r>
              <a:rPr lang="en-US" sz="2400" dirty="0"/>
              <a:t>automatically uses = for each column with the same name</a:t>
            </a:r>
          </a:p>
          <a:p>
            <a:pPr marL="0" indent="0">
              <a:buNone/>
            </a:pPr>
            <a:endParaRPr lang="en-US" altLang="zh-CN" sz="2400" dirty="0"/>
          </a:p>
          <a:p>
            <a:endParaRPr lang="en-US" dirty="0"/>
          </a:p>
          <a:p>
            <a:pPr marL="0" indent="0" algn="ctr">
              <a:buNone/>
            </a:pPr>
            <a:r>
              <a:rPr lang="en-US" sz="2400" dirty="0"/>
              <a:t>instructor ⋈ teaches </a:t>
            </a:r>
          </a:p>
          <a:p>
            <a:pPr marL="0" indent="0" algn="ctr">
              <a:buNone/>
            </a:pPr>
            <a:r>
              <a:rPr lang="en-US" sz="2400" dirty="0"/>
              <a:t>=</a:t>
            </a:r>
          </a:p>
          <a:p>
            <a:pPr marL="0" indent="0" algn="ctr">
              <a:buNone/>
            </a:pPr>
            <a:r>
              <a:rPr lang="en-US" sz="2200" dirty="0"/>
              <a:t>σ</a:t>
            </a:r>
            <a:r>
              <a:rPr lang="en-US" sz="2200" baseline="-25000" dirty="0"/>
              <a:t>building=303 ∧ year=2024 </a:t>
            </a:r>
            <a:r>
              <a:rPr lang="en-US" sz="2200" dirty="0"/>
              <a:t>(instructor × teaches × department)</a:t>
            </a:r>
            <a:endParaRPr lang="en-US" altLang="zh-CN" sz="2200" dirty="0"/>
          </a:p>
        </p:txBody>
      </p:sp>
      <p:sp>
        <p:nvSpPr>
          <p:cNvPr id="4" name="Slide Number Placeholder 3">
            <a:extLst>
              <a:ext uri="{FF2B5EF4-FFF2-40B4-BE49-F238E27FC236}">
                <a16:creationId xmlns:a16="http://schemas.microsoft.com/office/drawing/2014/main" id="{EC0F754E-6C3B-20E0-97CD-A720FCFA9D1F}"/>
              </a:ext>
            </a:extLst>
          </p:cNvPr>
          <p:cNvSpPr>
            <a:spLocks noGrp="1"/>
          </p:cNvSpPr>
          <p:nvPr>
            <p:ph type="sldNum" sz="quarter" idx="10"/>
          </p:nvPr>
        </p:nvSpPr>
        <p:spPr/>
        <p:txBody>
          <a:bodyPr/>
          <a:lstStyle/>
          <a:p>
            <a:pPr>
              <a:defRPr/>
            </a:pPr>
            <a:fld id="{547F3CAF-32BF-49A6-93F1-59C9E4B7C957}" type="slidenum">
              <a:rPr lang="en-US" altLang="en-US" smtClean="0"/>
              <a:pPr>
                <a:defRPr/>
              </a:pPr>
              <a:t>7</a:t>
            </a:fld>
            <a:endParaRPr lang="en-US" altLang="en-US" dirty="0"/>
          </a:p>
        </p:txBody>
      </p:sp>
    </p:spTree>
    <p:extLst>
      <p:ext uri="{BB962C8B-B14F-4D97-AF65-F5344CB8AC3E}">
        <p14:creationId xmlns:p14="http://schemas.microsoft.com/office/powerpoint/2010/main" val="48125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6DCE-BACA-67A0-2595-E8AD5C631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C1B67-06F2-95A2-3453-B4255E9BB2A4}"/>
              </a:ext>
            </a:extLst>
          </p:cNvPr>
          <p:cNvSpPr>
            <a:spLocks noGrp="1"/>
          </p:cNvSpPr>
          <p:nvPr>
            <p:ph type="title"/>
          </p:nvPr>
        </p:nvSpPr>
        <p:spPr/>
        <p:txBody>
          <a:bodyPr/>
          <a:lstStyle/>
          <a:p>
            <a:pPr algn="ctr"/>
            <a:r>
              <a:rPr lang="en-US" altLang="zh-CN" sz="3600" dirty="0"/>
              <a:t>Key differences</a:t>
            </a:r>
            <a:endParaRPr lang="en-US" sz="3600" dirty="0"/>
          </a:p>
        </p:txBody>
      </p:sp>
      <p:sp>
        <p:nvSpPr>
          <p:cNvPr id="3" name="Content Placeholder 2">
            <a:extLst>
              <a:ext uri="{FF2B5EF4-FFF2-40B4-BE49-F238E27FC236}">
                <a16:creationId xmlns:a16="http://schemas.microsoft.com/office/drawing/2014/main" id="{E737AFFA-76F6-1CE2-7705-D550538E1C63}"/>
              </a:ext>
            </a:extLst>
          </p:cNvPr>
          <p:cNvSpPr>
            <a:spLocks noGrp="1"/>
          </p:cNvSpPr>
          <p:nvPr>
            <p:ph idx="1"/>
          </p:nvPr>
        </p:nvSpPr>
        <p:spPr/>
        <p:txBody>
          <a:bodyPr/>
          <a:lstStyle/>
          <a:p>
            <a:r>
              <a:rPr lang="en-US" sz="2400" dirty="0"/>
              <a:t>Cartesian Product (×): No condition, pairs all</a:t>
            </a:r>
          </a:p>
          <a:p>
            <a:r>
              <a:rPr lang="en-US" sz="2400" dirty="0"/>
              <a:t>Theta Join (⋈</a:t>
            </a:r>
            <a:r>
              <a:rPr lang="en-US" altLang="zh-CN" sz="2400" baseline="-25000" dirty="0"/>
              <a:t>θ</a:t>
            </a:r>
            <a:r>
              <a:rPr lang="en-US" sz="2400" dirty="0"/>
              <a:t>): plus predicate</a:t>
            </a:r>
          </a:p>
          <a:p>
            <a:r>
              <a:rPr lang="en-US" sz="2400" dirty="0"/>
              <a:t>Natural Join (⋈): automatically join matching cols</a:t>
            </a:r>
          </a:p>
        </p:txBody>
      </p:sp>
      <p:sp>
        <p:nvSpPr>
          <p:cNvPr id="4" name="Slide Number Placeholder 3">
            <a:extLst>
              <a:ext uri="{FF2B5EF4-FFF2-40B4-BE49-F238E27FC236}">
                <a16:creationId xmlns:a16="http://schemas.microsoft.com/office/drawing/2014/main" id="{2B0331F2-C756-D15A-DD31-6A153D51E621}"/>
              </a:ext>
            </a:extLst>
          </p:cNvPr>
          <p:cNvSpPr>
            <a:spLocks noGrp="1"/>
          </p:cNvSpPr>
          <p:nvPr>
            <p:ph type="sldNum" sz="quarter" idx="10"/>
          </p:nvPr>
        </p:nvSpPr>
        <p:spPr/>
        <p:txBody>
          <a:bodyPr/>
          <a:lstStyle/>
          <a:p>
            <a:pPr>
              <a:defRPr/>
            </a:pPr>
            <a:fld id="{547F3CAF-32BF-49A6-93F1-59C9E4B7C957}" type="slidenum">
              <a:rPr lang="en-US" altLang="en-US" smtClean="0"/>
              <a:pPr>
                <a:defRPr/>
              </a:pPr>
              <a:t>8</a:t>
            </a:fld>
            <a:endParaRPr lang="en-US" altLang="en-US" dirty="0"/>
          </a:p>
        </p:txBody>
      </p:sp>
    </p:spTree>
    <p:extLst>
      <p:ext uri="{BB962C8B-B14F-4D97-AF65-F5344CB8AC3E}">
        <p14:creationId xmlns:p14="http://schemas.microsoft.com/office/powerpoint/2010/main" val="178078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E305-896F-E40A-9963-9E04CBF77E4F}"/>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5E0A8E7-E77E-1B5E-1808-8B6AB4D978BA}"/>
              </a:ext>
            </a:extLst>
          </p:cNvPr>
          <p:cNvSpPr>
            <a:spLocks noGrp="1"/>
          </p:cNvSpPr>
          <p:nvPr>
            <p:ph idx="1"/>
          </p:nvPr>
        </p:nvSpPr>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1. Consider this bank database. Assume that branch names and customer names uniquely identify branches and customers, but loans and accounts can be associated with more than one customer.</a:t>
            </a:r>
          </a:p>
          <a:p>
            <a:pPr algn="l"/>
            <a:r>
              <a:rPr lang="en-US" sz="1800" b="0" i="0" u="none" strike="noStrike" baseline="0" dirty="0">
                <a:latin typeface="+mj-lt"/>
              </a:rPr>
              <a:t>What are the appropriate primary keys?</a:t>
            </a:r>
          </a:p>
          <a:p>
            <a:pPr algn="l"/>
            <a:r>
              <a:rPr lang="en-US" sz="1800" b="0" i="0" u="none" strike="noStrike" baseline="0" dirty="0">
                <a:latin typeface="+mj-lt"/>
              </a:rPr>
              <a:t>Given your choice of primary keys, identify appropriate foreign keys.</a:t>
            </a:r>
            <a:endParaRPr lang="en-US" sz="2400" dirty="0">
              <a:latin typeface="+mj-lt"/>
            </a:endParaRPr>
          </a:p>
        </p:txBody>
      </p:sp>
      <p:sp>
        <p:nvSpPr>
          <p:cNvPr id="4" name="Slide Number Placeholder 3">
            <a:extLst>
              <a:ext uri="{FF2B5EF4-FFF2-40B4-BE49-F238E27FC236}">
                <a16:creationId xmlns:a16="http://schemas.microsoft.com/office/drawing/2014/main" id="{470759A6-A88F-1A6A-AB5B-239556625216}"/>
              </a:ext>
            </a:extLst>
          </p:cNvPr>
          <p:cNvSpPr>
            <a:spLocks noGrp="1"/>
          </p:cNvSpPr>
          <p:nvPr>
            <p:ph type="sldNum" sz="quarter" idx="10"/>
          </p:nvPr>
        </p:nvSpPr>
        <p:spPr/>
        <p:txBody>
          <a:bodyPr/>
          <a:lstStyle/>
          <a:p>
            <a:pPr>
              <a:defRPr/>
            </a:pPr>
            <a:fld id="{547F3CAF-32BF-49A6-93F1-59C9E4B7C957}" type="slidenum">
              <a:rPr lang="en-US" altLang="en-US" smtClean="0"/>
              <a:pPr>
                <a:defRPr/>
              </a:pPr>
              <a:t>9</a:t>
            </a:fld>
            <a:endParaRPr lang="en-US" altLang="en-US" dirty="0"/>
          </a:p>
        </p:txBody>
      </p:sp>
    </p:spTree>
    <p:extLst>
      <p:ext uri="{BB962C8B-B14F-4D97-AF65-F5344CB8AC3E}">
        <p14:creationId xmlns:p14="http://schemas.microsoft.com/office/powerpoint/2010/main" val="1832417679"/>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adb" id="{B0FD827C-491B-1F4A-AB18-10DECB0BFB85}" vid="{1C007DBB-E2E3-4E44-B387-70F3B465F2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6FDB9C-DC10-41AE-B7EB-794CCE0ED496}">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107925</TotalTime>
  <Words>1567</Words>
  <Application>Microsoft Office PowerPoint</Application>
  <PresentationFormat>On-screen Show (4:3)</PresentationFormat>
  <Paragraphs>139</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Helvetica</vt:lpstr>
      <vt:lpstr>Monotype Sorts</vt:lpstr>
      <vt:lpstr>Arial</vt:lpstr>
      <vt:lpstr>Times New Roman</vt:lpstr>
      <vt:lpstr>Webdings</vt:lpstr>
      <vt:lpstr>Wingdings</vt:lpstr>
      <vt:lpstr>2_db-5-grey</vt:lpstr>
      <vt:lpstr>Database System Tutorial 1</vt:lpstr>
      <vt:lpstr>Tutorial Structure</vt:lpstr>
      <vt:lpstr>Compare SQL Joins</vt:lpstr>
      <vt:lpstr>Cartesian Product (×)</vt:lpstr>
      <vt:lpstr>PowerPoint Presentation</vt:lpstr>
      <vt:lpstr>Theta Join (⋈θ)</vt:lpstr>
      <vt:lpstr>Natural Join (⋈)</vt:lpstr>
      <vt:lpstr>Key differences</vt:lpstr>
      <vt:lpstr>Exercises</vt:lpstr>
      <vt:lpstr>Exercises</vt:lpstr>
      <vt:lpstr>Exercises</vt:lpstr>
      <vt:lpstr>Exercises</vt:lpstr>
      <vt:lpstr>Appendix: University Database</vt:lpstr>
      <vt:lpstr>Appendix: University Database</vt:lpstr>
      <vt:lpstr>Appendix: University Database</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Yizhou Dai</cp:lastModifiedBy>
  <cp:revision>506</cp:revision>
  <cp:lastPrinted>2025-02-26T03:32:06Z</cp:lastPrinted>
  <dcterms:created xsi:type="dcterms:W3CDTF">2009-12-21T15:40:22Z</dcterms:created>
  <dcterms:modified xsi:type="dcterms:W3CDTF">2025-03-06T07:56:05Z</dcterms:modified>
</cp:coreProperties>
</file>