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0"/>
  </p:notesMasterIdLst>
  <p:handoutMasterIdLst>
    <p:handoutMasterId r:id="rId11"/>
  </p:handoutMasterIdLst>
  <p:sldIdLst>
    <p:sldId id="335" r:id="rId2"/>
    <p:sldId id="336" r:id="rId3"/>
    <p:sldId id="338" r:id="rId4"/>
    <p:sldId id="340" r:id="rId5"/>
    <p:sldId id="339" r:id="rId6"/>
    <p:sldId id="341" r:id="rId7"/>
    <p:sldId id="342" r:id="rId8"/>
    <p:sldId id="289" r:id="rId9"/>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7"/>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9" autoAdjust="0"/>
    <p:restoredTop sz="62760" autoAdjust="0"/>
  </p:normalViewPr>
  <p:slideViewPr>
    <p:cSldViewPr snapToGrid="0">
      <p:cViewPr varScale="1">
        <p:scale>
          <a:sx n="69" d="100"/>
          <a:sy n="69" d="100"/>
        </p:scale>
        <p:origin x="2586" y="5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166" d="100"/>
          <a:sy n="166" d="100"/>
        </p:scale>
        <p:origin x="660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everyone</a:t>
            </a:r>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Today, we’re going to explore three types of relational operations often referred to as ‘joins’ in SQL and relational algebra: the Cartesian Product, the Theta Join, and the Natural Join. We’ll look at what each one does, how they differ from each other, and in which scenarios you might use them. By the end of this session, you’ll have a clear understanding of these fundamental concepts in database systems.</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2</a:t>
            </a:fld>
            <a:endParaRPr lang="en-US" altLang="en-US"/>
          </a:p>
        </p:txBody>
      </p:sp>
    </p:spTree>
    <p:extLst>
      <p:ext uri="{BB962C8B-B14F-4D97-AF65-F5344CB8AC3E}">
        <p14:creationId xmlns:p14="http://schemas.microsoft.com/office/powerpoint/2010/main" val="1495185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EA35E-1663-FF9D-B43B-FFD1DC03C2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B2339-FAC1-F5BB-70C8-153FDD102D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D9D064-9AC5-F975-2FAE-2BE4AA22E263}"/>
              </a:ext>
            </a:extLst>
          </p:cNvPr>
          <p:cNvSpPr>
            <a:spLocks noGrp="1"/>
          </p:cNvSpPr>
          <p:nvPr>
            <p:ph type="body" idx="1"/>
          </p:nvPr>
        </p:nvSpPr>
        <p:spPr/>
        <p:txBody>
          <a:bodyPr/>
          <a:lstStyle/>
          <a:p>
            <a:r>
              <a:rPr lang="en-US" dirty="0"/>
              <a:t>“The Cartesian Product is the simplest form of combining two tables or relations. It’s denoted as </a:t>
            </a:r>
            <a:r>
              <a:rPr lang="en-US" dirty="0" err="1"/>
              <a:t>r×sr</a:t>
            </a:r>
            <a:r>
              <a:rPr lang="en-US" dirty="0"/>
              <a:t> \times </a:t>
            </a:r>
            <a:r>
              <a:rPr lang="en-US" dirty="0" err="1"/>
              <a:t>sr×s</a:t>
            </a:r>
            <a:r>
              <a:rPr lang="en-US" dirty="0"/>
              <a:t> in relational algebra. What it does is pair each row from the first table with each row from the second table—no conditions, no filters.</a:t>
            </a:r>
            <a:br>
              <a:rPr lang="en-US" dirty="0"/>
            </a:br>
            <a:endParaRPr lang="en-US" dirty="0"/>
          </a:p>
        </p:txBody>
      </p:sp>
      <p:sp>
        <p:nvSpPr>
          <p:cNvPr id="4" name="Slide Number Placeholder 3">
            <a:extLst>
              <a:ext uri="{FF2B5EF4-FFF2-40B4-BE49-F238E27FC236}">
                <a16:creationId xmlns:a16="http://schemas.microsoft.com/office/drawing/2014/main" id="{F81ED346-5FDF-1B91-63D2-340D555B3B1A}"/>
              </a:ext>
            </a:extLst>
          </p:cNvPr>
          <p:cNvSpPr>
            <a:spLocks noGrp="1"/>
          </p:cNvSpPr>
          <p:nvPr>
            <p:ph type="sldNum" sz="quarter" idx="5"/>
          </p:nvPr>
        </p:nvSpPr>
        <p:spPr/>
        <p:txBody>
          <a:bodyPr/>
          <a:lstStyle/>
          <a:p>
            <a:pPr>
              <a:defRPr/>
            </a:pPr>
            <a:fld id="{AE66C03C-4B0E-4149-8287-A3B340EB818D}" type="slidenum">
              <a:rPr lang="en-US" altLang="en-US" smtClean="0"/>
              <a:pPr>
                <a:defRPr/>
              </a:pPr>
              <a:t>3</a:t>
            </a:fld>
            <a:endParaRPr lang="en-US" altLang="en-US"/>
          </a:p>
        </p:txBody>
      </p:sp>
    </p:spTree>
    <p:extLst>
      <p:ext uri="{BB962C8B-B14F-4D97-AF65-F5344CB8AC3E}">
        <p14:creationId xmlns:p14="http://schemas.microsoft.com/office/powerpoint/2010/main" val="323940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table A has m rows and table B has n rows, the result will have m × n rows. This can grow very large, so we typically don’t use the Cartesian Product by itself in real queries. Instead, it’s often the foundation for other join operations, where we add conditions to filter out rows.”</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4</a:t>
            </a:fld>
            <a:endParaRPr lang="en-US" altLang="en-US"/>
          </a:p>
        </p:txBody>
      </p:sp>
    </p:spTree>
    <p:extLst>
      <p:ext uri="{BB962C8B-B14F-4D97-AF65-F5344CB8AC3E}">
        <p14:creationId xmlns:p14="http://schemas.microsoft.com/office/powerpoint/2010/main" val="2076146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DD7AF-F929-342F-E867-42764F1FC9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3F5D0-D306-A0A2-25F4-19B62B50BB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0865-18C2-E709-2D25-33BC4F0E6D5A}"/>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Theta Join is a Cartesian Product combined with a condition (often called a ‘theta’ condition). In relational algebra, we write it as </a:t>
            </a:r>
            <a:r>
              <a:rPr lang="en-US" dirty="0" err="1"/>
              <a:t>r⋈θsr</a:t>
            </a:r>
            <a:r>
              <a:rPr lang="en-US" dirty="0"/>
              <a:t> \bowtie_{\theta} </a:t>
            </a:r>
            <a:r>
              <a:rPr lang="en-US" dirty="0" err="1"/>
              <a:t>sr⋈θ</a:t>
            </a:r>
            <a:r>
              <a:rPr lang="en-US" dirty="0"/>
              <a:t>​s, which is the same as performing a Cartesian Product </a:t>
            </a:r>
            <a:r>
              <a:rPr lang="en-US" dirty="0" err="1"/>
              <a:t>r×sr</a:t>
            </a:r>
            <a:r>
              <a:rPr lang="en-US" dirty="0"/>
              <a:t> \times </a:t>
            </a:r>
            <a:r>
              <a:rPr lang="en-US" dirty="0" err="1"/>
              <a:t>sr×s</a:t>
            </a:r>
            <a:r>
              <a:rPr lang="en-US" dirty="0"/>
              <a:t> and then applying a selection </a:t>
            </a:r>
            <a:r>
              <a:rPr lang="en-US" dirty="0" err="1"/>
              <a:t>σθ</a:t>
            </a:r>
            <a:r>
              <a:rPr lang="en-US" dirty="0"/>
              <a:t>\sigma_{\theta}</a:t>
            </a:r>
            <a:r>
              <a:rPr lang="en-US" dirty="0" err="1"/>
              <a:t>σθ</a:t>
            </a:r>
            <a:r>
              <a:rPr lang="en-US" dirty="0"/>
              <a:t>​ that filters out rows not meeting the condition.</a:t>
            </a:r>
            <a:br>
              <a:rPr lang="en-US" dirty="0"/>
            </a:br>
            <a:r>
              <a:rPr lang="en-US" dirty="0"/>
              <a:t>The condition can use any relational operator—equality, inequality, greater than, etc. In typical SQL, the most common form is an </a:t>
            </a:r>
            <a:r>
              <a:rPr lang="en-US" dirty="0" err="1"/>
              <a:t>equi</a:t>
            </a:r>
            <a:r>
              <a:rPr lang="en-US" dirty="0"/>
              <a:t>-join, where we match on a specific column like instructor.ID = teaches.ID.”</a:t>
            </a:r>
          </a:p>
          <a:p>
            <a:endParaRPr lang="en-US" dirty="0"/>
          </a:p>
        </p:txBody>
      </p:sp>
      <p:sp>
        <p:nvSpPr>
          <p:cNvPr id="4" name="Slide Number Placeholder 3">
            <a:extLst>
              <a:ext uri="{FF2B5EF4-FFF2-40B4-BE49-F238E27FC236}">
                <a16:creationId xmlns:a16="http://schemas.microsoft.com/office/drawing/2014/main" id="{CDADC9C1-0ED0-83C2-98AD-FBC262D222D7}"/>
              </a:ext>
            </a:extLst>
          </p:cNvPr>
          <p:cNvSpPr>
            <a:spLocks noGrp="1"/>
          </p:cNvSpPr>
          <p:nvPr>
            <p:ph type="sldNum" sz="quarter" idx="5"/>
          </p:nvPr>
        </p:nvSpPr>
        <p:spPr/>
        <p:txBody>
          <a:bodyPr/>
          <a:lstStyle/>
          <a:p>
            <a:pPr>
              <a:defRPr/>
            </a:pPr>
            <a:fld id="{AE66C03C-4B0E-4149-8287-A3B340EB818D}" type="slidenum">
              <a:rPr lang="en-US" altLang="en-US" smtClean="0"/>
              <a:pPr>
                <a:defRPr/>
              </a:pPr>
              <a:t>5</a:t>
            </a:fld>
            <a:endParaRPr lang="en-US" altLang="en-US"/>
          </a:p>
        </p:txBody>
      </p:sp>
    </p:spTree>
    <p:extLst>
      <p:ext uri="{BB962C8B-B14F-4D97-AF65-F5344CB8AC3E}">
        <p14:creationId xmlns:p14="http://schemas.microsoft.com/office/powerpoint/2010/main" val="292163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40C98-2DCD-E93D-F6A6-29BED8FDA5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5EFDA-EB0D-8BCC-B1D8-9046F97A8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5C2A3B-81C9-7313-6319-A5F451CAF25F}"/>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Natural Join is another special kind of </a:t>
            </a:r>
            <a:r>
              <a:rPr lang="en-US" dirty="0" err="1"/>
              <a:t>equi</a:t>
            </a:r>
            <a:r>
              <a:rPr lang="en-US" dirty="0"/>
              <a:t>-join. It looks at all columns that share the same name in both tables and automatically creates equality conditions on those columns. This can simplify queries, because you don’t have to explicitly write each matching condition.</a:t>
            </a:r>
            <a:br>
              <a:rPr lang="en-US" dirty="0"/>
            </a:br>
            <a:r>
              <a:rPr lang="en-US" dirty="0"/>
              <a:t>However, you need to be cautious. If two tables share a column name that you don’t intend to match on, you could end up filtering rows incorrectly. That’s why Natural Joins can be convenient but should be used with an awareness of the schema design.”</a:t>
            </a:r>
          </a:p>
          <a:p>
            <a:endParaRPr lang="en-US" dirty="0"/>
          </a:p>
        </p:txBody>
      </p:sp>
      <p:sp>
        <p:nvSpPr>
          <p:cNvPr id="4" name="Slide Number Placeholder 3">
            <a:extLst>
              <a:ext uri="{FF2B5EF4-FFF2-40B4-BE49-F238E27FC236}">
                <a16:creationId xmlns:a16="http://schemas.microsoft.com/office/drawing/2014/main" id="{8F991E1D-ABBE-D8E7-BA51-E1134E22B27A}"/>
              </a:ext>
            </a:extLst>
          </p:cNvPr>
          <p:cNvSpPr>
            <a:spLocks noGrp="1"/>
          </p:cNvSpPr>
          <p:nvPr>
            <p:ph type="sldNum" sz="quarter" idx="5"/>
          </p:nvPr>
        </p:nvSpPr>
        <p:spPr/>
        <p:txBody>
          <a:bodyPr/>
          <a:lstStyle/>
          <a:p>
            <a:pPr>
              <a:defRPr/>
            </a:pPr>
            <a:fld id="{AE66C03C-4B0E-4149-8287-A3B340EB818D}" type="slidenum">
              <a:rPr lang="en-US" altLang="en-US" smtClean="0"/>
              <a:pPr>
                <a:defRPr/>
              </a:pPr>
              <a:t>6</a:t>
            </a:fld>
            <a:endParaRPr lang="en-US" altLang="en-US"/>
          </a:p>
        </p:txBody>
      </p:sp>
    </p:spTree>
    <p:extLst>
      <p:ext uri="{BB962C8B-B14F-4D97-AF65-F5344CB8AC3E}">
        <p14:creationId xmlns:p14="http://schemas.microsoft.com/office/powerpoint/2010/main" val="3341445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B9900-053D-F5AF-873B-506C67A82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74BF-26E7-BF57-8B70-A6BF979C2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C35CC-E6C4-1A1C-7472-3CAC139FEB7A}"/>
              </a:ext>
            </a:extLst>
          </p:cNvPr>
          <p:cNvSpPr>
            <a:spLocks noGrp="1"/>
          </p:cNvSpPr>
          <p:nvPr>
            <p:ph type="body" idx="1"/>
          </p:nvPr>
        </p:nvSpPr>
        <p:spPr/>
        <p:txBody>
          <a:bodyPr/>
          <a:lstStyle/>
          <a:p>
            <a:r>
              <a:rPr lang="en-US" dirty="0"/>
              <a:t>**“To wrap up, remember these key differences:</a:t>
            </a:r>
          </a:p>
          <a:p>
            <a:pPr>
              <a:buFont typeface="+mj-lt"/>
              <a:buAutoNum type="arabicPeriod"/>
            </a:pPr>
            <a:r>
              <a:rPr lang="en-US" b="1" dirty="0"/>
              <a:t>Cartesian Product</a:t>
            </a:r>
            <a:r>
              <a:rPr lang="en-US" dirty="0"/>
              <a:t>: Just pairs every row from one table with every row from another. Usually needs filtering.</a:t>
            </a:r>
          </a:p>
          <a:p>
            <a:pPr>
              <a:buFont typeface="+mj-lt"/>
              <a:buAutoNum type="arabicPeriod"/>
            </a:pPr>
            <a:r>
              <a:rPr lang="en-US" b="1" dirty="0"/>
              <a:t>Theta Join</a:t>
            </a:r>
            <a:r>
              <a:rPr lang="en-US" dirty="0"/>
              <a:t>: Allows any condition, including equality, inequality, or more complex predicates.</a:t>
            </a:r>
          </a:p>
          <a:p>
            <a:pPr>
              <a:buFont typeface="+mj-lt"/>
              <a:buAutoNum type="arabicPeriod"/>
            </a:pPr>
            <a:r>
              <a:rPr lang="en-US" b="1" dirty="0"/>
              <a:t>Natural Join</a:t>
            </a:r>
            <a:r>
              <a:rPr lang="en-US" dirty="0"/>
              <a:t>: Automatically uses equality on all columns with the same name. Convenient, but be cautious of unintended matches.</a:t>
            </a:r>
            <a:br>
              <a:rPr lang="en-US" dirty="0"/>
            </a:br>
            <a:r>
              <a:rPr lang="en-US" dirty="0"/>
              <a:t>Always choose the type of join that best fits the relationship you need to express. </a:t>
            </a:r>
            <a:r>
              <a:rPr lang="en-US"/>
              <a:t>This ensures both clarity and efficiency in your database queries.”**</a:t>
            </a:r>
          </a:p>
          <a:p>
            <a:endParaRPr lang="en-US" dirty="0"/>
          </a:p>
        </p:txBody>
      </p:sp>
      <p:sp>
        <p:nvSpPr>
          <p:cNvPr id="4" name="Slide Number Placeholder 3">
            <a:extLst>
              <a:ext uri="{FF2B5EF4-FFF2-40B4-BE49-F238E27FC236}">
                <a16:creationId xmlns:a16="http://schemas.microsoft.com/office/drawing/2014/main" id="{3BEFFCFF-F92D-1261-1D77-55EDED720511}"/>
              </a:ext>
            </a:extLst>
          </p:cNvPr>
          <p:cNvSpPr>
            <a:spLocks noGrp="1"/>
          </p:cNvSpPr>
          <p:nvPr>
            <p:ph type="sldNum" sz="quarter" idx="5"/>
          </p:nvPr>
        </p:nvSpPr>
        <p:spPr/>
        <p:txBody>
          <a:bodyPr/>
          <a:lstStyle/>
          <a:p>
            <a:pPr>
              <a:defRPr/>
            </a:pPr>
            <a:fld id="{AE66C03C-4B0E-4149-8287-A3B340EB818D}" type="slidenum">
              <a:rPr lang="en-US" altLang="en-US" smtClean="0"/>
              <a:pPr>
                <a:defRPr/>
              </a:pPr>
              <a:t>7</a:t>
            </a:fld>
            <a:endParaRPr lang="en-US" altLang="en-US"/>
          </a:p>
        </p:txBody>
      </p:sp>
    </p:spTree>
    <p:extLst>
      <p:ext uri="{BB962C8B-B14F-4D97-AF65-F5344CB8AC3E}">
        <p14:creationId xmlns:p14="http://schemas.microsoft.com/office/powerpoint/2010/main" val="1282343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8</a:t>
            </a:fld>
            <a:endParaRPr lang="en-US" altLang="en-US"/>
          </a:p>
        </p:txBody>
      </p:sp>
    </p:spTree>
    <p:extLst>
      <p:ext uri="{BB962C8B-B14F-4D97-AF65-F5344CB8AC3E}">
        <p14:creationId xmlns:p14="http://schemas.microsoft.com/office/powerpoint/2010/main" val="356406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BC7"/>
        </a:solidFill>
        <a:effectLst/>
      </p:bgPr>
    </p:bg>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498102" y="2286000"/>
            <a:ext cx="7772400" cy="1143000"/>
          </a:xfrm>
        </p:spPr>
        <p:txBody>
          <a:bodyPr>
            <a:scene3d>
              <a:camera prst="orthographicFront"/>
              <a:lightRig rig="glow" dir="t"/>
            </a:scene3d>
            <a:sp3d prstMaterial="matte"/>
          </a:bodyPr>
          <a:lstStyle>
            <a:lvl1pPr>
              <a:defRPr sz="2700" b="0" i="0" baseline="0">
                <a:solidFill>
                  <a:schemeClr val="accent1"/>
                </a:solidFill>
                <a:latin typeface="+mj-lt"/>
              </a:defRPr>
            </a:lvl1pPr>
          </a:lstStyle>
          <a:p>
            <a:r>
              <a:rPr lang="en-US" dirty="0"/>
              <a:t>Click to edit Master title style</a:t>
            </a:r>
          </a:p>
        </p:txBody>
      </p:sp>
      <p:pic>
        <p:nvPicPr>
          <p:cNvPr id="2" name="object 5">
            <a:extLst>
              <a:ext uri="{FF2B5EF4-FFF2-40B4-BE49-F238E27FC236}">
                <a16:creationId xmlns:a16="http://schemas.microsoft.com/office/drawing/2014/main" id="{6846514D-7E87-1BCE-D834-A98E04F5368E}"/>
              </a:ext>
            </a:extLst>
          </p:cNvPr>
          <p:cNvPicPr/>
          <p:nvPr userDrawn="1"/>
        </p:nvPicPr>
        <p:blipFill>
          <a:blip r:embed="rId2" cstate="print"/>
          <a:stretch>
            <a:fillRect/>
          </a:stretch>
        </p:blipFill>
        <p:spPr>
          <a:xfrm>
            <a:off x="487017" y="6086848"/>
            <a:ext cx="1413650" cy="522674"/>
          </a:xfrm>
          <a:prstGeom prst="rect">
            <a:avLst/>
          </a:prstGeom>
        </p:spPr>
      </p:pic>
      <p:sp>
        <p:nvSpPr>
          <p:cNvPr id="4" name="TextBox 3">
            <a:extLst>
              <a:ext uri="{FF2B5EF4-FFF2-40B4-BE49-F238E27FC236}">
                <a16:creationId xmlns:a16="http://schemas.microsoft.com/office/drawing/2014/main" id="{8DFEE7A9-11C3-CA41-6D1D-08606025C7C1}"/>
              </a:ext>
            </a:extLst>
          </p:cNvPr>
          <p:cNvSpPr txBox="1"/>
          <p:nvPr userDrawn="1"/>
        </p:nvSpPr>
        <p:spPr>
          <a:xfrm>
            <a:off x="407504" y="5291759"/>
            <a:ext cx="4572000" cy="579646"/>
          </a:xfrm>
          <a:prstGeom prst="rect">
            <a:avLst/>
          </a:prstGeom>
          <a:noFill/>
        </p:spPr>
        <p:txBody>
          <a:bodyPr wrap="square">
            <a:spAutoFit/>
          </a:bodyPr>
          <a:lstStyle/>
          <a:p>
            <a:pPr marL="25400">
              <a:lnSpc>
                <a:spcPct val="100000"/>
              </a:lnSpc>
              <a:spcBef>
                <a:spcPts val="5"/>
              </a:spcBef>
            </a:pPr>
            <a:r>
              <a:rPr lang="en-NZ" sz="1500" b="1" baseline="0" dirty="0">
                <a:solidFill>
                  <a:srgbClr val="FFFFFF"/>
                </a:solidFill>
                <a:latin typeface="Arial"/>
                <a:cs typeface="Arial"/>
              </a:rPr>
              <a:t>Database TA Team</a:t>
            </a:r>
            <a:endParaRPr lang="en-NZ" sz="1500" b="1" baseline="0" dirty="0">
              <a:latin typeface="Arial"/>
              <a:cs typeface="Arial"/>
            </a:endParaRPr>
          </a:p>
          <a:p>
            <a:pPr marL="25400">
              <a:lnSpc>
                <a:spcPct val="100000"/>
              </a:lnSpc>
              <a:spcBef>
                <a:spcPts val="225"/>
              </a:spcBef>
            </a:pPr>
            <a:r>
              <a:rPr lang="en-NZ" sz="1500" dirty="0">
                <a:solidFill>
                  <a:srgbClr val="FFFFFF"/>
                </a:solidFill>
                <a:latin typeface="Arial"/>
                <a:cs typeface="Arial"/>
              </a:rPr>
              <a:t>The</a:t>
            </a:r>
            <a:r>
              <a:rPr lang="en-NZ" sz="1500" spc="55" dirty="0">
                <a:solidFill>
                  <a:srgbClr val="FFFFFF"/>
                </a:solidFill>
                <a:latin typeface="Arial"/>
                <a:cs typeface="Arial"/>
              </a:rPr>
              <a:t> </a:t>
            </a:r>
            <a:r>
              <a:rPr lang="en-NZ" sz="1500" spc="-10" dirty="0">
                <a:solidFill>
                  <a:srgbClr val="FFFFFF"/>
                </a:solidFill>
                <a:latin typeface="Arial"/>
                <a:cs typeface="Arial"/>
              </a:rPr>
              <a:t>University</a:t>
            </a:r>
            <a:r>
              <a:rPr lang="en-NZ" sz="1500" spc="55" dirty="0">
                <a:solidFill>
                  <a:srgbClr val="FFFFFF"/>
                </a:solidFill>
                <a:latin typeface="Arial"/>
                <a:cs typeface="Arial"/>
              </a:rPr>
              <a:t> </a:t>
            </a:r>
            <a:r>
              <a:rPr lang="en-NZ" sz="1500" dirty="0">
                <a:solidFill>
                  <a:srgbClr val="FFFFFF"/>
                </a:solidFill>
                <a:latin typeface="Arial"/>
                <a:cs typeface="Arial"/>
              </a:rPr>
              <a:t>of</a:t>
            </a:r>
            <a:r>
              <a:rPr lang="en-NZ" sz="1500" spc="50" dirty="0">
                <a:solidFill>
                  <a:srgbClr val="FFFFFF"/>
                </a:solidFill>
                <a:latin typeface="Arial"/>
                <a:cs typeface="Arial"/>
              </a:rPr>
              <a:t> </a:t>
            </a:r>
            <a:r>
              <a:rPr lang="en-NZ" sz="1500" spc="-10" dirty="0">
                <a:solidFill>
                  <a:srgbClr val="FFFFFF"/>
                </a:solidFill>
                <a:latin typeface="Arial"/>
                <a:cs typeface="Arial"/>
              </a:rPr>
              <a:t>Auckland</a:t>
            </a:r>
            <a:endParaRPr lang="en-NZ" sz="1500" dirty="0">
              <a:latin typeface="Arial"/>
              <a:cs typeface="Arial"/>
            </a:endParaRPr>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7597" y="1867591"/>
            <a:ext cx="7727518"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7396319-7964-0C09-25B8-D3AD2FDAF84D}"/>
              </a:ext>
            </a:extLst>
          </p:cNvPr>
          <p:cNvSpPr>
            <a:spLocks noGrp="1"/>
          </p:cNvSpPr>
          <p:nvPr>
            <p:ph type="sldNum" sz="quarter" idx="10"/>
          </p:nvPr>
        </p:nvSpPr>
        <p:spPr>
          <a:xfrm>
            <a:off x="8613422" y="6528559"/>
            <a:ext cx="530577" cy="329441"/>
          </a:xfrm>
        </p:spPr>
        <p:txBody>
          <a:bodyPr/>
          <a:lstStyle/>
          <a:p>
            <a:pPr>
              <a:defRPr/>
            </a:pPr>
            <a:fld id="{547F3CAF-32BF-49A6-93F1-59C9E4B7C957}" type="slidenum">
              <a:rPr lang="en-US" altLang="en-US" smtClean="0"/>
              <a:pPr>
                <a:defRPr/>
              </a:pPr>
              <a:t>‹#›</a:t>
            </a:fld>
            <a:endParaRPr lang="en-US" altLang="en-US" dirty="0"/>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597" y="1610623"/>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2" y="1610622"/>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53200" y="6524348"/>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7078" y="16136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7078" y="2449512"/>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36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37597" y="1857651"/>
            <a:ext cx="7727518" cy="454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837597" y="586892"/>
            <a:ext cx="8079391"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 name="object 3">
            <a:extLst>
              <a:ext uri="{FF2B5EF4-FFF2-40B4-BE49-F238E27FC236}">
                <a16:creationId xmlns:a16="http://schemas.microsoft.com/office/drawing/2014/main" id="{03CDA0F4-6FA8-2549-780F-CA498970AF1E}"/>
              </a:ext>
            </a:extLst>
          </p:cNvPr>
          <p:cNvPicPr/>
          <p:nvPr userDrawn="1"/>
        </p:nvPicPr>
        <p:blipFill>
          <a:blip r:embed="rId14" cstate="print"/>
          <a:stretch>
            <a:fillRect/>
          </a:stretch>
        </p:blipFill>
        <p:spPr>
          <a:xfrm>
            <a:off x="6808304" y="68194"/>
            <a:ext cx="2222190" cy="467139"/>
          </a:xfrm>
          <a:prstGeom prst="rect">
            <a:avLst/>
          </a:prstGeom>
        </p:spPr>
      </p:pic>
      <p:sp>
        <p:nvSpPr>
          <p:cNvPr id="3" name="Slide Number Placeholder 2">
            <a:extLst>
              <a:ext uri="{FF2B5EF4-FFF2-40B4-BE49-F238E27FC236}">
                <a16:creationId xmlns:a16="http://schemas.microsoft.com/office/drawing/2014/main" id="{13C5A22A-4E0E-DDD6-8026-85D72412D339}"/>
              </a:ext>
            </a:extLst>
          </p:cNvPr>
          <p:cNvSpPr>
            <a:spLocks noGrp="1" noChangeArrowheads="1"/>
          </p:cNvSpPr>
          <p:nvPr>
            <p:ph type="sldNum" sz="quarter" idx="4"/>
          </p:nvPr>
        </p:nvSpPr>
        <p:spPr>
          <a:xfrm>
            <a:off x="6653489" y="6528559"/>
            <a:ext cx="1905000" cy="329441"/>
          </a:xfrm>
          <a:prstGeom prst="rect">
            <a:avLst/>
          </a:prstGeom>
          <a:ln/>
        </p:spPr>
        <p:txBody>
          <a:bodyPr/>
          <a:lstStyle>
            <a:lvl1pPr>
              <a:defRPr/>
            </a:lvl1pPr>
          </a:lstStyle>
          <a:p>
            <a:pPr>
              <a:defRPr/>
            </a:pPr>
            <a:fld id="{547F3CAF-32BF-49A6-93F1-59C9E4B7C957}"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Database System Tutorial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478E-4383-FD38-8D6B-D48FFD791DA0}"/>
              </a:ext>
            </a:extLst>
          </p:cNvPr>
          <p:cNvSpPr>
            <a:spLocks noGrp="1"/>
          </p:cNvSpPr>
          <p:nvPr>
            <p:ph type="title"/>
          </p:nvPr>
        </p:nvSpPr>
        <p:spPr/>
        <p:txBody>
          <a:bodyPr/>
          <a:lstStyle/>
          <a:p>
            <a:pPr algn="ctr"/>
            <a:r>
              <a:rPr lang="en-US" altLang="zh-CN" sz="3600" dirty="0"/>
              <a:t>Compare </a:t>
            </a:r>
            <a:r>
              <a:rPr lang="en-US" sz="3600" dirty="0"/>
              <a:t>SQL Joins</a:t>
            </a:r>
          </a:p>
        </p:txBody>
      </p:sp>
      <p:sp>
        <p:nvSpPr>
          <p:cNvPr id="3" name="Content Placeholder 2">
            <a:extLst>
              <a:ext uri="{FF2B5EF4-FFF2-40B4-BE49-F238E27FC236}">
                <a16:creationId xmlns:a16="http://schemas.microsoft.com/office/drawing/2014/main" id="{0B7ECC00-F701-1593-A54B-7EB079506904}"/>
              </a:ext>
            </a:extLst>
          </p:cNvPr>
          <p:cNvSpPr>
            <a:spLocks noGrp="1"/>
          </p:cNvSpPr>
          <p:nvPr>
            <p:ph idx="1"/>
          </p:nvPr>
        </p:nvSpPr>
        <p:spPr/>
        <p:txBody>
          <a:bodyPr/>
          <a:lstStyle/>
          <a:p>
            <a:r>
              <a:rPr lang="en-US" sz="2400" dirty="0"/>
              <a:t>Cartesian Product (×)</a:t>
            </a:r>
          </a:p>
          <a:p>
            <a:r>
              <a:rPr lang="en-US" sz="2400" dirty="0"/>
              <a:t>Theta Join (⋈</a:t>
            </a:r>
            <a:r>
              <a:rPr lang="en-US" altLang="zh-CN" sz="2400" baseline="-25000" dirty="0"/>
              <a:t>θ</a:t>
            </a:r>
            <a:r>
              <a:rPr lang="en-US" sz="2400" dirty="0"/>
              <a:t>)</a:t>
            </a:r>
          </a:p>
          <a:p>
            <a:r>
              <a:rPr lang="en-US" sz="2400" dirty="0"/>
              <a:t>Natural Join (⋈)</a:t>
            </a:r>
          </a:p>
          <a:p>
            <a:r>
              <a:rPr lang="en-US" sz="2400" dirty="0"/>
              <a:t>Key Differences</a:t>
            </a:r>
          </a:p>
        </p:txBody>
      </p:sp>
      <p:sp>
        <p:nvSpPr>
          <p:cNvPr id="4" name="Slide Number Placeholder 3">
            <a:extLst>
              <a:ext uri="{FF2B5EF4-FFF2-40B4-BE49-F238E27FC236}">
                <a16:creationId xmlns:a16="http://schemas.microsoft.com/office/drawing/2014/main" id="{2E8A268A-533D-D156-7901-07A43287F43B}"/>
              </a:ext>
            </a:extLst>
          </p:cNvPr>
          <p:cNvSpPr>
            <a:spLocks noGrp="1"/>
          </p:cNvSpPr>
          <p:nvPr>
            <p:ph type="sldNum" sz="quarter" idx="10"/>
          </p:nvPr>
        </p:nvSpPr>
        <p:spPr/>
        <p:txBody>
          <a:bodyPr/>
          <a:lstStyle/>
          <a:p>
            <a:pPr>
              <a:defRPr/>
            </a:pPr>
            <a:fld id="{547F3CAF-32BF-49A6-93F1-59C9E4B7C957}" type="slidenum">
              <a:rPr lang="en-US" altLang="en-US" smtClean="0"/>
              <a:pPr>
                <a:defRPr/>
              </a:pPr>
              <a:t>2</a:t>
            </a:fld>
            <a:endParaRPr lang="en-US" altLang="en-US" dirty="0"/>
          </a:p>
        </p:txBody>
      </p:sp>
    </p:spTree>
    <p:extLst>
      <p:ext uri="{BB962C8B-B14F-4D97-AF65-F5344CB8AC3E}">
        <p14:creationId xmlns:p14="http://schemas.microsoft.com/office/powerpoint/2010/main" val="93688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10ECF-62D4-AC77-8745-28A13161D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06574-DF80-3A7F-B19C-8188C791155C}"/>
              </a:ext>
            </a:extLst>
          </p:cNvPr>
          <p:cNvSpPr>
            <a:spLocks noGrp="1"/>
          </p:cNvSpPr>
          <p:nvPr>
            <p:ph type="title"/>
          </p:nvPr>
        </p:nvSpPr>
        <p:spPr/>
        <p:txBody>
          <a:bodyPr/>
          <a:lstStyle/>
          <a:p>
            <a:pPr algn="ctr"/>
            <a:r>
              <a:rPr lang="en-US" sz="3600" dirty="0"/>
              <a:t>Cartesian Product (×)</a:t>
            </a:r>
          </a:p>
        </p:txBody>
      </p:sp>
      <p:sp>
        <p:nvSpPr>
          <p:cNvPr id="3" name="Content Placeholder 2">
            <a:extLst>
              <a:ext uri="{FF2B5EF4-FFF2-40B4-BE49-F238E27FC236}">
                <a16:creationId xmlns:a16="http://schemas.microsoft.com/office/drawing/2014/main" id="{5C583296-2A75-4DE4-119F-CF12BA607975}"/>
              </a:ext>
            </a:extLst>
          </p:cNvPr>
          <p:cNvSpPr>
            <a:spLocks noGrp="1"/>
          </p:cNvSpPr>
          <p:nvPr>
            <p:ph idx="1"/>
          </p:nvPr>
        </p:nvSpPr>
        <p:spPr/>
        <p:txBody>
          <a:bodyPr/>
          <a:lstStyle/>
          <a:p>
            <a:r>
              <a:rPr lang="en-US" altLang="zh-CN" sz="2400" dirty="0"/>
              <a:t>Join with no condition</a:t>
            </a:r>
          </a:p>
          <a:p>
            <a:pPr lvl="1"/>
            <a:r>
              <a:rPr lang="en-US" sz="2400" dirty="0"/>
              <a:t>Yields every combination of values</a:t>
            </a:r>
          </a:p>
          <a:p>
            <a:pPr lvl="1"/>
            <a:r>
              <a:rPr lang="en-US" sz="2400" dirty="0"/>
              <a:t>All attributes concatenated</a:t>
            </a:r>
          </a:p>
        </p:txBody>
      </p:sp>
      <p:sp>
        <p:nvSpPr>
          <p:cNvPr id="4" name="Slide Number Placeholder 3">
            <a:extLst>
              <a:ext uri="{FF2B5EF4-FFF2-40B4-BE49-F238E27FC236}">
                <a16:creationId xmlns:a16="http://schemas.microsoft.com/office/drawing/2014/main" id="{20623DDF-A357-CDFB-EECF-DD94C3C5C2F8}"/>
              </a:ext>
            </a:extLst>
          </p:cNvPr>
          <p:cNvSpPr>
            <a:spLocks noGrp="1"/>
          </p:cNvSpPr>
          <p:nvPr>
            <p:ph type="sldNum" sz="quarter" idx="10"/>
          </p:nvPr>
        </p:nvSpPr>
        <p:spPr/>
        <p:txBody>
          <a:bodyPr/>
          <a:lstStyle/>
          <a:p>
            <a:pPr>
              <a:defRPr/>
            </a:pPr>
            <a:fld id="{547F3CAF-32BF-49A6-93F1-59C9E4B7C957}" type="slidenum">
              <a:rPr lang="en-US" altLang="en-US" smtClean="0"/>
              <a:pPr>
                <a:defRPr/>
              </a:pPr>
              <a:t>3</a:t>
            </a:fld>
            <a:endParaRPr lang="en-US" altLang="en-US" dirty="0"/>
          </a:p>
        </p:txBody>
      </p:sp>
    </p:spTree>
    <p:extLst>
      <p:ext uri="{BB962C8B-B14F-4D97-AF65-F5344CB8AC3E}">
        <p14:creationId xmlns:p14="http://schemas.microsoft.com/office/powerpoint/2010/main" val="10389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7109F4-8FEA-DEF6-0815-442ED0D460B2}"/>
              </a:ext>
            </a:extLst>
          </p:cNvPr>
          <p:cNvPicPr>
            <a:picLocks noChangeAspect="1"/>
          </p:cNvPicPr>
          <p:nvPr/>
        </p:nvPicPr>
        <p:blipFill>
          <a:blip r:embed="rId3"/>
          <a:stretch>
            <a:fillRect/>
          </a:stretch>
        </p:blipFill>
        <p:spPr>
          <a:xfrm>
            <a:off x="117099" y="603250"/>
            <a:ext cx="8682790" cy="6186488"/>
          </a:xfrm>
          <a:prstGeom prst="rect">
            <a:avLst/>
          </a:prstGeom>
          <a:noFill/>
        </p:spPr>
      </p:pic>
      <p:sp>
        <p:nvSpPr>
          <p:cNvPr id="4" name="Slide Number Placeholder 3" hidden="1">
            <a:extLst>
              <a:ext uri="{FF2B5EF4-FFF2-40B4-BE49-F238E27FC236}">
                <a16:creationId xmlns:a16="http://schemas.microsoft.com/office/drawing/2014/main" id="{F4384DD7-BB92-13C6-2704-6220CF54239A}"/>
              </a:ext>
            </a:extLst>
          </p:cNvPr>
          <p:cNvSpPr>
            <a:spLocks noGrp="1"/>
          </p:cNvSpPr>
          <p:nvPr>
            <p:ph type="sldNum" sz="quarter" idx="10"/>
          </p:nvPr>
        </p:nvSpPr>
        <p:spPr/>
        <p:txBody>
          <a:bodyPr/>
          <a:lstStyle/>
          <a:p>
            <a:pPr>
              <a:spcAft>
                <a:spcPts val="600"/>
              </a:spcAft>
              <a:defRPr/>
            </a:pPr>
            <a:fld id="{547F3CAF-32BF-49A6-93F1-59C9E4B7C957}" type="slidenum">
              <a:rPr lang="en-US" altLang="en-US" smtClean="0"/>
              <a:pPr>
                <a:spcAft>
                  <a:spcPts val="600"/>
                </a:spcAft>
                <a:defRPr/>
              </a:pPr>
              <a:t>4</a:t>
            </a:fld>
            <a:endParaRPr lang="en-US" altLang="en-US"/>
          </a:p>
        </p:txBody>
      </p:sp>
    </p:spTree>
    <p:extLst>
      <p:ext uri="{BB962C8B-B14F-4D97-AF65-F5344CB8AC3E}">
        <p14:creationId xmlns:p14="http://schemas.microsoft.com/office/powerpoint/2010/main" val="117180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98347-A3DF-2D78-C321-AA400194C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D0AA5-A87A-D216-138F-9380B0A3B57E}"/>
              </a:ext>
            </a:extLst>
          </p:cNvPr>
          <p:cNvSpPr>
            <a:spLocks noGrp="1"/>
          </p:cNvSpPr>
          <p:nvPr>
            <p:ph type="title"/>
          </p:nvPr>
        </p:nvSpPr>
        <p:spPr/>
        <p:txBody>
          <a:bodyPr/>
          <a:lstStyle/>
          <a:p>
            <a:pPr algn="ctr"/>
            <a:r>
              <a:rPr lang="en-US" sz="3600" dirty="0"/>
              <a:t>Theta Join (⋈</a:t>
            </a:r>
            <a:r>
              <a:rPr lang="en-US" altLang="zh-CN" sz="3600" baseline="-25000" dirty="0"/>
              <a:t>θ</a:t>
            </a:r>
            <a:r>
              <a:rPr lang="en-US" sz="3600" dirty="0"/>
              <a:t>)</a:t>
            </a:r>
          </a:p>
        </p:txBody>
      </p:sp>
      <p:sp>
        <p:nvSpPr>
          <p:cNvPr id="3" name="Content Placeholder 2">
            <a:extLst>
              <a:ext uri="{FF2B5EF4-FFF2-40B4-BE49-F238E27FC236}">
                <a16:creationId xmlns:a16="http://schemas.microsoft.com/office/drawing/2014/main" id="{3A658CC2-4647-3E61-C7AE-33B2F01A82E3}"/>
              </a:ext>
            </a:extLst>
          </p:cNvPr>
          <p:cNvSpPr>
            <a:spLocks noGrp="1"/>
          </p:cNvSpPr>
          <p:nvPr>
            <p:ph idx="1"/>
          </p:nvPr>
        </p:nvSpPr>
        <p:spPr/>
        <p:txBody>
          <a:bodyPr/>
          <a:lstStyle/>
          <a:p>
            <a:r>
              <a:rPr lang="en-US" sz="2400" dirty="0"/>
              <a:t>Cartesian Product, but with extra predicate</a:t>
            </a:r>
          </a:p>
          <a:p>
            <a:pPr marL="0" indent="0">
              <a:buNone/>
            </a:pPr>
            <a:endParaRPr lang="pt-BR" sz="2400" dirty="0"/>
          </a:p>
          <a:p>
            <a:pPr marL="0" indent="0" algn="ctr">
              <a:buNone/>
            </a:pPr>
            <a:r>
              <a:rPr lang="pt-BR" sz="2400" dirty="0"/>
              <a:t>r ⋈</a:t>
            </a:r>
            <a:r>
              <a:rPr lang="pt-BR" sz="2400" baseline="-25000" dirty="0"/>
              <a:t>θ</a:t>
            </a:r>
            <a:r>
              <a:rPr lang="pt-BR" sz="2400" dirty="0"/>
              <a:t> s = σ</a:t>
            </a:r>
            <a:r>
              <a:rPr lang="pt-BR" sz="2400" baseline="-25000" dirty="0"/>
              <a:t> θ</a:t>
            </a:r>
            <a:r>
              <a:rPr lang="pt-BR" sz="2400" dirty="0"/>
              <a:t>(r × s)</a:t>
            </a:r>
          </a:p>
          <a:p>
            <a:pPr marL="0" indent="0">
              <a:buNone/>
            </a:pPr>
            <a:endParaRPr lang="en-US" sz="2400" dirty="0"/>
          </a:p>
          <a:p>
            <a:pPr marL="0" indent="0" algn="ctr">
              <a:buNone/>
            </a:pPr>
            <a:r>
              <a:rPr lang="en-US" sz="2400" dirty="0"/>
              <a:t>σ</a:t>
            </a:r>
            <a:r>
              <a:rPr lang="en-US" sz="2400" baseline="-25000" dirty="0"/>
              <a:t>instructor.ID=teaches.ID</a:t>
            </a:r>
            <a:r>
              <a:rPr lang="en-US" sz="2400" dirty="0"/>
              <a:t>(instructor × teaches)</a:t>
            </a:r>
          </a:p>
          <a:p>
            <a:pPr marL="0" indent="0" algn="ctr">
              <a:buNone/>
            </a:pPr>
            <a:r>
              <a:rPr lang="en-US" sz="2400" dirty="0"/>
              <a:t>=</a:t>
            </a:r>
          </a:p>
          <a:p>
            <a:pPr marL="0" indent="0" algn="ctr">
              <a:buNone/>
            </a:pPr>
            <a:r>
              <a:rPr lang="en-US" sz="2400" dirty="0"/>
              <a:t>instructor ⋈</a:t>
            </a:r>
            <a:r>
              <a:rPr lang="en-US" sz="2400" baseline="-25000" dirty="0"/>
              <a:t>instructor.ID=teaches.ID</a:t>
            </a:r>
            <a:r>
              <a:rPr lang="en-US" sz="2400" dirty="0"/>
              <a:t> teaches</a:t>
            </a:r>
          </a:p>
        </p:txBody>
      </p:sp>
      <p:sp>
        <p:nvSpPr>
          <p:cNvPr id="4" name="Slide Number Placeholder 3">
            <a:extLst>
              <a:ext uri="{FF2B5EF4-FFF2-40B4-BE49-F238E27FC236}">
                <a16:creationId xmlns:a16="http://schemas.microsoft.com/office/drawing/2014/main" id="{24575134-2B5F-4A4B-B825-E1F1618F051C}"/>
              </a:ext>
            </a:extLst>
          </p:cNvPr>
          <p:cNvSpPr>
            <a:spLocks noGrp="1"/>
          </p:cNvSpPr>
          <p:nvPr>
            <p:ph type="sldNum" sz="quarter" idx="10"/>
          </p:nvPr>
        </p:nvSpPr>
        <p:spPr/>
        <p:txBody>
          <a:bodyPr/>
          <a:lstStyle/>
          <a:p>
            <a:pPr>
              <a:defRPr/>
            </a:pPr>
            <a:fld id="{547F3CAF-32BF-49A6-93F1-59C9E4B7C957}" type="slidenum">
              <a:rPr lang="en-US" altLang="en-US" smtClean="0"/>
              <a:pPr>
                <a:defRPr/>
              </a:pPr>
              <a:t>5</a:t>
            </a:fld>
            <a:endParaRPr lang="en-US" altLang="en-US" dirty="0"/>
          </a:p>
        </p:txBody>
      </p:sp>
    </p:spTree>
    <p:extLst>
      <p:ext uri="{BB962C8B-B14F-4D97-AF65-F5344CB8AC3E}">
        <p14:creationId xmlns:p14="http://schemas.microsoft.com/office/powerpoint/2010/main" val="257109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0B4CB-6D37-7A63-6E02-EBABADB52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9CEF83-ECB3-4F83-2E81-64831FFF74ED}"/>
              </a:ext>
            </a:extLst>
          </p:cNvPr>
          <p:cNvSpPr>
            <a:spLocks noGrp="1"/>
          </p:cNvSpPr>
          <p:nvPr>
            <p:ph type="title"/>
          </p:nvPr>
        </p:nvSpPr>
        <p:spPr/>
        <p:txBody>
          <a:bodyPr/>
          <a:lstStyle/>
          <a:p>
            <a:pPr algn="ctr"/>
            <a:r>
              <a:rPr lang="en-US" sz="3600" dirty="0"/>
              <a:t>Natural Join (⋈)</a:t>
            </a:r>
          </a:p>
        </p:txBody>
      </p:sp>
      <p:sp>
        <p:nvSpPr>
          <p:cNvPr id="3" name="Content Placeholder 2">
            <a:extLst>
              <a:ext uri="{FF2B5EF4-FFF2-40B4-BE49-F238E27FC236}">
                <a16:creationId xmlns:a16="http://schemas.microsoft.com/office/drawing/2014/main" id="{564BAA4E-20FA-50D4-3259-17BF1BAEF7CA}"/>
              </a:ext>
            </a:extLst>
          </p:cNvPr>
          <p:cNvSpPr>
            <a:spLocks noGrp="1"/>
          </p:cNvSpPr>
          <p:nvPr>
            <p:ph idx="1"/>
          </p:nvPr>
        </p:nvSpPr>
        <p:spPr/>
        <p:txBody>
          <a:bodyPr/>
          <a:lstStyle/>
          <a:p>
            <a:r>
              <a:rPr lang="en-US" altLang="zh-CN" sz="2400" dirty="0"/>
              <a:t>Cartesian Product, but </a:t>
            </a:r>
            <a:r>
              <a:rPr lang="en-US" sz="2400" dirty="0"/>
              <a:t>automatically uses = for each column with the same name</a:t>
            </a:r>
          </a:p>
          <a:p>
            <a:pPr marL="0" indent="0">
              <a:buNone/>
            </a:pPr>
            <a:endParaRPr lang="en-US" altLang="zh-CN" sz="2400" dirty="0"/>
          </a:p>
          <a:p>
            <a:endParaRPr lang="en-US" dirty="0"/>
          </a:p>
          <a:p>
            <a:pPr marL="0" indent="0" algn="ctr">
              <a:buNone/>
            </a:pPr>
            <a:r>
              <a:rPr lang="en-US" sz="2400" dirty="0"/>
              <a:t>instructor ⋈ teaches </a:t>
            </a:r>
          </a:p>
          <a:p>
            <a:pPr marL="0" indent="0" algn="ctr">
              <a:buNone/>
            </a:pPr>
            <a:r>
              <a:rPr lang="en-US" sz="2400" dirty="0"/>
              <a:t>=</a:t>
            </a:r>
          </a:p>
          <a:p>
            <a:pPr marL="0" indent="0" algn="ctr">
              <a:buNone/>
            </a:pPr>
            <a:r>
              <a:rPr lang="en-US" sz="2200" dirty="0"/>
              <a:t>σ</a:t>
            </a:r>
            <a:r>
              <a:rPr lang="en-US" sz="2200" baseline="-25000" dirty="0"/>
              <a:t>building=303 ∧ year=2024 </a:t>
            </a:r>
            <a:r>
              <a:rPr lang="en-US" sz="2200" dirty="0"/>
              <a:t>(instructor × teaches × department)</a:t>
            </a:r>
            <a:endParaRPr lang="en-US" altLang="zh-CN" sz="2200" dirty="0"/>
          </a:p>
        </p:txBody>
      </p:sp>
      <p:sp>
        <p:nvSpPr>
          <p:cNvPr id="4" name="Slide Number Placeholder 3">
            <a:extLst>
              <a:ext uri="{FF2B5EF4-FFF2-40B4-BE49-F238E27FC236}">
                <a16:creationId xmlns:a16="http://schemas.microsoft.com/office/drawing/2014/main" id="{EC0F754E-6C3B-20E0-97CD-A720FCFA9D1F}"/>
              </a:ext>
            </a:extLst>
          </p:cNvPr>
          <p:cNvSpPr>
            <a:spLocks noGrp="1"/>
          </p:cNvSpPr>
          <p:nvPr>
            <p:ph type="sldNum" sz="quarter" idx="10"/>
          </p:nvPr>
        </p:nvSpPr>
        <p:spPr/>
        <p:txBody>
          <a:bodyPr/>
          <a:lstStyle/>
          <a:p>
            <a:pPr>
              <a:defRPr/>
            </a:pPr>
            <a:fld id="{547F3CAF-32BF-49A6-93F1-59C9E4B7C957}" type="slidenum">
              <a:rPr lang="en-US" altLang="en-US" smtClean="0"/>
              <a:pPr>
                <a:defRPr/>
              </a:pPr>
              <a:t>6</a:t>
            </a:fld>
            <a:endParaRPr lang="en-US" altLang="en-US" dirty="0"/>
          </a:p>
        </p:txBody>
      </p:sp>
    </p:spTree>
    <p:extLst>
      <p:ext uri="{BB962C8B-B14F-4D97-AF65-F5344CB8AC3E}">
        <p14:creationId xmlns:p14="http://schemas.microsoft.com/office/powerpoint/2010/main" val="48125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6DCE-BACA-67A0-2595-E8AD5C631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C1B67-06F2-95A2-3453-B4255E9BB2A4}"/>
              </a:ext>
            </a:extLst>
          </p:cNvPr>
          <p:cNvSpPr>
            <a:spLocks noGrp="1"/>
          </p:cNvSpPr>
          <p:nvPr>
            <p:ph type="title"/>
          </p:nvPr>
        </p:nvSpPr>
        <p:spPr/>
        <p:txBody>
          <a:bodyPr/>
          <a:lstStyle/>
          <a:p>
            <a:pPr algn="ctr"/>
            <a:r>
              <a:rPr lang="en-US" altLang="zh-CN" sz="3600" dirty="0"/>
              <a:t>Key differences</a:t>
            </a:r>
            <a:endParaRPr lang="en-US" sz="3600" dirty="0"/>
          </a:p>
        </p:txBody>
      </p:sp>
      <p:sp>
        <p:nvSpPr>
          <p:cNvPr id="3" name="Content Placeholder 2">
            <a:extLst>
              <a:ext uri="{FF2B5EF4-FFF2-40B4-BE49-F238E27FC236}">
                <a16:creationId xmlns:a16="http://schemas.microsoft.com/office/drawing/2014/main" id="{E737AFFA-76F6-1CE2-7705-D550538E1C63}"/>
              </a:ext>
            </a:extLst>
          </p:cNvPr>
          <p:cNvSpPr>
            <a:spLocks noGrp="1"/>
          </p:cNvSpPr>
          <p:nvPr>
            <p:ph idx="1"/>
          </p:nvPr>
        </p:nvSpPr>
        <p:spPr/>
        <p:txBody>
          <a:bodyPr/>
          <a:lstStyle/>
          <a:p>
            <a:r>
              <a:rPr lang="en-US" sz="2400" dirty="0"/>
              <a:t>Cartesian Product (×): No condition, pairs all</a:t>
            </a:r>
          </a:p>
          <a:p>
            <a:r>
              <a:rPr lang="en-US" sz="2400" dirty="0"/>
              <a:t>Theta Join (⋈</a:t>
            </a:r>
            <a:r>
              <a:rPr lang="en-US" altLang="zh-CN" sz="2400" baseline="-25000" dirty="0"/>
              <a:t>θ</a:t>
            </a:r>
            <a:r>
              <a:rPr lang="en-US" sz="2400" dirty="0"/>
              <a:t>): plus predicate</a:t>
            </a:r>
          </a:p>
          <a:p>
            <a:r>
              <a:rPr lang="en-US" sz="2400" dirty="0"/>
              <a:t>Natural Join (⋈): automatically join matching cols</a:t>
            </a:r>
          </a:p>
        </p:txBody>
      </p:sp>
      <p:sp>
        <p:nvSpPr>
          <p:cNvPr id="4" name="Slide Number Placeholder 3">
            <a:extLst>
              <a:ext uri="{FF2B5EF4-FFF2-40B4-BE49-F238E27FC236}">
                <a16:creationId xmlns:a16="http://schemas.microsoft.com/office/drawing/2014/main" id="{2B0331F2-C756-D15A-DD31-6A153D51E621}"/>
              </a:ext>
            </a:extLst>
          </p:cNvPr>
          <p:cNvSpPr>
            <a:spLocks noGrp="1"/>
          </p:cNvSpPr>
          <p:nvPr>
            <p:ph type="sldNum" sz="quarter" idx="10"/>
          </p:nvPr>
        </p:nvSpPr>
        <p:spPr/>
        <p:txBody>
          <a:bodyPr/>
          <a:lstStyle/>
          <a:p>
            <a:pPr>
              <a:defRPr/>
            </a:pPr>
            <a:fld id="{547F3CAF-32BF-49A6-93F1-59C9E4B7C957}" type="slidenum">
              <a:rPr lang="en-US" altLang="en-US" smtClean="0"/>
              <a:pPr>
                <a:defRPr/>
              </a:pPr>
              <a:t>7</a:t>
            </a:fld>
            <a:endParaRPr lang="en-US" altLang="en-US" dirty="0"/>
          </a:p>
        </p:txBody>
      </p:sp>
    </p:spTree>
    <p:extLst>
      <p:ext uri="{BB962C8B-B14F-4D97-AF65-F5344CB8AC3E}">
        <p14:creationId xmlns:p14="http://schemas.microsoft.com/office/powerpoint/2010/main" val="178078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54A0"/>
          </a:solidFill>
        </p:spPr>
        <p:txBody>
          <a:bodyPr wrap="square" lIns="0" tIns="0" rIns="0" bIns="0" rtlCol="0"/>
          <a:lstStyle/>
          <a:p>
            <a:endParaRPr sz="2537"/>
          </a:p>
        </p:txBody>
      </p:sp>
      <p:pic>
        <p:nvPicPr>
          <p:cNvPr id="3" name="object 3"/>
          <p:cNvPicPr/>
          <p:nvPr/>
        </p:nvPicPr>
        <p:blipFill>
          <a:blip r:embed="rId3" cstate="print"/>
          <a:stretch>
            <a:fillRect/>
          </a:stretch>
        </p:blipFill>
        <p:spPr>
          <a:xfrm>
            <a:off x="6435597" y="346486"/>
            <a:ext cx="2492957" cy="488217"/>
          </a:xfrm>
          <a:prstGeom prst="rect">
            <a:avLst/>
          </a:prstGeom>
        </p:spPr>
      </p:pic>
      <p:sp>
        <p:nvSpPr>
          <p:cNvPr id="4" name="object 4"/>
          <p:cNvSpPr txBox="1"/>
          <p:nvPr/>
        </p:nvSpPr>
        <p:spPr>
          <a:xfrm>
            <a:off x="3853912" y="3160315"/>
            <a:ext cx="1427995" cy="881151"/>
          </a:xfrm>
          <a:prstGeom prst="rect">
            <a:avLst/>
          </a:prstGeom>
        </p:spPr>
        <p:txBody>
          <a:bodyPr vert="horz" wrap="square" lIns="0" tIns="27190" rIns="0" bIns="0" rtlCol="0">
            <a:spAutoFit/>
          </a:bodyPr>
          <a:lstStyle/>
          <a:p>
            <a:pPr algn="ctr">
              <a:spcBef>
                <a:spcPts val="214"/>
              </a:spcBef>
            </a:pPr>
            <a:r>
              <a:rPr sz="2220" spc="-40" dirty="0">
                <a:solidFill>
                  <a:srgbClr val="FFFFFF"/>
                </a:solidFill>
                <a:latin typeface="Arial"/>
                <a:cs typeface="Arial"/>
              </a:rPr>
              <a:t>FIN</a:t>
            </a:r>
            <a:endParaRPr sz="2220" dirty="0">
              <a:latin typeface="Arial"/>
              <a:cs typeface="Arial"/>
            </a:endParaRPr>
          </a:p>
          <a:p>
            <a:pPr algn="ctr">
              <a:spcBef>
                <a:spcPts val="1856"/>
              </a:spcBef>
            </a:pPr>
            <a:r>
              <a:rPr sz="1744" dirty="0">
                <a:solidFill>
                  <a:srgbClr val="FFFFFF"/>
                </a:solidFill>
                <a:latin typeface="Arial"/>
                <a:cs typeface="Arial"/>
              </a:rPr>
              <a:t>Any</a:t>
            </a:r>
            <a:r>
              <a:rPr sz="1744" spc="-95" dirty="0">
                <a:solidFill>
                  <a:srgbClr val="FFFFFF"/>
                </a:solidFill>
                <a:latin typeface="Arial"/>
                <a:cs typeface="Arial"/>
              </a:rPr>
              <a:t> </a:t>
            </a:r>
            <a:r>
              <a:rPr sz="1744" spc="-79" dirty="0">
                <a:solidFill>
                  <a:srgbClr val="FFFFFF"/>
                </a:solidFill>
                <a:latin typeface="Arial"/>
                <a:cs typeface="Arial"/>
              </a:rPr>
              <a:t>questions?</a:t>
            </a:r>
            <a:endParaRPr sz="1744" dirty="0">
              <a:latin typeface="Arial"/>
              <a:cs typeface="Arial"/>
            </a:endParaRPr>
          </a:p>
        </p:txBody>
      </p:sp>
    </p:spTree>
  </p:cSld>
  <p:clrMapOvr>
    <a:masterClrMapping/>
  </p:clrMapOvr>
  <p:transition>
    <p:cut/>
  </p:transition>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adb" id="{B0FD827C-491B-1F4A-AB18-10DECB0BFB85}" vid="{1C007DBB-E2E3-4E44-B387-70F3B465F2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107764</TotalTime>
  <Words>695</Words>
  <Application>Microsoft Office PowerPoint</Application>
  <PresentationFormat>On-screen Show (4:3)</PresentationFormat>
  <Paragraphs>55</Paragraphs>
  <Slides>8</Slides>
  <Notes>8</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8</vt:i4>
      </vt:variant>
      <vt:variant>
        <vt:lpstr>Custom Shows</vt:lpstr>
      </vt:variant>
      <vt:variant>
        <vt:i4>1</vt:i4>
      </vt:variant>
    </vt:vector>
  </HeadingPairs>
  <TitlesOfParts>
    <vt:vector size="16" baseType="lpstr">
      <vt:lpstr>Monotype Sorts</vt:lpstr>
      <vt:lpstr>Arial</vt:lpstr>
      <vt:lpstr>Helvetica</vt:lpstr>
      <vt:lpstr>Times New Roman</vt:lpstr>
      <vt:lpstr>Webdings</vt:lpstr>
      <vt:lpstr>Wingdings</vt:lpstr>
      <vt:lpstr>2_db-5-grey</vt:lpstr>
      <vt:lpstr>Database System Tutorial 1</vt:lpstr>
      <vt:lpstr>Compare SQL Joins</vt:lpstr>
      <vt:lpstr>Cartesian Product (×)</vt:lpstr>
      <vt:lpstr>PowerPoint Presentation</vt:lpstr>
      <vt:lpstr>Theta Join (⋈θ)</vt:lpstr>
      <vt:lpstr>Natural Join (⋈)</vt:lpstr>
      <vt:lpstr>Key differences</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Yizhou Dai</cp:lastModifiedBy>
  <cp:revision>492</cp:revision>
  <cp:lastPrinted>2025-02-26T03:32:06Z</cp:lastPrinted>
  <dcterms:created xsi:type="dcterms:W3CDTF">2009-12-21T15:40:22Z</dcterms:created>
  <dcterms:modified xsi:type="dcterms:W3CDTF">2025-03-04T13:51:13Z</dcterms:modified>
</cp:coreProperties>
</file>