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handoutMasterIdLst>
    <p:handoutMasterId r:id="rId19"/>
  </p:handoutMasterIdLst>
  <p:sldIdLst>
    <p:sldId id="335" r:id="rId2"/>
    <p:sldId id="346" r:id="rId3"/>
    <p:sldId id="336" r:id="rId4"/>
    <p:sldId id="338" r:id="rId5"/>
    <p:sldId id="340" r:id="rId6"/>
    <p:sldId id="339" r:id="rId7"/>
    <p:sldId id="341" r:id="rId8"/>
    <p:sldId id="342" r:id="rId9"/>
    <p:sldId id="343" r:id="rId10"/>
    <p:sldId id="344" r:id="rId11"/>
    <p:sldId id="345" r:id="rId12"/>
    <p:sldId id="350" r:id="rId13"/>
    <p:sldId id="347" r:id="rId14"/>
    <p:sldId id="348" r:id="rId15"/>
    <p:sldId id="349" r:id="rId16"/>
    <p:sldId id="289" r:id="rId17"/>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569" autoAdjust="0"/>
    <p:restoredTop sz="62760" autoAdjust="0"/>
  </p:normalViewPr>
  <p:slideViewPr>
    <p:cSldViewPr snapToGrid="0">
      <p:cViewPr varScale="1">
        <p:scale>
          <a:sx n="111" d="100"/>
          <a:sy n="111" d="100"/>
        </p:scale>
        <p:origin x="546" y="8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12</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13</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14</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15</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16</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 let’s quickly cover some housekeeping items. First, here’s our tutorial structure: we’ll start with any extra material you might need, then I’ll share a set of questions for you to work on, and finally, we’ll go through the answers and discuss any challenges you encountered.</a:t>
            </a:r>
          </a:p>
          <a:p>
            <a:r>
              <a:rPr lang="en-US" dirty="0"/>
              <a:t>You’ll also notice there’s a QR code on the top-left corner of the slide. If you scan it, you can access this slide directly, including the multiple pages of questions, so you can follow along at your own pace or refer back to them later. Feel free to scan it now or anytime during the session, as the QR code is always there.</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Today, we’re going to explore three types of relational operations often referred to as ‘joins’ in SQL and relational algebra: the Cartesian Product, the Theta Join, and the Natural Join. We’ll look at what each one does, how they differ from each other, and in which scenarios you might use them. By the end of this session, you’ll have a clear understanding of these fundamental concepts in database systems.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49518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EA35E-1663-FF9D-B43B-FFD1DC03C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B2339-FAC1-F5BB-70C8-153FDD102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D9D064-9AC5-F975-2FAE-2BE4AA22E263}"/>
              </a:ext>
            </a:extLst>
          </p:cNvPr>
          <p:cNvSpPr>
            <a:spLocks noGrp="1"/>
          </p:cNvSpPr>
          <p:nvPr>
            <p:ph type="body" idx="1"/>
          </p:nvPr>
        </p:nvSpPr>
        <p:spPr/>
        <p:txBody>
          <a:bodyPr/>
          <a:lstStyle/>
          <a:p>
            <a:r>
              <a:rPr lang="en-US" dirty="0"/>
              <a:t>“The Cartesian Product is the simplest form of combining two tables or relations. It’s denoted as </a:t>
            </a:r>
            <a:r>
              <a:rPr lang="en-US" dirty="0" err="1"/>
              <a:t>r×sr</a:t>
            </a:r>
            <a:r>
              <a:rPr lang="en-US" dirty="0"/>
              <a:t> \times </a:t>
            </a:r>
            <a:r>
              <a:rPr lang="en-US" dirty="0" err="1"/>
              <a:t>sr×s</a:t>
            </a:r>
            <a:r>
              <a:rPr lang="en-US" dirty="0"/>
              <a:t> in relational algebra. What it does is pair each row from the first table with each row from the second table—no conditions, no filters.</a:t>
            </a:r>
            <a:br>
              <a:rPr lang="en-US" dirty="0"/>
            </a:br>
            <a:endParaRPr lang="en-US" dirty="0"/>
          </a:p>
        </p:txBody>
      </p:sp>
      <p:sp>
        <p:nvSpPr>
          <p:cNvPr id="4" name="Slide Number Placeholder 3">
            <a:extLst>
              <a:ext uri="{FF2B5EF4-FFF2-40B4-BE49-F238E27FC236}">
                <a16:creationId xmlns:a16="http://schemas.microsoft.com/office/drawing/2014/main" id="{F81ED346-5FDF-1B91-63D2-340D555B3B1A}"/>
              </a:ext>
            </a:extLst>
          </p:cNvPr>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323940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table A has m rows and table B has n rows, the result will have m × n rows. This can grow very large, so we typically don’t use the Cartesian Product by itself in real queries. Instead, it’s often the foundation for other join operations, where we add conditions to filter out rows.”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07614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D7AF-F929-342F-E867-42764F1FC9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3F5D0-D306-A0A2-25F4-19B62B50BB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0865-18C2-E709-2D25-33BC4F0E6D5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Theta Join is a Cartesian Product combined with a condition (often called a ‘theta’ condition). In relational algebra, we write it as </a:t>
            </a:r>
            <a:r>
              <a:rPr lang="en-US" dirty="0" err="1"/>
              <a:t>r⋈θsr</a:t>
            </a:r>
            <a:r>
              <a:rPr lang="en-US" dirty="0"/>
              <a:t> \bowtie_{\theta} </a:t>
            </a:r>
            <a:r>
              <a:rPr lang="en-US" dirty="0" err="1"/>
              <a:t>sr⋈θ</a:t>
            </a:r>
            <a:r>
              <a:rPr lang="en-US" dirty="0"/>
              <a:t>​s, which is the same as performing a Cartesian Product </a:t>
            </a:r>
            <a:r>
              <a:rPr lang="en-US" dirty="0" err="1"/>
              <a:t>r×sr</a:t>
            </a:r>
            <a:r>
              <a:rPr lang="en-US" dirty="0"/>
              <a:t> \times </a:t>
            </a:r>
            <a:r>
              <a:rPr lang="en-US" dirty="0" err="1"/>
              <a:t>sr×s</a:t>
            </a:r>
            <a:r>
              <a:rPr lang="en-US" dirty="0"/>
              <a:t> and then applying a selection </a:t>
            </a:r>
            <a:r>
              <a:rPr lang="en-US" dirty="0" err="1"/>
              <a:t>σθ</a:t>
            </a:r>
            <a:r>
              <a:rPr lang="en-US" dirty="0"/>
              <a:t>\sigma_{\theta}</a:t>
            </a:r>
            <a:r>
              <a:rPr lang="en-US" dirty="0" err="1"/>
              <a:t>σθ</a:t>
            </a:r>
            <a:r>
              <a:rPr lang="en-US" dirty="0"/>
              <a:t>​ that filters out rows not meeting the condition.</a:t>
            </a:r>
            <a:br>
              <a:rPr lang="en-US" dirty="0"/>
            </a:br>
            <a:r>
              <a:rPr lang="en-US" dirty="0"/>
              <a:t>The condition can use any relational operator—equality, inequality, greater than, etc. In typical SQL, the most common form is an </a:t>
            </a:r>
            <a:r>
              <a:rPr lang="en-US" dirty="0" err="1"/>
              <a:t>equi</a:t>
            </a:r>
            <a:r>
              <a:rPr lang="en-US" dirty="0"/>
              <a:t>-join, where we match on a specific column like instructor.ID = teaches.ID.”</a:t>
            </a:r>
          </a:p>
          <a:p>
            <a:endParaRPr lang="en-US" dirty="0"/>
          </a:p>
        </p:txBody>
      </p:sp>
      <p:sp>
        <p:nvSpPr>
          <p:cNvPr id="4" name="Slide Number Placeholder 3">
            <a:extLst>
              <a:ext uri="{FF2B5EF4-FFF2-40B4-BE49-F238E27FC236}">
                <a16:creationId xmlns:a16="http://schemas.microsoft.com/office/drawing/2014/main" id="{CDADC9C1-0ED0-83C2-98AD-FBC262D222D7}"/>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2921633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40C98-2DCD-E93D-F6A6-29BED8FDA5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5EFDA-EB0D-8BCC-B1D8-9046F97A8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C2A3B-81C9-7313-6319-A5F451CAF25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Natural Join is another special kind of </a:t>
            </a:r>
            <a:r>
              <a:rPr lang="en-US" dirty="0" err="1"/>
              <a:t>equi</a:t>
            </a:r>
            <a:r>
              <a:rPr lang="en-US" dirty="0"/>
              <a:t>-join. It looks at all columns that share the same name in both tables and automatically creates equality conditions on those columns. This can simplify queries, because you don’t have to explicitly write each matching condition.</a:t>
            </a:r>
            <a:br>
              <a:rPr lang="en-US" dirty="0"/>
            </a:br>
            <a:r>
              <a:rPr lang="en-US" dirty="0"/>
              <a:t>However, you need to be cautious. If two tables share a column name that you don’t intend to match on, you could end up filtering rows incorrectly. That’s why Natural Joins can be convenient but should be used with an awareness of the schema design.”</a:t>
            </a:r>
          </a:p>
          <a:p>
            <a:endParaRPr lang="en-US" dirty="0"/>
          </a:p>
        </p:txBody>
      </p:sp>
      <p:sp>
        <p:nvSpPr>
          <p:cNvPr id="4" name="Slide Number Placeholder 3">
            <a:extLst>
              <a:ext uri="{FF2B5EF4-FFF2-40B4-BE49-F238E27FC236}">
                <a16:creationId xmlns:a16="http://schemas.microsoft.com/office/drawing/2014/main" id="{8F991E1D-ABBE-D8E7-BA51-E1134E22B27A}"/>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334144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**“To wrap up, remember these key differences:</a:t>
            </a:r>
          </a:p>
          <a:p>
            <a:pPr>
              <a:buFont typeface="+mj-lt"/>
              <a:buAutoNum type="arabicPeriod"/>
            </a:pPr>
            <a:r>
              <a:rPr lang="en-US" b="1" dirty="0"/>
              <a:t>Cartesian Product</a:t>
            </a:r>
            <a:r>
              <a:rPr lang="en-US" dirty="0"/>
              <a:t>: Just pairs every row from one table with every row from another. Usually needs filtering.</a:t>
            </a:r>
          </a:p>
          <a:p>
            <a:pPr>
              <a:buFont typeface="+mj-lt"/>
              <a:buAutoNum type="arabicPeriod"/>
            </a:pPr>
            <a:r>
              <a:rPr lang="en-US" b="1" dirty="0"/>
              <a:t>Theta Join</a:t>
            </a:r>
            <a:r>
              <a:rPr lang="en-US" dirty="0"/>
              <a:t>: Allows any condition, including equality, inequality, or more complex predicates.</a:t>
            </a:r>
          </a:p>
          <a:p>
            <a:pPr>
              <a:buFont typeface="+mj-lt"/>
              <a:buAutoNum type="arabicPeriod"/>
            </a:pPr>
            <a:r>
              <a:rPr lang="en-US" b="1" dirty="0"/>
              <a:t>Natural Join</a:t>
            </a:r>
            <a:r>
              <a:rPr lang="en-US" dirty="0"/>
              <a:t>: Automatically uses equality on all columns with the same name. Convenient, but be cautious of unintended matches.</a:t>
            </a:r>
            <a:br>
              <a:rPr lang="en-US" dirty="0"/>
            </a:br>
            <a:r>
              <a:rPr lang="en-US" dirty="0"/>
              <a:t>Always choose the type of join that best fits the relationship you need to express. </a:t>
            </a:r>
            <a:r>
              <a:rPr lang="en-US"/>
              <a:t>This ensures both clarity and efficiency in your database queries.”**</a:t>
            </a:r>
          </a:p>
          <a:p>
            <a:endParaRPr lang="en-US" dirty="0"/>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pic>
        <p:nvPicPr>
          <p:cNvPr id="8" name="Picture 7">
            <a:extLst>
              <a:ext uri="{FF2B5EF4-FFF2-40B4-BE49-F238E27FC236}">
                <a16:creationId xmlns:a16="http://schemas.microsoft.com/office/drawing/2014/main" id="{5AEC5D33-49EC-5C18-A406-6C8806E33682}"/>
              </a:ext>
            </a:extLst>
          </p:cNvPr>
          <p:cNvPicPr>
            <a:picLocks noChangeAspect="1"/>
          </p:cNvPicPr>
          <p:nvPr userDrawn="1"/>
        </p:nvPicPr>
        <p:blipFill>
          <a:blip r:embed="rId15"/>
          <a:stretch>
            <a:fillRect/>
          </a:stretch>
        </p:blipFill>
        <p:spPr>
          <a:xfrm>
            <a:off x="261518" y="301763"/>
            <a:ext cx="1409897" cy="1409897"/>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r>
              <a:rPr lang="en-US" sz="1800" b="0" i="0" u="none" strike="noStrike" baseline="0" dirty="0">
                <a:latin typeface="+mj-lt"/>
              </a:rPr>
              <a:t>Find each loan number with a loan amount greater than $10000.</a:t>
            </a:r>
          </a:p>
          <a:p>
            <a:pPr algn="l"/>
            <a:r>
              <a:rPr lang="en-US" sz="1800" b="0" i="0" u="none" strike="noStrike" baseline="0" dirty="0">
                <a:latin typeface="+mj-lt"/>
              </a:rPr>
              <a:t>Find the ID of each depositor who has an account with a balance greater than $6000.</a:t>
            </a:r>
          </a:p>
          <a:p>
            <a:pPr algn="l"/>
            <a:r>
              <a:rPr lang="en-US" sz="1800" b="0" i="0" u="none" strike="noStrike" baseline="0" dirty="0">
                <a:latin typeface="+mj-lt"/>
              </a:rPr>
              <a:t>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3. Consider the university database (see Appendix).</a:t>
            </a:r>
          </a:p>
          <a:p>
            <a:pPr marL="0" indent="0">
              <a:buNone/>
            </a:pPr>
            <a:r>
              <a:rPr lang="en-US" sz="1800" dirty="0"/>
              <a:t>Write the following queries in relational algebra:</a:t>
            </a:r>
          </a:p>
          <a:p>
            <a:pPr>
              <a:buFont typeface="Arial" panose="020B0604020202020204" pitchFamily="34" charset="0"/>
              <a:buChar char="•"/>
            </a:pPr>
            <a:r>
              <a:rPr lang="en-US" sz="1800" dirty="0"/>
              <a:t>Find the ID and name of each instructor in the Physics department.</a:t>
            </a:r>
          </a:p>
          <a:p>
            <a:pPr>
              <a:buFont typeface="Arial" panose="020B0604020202020204" pitchFamily="34" charset="0"/>
              <a:buChar char="•"/>
            </a:pPr>
            <a:r>
              <a:rPr lang="en-US" sz="1800" dirty="0"/>
              <a:t>Find the ID and name of each instructor in a department located in the building “Watson”.</a:t>
            </a:r>
          </a:p>
          <a:p>
            <a:pPr>
              <a:buFont typeface="Arial" panose="020B0604020202020204" pitchFamily="34" charset="0"/>
              <a:buChar char="•"/>
            </a:pPr>
            <a:r>
              <a:rPr lang="en-US" sz="1800" dirty="0"/>
              <a:t>Find the ID and name of each student who has taken at least one course in the “Comp. Sci.” department.</a:t>
            </a:r>
          </a:p>
          <a:p>
            <a:pPr>
              <a:buFont typeface="Arial" panose="020B0604020202020204" pitchFamily="34" charset="0"/>
              <a:buChar char="•"/>
            </a:pPr>
            <a:r>
              <a:rPr lang="en-US" sz="1800" dirty="0"/>
              <a:t>Find the ID and name of each student who has taken at least one course section in the year 2018.</a:t>
            </a:r>
          </a:p>
          <a:p>
            <a:pPr>
              <a:buFont typeface="Arial" panose="020B0604020202020204" pitchFamily="34" charset="0"/>
              <a:buChar char="•"/>
            </a:pPr>
            <a:r>
              <a:rPr lang="en-US" sz="1800" dirty="0"/>
              <a:t>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11</a:t>
            </a:fld>
            <a:endParaRPr lang="en-US" altLang="en-US" dirty="0"/>
          </a:p>
        </p:txBody>
      </p:sp>
    </p:spTree>
    <p:extLst>
      <p:ext uri="{BB962C8B-B14F-4D97-AF65-F5344CB8AC3E}">
        <p14:creationId xmlns:p14="http://schemas.microsoft.com/office/powerpoint/2010/main" val="295342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4. Write the following queries in SQL, using the university schema:</a:t>
            </a:r>
          </a:p>
          <a:p>
            <a:pPr>
              <a:buFont typeface="Arial" panose="020B0604020202020204" pitchFamily="34" charset="0"/>
              <a:buChar char="•"/>
            </a:pPr>
            <a:r>
              <a:rPr lang="en-US" sz="1800" dirty="0"/>
              <a:t>Find the titles of courses in the Comp. Sci. department that have 3 credits.</a:t>
            </a:r>
          </a:p>
          <a:p>
            <a:pPr>
              <a:buFont typeface="Arial" panose="020B0604020202020204" pitchFamily="34" charset="0"/>
              <a:buChar char="•"/>
            </a:pPr>
            <a:r>
              <a:rPr lang="en-US" sz="1800" dirty="0"/>
              <a:t>Find the IDs of all students who were taught by an instructor named Einstein; make sure there are no duplicates in the result.</a:t>
            </a:r>
          </a:p>
          <a:p>
            <a:pPr>
              <a:buFont typeface="Arial" panose="020B0604020202020204" pitchFamily="34" charset="0"/>
              <a:buChar char="•"/>
            </a:pPr>
            <a:r>
              <a:rPr lang="en-US" sz="1800" dirty="0"/>
              <a:t>Find the highest salary of any instructor.</a:t>
            </a:r>
          </a:p>
          <a:p>
            <a:pPr>
              <a:buFont typeface="Arial" panose="020B0604020202020204" pitchFamily="34" charset="0"/>
              <a:buChar char="•"/>
            </a:pPr>
            <a:r>
              <a:rPr lang="en-US" sz="1800" dirty="0"/>
              <a:t>Find all instructors earning the highest salary (there may be more than one with the same salary).</a:t>
            </a:r>
          </a:p>
          <a:p>
            <a:pPr>
              <a:buFont typeface="Arial" panose="020B0604020202020204" pitchFamily="34" charset="0"/>
              <a:buChar char="•"/>
            </a:pPr>
            <a:r>
              <a:rPr lang="en-US" sz="1800" dirty="0"/>
              <a:t>Find the enrollment of each section that was offered in Fall 2017.</a:t>
            </a:r>
          </a:p>
          <a:p>
            <a:pPr>
              <a:buFont typeface="Arial" panose="020B0604020202020204" pitchFamily="34" charset="0"/>
              <a:buChar char="•"/>
            </a:pPr>
            <a:r>
              <a:rPr lang="en-US" sz="1800" dirty="0"/>
              <a:t>Find the maximum enrollment, across all sections, in Fall 2017.</a:t>
            </a:r>
          </a:p>
          <a:p>
            <a:pPr>
              <a:buFont typeface="Arial" panose="020B0604020202020204" pitchFamily="34" charset="0"/>
              <a:buChar char="•"/>
            </a:pPr>
            <a:r>
              <a:rPr lang="en-US" sz="1800" dirty="0"/>
              <a:t>Find the sections that had the maximum enrollment in Fall 2017.</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12</a:t>
            </a:fld>
            <a:endParaRPr lang="en-US" altLang="en-US" dirty="0"/>
          </a:p>
        </p:txBody>
      </p:sp>
    </p:spTree>
    <p:extLst>
      <p:ext uri="{BB962C8B-B14F-4D97-AF65-F5344CB8AC3E}">
        <p14:creationId xmlns:p14="http://schemas.microsoft.com/office/powerpoint/2010/main" val="120269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13</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14</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15</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dirty="0"/>
              <a:t>Covers additional material if needed</a:t>
            </a:r>
          </a:p>
          <a:p>
            <a:r>
              <a:rPr lang="en-US" sz="2400" dirty="0"/>
              <a:t>Questions that you can try</a:t>
            </a:r>
          </a:p>
          <a:p>
            <a:r>
              <a:rPr lang="en-US" sz="2400" dirty="0"/>
              <a:t>Answering questions</a:t>
            </a:r>
          </a:p>
          <a:p>
            <a:pPr marL="0" indent="0">
              <a:buNone/>
            </a:pPr>
            <a:endParaRPr lang="en-US" sz="2400" dirty="0"/>
          </a:p>
          <a:p>
            <a:pPr marL="0" indent="0">
              <a:buNone/>
            </a:pPr>
            <a:r>
              <a:rPr lang="en-US" sz="2400" i="1" dirty="0"/>
              <a:t>(Top-left corner: QR code of this slide)</a:t>
            </a:r>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478E-4383-FD38-8D6B-D48FFD791DA0}"/>
              </a:ext>
            </a:extLst>
          </p:cNvPr>
          <p:cNvSpPr>
            <a:spLocks noGrp="1"/>
          </p:cNvSpPr>
          <p:nvPr>
            <p:ph type="title"/>
          </p:nvPr>
        </p:nvSpPr>
        <p:spPr/>
        <p:txBody>
          <a:bodyPr/>
          <a:lstStyle/>
          <a:p>
            <a:pPr algn="ctr"/>
            <a:r>
              <a:rPr lang="en-US" altLang="zh-CN" sz="3600" dirty="0"/>
              <a:t>Compare </a:t>
            </a:r>
            <a:r>
              <a:rPr lang="en-US" sz="3600" dirty="0"/>
              <a:t>SQL Joins</a:t>
            </a:r>
          </a:p>
        </p:txBody>
      </p:sp>
      <p:sp>
        <p:nvSpPr>
          <p:cNvPr id="3" name="Content Placeholder 2">
            <a:extLst>
              <a:ext uri="{FF2B5EF4-FFF2-40B4-BE49-F238E27FC236}">
                <a16:creationId xmlns:a16="http://schemas.microsoft.com/office/drawing/2014/main" id="{0B7ECC00-F701-1593-A54B-7EB079506904}"/>
              </a:ext>
            </a:extLst>
          </p:cNvPr>
          <p:cNvSpPr>
            <a:spLocks noGrp="1"/>
          </p:cNvSpPr>
          <p:nvPr>
            <p:ph idx="1"/>
          </p:nvPr>
        </p:nvSpPr>
        <p:spPr/>
        <p:txBody>
          <a:bodyPr/>
          <a:lstStyle/>
          <a:p>
            <a:r>
              <a:rPr lang="en-US" sz="2400" dirty="0"/>
              <a:t>Cartesian Product (×)</a:t>
            </a:r>
          </a:p>
          <a:p>
            <a:r>
              <a:rPr lang="en-US" sz="2400" dirty="0"/>
              <a:t>Theta Join (⋈</a:t>
            </a:r>
            <a:r>
              <a:rPr lang="en-US" altLang="zh-CN" sz="2400" baseline="-25000" dirty="0"/>
              <a:t>θ</a:t>
            </a:r>
            <a:r>
              <a:rPr lang="en-US" sz="2400" dirty="0"/>
              <a:t>)</a:t>
            </a:r>
          </a:p>
          <a:p>
            <a:r>
              <a:rPr lang="en-US" sz="2400" dirty="0"/>
              <a:t>Natural Join (⋈)</a:t>
            </a:r>
          </a:p>
          <a:p>
            <a:r>
              <a:rPr lang="en-US" sz="2400" dirty="0"/>
              <a:t>Key Differences</a:t>
            </a:r>
          </a:p>
        </p:txBody>
      </p:sp>
      <p:sp>
        <p:nvSpPr>
          <p:cNvPr id="4" name="Slide Number Placeholder 3">
            <a:extLst>
              <a:ext uri="{FF2B5EF4-FFF2-40B4-BE49-F238E27FC236}">
                <a16:creationId xmlns:a16="http://schemas.microsoft.com/office/drawing/2014/main" id="{2E8A268A-533D-D156-7901-07A43287F43B}"/>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spTree>
    <p:extLst>
      <p:ext uri="{BB962C8B-B14F-4D97-AF65-F5344CB8AC3E}">
        <p14:creationId xmlns:p14="http://schemas.microsoft.com/office/powerpoint/2010/main" val="93688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10ECF-62D4-AC77-8745-28A13161D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06574-DF80-3A7F-B19C-8188C791155C}"/>
              </a:ext>
            </a:extLst>
          </p:cNvPr>
          <p:cNvSpPr>
            <a:spLocks noGrp="1"/>
          </p:cNvSpPr>
          <p:nvPr>
            <p:ph type="title"/>
          </p:nvPr>
        </p:nvSpPr>
        <p:spPr/>
        <p:txBody>
          <a:bodyPr/>
          <a:lstStyle/>
          <a:p>
            <a:pPr algn="ctr"/>
            <a:r>
              <a:rPr lang="en-US" sz="3600" dirty="0"/>
              <a:t>Cartesian Product (×)</a:t>
            </a:r>
          </a:p>
        </p:txBody>
      </p:sp>
      <p:sp>
        <p:nvSpPr>
          <p:cNvPr id="3" name="Content Placeholder 2">
            <a:extLst>
              <a:ext uri="{FF2B5EF4-FFF2-40B4-BE49-F238E27FC236}">
                <a16:creationId xmlns:a16="http://schemas.microsoft.com/office/drawing/2014/main" id="{5C583296-2A75-4DE4-119F-CF12BA607975}"/>
              </a:ext>
            </a:extLst>
          </p:cNvPr>
          <p:cNvSpPr>
            <a:spLocks noGrp="1"/>
          </p:cNvSpPr>
          <p:nvPr>
            <p:ph idx="1"/>
          </p:nvPr>
        </p:nvSpPr>
        <p:spPr/>
        <p:txBody>
          <a:bodyPr/>
          <a:lstStyle/>
          <a:p>
            <a:r>
              <a:rPr lang="en-US" altLang="zh-CN" sz="2400" dirty="0"/>
              <a:t>Join with no condition</a:t>
            </a:r>
          </a:p>
          <a:p>
            <a:pPr lvl="1"/>
            <a:r>
              <a:rPr lang="en-US" sz="2400" dirty="0"/>
              <a:t>Yields every combination of values</a:t>
            </a:r>
          </a:p>
          <a:p>
            <a:pPr lvl="1"/>
            <a:r>
              <a:rPr lang="en-US" sz="2400" dirty="0"/>
              <a:t>All attributes concatenated</a:t>
            </a:r>
          </a:p>
        </p:txBody>
      </p:sp>
      <p:sp>
        <p:nvSpPr>
          <p:cNvPr id="4" name="Slide Number Placeholder 3">
            <a:extLst>
              <a:ext uri="{FF2B5EF4-FFF2-40B4-BE49-F238E27FC236}">
                <a16:creationId xmlns:a16="http://schemas.microsoft.com/office/drawing/2014/main" id="{20623DDF-A357-CDFB-EECF-DD94C3C5C2F8}"/>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0389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7109F4-8FEA-DEF6-0815-442ED0D460B2}"/>
              </a:ext>
            </a:extLst>
          </p:cNvPr>
          <p:cNvPicPr>
            <a:picLocks noChangeAspect="1"/>
          </p:cNvPicPr>
          <p:nvPr/>
        </p:nvPicPr>
        <p:blipFill>
          <a:blip r:embed="rId3">
            <a:clrChange>
              <a:clrFrom>
                <a:srgbClr val="FFFFFF"/>
              </a:clrFrom>
              <a:clrTo>
                <a:srgbClr val="FFFFFF">
                  <a:alpha val="0"/>
                </a:srgbClr>
              </a:clrTo>
            </a:clrChange>
            <a:alphaModFix/>
          </a:blip>
          <a:stretch>
            <a:fillRect/>
          </a:stretch>
        </p:blipFill>
        <p:spPr>
          <a:xfrm>
            <a:off x="230605" y="671512"/>
            <a:ext cx="8682790" cy="6186488"/>
          </a:xfrm>
          <a:prstGeom prst="rect">
            <a:avLst/>
          </a:prstGeom>
          <a:noFill/>
        </p:spPr>
      </p:pic>
      <p:sp>
        <p:nvSpPr>
          <p:cNvPr id="4" name="Slide Number Placeholder 3" hidden="1">
            <a:extLst>
              <a:ext uri="{FF2B5EF4-FFF2-40B4-BE49-F238E27FC236}">
                <a16:creationId xmlns:a16="http://schemas.microsoft.com/office/drawing/2014/main" id="{F4384DD7-BB92-13C6-2704-6220CF54239A}"/>
              </a:ext>
            </a:extLst>
          </p:cNvPr>
          <p:cNvSpPr>
            <a:spLocks noGrp="1"/>
          </p:cNvSpPr>
          <p:nvPr>
            <p:ph type="sldNum" sz="quarter" idx="10"/>
          </p:nvPr>
        </p:nvSpPr>
        <p:spPr/>
        <p:txBody>
          <a:bodyPr/>
          <a:lstStyle/>
          <a:p>
            <a:pPr>
              <a:spcAft>
                <a:spcPts val="600"/>
              </a:spcAft>
              <a:defRPr/>
            </a:pPr>
            <a:fld id="{547F3CAF-32BF-49A6-93F1-59C9E4B7C957}" type="slidenum">
              <a:rPr lang="en-US" altLang="en-US" smtClean="0"/>
              <a:pPr>
                <a:spcAft>
                  <a:spcPts val="600"/>
                </a:spcAft>
                <a:defRPr/>
              </a:pPr>
              <a:t>5</a:t>
            </a:fld>
            <a:endParaRPr lang="en-US" altLang="en-US"/>
          </a:p>
        </p:txBody>
      </p:sp>
    </p:spTree>
    <p:extLst>
      <p:ext uri="{BB962C8B-B14F-4D97-AF65-F5344CB8AC3E}">
        <p14:creationId xmlns:p14="http://schemas.microsoft.com/office/powerpoint/2010/main" val="117180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98347-A3DF-2D78-C321-AA400194C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D0AA5-A87A-D216-138F-9380B0A3B57E}"/>
              </a:ext>
            </a:extLst>
          </p:cNvPr>
          <p:cNvSpPr>
            <a:spLocks noGrp="1"/>
          </p:cNvSpPr>
          <p:nvPr>
            <p:ph type="title"/>
          </p:nvPr>
        </p:nvSpPr>
        <p:spPr/>
        <p:txBody>
          <a:bodyPr/>
          <a:lstStyle/>
          <a:p>
            <a:pPr algn="ctr"/>
            <a:r>
              <a:rPr lang="en-US" sz="3600" dirty="0"/>
              <a:t>Theta Join (⋈</a:t>
            </a:r>
            <a:r>
              <a:rPr lang="en-US" altLang="zh-CN" sz="3600" baseline="-25000" dirty="0"/>
              <a:t>θ</a:t>
            </a:r>
            <a:r>
              <a:rPr lang="en-US" sz="3600" dirty="0"/>
              <a:t>)</a:t>
            </a:r>
          </a:p>
        </p:txBody>
      </p:sp>
      <p:sp>
        <p:nvSpPr>
          <p:cNvPr id="3" name="Content Placeholder 2">
            <a:extLst>
              <a:ext uri="{FF2B5EF4-FFF2-40B4-BE49-F238E27FC236}">
                <a16:creationId xmlns:a16="http://schemas.microsoft.com/office/drawing/2014/main" id="{3A658CC2-4647-3E61-C7AE-33B2F01A82E3}"/>
              </a:ext>
            </a:extLst>
          </p:cNvPr>
          <p:cNvSpPr>
            <a:spLocks noGrp="1"/>
          </p:cNvSpPr>
          <p:nvPr>
            <p:ph idx="1"/>
          </p:nvPr>
        </p:nvSpPr>
        <p:spPr/>
        <p:txBody>
          <a:bodyPr/>
          <a:lstStyle/>
          <a:p>
            <a:r>
              <a:rPr lang="en-US" sz="2400" dirty="0"/>
              <a:t>Cartesian Product, but with extra predicate</a:t>
            </a:r>
          </a:p>
          <a:p>
            <a:pPr marL="0" indent="0">
              <a:buNone/>
            </a:pPr>
            <a:endParaRPr lang="pt-BR" sz="2400" dirty="0"/>
          </a:p>
          <a:p>
            <a:pPr marL="0" indent="0" algn="ctr">
              <a:buNone/>
            </a:pPr>
            <a:r>
              <a:rPr lang="pt-BR" sz="2400" dirty="0"/>
              <a:t>r ⋈</a:t>
            </a:r>
            <a:r>
              <a:rPr lang="pt-BR" sz="2400" baseline="-25000" dirty="0"/>
              <a:t>θ</a:t>
            </a:r>
            <a:r>
              <a:rPr lang="pt-BR" sz="2400" dirty="0"/>
              <a:t> s = σ</a:t>
            </a:r>
            <a:r>
              <a:rPr lang="pt-BR" sz="2400" baseline="-25000" dirty="0"/>
              <a:t> θ</a:t>
            </a:r>
            <a:r>
              <a:rPr lang="pt-BR" sz="2400" dirty="0"/>
              <a:t>(r × s)</a:t>
            </a:r>
          </a:p>
          <a:p>
            <a:pPr marL="0" indent="0">
              <a:buNone/>
            </a:pPr>
            <a:endParaRPr lang="en-US" sz="2400" dirty="0"/>
          </a:p>
          <a:p>
            <a:pPr marL="0" indent="0" algn="ctr">
              <a:buNone/>
            </a:pPr>
            <a:r>
              <a:rPr lang="en-US" sz="2400" dirty="0"/>
              <a:t>σ</a:t>
            </a:r>
            <a:r>
              <a:rPr lang="en-US" sz="2400" baseline="-25000" dirty="0"/>
              <a:t>instructor.ID=teaches.ID</a:t>
            </a:r>
            <a:r>
              <a:rPr lang="en-US" sz="2400" dirty="0"/>
              <a:t>(instructor × teaches)</a:t>
            </a:r>
          </a:p>
          <a:p>
            <a:pPr marL="0" indent="0" algn="ctr">
              <a:buNone/>
            </a:pPr>
            <a:r>
              <a:rPr lang="en-US" sz="2400" dirty="0"/>
              <a:t>=</a:t>
            </a:r>
          </a:p>
          <a:p>
            <a:pPr marL="0" indent="0" algn="ctr">
              <a:buNone/>
            </a:pPr>
            <a:r>
              <a:rPr lang="en-US" sz="2400" dirty="0"/>
              <a:t>instructor ⋈</a:t>
            </a:r>
            <a:r>
              <a:rPr lang="en-US" sz="2400" baseline="-25000" dirty="0"/>
              <a:t>instructor.ID=teaches.ID</a:t>
            </a:r>
            <a:r>
              <a:rPr lang="en-US" sz="2400" dirty="0"/>
              <a:t> teaches</a:t>
            </a:r>
          </a:p>
        </p:txBody>
      </p:sp>
      <p:sp>
        <p:nvSpPr>
          <p:cNvPr id="4" name="Slide Number Placeholder 3">
            <a:extLst>
              <a:ext uri="{FF2B5EF4-FFF2-40B4-BE49-F238E27FC236}">
                <a16:creationId xmlns:a16="http://schemas.microsoft.com/office/drawing/2014/main" id="{24575134-2B5F-4A4B-B825-E1F1618F051C}"/>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spTree>
    <p:extLst>
      <p:ext uri="{BB962C8B-B14F-4D97-AF65-F5344CB8AC3E}">
        <p14:creationId xmlns:p14="http://schemas.microsoft.com/office/powerpoint/2010/main" val="257109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0B4CB-6D37-7A63-6E02-EBABADB52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CEF83-ECB3-4F83-2E81-64831FFF74ED}"/>
              </a:ext>
            </a:extLst>
          </p:cNvPr>
          <p:cNvSpPr>
            <a:spLocks noGrp="1"/>
          </p:cNvSpPr>
          <p:nvPr>
            <p:ph type="title"/>
          </p:nvPr>
        </p:nvSpPr>
        <p:spPr/>
        <p:txBody>
          <a:bodyPr/>
          <a:lstStyle/>
          <a:p>
            <a:pPr algn="ctr"/>
            <a:r>
              <a:rPr lang="en-US" sz="3600" dirty="0"/>
              <a:t>Natural Join (⋈)</a:t>
            </a:r>
          </a:p>
        </p:txBody>
      </p:sp>
      <p:sp>
        <p:nvSpPr>
          <p:cNvPr id="3" name="Content Placeholder 2">
            <a:extLst>
              <a:ext uri="{FF2B5EF4-FFF2-40B4-BE49-F238E27FC236}">
                <a16:creationId xmlns:a16="http://schemas.microsoft.com/office/drawing/2014/main" id="{564BAA4E-20FA-50D4-3259-17BF1BAEF7CA}"/>
              </a:ext>
            </a:extLst>
          </p:cNvPr>
          <p:cNvSpPr>
            <a:spLocks noGrp="1"/>
          </p:cNvSpPr>
          <p:nvPr>
            <p:ph idx="1"/>
          </p:nvPr>
        </p:nvSpPr>
        <p:spPr/>
        <p:txBody>
          <a:bodyPr/>
          <a:lstStyle/>
          <a:p>
            <a:r>
              <a:rPr lang="en-US" altLang="zh-CN" sz="2400" dirty="0"/>
              <a:t>Cartesian Product, but </a:t>
            </a:r>
            <a:r>
              <a:rPr lang="en-US" sz="2400" dirty="0"/>
              <a:t>automatically uses = for each column with the same name</a:t>
            </a:r>
          </a:p>
          <a:p>
            <a:pPr marL="0" indent="0">
              <a:buNone/>
            </a:pPr>
            <a:endParaRPr lang="en-US" altLang="zh-CN" sz="2400" dirty="0"/>
          </a:p>
          <a:p>
            <a:endParaRPr lang="en-US" dirty="0"/>
          </a:p>
          <a:p>
            <a:pPr marL="0" indent="0" algn="ctr">
              <a:buNone/>
            </a:pPr>
            <a:r>
              <a:rPr lang="en-US" sz="2400" dirty="0"/>
              <a:t>instructor ⋈ teaches </a:t>
            </a:r>
          </a:p>
          <a:p>
            <a:pPr marL="0" indent="0" algn="ctr">
              <a:buNone/>
            </a:pPr>
            <a:r>
              <a:rPr lang="en-US" sz="2400" dirty="0"/>
              <a:t>=</a:t>
            </a:r>
          </a:p>
          <a:p>
            <a:pPr marL="0" indent="0" algn="ctr">
              <a:buNone/>
            </a:pPr>
            <a:r>
              <a:rPr lang="en-US" sz="2200" dirty="0"/>
              <a:t>σ</a:t>
            </a:r>
            <a:r>
              <a:rPr lang="en-US" sz="2200" baseline="-25000" dirty="0"/>
              <a:t>building=303 ∧ year=2024 </a:t>
            </a:r>
            <a:r>
              <a:rPr lang="en-US" sz="2200" dirty="0"/>
              <a:t>(instructor × teaches × department)</a:t>
            </a:r>
            <a:endParaRPr lang="en-US" altLang="zh-CN" sz="2200" dirty="0"/>
          </a:p>
        </p:txBody>
      </p:sp>
      <p:sp>
        <p:nvSpPr>
          <p:cNvPr id="4" name="Slide Number Placeholder 3">
            <a:extLst>
              <a:ext uri="{FF2B5EF4-FFF2-40B4-BE49-F238E27FC236}">
                <a16:creationId xmlns:a16="http://schemas.microsoft.com/office/drawing/2014/main" id="{EC0F754E-6C3B-20E0-97CD-A720FCFA9D1F}"/>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spTree>
    <p:extLst>
      <p:ext uri="{BB962C8B-B14F-4D97-AF65-F5344CB8AC3E}">
        <p14:creationId xmlns:p14="http://schemas.microsoft.com/office/powerpoint/2010/main" val="48125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Key differences</a:t>
            </a:r>
            <a:endParaRPr lang="en-US" sz="3600" dirty="0"/>
          </a:p>
        </p:txBody>
      </p:sp>
      <p:sp>
        <p:nvSpPr>
          <p:cNvPr id="3" name="Content Placeholder 2">
            <a:extLst>
              <a:ext uri="{FF2B5EF4-FFF2-40B4-BE49-F238E27FC236}">
                <a16:creationId xmlns:a16="http://schemas.microsoft.com/office/drawing/2014/main" id="{E737AFFA-76F6-1CE2-7705-D550538E1C63}"/>
              </a:ext>
            </a:extLst>
          </p:cNvPr>
          <p:cNvSpPr>
            <a:spLocks noGrp="1"/>
          </p:cNvSpPr>
          <p:nvPr>
            <p:ph idx="1"/>
          </p:nvPr>
        </p:nvSpPr>
        <p:spPr/>
        <p:txBody>
          <a:bodyPr/>
          <a:lstStyle/>
          <a:p>
            <a:r>
              <a:rPr lang="en-US" sz="2400" dirty="0"/>
              <a:t>Cartesian Product (×): No condition, pairs all</a:t>
            </a:r>
          </a:p>
          <a:p>
            <a:r>
              <a:rPr lang="en-US" sz="2400" dirty="0"/>
              <a:t>Theta Join (⋈</a:t>
            </a:r>
            <a:r>
              <a:rPr lang="en-US" altLang="zh-CN" sz="2400" baseline="-25000" dirty="0"/>
              <a:t>θ</a:t>
            </a:r>
            <a:r>
              <a:rPr lang="en-US" sz="2400" dirty="0"/>
              <a:t>): plus predicate</a:t>
            </a:r>
          </a:p>
          <a:p>
            <a:r>
              <a:rPr lang="en-US" sz="2400" dirty="0"/>
              <a:t>Natural Join (⋈): automatically join matching cols</a:t>
            </a:r>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spTree>
    <p:extLst>
      <p:ext uri="{BB962C8B-B14F-4D97-AF65-F5344CB8AC3E}">
        <p14:creationId xmlns:p14="http://schemas.microsoft.com/office/powerpoint/2010/main" val="178078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algn="l"/>
            <a:r>
              <a:rPr lang="en-US" sz="1800" b="0" i="0" u="none" strike="noStrike" baseline="0" dirty="0">
                <a:latin typeface="+mj-lt"/>
              </a:rPr>
              <a:t>What are the appropriate primary keys?</a:t>
            </a:r>
          </a:p>
          <a:p>
            <a:pPr algn="l"/>
            <a:r>
              <a:rPr lang="en-US" sz="1800" b="0" i="0" u="none" strike="noStrike" baseline="0" dirty="0">
                <a:latin typeface="+mj-lt"/>
              </a:rPr>
              <a:t>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107927</TotalTime>
  <Words>1567</Words>
  <Application>Microsoft Office PowerPoint</Application>
  <PresentationFormat>On-screen Show (4:3)</PresentationFormat>
  <Paragraphs>139</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Helvetica</vt:lpstr>
      <vt:lpstr>Monotype Sorts</vt:lpstr>
      <vt:lpstr>Arial</vt:lpstr>
      <vt:lpstr>Times New Roman</vt:lpstr>
      <vt:lpstr>Webdings</vt:lpstr>
      <vt:lpstr>Wingdings</vt:lpstr>
      <vt:lpstr>2_db-5-grey</vt:lpstr>
      <vt:lpstr>Database System Tutorial 1</vt:lpstr>
      <vt:lpstr>Tutorial Structure</vt:lpstr>
      <vt:lpstr>Compare SQL Joins</vt:lpstr>
      <vt:lpstr>Cartesian Product (×)</vt:lpstr>
      <vt:lpstr>PowerPoint Presentation</vt:lpstr>
      <vt:lpstr>Theta Join (⋈θ)</vt:lpstr>
      <vt:lpstr>Natural Join (⋈)</vt:lpstr>
      <vt:lpstr>Key differences</vt:lpstr>
      <vt:lpstr>Exercises</vt:lpstr>
      <vt:lpstr>Exercises</vt:lpstr>
      <vt:lpstr>Exercises</vt:lpstr>
      <vt:lpstr>Exercises</vt:lpstr>
      <vt:lpstr>Appendix: University Database</vt:lpstr>
      <vt:lpstr>Appendix: University Database</vt:lpstr>
      <vt:lpstr>Appendix: University Database</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508</cp:revision>
  <cp:lastPrinted>2025-02-26T03:32:06Z</cp:lastPrinted>
  <dcterms:created xsi:type="dcterms:W3CDTF">2009-12-21T15:40:22Z</dcterms:created>
  <dcterms:modified xsi:type="dcterms:W3CDTF">2025-03-06T09:07:59Z</dcterms:modified>
</cp:coreProperties>
</file>